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8414A8-3B3D-4038-9052-E25CCFA69C8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C03D-839C-4D82-A381-B81906F3016F}" type="slidenum">
              <a:rPr lang="en-US" smtClean="0"/>
              <a:t>‹#›</a:t>
            </a:fld>
            <a:endParaRPr lang="en-US"/>
          </a:p>
        </p:txBody>
      </p:sp>
    </p:spTree>
    <p:extLst>
      <p:ext uri="{BB962C8B-B14F-4D97-AF65-F5344CB8AC3E}">
        <p14:creationId xmlns:p14="http://schemas.microsoft.com/office/powerpoint/2010/main" val="132362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414A8-3B3D-4038-9052-E25CCFA69C8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C03D-839C-4D82-A381-B81906F3016F}" type="slidenum">
              <a:rPr lang="en-US" smtClean="0"/>
              <a:t>‹#›</a:t>
            </a:fld>
            <a:endParaRPr lang="en-US"/>
          </a:p>
        </p:txBody>
      </p:sp>
    </p:spTree>
    <p:extLst>
      <p:ext uri="{BB962C8B-B14F-4D97-AF65-F5344CB8AC3E}">
        <p14:creationId xmlns:p14="http://schemas.microsoft.com/office/powerpoint/2010/main" val="178089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414A8-3B3D-4038-9052-E25CCFA69C8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C03D-839C-4D82-A381-B81906F3016F}" type="slidenum">
              <a:rPr lang="en-US" smtClean="0"/>
              <a:t>‹#›</a:t>
            </a:fld>
            <a:endParaRPr lang="en-US"/>
          </a:p>
        </p:txBody>
      </p:sp>
    </p:spTree>
    <p:extLst>
      <p:ext uri="{BB962C8B-B14F-4D97-AF65-F5344CB8AC3E}">
        <p14:creationId xmlns:p14="http://schemas.microsoft.com/office/powerpoint/2010/main" val="74219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414A8-3B3D-4038-9052-E25CCFA69C8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C03D-839C-4D82-A381-B81906F3016F}" type="slidenum">
              <a:rPr lang="en-US" smtClean="0"/>
              <a:t>‹#›</a:t>
            </a:fld>
            <a:endParaRPr lang="en-US"/>
          </a:p>
        </p:txBody>
      </p:sp>
    </p:spTree>
    <p:extLst>
      <p:ext uri="{BB962C8B-B14F-4D97-AF65-F5344CB8AC3E}">
        <p14:creationId xmlns:p14="http://schemas.microsoft.com/office/powerpoint/2010/main" val="239123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414A8-3B3D-4038-9052-E25CCFA69C81}"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74C03D-839C-4D82-A381-B81906F3016F}" type="slidenum">
              <a:rPr lang="en-US" smtClean="0"/>
              <a:t>‹#›</a:t>
            </a:fld>
            <a:endParaRPr lang="en-US"/>
          </a:p>
        </p:txBody>
      </p:sp>
    </p:spTree>
    <p:extLst>
      <p:ext uri="{BB962C8B-B14F-4D97-AF65-F5344CB8AC3E}">
        <p14:creationId xmlns:p14="http://schemas.microsoft.com/office/powerpoint/2010/main" val="40772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8414A8-3B3D-4038-9052-E25CCFA69C81}"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4C03D-839C-4D82-A381-B81906F3016F}" type="slidenum">
              <a:rPr lang="en-US" smtClean="0"/>
              <a:t>‹#›</a:t>
            </a:fld>
            <a:endParaRPr lang="en-US"/>
          </a:p>
        </p:txBody>
      </p:sp>
    </p:spTree>
    <p:extLst>
      <p:ext uri="{BB962C8B-B14F-4D97-AF65-F5344CB8AC3E}">
        <p14:creationId xmlns:p14="http://schemas.microsoft.com/office/powerpoint/2010/main" val="2325602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8414A8-3B3D-4038-9052-E25CCFA69C81}" type="datetimeFigureOut">
              <a:rPr lang="en-US" smtClean="0"/>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74C03D-839C-4D82-A381-B81906F3016F}" type="slidenum">
              <a:rPr lang="en-US" smtClean="0"/>
              <a:t>‹#›</a:t>
            </a:fld>
            <a:endParaRPr lang="en-US"/>
          </a:p>
        </p:txBody>
      </p:sp>
    </p:spTree>
    <p:extLst>
      <p:ext uri="{BB962C8B-B14F-4D97-AF65-F5344CB8AC3E}">
        <p14:creationId xmlns:p14="http://schemas.microsoft.com/office/powerpoint/2010/main" val="112981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8414A8-3B3D-4038-9052-E25CCFA69C81}"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74C03D-839C-4D82-A381-B81906F3016F}" type="slidenum">
              <a:rPr lang="en-US" smtClean="0"/>
              <a:t>‹#›</a:t>
            </a:fld>
            <a:endParaRPr lang="en-US"/>
          </a:p>
        </p:txBody>
      </p:sp>
    </p:spTree>
    <p:extLst>
      <p:ext uri="{BB962C8B-B14F-4D97-AF65-F5344CB8AC3E}">
        <p14:creationId xmlns:p14="http://schemas.microsoft.com/office/powerpoint/2010/main" val="221817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414A8-3B3D-4038-9052-E25CCFA69C81}" type="datetimeFigureOut">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74C03D-839C-4D82-A381-B81906F3016F}" type="slidenum">
              <a:rPr lang="en-US" smtClean="0"/>
              <a:t>‹#›</a:t>
            </a:fld>
            <a:endParaRPr lang="en-US"/>
          </a:p>
        </p:txBody>
      </p:sp>
    </p:spTree>
    <p:extLst>
      <p:ext uri="{BB962C8B-B14F-4D97-AF65-F5344CB8AC3E}">
        <p14:creationId xmlns:p14="http://schemas.microsoft.com/office/powerpoint/2010/main" val="169611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414A8-3B3D-4038-9052-E25CCFA69C81}"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4C03D-839C-4D82-A381-B81906F3016F}" type="slidenum">
              <a:rPr lang="en-US" smtClean="0"/>
              <a:t>‹#›</a:t>
            </a:fld>
            <a:endParaRPr lang="en-US"/>
          </a:p>
        </p:txBody>
      </p:sp>
    </p:spTree>
    <p:extLst>
      <p:ext uri="{BB962C8B-B14F-4D97-AF65-F5344CB8AC3E}">
        <p14:creationId xmlns:p14="http://schemas.microsoft.com/office/powerpoint/2010/main" val="14295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414A8-3B3D-4038-9052-E25CCFA69C81}"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74C03D-839C-4D82-A381-B81906F3016F}" type="slidenum">
              <a:rPr lang="en-US" smtClean="0"/>
              <a:t>‹#›</a:t>
            </a:fld>
            <a:endParaRPr lang="en-US"/>
          </a:p>
        </p:txBody>
      </p:sp>
    </p:spTree>
    <p:extLst>
      <p:ext uri="{BB962C8B-B14F-4D97-AF65-F5344CB8AC3E}">
        <p14:creationId xmlns:p14="http://schemas.microsoft.com/office/powerpoint/2010/main" val="417090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414A8-3B3D-4038-9052-E25CCFA69C81}" type="datetimeFigureOut">
              <a:rPr lang="en-US" smtClean="0"/>
              <a:t>7/5/2021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74C03D-839C-4D82-A381-B81906F3016F}" type="slidenum">
              <a:rPr lang="en-US" smtClean="0"/>
              <a:t>‹#›</a:t>
            </a:fld>
            <a:endParaRPr lang="en-US"/>
          </a:p>
        </p:txBody>
      </p:sp>
    </p:spTree>
    <p:extLst>
      <p:ext uri="{BB962C8B-B14F-4D97-AF65-F5344CB8AC3E}">
        <p14:creationId xmlns:p14="http://schemas.microsoft.com/office/powerpoint/2010/main" val="3594414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523999"/>
          </a:xfrm>
        </p:spPr>
        <p:txBody>
          <a:bodyPr/>
          <a:lstStyle/>
          <a:p>
            <a:r>
              <a:rPr lang="en-US" dirty="0" smtClean="0"/>
              <a:t>Law , State and Religion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75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Greek Civilization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story of natural law begins with the philosophers of ancient Greece and its true meaning is still a matter of controversy today. The most diverse elements are gathered under the same label-Greek philosophy and medieval rationalism, Roman law and Christian theology, actual custom and moral intuition .                                                                                      Paton</a:t>
            </a:r>
          </a:p>
          <a:p>
            <a:pPr algn="just"/>
            <a:r>
              <a:rPr lang="en-US" dirty="0" smtClean="0"/>
              <a:t>Greek civilization the foremost civilization(in terms of proven history), aimed to figure out many mysteries, answer many question looking at face of mankind and civilization and which came up with many answer in diverse field has been genesis of various discipline and knowledges.</a:t>
            </a:r>
            <a:endParaRPr lang="en-US" dirty="0"/>
          </a:p>
        </p:txBody>
      </p:sp>
    </p:spTree>
    <p:extLst>
      <p:ext uri="{BB962C8B-B14F-4D97-AF65-F5344CB8AC3E}">
        <p14:creationId xmlns:p14="http://schemas.microsoft.com/office/powerpoint/2010/main" val="32838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In context of Greeks interrelationship between law, state and religion is unique. </a:t>
            </a:r>
          </a:p>
          <a:p>
            <a:pPr algn="just"/>
            <a:r>
              <a:rPr lang="en-US" dirty="0" smtClean="0"/>
              <a:t>The Greeks had no word for religion itself; the nearest terms were Eusebia (“piety”) and </a:t>
            </a:r>
            <a:r>
              <a:rPr lang="en-US" dirty="0" err="1" smtClean="0"/>
              <a:t>Threskeia</a:t>
            </a:r>
            <a:r>
              <a:rPr lang="en-US" dirty="0" smtClean="0"/>
              <a:t> (“cult”) . The most-striking characteristic of Greek religion was the belief in a multiplicity of anthropomorphic deities under one supreme god. Priests simply looked after cults; they did not constitute a clergy, and there were no sacred books.</a:t>
            </a:r>
          </a:p>
          <a:p>
            <a:pPr algn="just"/>
            <a:r>
              <a:rPr lang="en-US" dirty="0" smtClean="0"/>
              <a:t>The sole requirements for the Greeks were to believe that the gods existed and to perform ritual and sacrifice, through which the gods received their due. To deny the existence of a deity was to risk reprisals, from the deity or from other mortals .</a:t>
            </a:r>
          </a:p>
          <a:p>
            <a:pPr algn="just"/>
            <a:r>
              <a:rPr lang="en-US" dirty="0" smtClean="0"/>
              <a:t>Since Greek religious practices didn’t constitute of any sacred books and norms  and was limited to protection and security from gods on the basis of rituals and sacrifices they made, barely we can articulate religious influence on Law  and state.</a:t>
            </a:r>
            <a:endParaRPr lang="en-US" dirty="0"/>
          </a:p>
        </p:txBody>
      </p:sp>
    </p:spTree>
    <p:extLst>
      <p:ext uri="{BB962C8B-B14F-4D97-AF65-F5344CB8AC3E}">
        <p14:creationId xmlns:p14="http://schemas.microsoft.com/office/powerpoint/2010/main" val="1569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Instead of projecting themselves into the sphere of religion like the people of India and Judea, instead of taking this world on trust and seeing it by faith, the Greeks took their stand in the realm of thought and daring to wonder about things visible, they attempted to conceive of the universe in light of reason .                                                    Earnest Barker</a:t>
            </a:r>
          </a:p>
          <a:p>
            <a:pPr algn="just"/>
            <a:r>
              <a:rPr lang="en-US" dirty="0" smtClean="0"/>
              <a:t>MDA Freeman states that the Greeks were the earliest to have a conception of Natural Law principles. </a:t>
            </a:r>
          </a:p>
          <a:p>
            <a:pPr algn="just"/>
            <a:r>
              <a:rPr lang="en-US" dirty="0" smtClean="0"/>
              <a:t>According to Friedman the frequent change in laws of Greek city states was the factor which triggered Sophist to ponder upon law and where they reached to the conclusion that the natural law was different and distinct from written law</a:t>
            </a:r>
          </a:p>
          <a:p>
            <a:pPr algn="just"/>
            <a:r>
              <a:rPr lang="en-US" dirty="0" smtClean="0"/>
              <a:t>Sophist strongly believed law as tool created by the strong and the mighty to promote their own advantage which they found correct</a:t>
            </a:r>
            <a:endParaRPr lang="en-US" dirty="0"/>
          </a:p>
        </p:txBody>
      </p:sp>
    </p:spTree>
    <p:extLst>
      <p:ext uri="{BB962C8B-B14F-4D97-AF65-F5344CB8AC3E}">
        <p14:creationId xmlns:p14="http://schemas.microsoft.com/office/powerpoint/2010/main" val="344052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Socrates and his disciple stated that law was miscalculated by Sophist and such notion of law can cause more chaos in society than harmony. Thus they forwarded concept of just along with law. </a:t>
            </a:r>
          </a:p>
          <a:p>
            <a:pPr algn="just"/>
            <a:r>
              <a:rPr lang="en-US" dirty="0" smtClean="0"/>
              <a:t>Aristotle further forwarded source of law that is human reasoning which was unalterable and same though out and Aristotle thus laid down the foundation of a significant qualitative change in the content of Greek philosophy: a change from abstraction to concreteness, from radical arguments to a state of balance in the idea of Law and Justice</a:t>
            </a:r>
          </a:p>
          <a:p>
            <a:pPr algn="just"/>
            <a:r>
              <a:rPr lang="en-US" dirty="0" smtClean="0"/>
              <a:t>Stoics following reasoning of Aristotle  submerged  religion with god. Nature was no more pattern of event and now nature was declared element which ruled each human heart and no Greek state and people were beyond nature.</a:t>
            </a:r>
            <a:endParaRPr lang="en-US" dirty="0"/>
          </a:p>
        </p:txBody>
      </p:sp>
    </p:spTree>
    <p:extLst>
      <p:ext uri="{BB962C8B-B14F-4D97-AF65-F5344CB8AC3E}">
        <p14:creationId xmlns:p14="http://schemas.microsoft.com/office/powerpoint/2010/main" val="255986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In context of state practices according to Britannica the origin of city-states is disputed. On the other hand there was no uniform state governance rather governance varied from Greek city states to states. However Greek Scholars ideas used to be respected and considered in Greek states.</a:t>
            </a:r>
          </a:p>
          <a:p>
            <a:pPr algn="just"/>
            <a:r>
              <a:rPr lang="en-US" dirty="0" smtClean="0"/>
              <a:t>Thus we can say that Greek was in its tender, humble but yet promising beginning in dimension of Law, state and religion. In context of the interconnection between law state and religion in Greek than state and law was interrelated to some extent whereas religion didn’t have that greater influence since religion didn’t impart any moral values rather it was limited in ritual and sacrifices.</a:t>
            </a:r>
          </a:p>
          <a:p>
            <a:endParaRPr lang="en-US" dirty="0"/>
          </a:p>
        </p:txBody>
      </p:sp>
    </p:spTree>
    <p:extLst>
      <p:ext uri="{BB962C8B-B14F-4D97-AF65-F5344CB8AC3E}">
        <p14:creationId xmlns:p14="http://schemas.microsoft.com/office/powerpoint/2010/main" val="407320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Roman Civilization</a:t>
            </a:r>
            <a:endParaRPr lang="en-US" dirty="0"/>
          </a:p>
        </p:txBody>
      </p:sp>
      <p:sp>
        <p:nvSpPr>
          <p:cNvPr id="3" name="Content Placeholder 2"/>
          <p:cNvSpPr>
            <a:spLocks noGrp="1"/>
          </p:cNvSpPr>
          <p:nvPr>
            <p:ph idx="1"/>
          </p:nvPr>
        </p:nvSpPr>
        <p:spPr/>
        <p:txBody>
          <a:bodyPr/>
          <a:lstStyle/>
          <a:p>
            <a:pPr algn="just"/>
            <a:r>
              <a:rPr lang="en-US" dirty="0" smtClean="0"/>
              <a:t>Romans who were the inhabitants of the Italian peninsula from ancient times until the ascendancy of Christianity in the 4th century AD, unlike the Greeks, who excelled in intellectual and artistic endeavors, achieved greatness in their military, political, and social institutions</a:t>
            </a:r>
            <a:endParaRPr lang="en-US" dirty="0"/>
          </a:p>
        </p:txBody>
      </p:sp>
    </p:spTree>
    <p:extLst>
      <p:ext uri="{BB962C8B-B14F-4D97-AF65-F5344CB8AC3E}">
        <p14:creationId xmlns:p14="http://schemas.microsoft.com/office/powerpoint/2010/main" val="98391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Roman state system</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The state system of Rome can be studied by broadly categorizing it into two Roman Republic and Roman Empire.</a:t>
            </a:r>
          </a:p>
          <a:p>
            <a:pPr algn="just"/>
            <a:r>
              <a:rPr lang="en-US" dirty="0" smtClean="0"/>
              <a:t>Romans overthrew their Etruscan conquerors in 509 B.C.E., the Etruscans who had ruled over the Romans for hundreds of years. Once they were free, the Romans established republic, a government in which citizens elected representatives to rule on their behalf.</a:t>
            </a:r>
          </a:p>
          <a:p>
            <a:pPr algn="just"/>
            <a:r>
              <a:rPr lang="en-US" dirty="0" smtClean="0"/>
              <a:t>The Senate which already existed to advice king became most powerful governing body once king was overthrown and instead of appointing new head of the state Senate elected the chief executives, called Consuls . Two Consuls used to be elected by the people in the Comitia </a:t>
            </a:r>
            <a:r>
              <a:rPr lang="en-US" dirty="0" err="1" smtClean="0"/>
              <a:t>Centuriata</a:t>
            </a:r>
            <a:r>
              <a:rPr lang="en-US" dirty="0" smtClean="0"/>
              <a:t> (a popular assembly) annually. Two Consuls had veto power over one another and were head of armies . Occasionally, when an emergency situation (such as a war) arose that required the decisive leadership of one individual. Under these circumstances, the Senate and the consuls could appoint a temporary dictator to rule for a limited time until the crisis was resolved .</a:t>
            </a:r>
          </a:p>
          <a:p>
            <a:pPr marL="0" indent="0" algn="just">
              <a:buNone/>
            </a:pPr>
            <a:r>
              <a:rPr lang="en-US" dirty="0" smtClean="0"/>
              <a:t>(The other key institution of Roman Republic was the army. The Romans had a paid professional army where soldiers had to put in a minimum of 25 years of service. )</a:t>
            </a:r>
            <a:endParaRPr lang="en-US" dirty="0"/>
          </a:p>
        </p:txBody>
      </p:sp>
    </p:spTree>
    <p:extLst>
      <p:ext uri="{BB962C8B-B14F-4D97-AF65-F5344CB8AC3E}">
        <p14:creationId xmlns:p14="http://schemas.microsoft.com/office/powerpoint/2010/main" val="69115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Roman Empire</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Roman Empire began with Augustus first Roman Emperor. He was founder of Roman </a:t>
            </a:r>
            <a:r>
              <a:rPr lang="en-US" dirty="0" err="1" smtClean="0"/>
              <a:t>Principate</a:t>
            </a:r>
            <a:r>
              <a:rPr lang="en-US" dirty="0" smtClean="0"/>
              <a:t> i.e. first phase of Roman Empire. Although Augustus was the sole ruler and the only real source of authority, the fiction was kept alive that he was actually only the ‘leading citizen’, not the absolute ruler</a:t>
            </a:r>
          </a:p>
          <a:p>
            <a:pPr algn="just"/>
            <a:r>
              <a:rPr lang="en-US" dirty="0" smtClean="0"/>
              <a:t>The first two century of Roman Empire was Peaceful and prosperous but while arriving at third century there was major internal strain and fighting on several fronts  though Roman Empire had increased number of Senator including Plebian in Senate.</a:t>
            </a:r>
            <a:endParaRPr lang="en-US" dirty="0"/>
          </a:p>
        </p:txBody>
      </p:sp>
    </p:spTree>
    <p:extLst>
      <p:ext uri="{BB962C8B-B14F-4D97-AF65-F5344CB8AC3E}">
        <p14:creationId xmlns:p14="http://schemas.microsoft.com/office/powerpoint/2010/main" val="2156312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Religion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Romans much similar to those of Greek had religious practices which basically comprised of sacrifices and rituals. </a:t>
            </a:r>
          </a:p>
          <a:p>
            <a:pPr algn="just"/>
            <a:r>
              <a:rPr lang="en-US" dirty="0" smtClean="0"/>
              <a:t>Though Roman stoics really believed in god however Roman religion was based not on divine grace but instead on mutual trust (fides) between god and man . </a:t>
            </a:r>
          </a:p>
          <a:p>
            <a:pPr algn="just"/>
            <a:r>
              <a:rPr lang="en-US" dirty="0" smtClean="0"/>
              <a:t>Much similar to Greeks Roman mythology didn’t comprised of any moral sets to guide human life . But with arrival of Christianity in Rome with crucifixion of Jesus beginning for religious influence on law and sate was embarked in history of Europe.</a:t>
            </a:r>
            <a:endParaRPr lang="en-US" dirty="0"/>
          </a:p>
        </p:txBody>
      </p:sp>
    </p:spTree>
    <p:extLst>
      <p:ext uri="{BB962C8B-B14F-4D97-AF65-F5344CB8AC3E}">
        <p14:creationId xmlns:p14="http://schemas.microsoft.com/office/powerpoint/2010/main" val="3159148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Religion in Rome Post </a:t>
            </a:r>
            <a:r>
              <a:rPr lang="en-US" dirty="0"/>
              <a:t>C</a:t>
            </a:r>
            <a:r>
              <a:rPr lang="en-US" dirty="0" smtClean="0"/>
              <a:t>rucifixion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With arrival of Christianity there was huge tables turn in context of religion and its influence on law and state in Rome</a:t>
            </a:r>
          </a:p>
          <a:p>
            <a:pPr algn="just"/>
            <a:r>
              <a:rPr lang="en-US" dirty="0" smtClean="0"/>
              <a:t>For several years Rome attempted to suppress Christianity and wished her citizen to embrace Roman deities over Christianity. </a:t>
            </a:r>
          </a:p>
          <a:p>
            <a:pPr algn="just"/>
            <a:r>
              <a:rPr lang="en-US" dirty="0" smtClean="0"/>
              <a:t>During the 3rd century, economic collapse, political chaos, military revolt, and barbarian invasion nearly destroyed the Roman Empire. Christians were blamed for the desperate situation because they denied the gods who were thought to protect Rome, thereby bringing down their wrath. To regain divine protection, the emperors introduced the systematic persecution of Christians throughout the empire . </a:t>
            </a:r>
          </a:p>
          <a:p>
            <a:pPr algn="just"/>
            <a:r>
              <a:rPr lang="en-US" dirty="0" smtClean="0"/>
              <a:t>From 303 to 311A.D. Christianity faced worst persecution in Rome under the co-emperors Diocletian and Galerius </a:t>
            </a:r>
            <a:endParaRPr lang="en-US" dirty="0"/>
          </a:p>
        </p:txBody>
      </p:sp>
    </p:spTree>
    <p:extLst>
      <p:ext uri="{BB962C8B-B14F-4D97-AF65-F5344CB8AC3E}">
        <p14:creationId xmlns:p14="http://schemas.microsoft.com/office/powerpoint/2010/main" val="2494710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Law, state and religion has always been one of the key topics of jurisprudential discussion. Jurisprudence has always been deeply reflecting the inter relationship between law, religion and state though the variables has always been shifting in terms of focal point. During early Middle Age religion had really an upper hand on jurisprudential discussion during renaissance state and law has always been foundation which interplayed with law and state. </a:t>
            </a:r>
          </a:p>
          <a:p>
            <a:pPr algn="just"/>
            <a:r>
              <a:rPr lang="en-US" dirty="0" smtClean="0"/>
              <a:t>Though the leading face has always been changing but rest two has never left each other like shadows.</a:t>
            </a:r>
            <a:endParaRPr lang="en-US" dirty="0"/>
          </a:p>
        </p:txBody>
      </p:sp>
    </p:spTree>
    <p:extLst>
      <p:ext uri="{BB962C8B-B14F-4D97-AF65-F5344CB8AC3E}">
        <p14:creationId xmlns:p14="http://schemas.microsoft.com/office/powerpoint/2010/main" val="3791980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endParaRPr lang="en-US"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algn="just"/>
            <a:r>
              <a:rPr lang="en-US" dirty="0" smtClean="0"/>
              <a:t>The situation of the early church improved further the following year, when the emperor Constantine, </a:t>
            </a:r>
          </a:p>
          <a:p>
            <a:pPr algn="just"/>
            <a:r>
              <a:rPr lang="en-US" dirty="0" smtClean="0"/>
              <a:t>In 313 the joint emperors Constantine and </a:t>
            </a:r>
            <a:r>
              <a:rPr lang="en-US" dirty="0" err="1" smtClean="0"/>
              <a:t>Licinius</a:t>
            </a:r>
            <a:r>
              <a:rPr lang="en-US" dirty="0" smtClean="0"/>
              <a:t> issued the Edict  with this Christianity was embraced in Roman Empire</a:t>
            </a:r>
          </a:p>
          <a:p>
            <a:pPr algn="just"/>
            <a:r>
              <a:rPr lang="en-US" dirty="0" smtClean="0"/>
              <a:t>Emperor Theodosius I (reigned 379–395),  made Catholic Christianity the official religion of the empire </a:t>
            </a:r>
          </a:p>
          <a:p>
            <a:pPr algn="just"/>
            <a:r>
              <a:rPr lang="en-US" dirty="0" smtClean="0"/>
              <a:t>By the end of the 4th century, Christianity had been transformed from a persecuted sect to the dominant faith of the empire, in the process becoming intertwined with the imperial government</a:t>
            </a:r>
          </a:p>
          <a:p>
            <a:pPr algn="just"/>
            <a:r>
              <a:rPr lang="en-US" dirty="0" smtClean="0"/>
              <a:t>The close relations between the empire and the church in the 4th century are reflected in the writings of St. Ambrose (bishop of Milan, 374–397), who used “Roman” and “Christian” almost as synonyms. The stronger Church institution became in Rome more influence was created over public and state in area of religious faith and moral behavior.</a:t>
            </a:r>
          </a:p>
          <a:p>
            <a:pPr algn="just"/>
            <a:endParaRPr lang="en-US" dirty="0"/>
          </a:p>
          <a:p>
            <a:pPr algn="just"/>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1152233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Roman law</a:t>
            </a:r>
            <a:endParaRPr lang="en-US" dirty="0"/>
          </a:p>
        </p:txBody>
      </p:sp>
      <p:sp>
        <p:nvSpPr>
          <p:cNvPr id="3" name="Content Placeholder 2"/>
          <p:cNvSpPr>
            <a:spLocks noGrp="1"/>
          </p:cNvSpPr>
          <p:nvPr>
            <p:ph idx="1"/>
          </p:nvPr>
        </p:nvSpPr>
        <p:spPr>
          <a:xfrm>
            <a:off x="457200" y="1600200"/>
            <a:ext cx="8229600" cy="4724400"/>
          </a:xfrm>
        </p:spPr>
        <p:txBody>
          <a:bodyPr>
            <a:normAutofit fontScale="55000" lnSpcReduction="20000"/>
          </a:bodyPr>
          <a:lstStyle/>
          <a:p>
            <a:pPr algn="just"/>
            <a:r>
              <a:rPr lang="en-US" dirty="0" smtClean="0"/>
              <a:t>law Roman law developed really well in time frame of Roman Republics.</a:t>
            </a:r>
          </a:p>
          <a:p>
            <a:pPr algn="just"/>
            <a:r>
              <a:rPr lang="en-US" dirty="0" smtClean="0"/>
              <a:t>In earlier days though, we can find two forms of laws being recognized law (jus) and divine law (</a:t>
            </a:r>
            <a:r>
              <a:rPr lang="en-US" dirty="0" err="1" smtClean="0"/>
              <a:t>fas</a:t>
            </a:r>
            <a:r>
              <a:rPr lang="en-US" dirty="0" smtClean="0"/>
              <a:t>) in Rome. </a:t>
            </a:r>
          </a:p>
          <a:p>
            <a:pPr algn="just"/>
            <a:r>
              <a:rPr lang="en-US" dirty="0" smtClean="0"/>
              <a:t>The earliest law of Rome was twelve tables written by 10 commissioners (</a:t>
            </a:r>
            <a:r>
              <a:rPr lang="en-US" dirty="0" err="1" smtClean="0"/>
              <a:t>decemvirs</a:t>
            </a:r>
            <a:r>
              <a:rPr lang="en-US" dirty="0" smtClean="0"/>
              <a:t>) at the insistence of the plebeians, who felt their legal rights, were hampered by the fact that court judgments were rendered according to unwritten custom preserved only within a small group of learned patricians</a:t>
            </a:r>
          </a:p>
          <a:p>
            <a:pPr algn="just"/>
            <a:r>
              <a:rPr lang="en-US" dirty="0" smtClean="0"/>
              <a:t>The twelve tables were prepared in 451-450 B.C., and were ratified by the </a:t>
            </a:r>
            <a:r>
              <a:rPr lang="en-US" dirty="0" err="1" smtClean="0"/>
              <a:t>Centuriate</a:t>
            </a:r>
            <a:r>
              <a:rPr lang="en-US" dirty="0" smtClean="0"/>
              <a:t> Assembly in 449 B.C . The code contained principally private law, but it also shows some sacred law as well as public and criminal statutes. </a:t>
            </a:r>
          </a:p>
          <a:p>
            <a:pPr algn="just"/>
            <a:r>
              <a:rPr lang="en-US" dirty="0" smtClean="0"/>
              <a:t>Gaius furthered the idea that every system of positive law can be divided into two parts: some rules are changeable because they depend on men’s wills, other are universally accepted and immutable since they depend on reason.</a:t>
            </a:r>
          </a:p>
          <a:p>
            <a:pPr algn="just"/>
            <a:r>
              <a:rPr lang="en-US" dirty="0" smtClean="0"/>
              <a:t>Praetor </a:t>
            </a:r>
            <a:r>
              <a:rPr lang="en-US" dirty="0" err="1" smtClean="0"/>
              <a:t>Peregrinus</a:t>
            </a:r>
            <a:r>
              <a:rPr lang="en-US" dirty="0" smtClean="0"/>
              <a:t> (who administers justice among foreigners) </a:t>
            </a:r>
            <a:r>
              <a:rPr lang="en-US" dirty="0"/>
              <a:t> </a:t>
            </a:r>
            <a:r>
              <a:rPr lang="en-US" dirty="0" smtClean="0"/>
              <a:t>forwarded Jus </a:t>
            </a:r>
            <a:r>
              <a:rPr lang="en-US" dirty="0" err="1" smtClean="0"/>
              <a:t>Gentium</a:t>
            </a:r>
            <a:r>
              <a:rPr lang="en-US" dirty="0" smtClean="0"/>
              <a:t> to deal with foreigner since rule of Jus </a:t>
            </a:r>
            <a:r>
              <a:rPr lang="en-US" dirty="0" err="1" smtClean="0"/>
              <a:t>civile</a:t>
            </a:r>
            <a:r>
              <a:rPr lang="en-US" dirty="0" smtClean="0"/>
              <a:t> was not applicable to foreigner</a:t>
            </a:r>
          </a:p>
          <a:p>
            <a:pPr algn="just"/>
            <a:r>
              <a:rPr lang="en-US" dirty="0" smtClean="0"/>
              <a:t>Thus Roman really mastered on application of law for state and society. Forwarding question for future as Paton states what is the permanent underlying basis of law ?</a:t>
            </a:r>
            <a:endParaRPr lang="en-US" dirty="0"/>
          </a:p>
        </p:txBody>
      </p:sp>
    </p:spTree>
    <p:extLst>
      <p:ext uri="{BB962C8B-B14F-4D97-AF65-F5344CB8AC3E}">
        <p14:creationId xmlns:p14="http://schemas.microsoft.com/office/powerpoint/2010/main" val="1413728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Interrelationship between Law, State and Religion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Discussing about interrelationship between law, state and religion during Romans until arrival of Christianity religion had no influence over state and law. Law was greatly utilized by romans in state administration, where law was outcome of philosophical quest and observation not based on religious values.</a:t>
            </a:r>
          </a:p>
          <a:p>
            <a:pPr algn="just"/>
            <a:r>
              <a:rPr lang="en-US" dirty="0" smtClean="0"/>
              <a:t>Presence of Christianity deeply influenced both state and law of Rome. </a:t>
            </a:r>
          </a:p>
          <a:p>
            <a:pPr algn="just"/>
            <a:r>
              <a:rPr lang="en-US" dirty="0" smtClean="0"/>
              <a:t>Christian Fathers handed over morality to the Roman society which not only influenced Rome but also other part of Europe due to philosophical element present in it according to Arthur Cushman </a:t>
            </a:r>
            <a:r>
              <a:rPr lang="en-US" dirty="0" err="1" smtClean="0"/>
              <a:t>Mcgiffer</a:t>
            </a:r>
            <a:endParaRPr lang="en-US" dirty="0" smtClean="0"/>
          </a:p>
          <a:p>
            <a:pPr algn="just"/>
            <a:endParaRPr lang="en-US" dirty="0"/>
          </a:p>
        </p:txBody>
      </p:sp>
    </p:spTree>
    <p:extLst>
      <p:ext uri="{BB962C8B-B14F-4D97-AF65-F5344CB8AC3E}">
        <p14:creationId xmlns:p14="http://schemas.microsoft.com/office/powerpoint/2010/main" val="1296495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Age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United Rome was equally divided by Theodosius among his two sons, Arcadius(E) and Honorius;(w)</a:t>
            </a:r>
          </a:p>
          <a:p>
            <a:pPr algn="just"/>
            <a:r>
              <a:rPr lang="en-US" dirty="0" smtClean="0"/>
              <a:t>Due to own internal strain and attack from multiple frontiers especially by Germanic tribe Western Rome Empire collapsed and the very causalities of war caused Dark Age in West Rome followed by plague</a:t>
            </a:r>
          </a:p>
          <a:p>
            <a:pPr algn="just"/>
            <a:r>
              <a:rPr lang="en-US" dirty="0" smtClean="0"/>
              <a:t>Whereas the term 'Dark Ages' was coined by an Italian scholar named Francesco Petrarch. Petrarch, who lived from 1304 to 1374</a:t>
            </a:r>
          </a:p>
          <a:p>
            <a:pPr algn="just"/>
            <a:r>
              <a:rPr lang="en-US" dirty="0" smtClean="0"/>
              <a:t>Fall of Roman Empire in West caused situation of uncertainty until West Rome was not taken over by Charlemagne and his ancestor. </a:t>
            </a:r>
            <a:endParaRPr lang="en-US" dirty="0"/>
          </a:p>
        </p:txBody>
      </p:sp>
    </p:spTree>
    <p:extLst>
      <p:ext uri="{BB962C8B-B14F-4D97-AF65-F5344CB8AC3E}">
        <p14:creationId xmlns:p14="http://schemas.microsoft.com/office/powerpoint/2010/main" val="1660271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State system of West Rome is more popularly known as Holy Roman Empire.</a:t>
            </a:r>
          </a:p>
          <a:p>
            <a:pPr algn="just"/>
            <a:r>
              <a:rPr lang="en-US" dirty="0" smtClean="0"/>
              <a:t>"The Holy Roman Empire was in no way holy, nor Roman, nor an empire,"  </a:t>
            </a:r>
            <a:r>
              <a:rPr lang="en-US" dirty="0" err="1" smtClean="0"/>
              <a:t>Volatire</a:t>
            </a:r>
            <a:endParaRPr lang="en-US" dirty="0" smtClean="0"/>
          </a:p>
          <a:p>
            <a:pPr algn="just"/>
            <a:r>
              <a:rPr lang="en-US" dirty="0" smtClean="0"/>
              <a:t>Charlemagne who was already ruler of wide territory was for the first time crowned King of Rome by Pope Leo III in 800 A.D. since fall of Roman Empire which was a great honor and with this step formal inter-relation between state and religion was embarked .</a:t>
            </a:r>
          </a:p>
          <a:p>
            <a:pPr algn="just"/>
            <a:r>
              <a:rPr lang="en-US" dirty="0" smtClean="0"/>
              <a:t>As the result presence of Pope was more dominating in Western Rome comparison to Byzantine.</a:t>
            </a:r>
            <a:endParaRPr lang="en-US" dirty="0"/>
          </a:p>
        </p:txBody>
      </p:sp>
    </p:spTree>
    <p:extLst>
      <p:ext uri="{BB962C8B-B14F-4D97-AF65-F5344CB8AC3E}">
        <p14:creationId xmlns:p14="http://schemas.microsoft.com/office/powerpoint/2010/main" val="1554464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The recognition of Holy Roman empire by Pope and recognition of Pope as highest religious authority in western Rome gave birth to so called two sword and Europe witnessed the tug of war between Church and Emperor for Long run unless age of Renaissance. </a:t>
            </a:r>
          </a:p>
          <a:p>
            <a:pPr algn="just"/>
            <a:r>
              <a:rPr lang="en-US" dirty="0" smtClean="0"/>
              <a:t>Don Fanning writes that with the endorsement of the Emperor and obligatory church membership for all Roman citizens across the empire, Roman Christianity continued to change the nature of the Church, instead of visa versa. The humble beginnings were soon forgotten in the luxurious halls and civil power of the highest courts and assemblies of the known world. Who needs spiritual power when you can have civil power? </a:t>
            </a:r>
          </a:p>
          <a:p>
            <a:pPr algn="just"/>
            <a:r>
              <a:rPr lang="en-US" dirty="0" smtClean="0"/>
              <a:t>While Fanning further writes that during Dark Age Church were both externally struggling for universal acceptance as an authority figure in a divided empire, while internally arguing for how to define what the Church believes</a:t>
            </a:r>
            <a:endParaRPr lang="en-US" dirty="0"/>
          </a:p>
        </p:txBody>
      </p:sp>
    </p:spTree>
    <p:extLst>
      <p:ext uri="{BB962C8B-B14F-4D97-AF65-F5344CB8AC3E}">
        <p14:creationId xmlns:p14="http://schemas.microsoft.com/office/powerpoint/2010/main" val="2614557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Byzantine Empire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In context of state practice byzantine empire was continuing Roman Empire legacy</a:t>
            </a:r>
          </a:p>
          <a:p>
            <a:pPr algn="just"/>
            <a:r>
              <a:rPr lang="en-US" dirty="0" smtClean="0"/>
              <a:t>In context of religion, religious institution and bishops didn’t had any upper hand unlike Holy Roman empire.</a:t>
            </a:r>
          </a:p>
          <a:p>
            <a:pPr algn="just"/>
            <a:r>
              <a:rPr lang="en-US" dirty="0" smtClean="0"/>
              <a:t>In context of Law byzantine Empire has made really huge contribution in history of Western legal system because in Byzantine Empire Justinian code was developed by Emperor Justinian I</a:t>
            </a:r>
          </a:p>
          <a:p>
            <a:pPr algn="just"/>
            <a:r>
              <a:rPr lang="en-US" dirty="0" smtClean="0"/>
              <a:t>Further St. Augustine, St. Thomas Aquinas and other Christian fathers really played important role in articulating Christian theology with Greek and Roman scholars.</a:t>
            </a:r>
            <a:endParaRPr lang="en-US" dirty="0"/>
          </a:p>
        </p:txBody>
      </p:sp>
    </p:spTree>
    <p:extLst>
      <p:ext uri="{BB962C8B-B14F-4D97-AF65-F5344CB8AC3E}">
        <p14:creationId xmlns:p14="http://schemas.microsoft.com/office/powerpoint/2010/main" val="1489386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Renaissance</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algn="just"/>
            <a:r>
              <a:rPr lang="en-US" dirty="0" smtClean="0"/>
              <a:t>The Renaissance was a cultural movement that began in Italy in the 14th century, and spread to the rest of Europe. The Renaissance was a period in Europe, from the 14th to the 17th century, regarded as the cultural bridge between the Middle Ages and modern history.</a:t>
            </a:r>
          </a:p>
          <a:p>
            <a:pPr algn="just"/>
            <a:r>
              <a:rPr lang="en-US" dirty="0" smtClean="0"/>
              <a:t>Number of event took place during latter half of Middle Age which caused Renaissance Age.</a:t>
            </a:r>
          </a:p>
          <a:p>
            <a:pPr algn="just"/>
            <a:r>
              <a:rPr lang="en-US" dirty="0" smtClean="0"/>
              <a:t>It is said that this age made people realize that “Man is the measure of all things” which was forgotten while mankind was too much involved with religion.</a:t>
            </a:r>
          </a:p>
          <a:p>
            <a:pPr algn="just"/>
            <a:r>
              <a:rPr lang="en-US" dirty="0" smtClean="0"/>
              <a:t>Renaissance age didn’t made any sudden shift to existing social state but did explored and questioned each existence and pattern developed around self rather that taking it for granted from Christian theology and age old work</a:t>
            </a:r>
          </a:p>
          <a:p>
            <a:pPr algn="just"/>
            <a:r>
              <a:rPr lang="en-US" dirty="0" smtClean="0"/>
              <a:t>In words of Paton “In Middle Ages we find the germ of theories that later became of great practical importance.</a:t>
            </a:r>
            <a:endParaRPr lang="en-US" dirty="0"/>
          </a:p>
        </p:txBody>
      </p:sp>
    </p:spTree>
    <p:extLst>
      <p:ext uri="{BB962C8B-B14F-4D97-AF65-F5344CB8AC3E}">
        <p14:creationId xmlns:p14="http://schemas.microsoft.com/office/powerpoint/2010/main" val="164061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Law state and religion in present context</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Law, state and religion in Europe</a:t>
            </a:r>
          </a:p>
          <a:p>
            <a:pPr algn="just"/>
            <a:r>
              <a:rPr lang="en-US" dirty="0" smtClean="0"/>
              <a:t>In his book “The Still born God” Mark Lilla attempt to elucidate the philosophical efforts of European thinkers to overcome and move beyond the mental, political, and social boundaries of Christianity and claims that religious madness propitiated the rise of the German Third Reich.</a:t>
            </a:r>
          </a:p>
          <a:p>
            <a:pPr algn="just"/>
            <a:r>
              <a:rPr lang="en-US" dirty="0" smtClean="0"/>
              <a:t>Further authors such as Taylor and Casanova agree that up to the 15th century all areas of European life were dominated by religion and by Western Christianity in particular. However, beginning in the late 15th century, Europe embarked on a long process of secularization or what Taylor calls “disenchantment” which led to a decline in religious influence over political and ultimately, personal, life that has few parallels elsewhere in the world. </a:t>
            </a:r>
          </a:p>
          <a:p>
            <a:pPr algn="just"/>
            <a:r>
              <a:rPr lang="en-US" dirty="0" smtClean="0"/>
              <a:t>Weber and Durkheim both attributed major importance to the emergence of capitalism and saw religious decline as an inevitable by-product of modernity</a:t>
            </a:r>
            <a:endParaRPr lang="en-US" dirty="0"/>
          </a:p>
        </p:txBody>
      </p:sp>
    </p:spTree>
    <p:extLst>
      <p:ext uri="{BB962C8B-B14F-4D97-AF65-F5344CB8AC3E}">
        <p14:creationId xmlns:p14="http://schemas.microsoft.com/office/powerpoint/2010/main" val="1831285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fontScale="90000"/>
          </a:bodyPr>
          <a:lstStyle/>
          <a:p>
            <a:r>
              <a:rPr lang="en-US" dirty="0"/>
              <a:t>Ronan McCrea </a:t>
            </a:r>
            <a:r>
              <a:rPr lang="en-US" dirty="0" smtClean="0"/>
              <a:t>“</a:t>
            </a:r>
            <a:r>
              <a:rPr lang="en-US" dirty="0"/>
              <a:t>Religion and the Public Order of the European Union Religion” </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In a 2006 address to the European People’s Party, Pope Benedict XVI stated that: "As far as the Catholic Church is concerned, the principal focus of her interventions in the public arena is the protection and promotion of the dignity of the person, and she is thereby consciously drawing particular attention to principles which are not negotiable”. As to the specific areas of policy related to the dignity of the person, the Pope mentioned three areas upon which the church had focused:</a:t>
            </a:r>
          </a:p>
          <a:p>
            <a:pPr algn="just"/>
            <a:r>
              <a:rPr lang="en-US" dirty="0"/>
              <a:t>-protection of life in all its stages, from the first moment of conception until natural death;</a:t>
            </a:r>
          </a:p>
          <a:p>
            <a:pPr algn="just"/>
            <a:r>
              <a:rPr lang="en-US" dirty="0"/>
              <a:t>- recognition and promotion of the natural structure of the family - as a union between a man and a woman based on marriage - and its defense from attempts to make it juridical equivalent to radically different forms of union which in reality harm it and contribute to its destabilization, obscuring its particular character and its irreplaceable social role;</a:t>
            </a:r>
          </a:p>
          <a:p>
            <a:pPr algn="just"/>
            <a:r>
              <a:rPr lang="en-US" dirty="0"/>
              <a:t>- the protection of the right of parents to educate their children” </a:t>
            </a:r>
          </a:p>
          <a:p>
            <a:pPr algn="just"/>
            <a:endParaRPr lang="en-US" dirty="0"/>
          </a:p>
        </p:txBody>
      </p:sp>
    </p:spTree>
    <p:extLst>
      <p:ext uri="{BB962C8B-B14F-4D97-AF65-F5344CB8AC3E}">
        <p14:creationId xmlns:p14="http://schemas.microsoft.com/office/powerpoint/2010/main" val="167279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hat is Law?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Few questions concerning human Society have been asked with such persistence and answered by serious thinkers in so many diverse, strange and even paradoxical ways as the question ‘what is law?’                                                                                                                    H.L.A Hart</a:t>
            </a:r>
          </a:p>
          <a:p>
            <a:pPr algn="just"/>
            <a:r>
              <a:rPr lang="en-US" dirty="0" smtClean="0"/>
              <a:t>This quote summarizes the whole interplay and attempt that has been made in order to answer ‘what is law?’ Nevertheless no complete answer has been ever achieved that satisfies all but nevertheless each thought has helped to explore the realm of law in human society</a:t>
            </a:r>
            <a:endParaRPr lang="en-US" dirty="0"/>
          </a:p>
        </p:txBody>
      </p:sp>
    </p:spTree>
    <p:extLst>
      <p:ext uri="{BB962C8B-B14F-4D97-AF65-F5344CB8AC3E}">
        <p14:creationId xmlns:p14="http://schemas.microsoft.com/office/powerpoint/2010/main" val="1234712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sp>
        <p:nvSpPr>
          <p:cNvPr id="3" name="Content Placeholder 2"/>
          <p:cNvSpPr>
            <a:spLocks noGrp="1"/>
          </p:cNvSpPr>
          <p:nvPr>
            <p:ph idx="1"/>
          </p:nvPr>
        </p:nvSpPr>
        <p:spPr/>
        <p:txBody>
          <a:bodyPr>
            <a:normAutofit fontScale="70000" lnSpcReduction="20000"/>
          </a:bodyPr>
          <a:lstStyle/>
          <a:p>
            <a:pPr algn="just"/>
            <a:r>
              <a:rPr lang="en-US" dirty="0"/>
              <a:t>Further Article 11(2) of the Lisbon Treaty commits the Union to maintaining an “an open, transparent and regular dialogue with representative associations and Civil Society” Article 17 singles out religious bodies and specifically undertakes to maintain a dialogue with them. The Article, which also incorporates the 1998 Declaration on the Status of Churches, reads :</a:t>
            </a:r>
          </a:p>
          <a:p>
            <a:pPr algn="just"/>
            <a:r>
              <a:rPr lang="en-US" dirty="0"/>
              <a:t>1. The Union respects and does not prejudice the status under national law of churches and religious associations or communities in the Member States.</a:t>
            </a:r>
          </a:p>
          <a:p>
            <a:pPr algn="just"/>
            <a:r>
              <a:rPr lang="en-US" dirty="0"/>
              <a:t>2. The Union equally respects the status under national law of philosophical and non-confessional organizations</a:t>
            </a:r>
            <a:r>
              <a:rPr lang="en-US" dirty="0" smtClean="0"/>
              <a:t>.</a:t>
            </a:r>
            <a:endParaRPr lang="en-US" dirty="0"/>
          </a:p>
          <a:p>
            <a:pPr algn="just"/>
            <a:r>
              <a:rPr lang="en-US" dirty="0"/>
              <a:t>3. Recognizing their identity and their specific contribution, the Union shall maintain an open, transparent and regular dialogue with these churches and organizations.</a:t>
            </a:r>
          </a:p>
          <a:p>
            <a:pPr algn="just"/>
            <a:endParaRPr lang="en-US" dirty="0"/>
          </a:p>
        </p:txBody>
      </p:sp>
    </p:spTree>
    <p:extLst>
      <p:ext uri="{BB962C8B-B14F-4D97-AF65-F5344CB8AC3E}">
        <p14:creationId xmlns:p14="http://schemas.microsoft.com/office/powerpoint/2010/main" val="1595915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sp>
        <p:nvSpPr>
          <p:cNvPr id="3" name="Content Placeholder 2"/>
          <p:cNvSpPr>
            <a:spLocks noGrp="1"/>
          </p:cNvSpPr>
          <p:nvPr>
            <p:ph idx="1"/>
          </p:nvPr>
        </p:nvSpPr>
        <p:spPr/>
        <p:txBody>
          <a:bodyPr>
            <a:normAutofit fontScale="62500" lnSpcReduction="20000"/>
          </a:bodyPr>
          <a:lstStyle/>
          <a:p>
            <a:pPr algn="just"/>
            <a:r>
              <a:rPr lang="en-US" dirty="0"/>
              <a:t>Commission President Jacques </a:t>
            </a:r>
            <a:r>
              <a:rPr lang="en-US" dirty="0" err="1"/>
              <a:t>Delors</a:t>
            </a:r>
            <a:r>
              <a:rPr lang="en-US" dirty="0"/>
              <a:t> made this point explicitly in an address to the “Soul for Europe” initiative in which he stated that: “We won't succeed with Europe solely on the basis of legal expertise or economic know-how....If in the next ten years we have not managed to give a soul to Europe, to give it spirituality and meaning, the game will be up</a:t>
            </a:r>
            <a:r>
              <a:rPr lang="en-US" dirty="0" smtClean="0"/>
              <a:t>”</a:t>
            </a:r>
          </a:p>
          <a:p>
            <a:pPr algn="just"/>
            <a:r>
              <a:rPr lang="en-US" dirty="0"/>
              <a:t>Further, Part I §4 of the Danish Constitution states “The Evangelical Lutheran Church shall be the Established Church of Denmark, and as such shall be supported by the State”. Part II §6 of the Constitution also lays down a requirement that the monarch “be a member of the Evangelical Lutheran Church”</a:t>
            </a:r>
          </a:p>
          <a:p>
            <a:pPr algn="just"/>
            <a:r>
              <a:rPr lang="en-US" dirty="0"/>
              <a:t>In Finland, the Evangelical Lutheran Church is also established by law.</a:t>
            </a:r>
          </a:p>
          <a:p>
            <a:pPr algn="just"/>
            <a:r>
              <a:rPr lang="en-US" dirty="0"/>
              <a:t>Article 3 of the Greek Constitution recognizes the Greek Orthodox Church as “the prevailing religion in Greece”. Other faiths are generally treated as private associations</a:t>
            </a:r>
          </a:p>
          <a:p>
            <a:pPr algn="just"/>
            <a:endParaRPr lang="en-US" dirty="0"/>
          </a:p>
        </p:txBody>
      </p:sp>
    </p:spTree>
    <p:extLst>
      <p:ext uri="{BB962C8B-B14F-4D97-AF65-F5344CB8AC3E}">
        <p14:creationId xmlns:p14="http://schemas.microsoft.com/office/powerpoint/2010/main" val="3877180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Law state and religion in North America</a:t>
            </a:r>
          </a:p>
        </p:txBody>
      </p:sp>
      <p:sp>
        <p:nvSpPr>
          <p:cNvPr id="3" name="Content Placeholder 2"/>
          <p:cNvSpPr>
            <a:spLocks noGrp="1"/>
          </p:cNvSpPr>
          <p:nvPr>
            <p:ph idx="1"/>
          </p:nvPr>
        </p:nvSpPr>
        <p:spPr/>
        <p:txBody>
          <a:bodyPr>
            <a:normAutofit fontScale="62500" lnSpcReduction="20000"/>
          </a:bodyPr>
          <a:lstStyle/>
          <a:p>
            <a:pPr algn="just"/>
            <a:r>
              <a:rPr lang="en-US" dirty="0"/>
              <a:t>America which gave world concept and practice of written constitution, which is integral part of modern state system has served world in its own way in multiple layers. Discussing about position of America in context of Law, state and religion than though, America being a highly religious country, whose currency read “In God We Trust”, holds quiet strict separation between State, law and religion</a:t>
            </a:r>
            <a:r>
              <a:rPr lang="en-US" dirty="0" smtClean="0"/>
              <a:t>.</a:t>
            </a:r>
          </a:p>
          <a:p>
            <a:pPr algn="just"/>
            <a:r>
              <a:rPr lang="en-US" dirty="0"/>
              <a:t>American Constitution 1787 in Article 6 reads "no religious test shall ever be required as a Qualification to any Office or public Trust under the United States" .</a:t>
            </a:r>
          </a:p>
          <a:p>
            <a:pPr algn="just"/>
            <a:r>
              <a:rPr lang="en-US" dirty="0"/>
              <a:t>Further first amendment of the Bill of Rights contains two clauses that prescribe the government's relationship with religion. In the first instance, the Establishment Clause states that "Congress shall make no law respecting an establishment of religion." The second clause of the First Amendment states “Congress shall make no law respecting an establishment of religion, or prohibiting the exercise thereof. </a:t>
            </a:r>
            <a:r>
              <a:rPr lang="en-US" dirty="0" smtClean="0"/>
              <a:t>"</a:t>
            </a:r>
            <a:endParaRPr lang="en-US" dirty="0"/>
          </a:p>
        </p:txBody>
      </p:sp>
    </p:spTree>
    <p:extLst>
      <p:ext uri="{BB962C8B-B14F-4D97-AF65-F5344CB8AC3E}">
        <p14:creationId xmlns:p14="http://schemas.microsoft.com/office/powerpoint/2010/main" val="3772959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sp>
        <p:nvSpPr>
          <p:cNvPr id="3" name="Content Placeholder 2"/>
          <p:cNvSpPr>
            <a:spLocks noGrp="1"/>
          </p:cNvSpPr>
          <p:nvPr>
            <p:ph idx="1"/>
          </p:nvPr>
        </p:nvSpPr>
        <p:spPr/>
        <p:txBody>
          <a:bodyPr>
            <a:normAutofit lnSpcReduction="10000"/>
          </a:bodyPr>
          <a:lstStyle/>
          <a:p>
            <a:pPr algn="just"/>
            <a:r>
              <a:rPr lang="en-US" dirty="0"/>
              <a:t>Greece v. Galloway</a:t>
            </a:r>
            <a:r>
              <a:rPr lang="en-US" dirty="0" smtClean="0"/>
              <a:t>.</a:t>
            </a:r>
          </a:p>
          <a:p>
            <a:pPr algn="just"/>
            <a:r>
              <a:rPr lang="en-US" dirty="0"/>
              <a:t>Everson v. Board of </a:t>
            </a:r>
            <a:r>
              <a:rPr lang="en-US" dirty="0" smtClean="0"/>
              <a:t>Education</a:t>
            </a:r>
          </a:p>
          <a:p>
            <a:pPr algn="just"/>
            <a:r>
              <a:rPr lang="en-US" dirty="0"/>
              <a:t>“The Patient Protection and Affordable Care Act 2010” </a:t>
            </a:r>
            <a:endParaRPr lang="en-US" dirty="0" smtClean="0"/>
          </a:p>
          <a:p>
            <a:pPr algn="just"/>
            <a:r>
              <a:rPr lang="en-US" dirty="0"/>
              <a:t>Archbishop Charles </a:t>
            </a:r>
            <a:r>
              <a:rPr lang="en-US" dirty="0" err="1"/>
              <a:t>Chaput</a:t>
            </a:r>
            <a:r>
              <a:rPr lang="en-US" dirty="0"/>
              <a:t> of Philadelphia </a:t>
            </a:r>
            <a:r>
              <a:rPr lang="en-US" dirty="0" smtClean="0"/>
              <a:t> </a:t>
            </a:r>
            <a:r>
              <a:rPr lang="en-US" dirty="0"/>
              <a:t>“[t]he White House has made no concessions to the religious conscience claims of private businesses, and the whole spirit of the 'compromise' is minimalist." </a:t>
            </a:r>
          </a:p>
        </p:txBody>
      </p:sp>
    </p:spTree>
    <p:extLst>
      <p:ext uri="{BB962C8B-B14F-4D97-AF65-F5344CB8AC3E}">
        <p14:creationId xmlns:p14="http://schemas.microsoft.com/office/powerpoint/2010/main" val="3043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hat is State?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State is not that an absolute alien concept for us since we all live in state and have more or less our own particular understanding and explanation for it. However if we step a little bit forward and try to answer ‘what is state?’ dropping our own perception toward state than we may say state is a form of political association founded on legal fabric. Nevertheless many dimension of state shall not be incorporated in it.</a:t>
            </a:r>
            <a:endParaRPr lang="en-US" dirty="0"/>
          </a:p>
        </p:txBody>
      </p:sp>
    </p:spTree>
    <p:extLst>
      <p:ext uri="{BB962C8B-B14F-4D97-AF65-F5344CB8AC3E}">
        <p14:creationId xmlns:p14="http://schemas.microsoft.com/office/powerpoint/2010/main" val="7910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US" dirty="0" smtClean="0"/>
              <a:t> </a:t>
            </a:r>
            <a:r>
              <a:rPr lang="en-US" dirty="0" err="1" smtClean="0"/>
              <a:t>Chandran</a:t>
            </a:r>
            <a:r>
              <a:rPr lang="en-US" dirty="0" smtClean="0"/>
              <a:t> </a:t>
            </a:r>
            <a:r>
              <a:rPr lang="en-US" dirty="0" err="1" smtClean="0"/>
              <a:t>Kukathas</a:t>
            </a:r>
            <a:r>
              <a:rPr lang="en-US" dirty="0" smtClean="0"/>
              <a:t> in his article “A Definition of the State” has pointed problem in defining state. They are </a:t>
            </a:r>
          </a:p>
          <a:p>
            <a:pPr algn="just"/>
            <a:r>
              <a:rPr lang="en-US" dirty="0" smtClean="0"/>
              <a:t>First, the state is a form of association with a history, so the entity that is to be described is one that has evolved or developed and, thus, cannot readily be captured in a snapshot. </a:t>
            </a:r>
          </a:p>
          <a:p>
            <a:pPr algn="just"/>
            <a:r>
              <a:rPr lang="en-US" dirty="0" smtClean="0"/>
              <a:t>Second, the concept of the state itself has a history, so any invocation of the term will have to deal with the fact that it has been used in subtly different ways.</a:t>
            </a:r>
          </a:p>
          <a:p>
            <a:pPr algn="just"/>
            <a:r>
              <a:rPr lang="en-US" dirty="0" smtClean="0"/>
              <a:t> Third, not all the entities that claim to be, or are recognized as, states are the same kinds of entity, since they vary in size, longevity, power, political organization and legitimacy. </a:t>
            </a:r>
          </a:p>
          <a:p>
            <a:pPr algn="just"/>
            <a:r>
              <a:rPr lang="en-US" dirty="0" smtClean="0"/>
              <a:t>Fourth, because the state is a political entity, any account of it must deploy normative concepts – such as legitimacy – that are themselves as contentious as the notion of the state. </a:t>
            </a:r>
          </a:p>
          <a:p>
            <a:pPr marL="0" indent="0" algn="just">
              <a:buNone/>
            </a:pPr>
            <a:r>
              <a:rPr lang="en-US" dirty="0"/>
              <a:t> </a:t>
            </a:r>
            <a:r>
              <a:rPr lang="en-US" dirty="0" smtClean="0"/>
              <a:t>      Although the state is not uniquely difficult to define, these problems need      to be acknowledged, he states.</a:t>
            </a:r>
          </a:p>
          <a:p>
            <a:endParaRPr lang="en-US" dirty="0"/>
          </a:p>
        </p:txBody>
      </p:sp>
    </p:spTree>
    <p:extLst>
      <p:ext uri="{BB962C8B-B14F-4D97-AF65-F5344CB8AC3E}">
        <p14:creationId xmlns:p14="http://schemas.microsoft.com/office/powerpoint/2010/main" val="416340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hat is Religion?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It is really difficult to explain religion because it is Janus faced one facing to deity and other follower. If we explore religion from perspective of deity it turn out be sacred book and if we explore religion from perspective of followers it deeply invites psychological realm, coinciding religion into belief.</a:t>
            </a:r>
          </a:p>
          <a:p>
            <a:pPr algn="just"/>
            <a:r>
              <a:rPr lang="en-US" dirty="0" smtClean="0"/>
              <a:t>Explanation on religion is distinct if we go through Occidental and Oriental version.</a:t>
            </a:r>
            <a:endParaRPr lang="en-US" dirty="0"/>
          </a:p>
        </p:txBody>
      </p:sp>
    </p:spTree>
    <p:extLst>
      <p:ext uri="{BB962C8B-B14F-4D97-AF65-F5344CB8AC3E}">
        <p14:creationId xmlns:p14="http://schemas.microsoft.com/office/powerpoint/2010/main" val="331239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“A religion is a unified system of beliefs and practices relative to sacred things, that is to say, things set apart and forbidden – beliefs and practices which unite into one single moral community called a Church, all those who adhere to them." (b) [Religion is] "the self-validation of a society by means of myth and ritual." (</a:t>
            </a:r>
            <a:r>
              <a:rPr lang="en-US" dirty="0" err="1" smtClean="0"/>
              <a:t>Émile</a:t>
            </a:r>
            <a:r>
              <a:rPr lang="en-US" dirty="0" smtClean="0"/>
              <a:t> </a:t>
            </a:r>
            <a:r>
              <a:rPr lang="en-US" dirty="0" err="1" smtClean="0"/>
              <a:t>Durkeim</a:t>
            </a:r>
            <a:r>
              <a:rPr lang="en-US" dirty="0" smtClean="0"/>
              <a:t>, The Elementary Forms of the Religious Life) .</a:t>
            </a:r>
          </a:p>
          <a:p>
            <a:pPr algn="just"/>
            <a:r>
              <a:rPr lang="en-US" dirty="0" smtClean="0"/>
              <a:t>"Religion, like culture, is a symbolic transformation of experience." (Thomas F. </a:t>
            </a:r>
            <a:r>
              <a:rPr lang="en-US" dirty="0" err="1" smtClean="0"/>
              <a:t>O'Dea,The</a:t>
            </a:r>
            <a:r>
              <a:rPr lang="en-US" dirty="0" smtClean="0"/>
              <a:t> Sociology of religion)</a:t>
            </a:r>
          </a:p>
          <a:p>
            <a:pPr algn="just"/>
            <a:endParaRPr lang="en-US" dirty="0"/>
          </a:p>
        </p:txBody>
      </p:sp>
    </p:spTree>
    <p:extLst>
      <p:ext uri="{BB962C8B-B14F-4D97-AF65-F5344CB8AC3E}">
        <p14:creationId xmlns:p14="http://schemas.microsoft.com/office/powerpoint/2010/main" val="96088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sp>
        <p:nvSpPr>
          <p:cNvPr id="3" name="Content Placeholder 2"/>
          <p:cNvSpPr>
            <a:spLocks noGrp="1"/>
          </p:cNvSpPr>
          <p:nvPr>
            <p:ph idx="1"/>
          </p:nvPr>
        </p:nvSpPr>
        <p:spPr/>
        <p:txBody>
          <a:bodyPr/>
          <a:lstStyle/>
          <a:p>
            <a:pPr algn="just"/>
            <a:r>
              <a:rPr lang="en-US" dirty="0" smtClean="0"/>
              <a:t>According to </a:t>
            </a:r>
            <a:r>
              <a:rPr lang="en-US" dirty="0" err="1" smtClean="0"/>
              <a:t>Aurobindo</a:t>
            </a:r>
            <a:r>
              <a:rPr lang="en-US" dirty="0" smtClean="0"/>
              <a:t> </a:t>
            </a:r>
            <a:r>
              <a:rPr lang="en-US" dirty="0" err="1" smtClean="0"/>
              <a:t>Ghose</a:t>
            </a:r>
            <a:r>
              <a:rPr lang="en-US" dirty="0" smtClean="0"/>
              <a:t>- “the quest of man for god is the foundation for religion and its essential function is the search for god and the finding of god”. (The Life Devine) </a:t>
            </a:r>
          </a:p>
          <a:p>
            <a:pPr algn="just"/>
            <a:r>
              <a:rPr lang="en-US" dirty="0" smtClean="0"/>
              <a:t>According to J. </a:t>
            </a:r>
            <a:r>
              <a:rPr lang="en-US" dirty="0" err="1" smtClean="0"/>
              <a:t>Krishnamurti</a:t>
            </a:r>
            <a:r>
              <a:rPr lang="en-US" dirty="0" smtClean="0"/>
              <a:t> “What we call religion is merely organized belief, with its dogmas, rituals, mysteries and superstitions</a:t>
            </a:r>
            <a:endParaRPr lang="en-US" dirty="0"/>
          </a:p>
        </p:txBody>
      </p:sp>
    </p:spTree>
    <p:extLst>
      <p:ext uri="{BB962C8B-B14F-4D97-AF65-F5344CB8AC3E}">
        <p14:creationId xmlns:p14="http://schemas.microsoft.com/office/powerpoint/2010/main" val="301747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normAutofit fontScale="90000"/>
          </a:bodyPr>
          <a:lstStyle/>
          <a:p>
            <a:r>
              <a:rPr lang="en-US" dirty="0" smtClean="0"/>
              <a:t>Interrelationship between Law, State and Religion in Context of Natural law School</a:t>
            </a:r>
            <a:endParaRPr lang="en-US" dirty="0"/>
          </a:p>
        </p:txBody>
      </p:sp>
      <p:sp>
        <p:nvSpPr>
          <p:cNvPr id="3" name="Content Placeholder 2"/>
          <p:cNvSpPr>
            <a:spLocks noGrp="1"/>
          </p:cNvSpPr>
          <p:nvPr>
            <p:ph idx="1"/>
          </p:nvPr>
        </p:nvSpPr>
        <p:spPr>
          <a:xfrm>
            <a:off x="457200" y="1752600"/>
            <a:ext cx="8229600" cy="4373563"/>
          </a:xfrm>
        </p:spPr>
        <p:txBody>
          <a:bodyPr/>
          <a:lstStyle/>
          <a:p>
            <a:r>
              <a:rPr lang="en-US" dirty="0" smtClean="0"/>
              <a:t>Discussing about interrelationship between law, state and religion in pretext of natural law than it is not same throughout. It’s been layers and layers since Greeks to present context with many turns.</a:t>
            </a:r>
          </a:p>
          <a:p>
            <a:pPr marL="0" indent="0">
              <a:buNone/>
            </a:pPr>
            <a:endParaRPr lang="en-US" dirty="0"/>
          </a:p>
        </p:txBody>
      </p:sp>
    </p:spTree>
    <p:extLst>
      <p:ext uri="{BB962C8B-B14F-4D97-AF65-F5344CB8AC3E}">
        <p14:creationId xmlns:p14="http://schemas.microsoft.com/office/powerpoint/2010/main" val="3237240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3977</Words>
  <Application>Microsoft Office PowerPoint</Application>
  <PresentationFormat>On-screen Show (4:3)</PresentationFormat>
  <Paragraphs>140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Law , State and Religion</vt:lpstr>
      <vt:lpstr>Introduction </vt:lpstr>
      <vt:lpstr>What is Law? </vt:lpstr>
      <vt:lpstr>What is State?</vt:lpstr>
      <vt:lpstr>Continue</vt:lpstr>
      <vt:lpstr>What is Religion?</vt:lpstr>
      <vt:lpstr>Continue </vt:lpstr>
      <vt:lpstr>Continue </vt:lpstr>
      <vt:lpstr>Interrelationship between Law, State and Religion in Context of Natural law School</vt:lpstr>
      <vt:lpstr>Greek Civilization</vt:lpstr>
      <vt:lpstr>Continue </vt:lpstr>
      <vt:lpstr>Continue </vt:lpstr>
      <vt:lpstr>Continue </vt:lpstr>
      <vt:lpstr>Continue </vt:lpstr>
      <vt:lpstr>Roman Civilization</vt:lpstr>
      <vt:lpstr>Roman state system</vt:lpstr>
      <vt:lpstr>Roman Empire</vt:lpstr>
      <vt:lpstr>Religion</vt:lpstr>
      <vt:lpstr>Religion in Rome Post Crucifixion </vt:lpstr>
      <vt:lpstr>Continue </vt:lpstr>
      <vt:lpstr> Roman law</vt:lpstr>
      <vt:lpstr>Interrelationship between Law, State and Religion</vt:lpstr>
      <vt:lpstr>Dark Age</vt:lpstr>
      <vt:lpstr>Continue </vt:lpstr>
      <vt:lpstr>Continue </vt:lpstr>
      <vt:lpstr>Byzantine Empire</vt:lpstr>
      <vt:lpstr>Renaissance</vt:lpstr>
      <vt:lpstr>Law state and religion in present context</vt:lpstr>
      <vt:lpstr>Ronan McCrea “Religion and the Public Order of the European Union Religion” </vt:lpstr>
      <vt:lpstr>Continue </vt:lpstr>
      <vt:lpstr>Continue </vt:lpstr>
      <vt:lpstr>Law state and religion in North America</vt:lpstr>
      <vt:lpstr>Continue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 State and Religion</dc:title>
  <dc:creator>Prittam Raj Chalise</dc:creator>
  <cp:lastModifiedBy>Prittam Raj Chalise</cp:lastModifiedBy>
  <cp:revision>200</cp:revision>
  <dcterms:created xsi:type="dcterms:W3CDTF">2021-07-05T09:41:25Z</dcterms:created>
  <dcterms:modified xsi:type="dcterms:W3CDTF">2021-07-05T14:34:31Z</dcterms:modified>
</cp:coreProperties>
</file>