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1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9" r:id="rId12"/>
    <p:sldId id="360" r:id="rId13"/>
    <p:sldId id="361" r:id="rId14"/>
    <p:sldId id="364" r:id="rId15"/>
    <p:sldId id="366" r:id="rId16"/>
    <p:sldId id="363" r:id="rId17"/>
    <p:sldId id="367" r:id="rId18"/>
    <p:sldId id="368" r:id="rId19"/>
    <p:sldId id="369" r:id="rId20"/>
    <p:sldId id="370" r:id="rId21"/>
    <p:sldId id="371" r:id="rId22"/>
    <p:sldId id="372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1336 2967 256,'0'27'14702,"0"-27"-14734,0 0 352,0 0 769,-28 0-352,28 0-129,28 0 33,-1 0-417,-1 0 0,0 0-32,0 0 97,28 0-129,-2 0-32,1 0-32,0-27-160,-27 27 128,27 0-224,2 0-256,-31-26-129,2 26-352,2 0-320,-28-27-705,27 27-2274,-27 0-5957</inkml:trace>
  <inkml:trace contextRef="#ctx0" brushRef="#br0" timeOffset="260.0149">1732 2702 13580,'-27'25'-480,"27"3"-193,0-28 994,27 0 127,0 0 641,25 0-288,2 27-577,0-27-192,-2 27 96,1-2 128,-1 0 129,-25-25 31,-1 28-160,1-1 289,-27 0-33,0-1 65,0-26-385,-27 27-128,1-2-64,-1 2-192,2 0-1313,-2-1-2179,-26 1-8680</inkml:trace>
  <inkml:trace contextRef="#ctx0" brushRef="#br0" timeOffset="9733.5564">18486 3762 320,'-25'0'929,"25"0"-129,0 0-95,0 0-64,0 0 127,0 0 33,-27 0-224,27 0-193,0 0-160,0 0-31,0 0 95,0 0 320,0 0 385,0 0 128,0 0 97,0 0-1,0 0-320,0 0-65,0 0-223,0 0-225,0 0-63,0 0-161,0 0-64,27 0-32,-2 0 32,29 0-128,-28 0 32,26 0 32,2 0-128,0 0-160,-3 0-673,-23 0-737,25 0-1345,-26 0-2402</inkml:trace>
  <inkml:trace contextRef="#ctx0" brushRef="#br1" timeOffset="51368.9382">18142 2941 3555,'0'0'2562,"0"0"-1248,0 0 223,0 0-160,0 0 385,0 0-353,0 0-608,0 0-320,0 0 31,0 0 129,0 0-1,0 0-159,0 0-97,0 0-192,0 0 32,0 0 33,0 0-97,0 0 32,28 0 64,-28 0-128,27 0-32,-3 0 1,-24 0-33,28 0-32,-1 0-32,-1 0 64,1 0-64,-2 0-192,29 0 480,-28 0-256,26 0 0,2 0 32,-28 0-64,26 0 32,2 0 64,0 0-64,-3 0-32,4 0 64,-2 0-64,-1 0-96,1 0 160,-1 0 64,2 0-160,-1 0 0,-1 0 32,3 0 128,-5 0-224,32 0 128,-30 0-32,28 0 32,-2-27-64,2 27 96,-1 0-64,-24 0-96,22 0 160,4 0-128,-29 0 64,28 0-32,-28 0 32,28 0 128,-1 0-224,-24 0 192,23 0-224,0 0 160,3 0-64,-2 0 32,1-27-64,-2 27 96,1 0-384,2 0 576,25-28-128,-26 28-192,25 0 128,-26 0-96,2 0 64,-4 0-192,-22 0 128,24 0-64,-1 0 64,2 0-97,-1 0 33,26-25 128,3 25-32,-2 0 128,26 0-160,-27-25 160,0 25-96,-23 0 64,-5 0-160,4 0 128,-2 0 64,0 0-192,27 0 96,-27 0 0,0 0 0,29 0 0,-3 0 64,0 0-32,1 0 193,2 0-1,-3-27 64,0 27 129,1 0-65,-1 0-224,3 0 64,-3-27 64,1 27-224,-1 0 193,2 0-225,-2 0 0,0 0 0,2-28 32,-27 28 0,25 0 96,-26 0-128,1 0 64,-1 0 64,26 28-160,-24-28 448,25 0-223,-1 0 31,0 0 0,3 27-160,24-27 64,-26 0-160,-1 0 128,0 0 96,3 0-160,-2 0-64,-28 0 32,28 0 0,-53 0 193,26 0-289,-26-27 31,-26 27-159,1 0-224,-28 0-737,0 0-737,0 0-2915</inkml:trace>
  <inkml:trace contextRef="#ctx0" brushRef="#br1" timeOffset="53238.045">18618 4715 6854,'0'0'5349,"0"-27"-3844,0 27 161,-25-26-545,25 26-480,-27 0-97,1 0-352,26 26-256,-27-26-32,0 27 96,2 26 0,-2-26 0,1 26 32,26 1-32,0-2 96,0 1 0,26-26 97,1 25-193,-2-26 64,29 1 32,-1-27-128,-1 27-641,-25-27-1345,27 0-3683</inkml:trace>
  <inkml:trace contextRef="#ctx0" brushRef="#br1" timeOffset="53548.0628">19096 4902 13933,'-27'0'32,"0"25"-32,2 2-96,-2 26 96,27-26-32,0 25 0,27-26-481,25 1-608,1-27 673,-26 27 448,25-27 352,3 0 257,-5-27 191,-23 0 225,1 1 192,-1 0-256,-27 0-64,-27-1-160,-1 0-129,-23 1-255,-3-1-161,0 2-224,2 25-160,26 0-577,-1 0-768,0 0-1378,27 25-2755</inkml:trace>
  <inkml:trace contextRef="#ctx0" brushRef="#br1" timeOffset="53836.0793">19572 4902 2274,'53'-28'10666,"-80"28"-10090,1 0 353,0-26-544,0 26 511,-28 0-383,28 0-449,-26 26-160,52-26 0,-27 28-96,54-3 95,-1 2 1,26-1-192,28 1 96,-28 0 96,28-1 0,-28 26 64,-25-25 0,0 0 32,-27-1 256,-27-26 481,0 27 63,-25-27 1,-1 0-416,-26 0-225,26 0-577,0 0-960,1-27-1954,52 1-8616</inkml:trace>
  <inkml:trace contextRef="#ctx0" brushRef="#br1" timeOffset="54031.0903">19836 4874 5861,'53'28'9961,"-53"-28"-9352,28 0 1185,-1 0-705,-27 0-128,52 0-193,-26 0-671,28-28-33,-28 28-128,26 0-193,-25-26-255,0 26-545,-1-28-705,0 3-1345,-26 25-3075</inkml:trace>
  <inkml:trace contextRef="#ctx0" brushRef="#br1" timeOffset="54240.1024">20049 4556 13292,'0'52'288,"0"2"1378,0-1 32,0 0-161,0-1-416,0 2-640,0-1-225,0 27-256,0-27 96,0-1-192,0 2-513,27-28-160,-27 1-352,26-2-608,-26 3-1666,26-28-4773</inkml:trace>
  <inkml:trace contextRef="#ctx0" brushRef="#br1" timeOffset="54572.1212">20605 4212 13612,'0'0'801,"-27"0"-833,1 26 224,-2 27 801,4 0 353,-3 27-418,27 26-447,-27-28-129,27 29 129,0-27-65,0-1-256,27 1 0,0-27-96,-3 0-32,30-1-128,-27 2-64,0-28-128,-2 1-96,2-27-513,-27 0-769,26 25-2113,-26-25-8297</inkml:trace>
  <inkml:trace contextRef="#ctx0" brushRef="#br1" timeOffset="56252.2175">20948 4424 6149,'-27'-26'4453,"27"-1"-3621,0 54-1312,0-1 896,27 26 801,-1 28-31,2 0-322,-1 26-447,-27 0-161,27 0-64,-27-26 32,0-2 97,0-24-1,0-28 64,0 1-63,0-27 287,0-27 321,0 27-577,0-53-480,24 0 64,-24 1-160,28-2 64,-28 28-96,26-1-33,1 27 65,0 0 64,-27 27 256,25-1 160,2 1-128,-1 26-63,1 26-65,-27-26-193,27-1-415,-2 2-1506,2-28-3107</inkml:trace>
  <inkml:trace contextRef="#ctx0" brushRef="#br1" timeOffset="56641.2395">21690 5007 16111,'-53'0'-865,"1"27"417,25-1 191,-1 26 385,28 2 289,0-1-257,28 0-256,-1-27-385,25 27 193,1-28 256,-1-25 64,2 28 64,-1-56 128,-1 28 129,-25-25-1,-27-28-128,0 27-64,0-27 33,-54 26-193,29-26-577,-55 26-288,28 1 673,-28 26 480,28 0 33,25 0-129,-1 26-96,2 1-32,26 0 128,26-1 225,29 1-65,-3-2-192,28-25-288,-28 0-192,1 0-577,-1 0-1377,2 0-3107</inkml:trace>
  <inkml:trace contextRef="#ctx0" brushRef="#br1" timeOffset="56967.2584">22273 4291 2049,'-27'-53'11563,"27"53"-11402,0 0 223,-26 0-352,-1 53 641,27 0 544,-28 1-417,28 24-383,0 29 127,0-28-95,0 27-65,0-26-160,28-1-63,25 1-65,-26-27-224,25-1-33,-25 2-351,26-28-417,-1 1-1057,-25-27-2146</inkml:trace>
  <inkml:trace contextRef="#ctx0" brushRef="#br1" timeOffset="57154.2689">22589 4795 2690,'0'25'13613,"27"3"-13133,-27-2 866,54 27-225,-30-26-385,31-1 65,-2 1-641,-1 0-320,2-1-641,-2-26 33,-26 26-1090,28-26-3235</inkml:trace>
  <inkml:trace contextRef="#ctx0" brushRef="#br1" timeOffset="57343.2799">22960 4742 15182,'-52'26'384,"52"-26"-95,-54 27 896,28-2-96,0 29-257,0-1-543,-1-26-289,-1 26-545,28 0-191,0-27-418,0 27-703,0-53-1923,28 27-3715</inkml:trace>
  <inkml:trace contextRef="#ctx0" brushRef="#br1" timeOffset="57623.2952">23172 4132 12043,'-27'-26'2370,"27"-1"-2018,-27 27 257,27 27-161,-26-1 834,26 28-289,0-2-481,0 1-256,0 27-31,0-27-97,26-1-64,-26-24-96,27 24-353,0-25-159,1-27-385,22 0-929,-22 0-2082,-1 0-6501</inkml:trace>
  <inkml:trace contextRef="#ctx0" brushRef="#br1" timeOffset="57753.3033">23358 4344 12299,'-26'80'481,"26"-54"-738,26 0-960,-26 2 481,26-2-450,0-26-2369</inkml:trace>
  <inkml:trace contextRef="#ctx0" brushRef="#br1" timeOffset="57918.3128">23410 4212 19154,'0'26'64,"0"-26"-417,0 0 225,0 0 32,27 28-192,0-28-897,-1 25-3332</inkml:trace>
  <inkml:trace contextRef="#ctx0" brushRef="#br1" timeOffset="58150.326">23701 4053 13164,'0'26'288,"27"1"993,-27-1-31,28 1-482,-28 26 225,24-27-352,-24 27-449,0 0 0,0-26-96,0 26 97,0-27-193,0 0 0,0-26-705,0 28-1185,0-28-4100</inkml:trace>
  <inkml:trace contextRef="#ctx0" brushRef="#br1" timeOffset="58496.3458">23940 3921 14253,'26'0'-96,"-26"26"1025,27 28 576,25-28 161,-25 53-481,26-26-641,-1 26-383,1 1-97,-26 26 0,1-26-64,-28-1 32,0 0 96,-28 1-96,1-27 64,1 0-64,-1 1 64,2-29-128,-2 28-256,0-26-481,1 0-1121,-1-27-4452</inkml:trace>
  <inkml:trace contextRef="#ctx0" brushRef="#br1" timeOffset="58914.3697">24946 5086 15502,'27'26'1538,"-27"-26"-481,0 27 96,0 0 32,-27-27-320,-1 26-769,-25 1-128,29-2-449,-4 3-512,1-2-1057,1-26-5861</inkml:trace>
  <inkml:trace contextRef="#ctx0" brushRef="#br1" timeOffset="59642.4114">25898 4795 13548,'0'-27'897,"0"1"192,0 26-128,0 0-96,0 0-577,0 0-512,0 26 160,0 1 64,0 26 0,0-27 0,27 27 0,-2 0 0,2-26-32,0 0-32,27-1 32,-30-26 0,31 0 128,-28-26 64,-1-1-32,0 0 0,0 1 161,-26-1-225,27 2-96,-27-3-97,0 28-95,27 0-288,-27 28 223,26-3 129,0 28 128,-26 1-32,26 24 32,-26-24 32,27 24 0,-27-24 321,-27-1 351,1 0 353,0-26 256,-54 26 129,28-27-417,-29-26-225,4 0-95,-5 0-513,4 0-192,24-26-480,29-2-609,-28 3-321,53-30-576,-27 30-1121,27-2-3395</inkml:trace>
  <inkml:trace contextRef="#ctx0" brushRef="#br1" timeOffset="59988.4312">26480 4027 14093,'0'-26'672,"0"26"-575,53 0 896,2 26 224,-5 26-32,32 1-384,-30 27-321,28-1-32,-2 28 129,-24-29-193,-2 29-191,-26-2-65,1 2-96,0 0 96,-27-29-160,0 2 96,-27-1-449,0-26-319,-25 27-417,26-28-1025,-28 0-3364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30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emf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12.xml"/><Relationship Id="rId12" Type="http://schemas.openxmlformats.org/officeDocument/2006/relationships/customXml" Target="../ink/ink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1.png"/><Relationship Id="rId5" Type="http://schemas.openxmlformats.org/officeDocument/2006/relationships/tags" Target="../tags/tag23.xml"/><Relationship Id="rId10" Type="http://schemas.openxmlformats.org/officeDocument/2006/relationships/image" Target="../media/image14.png"/><Relationship Id="rId4" Type="http://schemas.openxmlformats.org/officeDocument/2006/relationships/tags" Target="../tags/tag22.xml"/><Relationship Id="rId9" Type="http://schemas.openxmlformats.org/officeDocument/2006/relationships/image" Target="../media/image20.png"/><Relationship Id="rId14" Type="http://schemas.openxmlformats.org/officeDocument/2006/relationships/hyperlink" Target="http://wordinfo.info/unit/213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8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7.png"/><Relationship Id="rId5" Type="http://schemas.openxmlformats.org/officeDocument/2006/relationships/tags" Target="../tags/tag34.xml"/><Relationship Id="rId10" Type="http://schemas.openxmlformats.org/officeDocument/2006/relationships/image" Target="../media/image26.png"/><Relationship Id="rId4" Type="http://schemas.openxmlformats.org/officeDocument/2006/relationships/tags" Target="../tags/tag33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9.png"/><Relationship Id="rId5" Type="http://schemas.openxmlformats.org/officeDocument/2006/relationships/tags" Target="../tags/tag40.xml"/><Relationship Id="rId10" Type="http://schemas.openxmlformats.org/officeDocument/2006/relationships/image" Target="../media/image25.png"/><Relationship Id="rId4" Type="http://schemas.openxmlformats.org/officeDocument/2006/relationships/tags" Target="../tags/tag39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3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9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38.png"/><Relationship Id="rId5" Type="http://schemas.openxmlformats.org/officeDocument/2006/relationships/tags" Target="../tags/tag51.xml"/><Relationship Id="rId10" Type="http://schemas.openxmlformats.org/officeDocument/2006/relationships/image" Target="../media/image37.png"/><Relationship Id="rId4" Type="http://schemas.openxmlformats.org/officeDocument/2006/relationships/tags" Target="../tags/tag50.xml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Cost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8105" y="1016481"/>
            <a:ext cx="471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67" y="952500"/>
            <a:ext cx="5626608" cy="868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739136"/>
            <a:ext cx="7065264" cy="594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422400" y="3632200"/>
            <a:ext cx="0" cy="28915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1" y="6332728"/>
            <a:ext cx="204825" cy="3474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14" y="3937004"/>
            <a:ext cx="570585" cy="32674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336800" y="3530601"/>
            <a:ext cx="281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“non-convex”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213600" y="3632200"/>
            <a:ext cx="0" cy="28915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088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6332728"/>
            <a:ext cx="204825" cy="34747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14" y="3937004"/>
            <a:ext cx="570585" cy="3267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1201" y="3530601"/>
            <a:ext cx="17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“convex”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27840" y="1296960"/>
              <a:ext cx="9301440" cy="1011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760" y="1288679"/>
                <a:ext cx="9323760" cy="1032603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/>
          <p:cNvCxnSpPr>
            <a:endCxn id="31" idx="2"/>
          </p:cNvCxnSpPr>
          <p:nvPr/>
        </p:nvCxnSpPr>
        <p:spPr>
          <a:xfrm flipV="1">
            <a:off x="11176000" y="1543573"/>
            <a:ext cx="278851" cy="89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28801" y="3311689"/>
            <a:ext cx="1368287" cy="176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84799" y="4546567"/>
            <a:ext cx="153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We want J(</a:t>
            </a:r>
            <a:r>
              <a:rPr lang="el-GR" sz="1600" dirty="0">
                <a:hlinkClick r:id="rId14"/>
              </a:rPr>
              <a:t>θ</a:t>
            </a:r>
            <a:r>
              <a:rPr lang="en-US" sz="1600" i="1" dirty="0">
                <a:solidFill>
                  <a:srgbClr val="FF0000"/>
                </a:solidFill>
              </a:rPr>
              <a:t>)  to 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behave like this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813" y="57782"/>
            <a:ext cx="318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J(</a:t>
            </a:r>
            <a:r>
              <a:rPr lang="el-GR" sz="1600" dirty="0">
                <a:solidFill>
                  <a:srgbClr val="FF0000"/>
                </a:solidFill>
                <a:hlinkClick r:id="rId14"/>
              </a:rPr>
              <a:t>θ</a:t>
            </a:r>
            <a:r>
              <a:rPr lang="en-US" sz="1600" i="1" dirty="0">
                <a:solidFill>
                  <a:srgbClr val="FF0000"/>
                </a:solidFill>
              </a:rPr>
              <a:t>) is non-linear </a:t>
            </a:r>
            <a:r>
              <a:rPr lang="en-US" sz="1600" i="1" dirty="0" err="1">
                <a:solidFill>
                  <a:srgbClr val="FF0000"/>
                </a:solidFill>
              </a:rPr>
              <a:t>beacause</a:t>
            </a:r>
            <a:r>
              <a:rPr lang="en-US" sz="1600" i="1" dirty="0">
                <a:solidFill>
                  <a:srgbClr val="FF0000"/>
                </a:solidFill>
              </a:rPr>
              <a:t> of the 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presence of non-linear sigmoid function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08868" y="958798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Non-Linear 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Function</a:t>
            </a: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6922079" y="4838955"/>
            <a:ext cx="1978882" cy="2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</p:cNvCxnSpPr>
          <p:nvPr/>
        </p:nvCxnSpPr>
        <p:spPr>
          <a:xfrm flipH="1">
            <a:off x="3972606" y="642557"/>
            <a:ext cx="670362" cy="378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486400" y="2540000"/>
            <a:ext cx="6705600" cy="431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422401" y="3632202"/>
            <a:ext cx="2639" cy="270130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286050" y="32198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19" y="2857754"/>
            <a:ext cx="6283960" cy="2961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cxnSp>
        <p:nvCxnSpPr>
          <p:cNvPr id="14" name="Straight Arrow Connector 13"/>
          <p:cNvCxnSpPr>
            <a:endCxn id="15" idx="2"/>
          </p:cNvCxnSpPr>
          <p:nvPr/>
        </p:nvCxnSpPr>
        <p:spPr>
          <a:xfrm flipV="1">
            <a:off x="9411018" y="975993"/>
            <a:ext cx="1318419" cy="81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20937" y="391218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Different 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3017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425039" y="3022600"/>
            <a:ext cx="3" cy="331090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40050" y="26102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503237"/>
            <a:ext cx="3450336" cy="58216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362615"/>
            <a:ext cx="6038088" cy="8686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106" y="5562600"/>
            <a:ext cx="1023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Algorithm looks identical to linear regression!</a:t>
            </a:r>
          </a:p>
        </p:txBody>
      </p:sp>
    </p:spTree>
    <p:extLst>
      <p:ext uri="{BB962C8B-B14F-4D97-AF65-F5344CB8AC3E}">
        <p14:creationId xmlns:p14="http://schemas.microsoft.com/office/powerpoint/2010/main" val="7838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295749"/>
            <a:ext cx="3860800" cy="3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53120" y="1862309"/>
            <a:ext cx="4695915" cy="4256049"/>
            <a:chOff x="2057400" y="971550"/>
            <a:chExt cx="4386544" cy="3975658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545352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545352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9000018" y="37278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8960799" y="2811576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9417916" y="3175718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9565634" y="2493795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565807" y="5451571"/>
            <a:ext cx="58381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4400" y="3127941"/>
            <a:ext cx="58381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718509" y="1862308"/>
            <a:ext cx="0" cy="37336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14994" y="5309417"/>
            <a:ext cx="41753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10009364" y="30535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046559" y="4115045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8106113" y="4618363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8565807" y="444031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7593160" y="442166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7712558" y="235864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7293026" y="2844040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7869047" y="296617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1000405" y="996553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81" y="996552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Multi-class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8038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3244490" y="264007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3214086" y="1929717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3568465" y="2212015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3682981" y="168335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2907869" y="3976360"/>
            <a:ext cx="4700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2174976"/>
            <a:ext cx="4700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75763" y="1193800"/>
            <a:ext cx="0" cy="28944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17988" y="3866155"/>
            <a:ext cx="32368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4026981" y="2117330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2505325" y="2940225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2551495" y="333042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2907869" y="319239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2153831" y="3177932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2246394" y="1578583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1921154" y="1954882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2367712" y="2049567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508001" y="381000"/>
            <a:ext cx="434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One-</a:t>
            </a:r>
            <a:r>
              <a:rPr lang="en-US" sz="3200" b="1" dirty="0" err="1"/>
              <a:t>vs</a:t>
            </a:r>
            <a:r>
              <a:rPr lang="en-US" sz="3200" b="1" dirty="0"/>
              <a:t>-all (one-</a:t>
            </a:r>
            <a:r>
              <a:rPr lang="en-US" sz="3200" b="1" dirty="0" err="1"/>
              <a:t>vs</a:t>
            </a:r>
            <a:r>
              <a:rPr lang="en-US" sz="3200" b="1" dirty="0"/>
              <a:t>-rest):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6716" y="4477472"/>
            <a:ext cx="322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 1:</a:t>
            </a:r>
          </a:p>
          <a:p>
            <a:r>
              <a:rPr lang="en-US" sz="3200" dirty="0"/>
              <a:t>Class 2:</a:t>
            </a:r>
          </a:p>
          <a:p>
            <a:r>
              <a:rPr lang="en-US" sz="3200" dirty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706308" y="4597085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2721181" y="5591322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2770597" y="512444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40" y="6079320"/>
            <a:ext cx="3508680" cy="499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05" y="6244604"/>
            <a:ext cx="1477195" cy="320297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9986879" y="1722844"/>
            <a:ext cx="4700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18253" y="212177"/>
            <a:ext cx="4700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8028579" y="222338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928722" y="1913699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8516319" y="46587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Isosceles Triangle 154"/>
          <p:cNvSpPr/>
          <p:nvPr/>
        </p:nvSpPr>
        <p:spPr>
          <a:xfrm>
            <a:off x="8310473" y="704033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Isosceles Triangle 155"/>
          <p:cNvSpPr/>
          <p:nvPr/>
        </p:nvSpPr>
        <p:spPr>
          <a:xfrm>
            <a:off x="8593103" y="76396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Oval 156"/>
          <p:cNvSpPr/>
          <p:nvPr/>
        </p:nvSpPr>
        <p:spPr>
          <a:xfrm>
            <a:off x="9114420" y="69038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Oval 157"/>
          <p:cNvSpPr/>
          <p:nvPr/>
        </p:nvSpPr>
        <p:spPr>
          <a:xfrm>
            <a:off x="9423949" y="532497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Oval 158"/>
          <p:cNvSpPr/>
          <p:nvPr/>
        </p:nvSpPr>
        <p:spPr>
          <a:xfrm>
            <a:off x="9351470" y="86708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Oval 159"/>
          <p:cNvSpPr/>
          <p:nvPr/>
        </p:nvSpPr>
        <p:spPr>
          <a:xfrm>
            <a:off x="9156765" y="113831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Oval 160"/>
          <p:cNvSpPr/>
          <p:nvPr/>
        </p:nvSpPr>
        <p:spPr>
          <a:xfrm>
            <a:off x="9645885" y="809664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Oval 161"/>
          <p:cNvSpPr/>
          <p:nvPr/>
        </p:nvSpPr>
        <p:spPr>
          <a:xfrm>
            <a:off x="8658402" y="1287585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Oval 162"/>
          <p:cNvSpPr/>
          <p:nvPr/>
        </p:nvSpPr>
        <p:spPr>
          <a:xfrm>
            <a:off x="8423594" y="14631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Oval 163"/>
          <p:cNvSpPr/>
          <p:nvPr/>
        </p:nvSpPr>
        <p:spPr>
          <a:xfrm>
            <a:off x="8678100" y="15636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Oval 164"/>
          <p:cNvSpPr/>
          <p:nvPr/>
        </p:nvSpPr>
        <p:spPr>
          <a:xfrm>
            <a:off x="8933061" y="146858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002373" y="1340874"/>
            <a:ext cx="2095227" cy="708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025615" y="3827669"/>
            <a:ext cx="470000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444488" y="2152271"/>
            <a:ext cx="470000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8037007" y="2244645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937150" y="3936005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8688629" y="3349975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3" name="Rectangle 172"/>
          <p:cNvSpPr/>
          <p:nvPr/>
        </p:nvSpPr>
        <p:spPr>
          <a:xfrm>
            <a:off x="8717850" y="3596932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4" name="Rectangle 173"/>
          <p:cNvSpPr/>
          <p:nvPr/>
        </p:nvSpPr>
        <p:spPr>
          <a:xfrm>
            <a:off x="8943403" y="3509572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5" name="Rectangle 174"/>
          <p:cNvSpPr/>
          <p:nvPr/>
        </p:nvSpPr>
        <p:spPr>
          <a:xfrm>
            <a:off x="8466163" y="3500421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6" name="Oval 175"/>
          <p:cNvSpPr/>
          <p:nvPr/>
        </p:nvSpPr>
        <p:spPr>
          <a:xfrm>
            <a:off x="8321941" y="27426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7" name="Oval 176"/>
          <p:cNvSpPr/>
          <p:nvPr/>
        </p:nvSpPr>
        <p:spPr>
          <a:xfrm>
            <a:off x="8629734" y="281854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8" name="Oval 177"/>
          <p:cNvSpPr/>
          <p:nvPr/>
        </p:nvSpPr>
        <p:spPr>
          <a:xfrm>
            <a:off x="8550690" y="25137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9" name="Oval 178"/>
          <p:cNvSpPr/>
          <p:nvPr/>
        </p:nvSpPr>
        <p:spPr>
          <a:xfrm>
            <a:off x="9134765" y="271624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0" name="Oval 179"/>
          <p:cNvSpPr/>
          <p:nvPr/>
        </p:nvSpPr>
        <p:spPr>
          <a:xfrm>
            <a:off x="9444294" y="255835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1" name="Oval 180"/>
          <p:cNvSpPr/>
          <p:nvPr/>
        </p:nvSpPr>
        <p:spPr>
          <a:xfrm>
            <a:off x="9371816" y="289294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2" name="Oval 181"/>
          <p:cNvSpPr/>
          <p:nvPr/>
        </p:nvSpPr>
        <p:spPr>
          <a:xfrm>
            <a:off x="9177110" y="316417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3" name="Oval 182"/>
          <p:cNvSpPr/>
          <p:nvPr/>
        </p:nvSpPr>
        <p:spPr>
          <a:xfrm>
            <a:off x="9666230" y="283552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5002373" y="3135840"/>
            <a:ext cx="2095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8311937" y="489315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7" name="Oval 186"/>
          <p:cNvSpPr/>
          <p:nvPr/>
        </p:nvSpPr>
        <p:spPr>
          <a:xfrm>
            <a:off x="8619730" y="496900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8" name="Oval 187"/>
          <p:cNvSpPr/>
          <p:nvPr/>
        </p:nvSpPr>
        <p:spPr>
          <a:xfrm>
            <a:off x="8540686" y="466424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9" name="Oval 188"/>
          <p:cNvSpPr/>
          <p:nvPr/>
        </p:nvSpPr>
        <p:spPr>
          <a:xfrm>
            <a:off x="8668744" y="546391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0" name="Oval 189"/>
          <p:cNvSpPr/>
          <p:nvPr/>
        </p:nvSpPr>
        <p:spPr>
          <a:xfrm>
            <a:off x="8433936" y="563951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1" name="Oval 190"/>
          <p:cNvSpPr/>
          <p:nvPr/>
        </p:nvSpPr>
        <p:spPr>
          <a:xfrm>
            <a:off x="8688441" y="574000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2" name="Oval 191"/>
          <p:cNvSpPr/>
          <p:nvPr/>
        </p:nvSpPr>
        <p:spPr>
          <a:xfrm>
            <a:off x="8926469" y="561104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3" name="Cross 192"/>
          <p:cNvSpPr/>
          <p:nvPr/>
        </p:nvSpPr>
        <p:spPr>
          <a:xfrm rot="2734294">
            <a:off x="9163045" y="5268209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4" name="Cross 193"/>
          <p:cNvSpPr/>
          <p:nvPr/>
        </p:nvSpPr>
        <p:spPr>
          <a:xfrm rot="2734294">
            <a:off x="9126867" y="4844014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5" name="Cross 194"/>
          <p:cNvSpPr/>
          <p:nvPr/>
        </p:nvSpPr>
        <p:spPr>
          <a:xfrm rot="2734294">
            <a:off x="9351158" y="5022683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6" name="Cross 195"/>
          <p:cNvSpPr/>
          <p:nvPr/>
        </p:nvSpPr>
        <p:spPr>
          <a:xfrm rot="2734294">
            <a:off x="9423637" y="4688091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7" name="TextBox 196"/>
          <p:cNvSpPr txBox="1"/>
          <p:nvPr/>
        </p:nvSpPr>
        <p:spPr>
          <a:xfrm>
            <a:off x="9956597" y="5991315"/>
            <a:ext cx="470000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484224" y="4341017"/>
            <a:ext cx="470000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8026664" y="4378245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7926808" y="6069605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9641357" y="4962757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4978400" y="4232953"/>
            <a:ext cx="2119200" cy="728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203015"/>
            <a:ext cx="812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Email: Spam / Not Spam?</a:t>
            </a:r>
          </a:p>
          <a:p>
            <a:r>
              <a:rPr lang="en-US" sz="3200" dirty="0"/>
              <a:t>Online Transactions: Fraudulent (Yes / No)?</a:t>
            </a:r>
          </a:p>
          <a:p>
            <a:r>
              <a:rPr lang="en-US" sz="32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2" y="3516378"/>
            <a:ext cx="1989735" cy="4901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50241" y="3124200"/>
            <a:ext cx="751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0: “Negative Class” (e.g., benign tumor)</a:t>
            </a:r>
          </a:p>
          <a:p>
            <a:r>
              <a:rPr lang="en-US" sz="400" dirty="0"/>
              <a:t> </a:t>
            </a:r>
            <a:endParaRPr lang="en-US" sz="3200" dirty="0"/>
          </a:p>
          <a:p>
            <a:r>
              <a:rPr lang="en-US" sz="32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96281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One-</a:t>
            </a:r>
            <a:r>
              <a:rPr lang="en-US" sz="3733" b="1" dirty="0" err="1"/>
              <a:t>vs</a:t>
            </a:r>
            <a:r>
              <a:rPr lang="en-US" sz="3733" b="1" dirty="0"/>
              <a:t>-all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397000"/>
            <a:ext cx="109728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000" y="3130153"/>
            <a:ext cx="97536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397000"/>
            <a:ext cx="1294384" cy="647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96" y="2167480"/>
            <a:ext cx="128016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1" y="2156593"/>
            <a:ext cx="1006348" cy="412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3415545"/>
            <a:ext cx="238252" cy="213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09" y="3900316"/>
            <a:ext cx="128016" cy="320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1" y="4532120"/>
            <a:ext cx="2261616" cy="8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1" y="0"/>
            <a:ext cx="11281893" cy="59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33337"/>
            <a:ext cx="11153104" cy="58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3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2514600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2506658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17600" y="4426785"/>
            <a:ext cx="7518400" cy="584775"/>
            <a:chOff x="2286000" y="2573982"/>
            <a:chExt cx="5638800" cy="438581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235200" y="5167989"/>
            <a:ext cx="7518400" cy="584775"/>
            <a:chOff x="1219200" y="3311247"/>
            <a:chExt cx="5638800" cy="438581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235200" y="5963049"/>
            <a:ext cx="7518400" cy="584775"/>
            <a:chOff x="1219200" y="3849379"/>
            <a:chExt cx="5638800" cy="438581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943045" y="381001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2506657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2514600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69934" y="1317023"/>
            <a:ext cx="18901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827008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5683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22414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982471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512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7518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Classification:    y   =   0   or  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9100" y="1701801"/>
            <a:ext cx="5899401" cy="748988"/>
            <a:chOff x="1671449" y="3253085"/>
            <a:chExt cx="4424551" cy="561741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can be &gt; 1 or &lt; 0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09600" y="3563699"/>
            <a:ext cx="8415019" cy="748988"/>
            <a:chOff x="457200" y="2672775"/>
            <a:chExt cx="6311264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Logistic Regression: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79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" y="1958645"/>
            <a:ext cx="3149193" cy="5559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600" y="4532710"/>
            <a:ext cx="75184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Sigmoid function</a:t>
            </a:r>
          </a:p>
          <a:p>
            <a:r>
              <a:rPr lang="en-US" sz="4267" dirty="0"/>
              <a:t>Logistic 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8105" y="952981"/>
            <a:ext cx="161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76" y="1092200"/>
            <a:ext cx="2401824" cy="408432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926888" y="2374457"/>
            <a:ext cx="5045912" cy="2458499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28001" y="4765358"/>
            <a:ext cx="44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757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Interpretation of Hypothesis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0401" y="1086247"/>
            <a:ext cx="848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estimated probability that y = 1 on input x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185815"/>
            <a:ext cx="905256" cy="4084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4401" y="3524647"/>
            <a:ext cx="991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Tell patient that 70% chance of tumor being malignant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0" y="1803400"/>
            <a:ext cx="5077968" cy="97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11" y="2958236"/>
            <a:ext cx="1993392" cy="4084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56802" y="1937313"/>
            <a:ext cx="24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 If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27202" y="4422938"/>
            <a:ext cx="5442399" cy="1077219"/>
            <a:chOff x="2319001" y="3405485"/>
            <a:chExt cx="4081799" cy="807914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“probability that y = 1, given x,</a:t>
              </a:r>
            </a:p>
            <a:p>
              <a:r>
                <a:rPr lang="en-US" sz="3200" dirty="0"/>
                <a:t>  parameterized by    ”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84" y="5664201"/>
            <a:ext cx="5689600" cy="8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2946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" y="5290901"/>
            <a:ext cx="7518400" cy="748988"/>
            <a:chOff x="457200" y="3182757"/>
            <a:chExt cx="5638800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27" y="669967"/>
            <a:ext cx="7178040" cy="484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824" y="2155700"/>
            <a:ext cx="4470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m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1640840"/>
            <a:ext cx="1999488" cy="194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2407412"/>
            <a:ext cx="2993136" cy="408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3707384"/>
            <a:ext cx="3913632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335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Gallery</vt:lpstr>
      <vt:lpstr>Logistic Regression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My</cp:lastModifiedBy>
  <cp:revision>30</cp:revision>
  <dcterms:created xsi:type="dcterms:W3CDTF">2020-04-26T12:41:50Z</dcterms:created>
  <dcterms:modified xsi:type="dcterms:W3CDTF">2021-05-01T11:02:41Z</dcterms:modified>
</cp:coreProperties>
</file>