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rts/chart5.xml" ContentType="application/vnd.openxmlformats-officedocument.drawingml.chart+xml"/>
  <Override PartName="/ppt/charts/chart6.xml" ContentType="application/vnd.openxmlformats-officedocument.drawingml.chart+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handoutMasterIdLst>
    <p:handoutMasterId r:id="rId42"/>
  </p:handoutMasterIdLst>
  <p:sldIdLst>
    <p:sldId id="256" r:id="rId2"/>
    <p:sldId id="295" r:id="rId3"/>
    <p:sldId id="296" r:id="rId4"/>
    <p:sldId id="298" r:id="rId5"/>
    <p:sldId id="299" r:id="rId6"/>
    <p:sldId id="301" r:id="rId7"/>
    <p:sldId id="302" r:id="rId8"/>
    <p:sldId id="303" r:id="rId9"/>
    <p:sldId id="304" r:id="rId10"/>
    <p:sldId id="305" r:id="rId11"/>
    <p:sldId id="306" r:id="rId12"/>
    <p:sldId id="307" r:id="rId13"/>
    <p:sldId id="308" r:id="rId14"/>
    <p:sldId id="309" r:id="rId15"/>
    <p:sldId id="310" r:id="rId16"/>
    <p:sldId id="311" r:id="rId17"/>
    <p:sldId id="314" r:id="rId18"/>
    <p:sldId id="317" r:id="rId19"/>
    <p:sldId id="318" r:id="rId20"/>
    <p:sldId id="313" r:id="rId21"/>
    <p:sldId id="320" r:id="rId22"/>
    <p:sldId id="322" r:id="rId23"/>
    <p:sldId id="324" r:id="rId24"/>
    <p:sldId id="325" r:id="rId25"/>
    <p:sldId id="326" r:id="rId26"/>
    <p:sldId id="328" r:id="rId27"/>
    <p:sldId id="330" r:id="rId28"/>
    <p:sldId id="331" r:id="rId29"/>
    <p:sldId id="332" r:id="rId30"/>
    <p:sldId id="334" r:id="rId31"/>
    <p:sldId id="340" r:id="rId32"/>
    <p:sldId id="341" r:id="rId33"/>
    <p:sldId id="342" r:id="rId34"/>
    <p:sldId id="336" r:id="rId35"/>
    <p:sldId id="338" r:id="rId36"/>
    <p:sldId id="347" r:id="rId37"/>
    <p:sldId id="345" r:id="rId38"/>
    <p:sldId id="346" r:id="rId39"/>
    <p:sldId id="26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ten98" initials="I" lastIdx="1" clrIdx="0">
    <p:extLst>
      <p:ext uri="{19B8F6BF-5375-455C-9EA6-DF929625EA0E}">
        <p15:presenceInfo xmlns:p15="http://schemas.microsoft.com/office/powerpoint/2012/main" userId="S::Inten98@atsinfotech.net::8300568b-957a-4dab-b463-af25546a64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2" autoAdjust="0"/>
    <p:restoredTop sz="94434" autoAdjust="0"/>
  </p:normalViewPr>
  <p:slideViewPr>
    <p:cSldViewPr snapToGrid="0">
      <p:cViewPr varScale="1">
        <p:scale>
          <a:sx n="70" d="100"/>
          <a:sy n="70" d="100"/>
        </p:scale>
        <p:origin x="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low\Desktop\cs229adraft\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34"/>
          <c:y val="6.5714185444691278E-2"/>
          <c:w val="0.77646128886137766"/>
          <c:h val="0.75897728937281805"/>
        </c:manualLayout>
      </c:layout>
      <c:scatterChart>
        <c:scatterStyle val="lineMarker"/>
        <c:varyColors val="0"/>
        <c:ser>
          <c:idx val="0"/>
          <c:order val="0"/>
          <c:tx>
            <c:strRef>
              <c:f>Sheet1!$B$1</c:f>
              <c:strCache>
                <c:ptCount val="1"/>
                <c:pt idx="0">
                  <c:v>Size (feet2)</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Sheet1!$A$2:$A$12</c:f>
              <c:numCache>
                <c:formatCode>General</c:formatCode>
                <c:ptCount val="11"/>
                <c:pt idx="0">
                  <c:v>432.42296918767499</c:v>
                </c:pt>
                <c:pt idx="1">
                  <c:v>610.994397759104</c:v>
                </c:pt>
                <c:pt idx="2">
                  <c:v>628.50140056022406</c:v>
                </c:pt>
                <c:pt idx="3">
                  <c:v>856.09243697478996</c:v>
                </c:pt>
                <c:pt idx="4">
                  <c:v>950.63025210084004</c:v>
                </c:pt>
                <c:pt idx="5">
                  <c:v>1202.7310924369699</c:v>
                </c:pt>
                <c:pt idx="6">
                  <c:v>1412.8151260504201</c:v>
                </c:pt>
                <c:pt idx="7">
                  <c:v>1661.4145658263301</c:v>
                </c:pt>
                <c:pt idx="8">
                  <c:v>1787.4649859944</c:v>
                </c:pt>
                <c:pt idx="9">
                  <c:v>1952.0308123249299</c:v>
                </c:pt>
                <c:pt idx="10">
                  <c:v>2186.6246498599398</c:v>
                </c:pt>
              </c:numCache>
            </c:numRef>
          </c:xVal>
          <c:yVal>
            <c:numRef>
              <c:f>Sheet1!$B$2:$B$12</c:f>
              <c:numCache>
                <c:formatCode>General</c:formatCode>
                <c:ptCount val="11"/>
                <c:pt idx="0">
                  <c:v>100.917431192661</c:v>
                </c:pt>
                <c:pt idx="1">
                  <c:v>143.73088685015301</c:v>
                </c:pt>
                <c:pt idx="2">
                  <c:v>213.45565749235499</c:v>
                </c:pt>
                <c:pt idx="3">
                  <c:v>229.35779816513801</c:v>
                </c:pt>
                <c:pt idx="4">
                  <c:v>288.07339449541303</c:v>
                </c:pt>
                <c:pt idx="5">
                  <c:v>274.61773700305798</c:v>
                </c:pt>
                <c:pt idx="6">
                  <c:v>308.86850152905203</c:v>
                </c:pt>
                <c:pt idx="7">
                  <c:v>290.51987767584097</c:v>
                </c:pt>
                <c:pt idx="8">
                  <c:v>337.003058103976</c:v>
                </c:pt>
                <c:pt idx="9">
                  <c:v>306.42201834862402</c:v>
                </c:pt>
                <c:pt idx="10">
                  <c:v>291.74311926605498</c:v>
                </c:pt>
              </c:numCache>
            </c:numRef>
          </c:yVal>
          <c:smooth val="0"/>
        </c:ser>
        <c:dLbls>
          <c:showLegendKey val="0"/>
          <c:showVal val="0"/>
          <c:showCatName val="0"/>
          <c:showSerName val="0"/>
          <c:showPercent val="0"/>
          <c:showBubbleSize val="0"/>
        </c:dLbls>
        <c:axId val="183758392"/>
        <c:axId val="226599344"/>
      </c:scatterChart>
      <c:valAx>
        <c:axId val="183758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6599344"/>
        <c:crosses val="autoZero"/>
        <c:crossBetween val="midCat"/>
        <c:majorUnit val="500"/>
      </c:valAx>
      <c:valAx>
        <c:axId val="22659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3758392"/>
        <c:crosses val="autoZero"/>
        <c:crossBetween val="midCat"/>
        <c:majorUnit val="100"/>
        <c:min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0"/>
          <c:order val="0"/>
          <c:spPr>
            <a:ln w="0">
              <a:noFill/>
            </a:ln>
          </c:spPr>
          <c:marker>
            <c:symbol val="x"/>
            <c:size val="13"/>
            <c:spPr>
              <a:ln w="19050">
                <a:solidFill>
                  <a:schemeClr val="accent2"/>
                </a:solidFill>
              </a:ln>
            </c:spPr>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dLbls>
          <c:showLegendKey val="0"/>
          <c:showVal val="0"/>
          <c:showCatName val="0"/>
          <c:showSerName val="0"/>
          <c:showPercent val="0"/>
          <c:showBubbleSize val="0"/>
        </c:dLbls>
        <c:axId val="257783120"/>
        <c:axId val="257786256"/>
      </c:scatterChart>
      <c:valAx>
        <c:axId val="257783120"/>
        <c:scaling>
          <c:orientation val="minMax"/>
          <c:max val="3"/>
        </c:scaling>
        <c:delete val="0"/>
        <c:axPos val="b"/>
        <c:numFmt formatCode="General" sourceLinked="1"/>
        <c:majorTickMark val="cross"/>
        <c:minorTickMark val="none"/>
        <c:tickLblPos val="nextTo"/>
        <c:spPr>
          <a:ln w="38100"/>
        </c:spPr>
        <c:crossAx val="257786256"/>
        <c:crosses val="autoZero"/>
        <c:crossBetween val="midCat"/>
        <c:majorUnit val="1"/>
      </c:valAx>
      <c:valAx>
        <c:axId val="257786256"/>
        <c:scaling>
          <c:orientation val="minMax"/>
          <c:max val="3"/>
        </c:scaling>
        <c:delete val="0"/>
        <c:axPos val="l"/>
        <c:majorGridlines>
          <c:spPr>
            <a:ln>
              <a:noFill/>
            </a:ln>
          </c:spPr>
        </c:majorGridlines>
        <c:numFmt formatCode="General" sourceLinked="1"/>
        <c:majorTickMark val="cross"/>
        <c:minorTickMark val="none"/>
        <c:tickLblPos val="nextTo"/>
        <c:spPr>
          <a:ln w="38100"/>
        </c:spPr>
        <c:crossAx val="257783120"/>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8.3333333333333332E-3"/>
          <c:y val="7.3907480314960635E-3"/>
          <c:w val="0.87495100728607478"/>
          <c:h val="0.93323425196850385"/>
        </c:manualLayout>
      </c:layout>
      <c:pie3DChart>
        <c:varyColors val="1"/>
        <c:ser>
          <c:idx val="0"/>
          <c:order val="0"/>
          <c:tx>
            <c:strRef>
              <c:f>Sheet1!$B$1</c:f>
              <c:strCache>
                <c:ptCount val="1"/>
                <c:pt idx="0">
                  <c:v>Sales</c:v>
                </c:pt>
              </c:strCache>
            </c:strRef>
          </c:tx>
          <c:explosion val="26"/>
          <c:dPt>
            <c:idx val="0"/>
            <c:bubble3D val="0"/>
            <c:explosion val="13"/>
          </c:dPt>
          <c:dPt>
            <c:idx val="1"/>
            <c:bubble3D val="0"/>
            <c:explosion val="20"/>
          </c:dPt>
          <c:dPt>
            <c:idx val="2"/>
            <c:bubble3D val="0"/>
            <c:explosion val="11"/>
          </c:dPt>
          <c:cat>
            <c:strRef>
              <c:f>Sheet1!$A$2:$A$5</c:f>
              <c:strCache>
                <c:ptCount val="3"/>
                <c:pt idx="0">
                  <c:v>1st Qtr</c:v>
                </c:pt>
                <c:pt idx="1">
                  <c:v>2nd Qtr</c:v>
                </c:pt>
                <c:pt idx="2">
                  <c:v>3rd Qtr</c:v>
                </c:pt>
              </c:strCache>
            </c:strRef>
          </c:cat>
          <c:val>
            <c:numRef>
              <c:f>Sheet1!$B$2:$B$5</c:f>
              <c:numCache>
                <c:formatCode>General</c:formatCode>
                <c:ptCount val="4"/>
                <c:pt idx="0">
                  <c:v>2.6</c:v>
                </c:pt>
                <c:pt idx="1">
                  <c:v>8.1999999999999993</c:v>
                </c:pt>
                <c:pt idx="2">
                  <c:v>3.2</c:v>
                </c:pt>
              </c:numCache>
            </c:numRef>
          </c:val>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ser>
        <c:dLbls>
          <c:showLegendKey val="0"/>
          <c:showVal val="0"/>
          <c:showCatName val="0"/>
          <c:showSerName val="0"/>
          <c:showPercent val="0"/>
          <c:showBubbleSize val="0"/>
        </c:dLbls>
        <c:axId val="226598560"/>
        <c:axId val="226600520"/>
      </c:scatterChart>
      <c:valAx>
        <c:axId val="226598560"/>
        <c:scaling>
          <c:orientation val="minMax"/>
          <c:max val="3000"/>
        </c:scaling>
        <c:delete val="0"/>
        <c:axPos val="b"/>
        <c:numFmt formatCode="General" sourceLinked="1"/>
        <c:majorTickMark val="out"/>
        <c:minorTickMark val="none"/>
        <c:tickLblPos val="nextTo"/>
        <c:crossAx val="226600520"/>
        <c:crosses val="autoZero"/>
        <c:crossBetween val="midCat"/>
      </c:valAx>
      <c:valAx>
        <c:axId val="226600520"/>
        <c:scaling>
          <c:orientation val="minMax"/>
          <c:max val="500000"/>
        </c:scaling>
        <c:delete val="0"/>
        <c:axPos val="l"/>
        <c:majorGridlines/>
        <c:numFmt formatCode="General" sourceLinked="0"/>
        <c:majorTickMark val="out"/>
        <c:minorTickMark val="none"/>
        <c:tickLblPos val="nextTo"/>
        <c:crossAx val="226598560"/>
        <c:crosses val="autoZero"/>
        <c:crossBetween val="midCat"/>
        <c:majorUnit val="100000"/>
        <c:dispUnits>
          <c:builtInUnit val="thousands"/>
        </c:dispUnits>
      </c:valAx>
    </c:plotArea>
    <c:plotVisOnly val="1"/>
    <c:dispBlanksAs val="gap"/>
    <c:showDLblsOverMax val="0"/>
  </c:chart>
  <c:txPr>
    <a:bodyPr/>
    <a:lstStyle/>
    <a:p>
      <a:pPr>
        <a:defRPr sz="16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8"/>
            <c:spPr>
              <a:noFill/>
              <a:ln w="12700">
                <a:solidFill>
                  <a:srgbClr val="C00000"/>
                </a:solidFill>
              </a:ln>
            </c:spPr>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ser>
        <c:dLbls>
          <c:showLegendKey val="0"/>
          <c:showVal val="0"/>
          <c:showCatName val="0"/>
          <c:showSerName val="0"/>
          <c:showPercent val="0"/>
          <c:showBubbleSize val="0"/>
        </c:dLbls>
        <c:axId val="226601696"/>
        <c:axId val="226600128"/>
      </c:scatterChart>
      <c:valAx>
        <c:axId val="226601696"/>
        <c:scaling>
          <c:orientation val="minMax"/>
          <c:max val="3000"/>
        </c:scaling>
        <c:delete val="0"/>
        <c:axPos val="b"/>
        <c:numFmt formatCode="General" sourceLinked="1"/>
        <c:majorTickMark val="out"/>
        <c:minorTickMark val="none"/>
        <c:tickLblPos val="nextTo"/>
        <c:crossAx val="226600128"/>
        <c:crosses val="autoZero"/>
        <c:crossBetween val="midCat"/>
      </c:valAx>
      <c:valAx>
        <c:axId val="226600128"/>
        <c:scaling>
          <c:orientation val="minMax"/>
          <c:max val="500000"/>
        </c:scaling>
        <c:delete val="0"/>
        <c:axPos val="l"/>
        <c:majorGridlines/>
        <c:numFmt formatCode="General" sourceLinked="0"/>
        <c:majorTickMark val="out"/>
        <c:minorTickMark val="none"/>
        <c:tickLblPos val="nextTo"/>
        <c:crossAx val="226601696"/>
        <c:crosses val="autoZero"/>
        <c:crossBetween val="midCat"/>
        <c:majorUnit val="100000"/>
        <c:dispUnits>
          <c:builtInUnit val="thousands"/>
        </c:dispUnits>
      </c:valAx>
    </c:plotArea>
    <c:plotVisOnly val="1"/>
    <c:dispBlanksAs val="gap"/>
    <c:showDLblsOverMax val="0"/>
  </c:chart>
  <c:txPr>
    <a:bodyPr/>
    <a:lstStyle/>
    <a:p>
      <a:pPr>
        <a:defRPr sz="16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0"/>
          <c:order val="0"/>
          <c:spPr>
            <a:ln w="0">
              <a:noFill/>
            </a:ln>
          </c:spPr>
          <c:marker>
            <c:symbol val="x"/>
            <c:size val="13"/>
            <c:spPr>
              <a:ln w="19050">
                <a:solidFill>
                  <a:schemeClr val="accent2"/>
                </a:solidFill>
              </a:ln>
            </c:spPr>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dLbls>
          <c:showLegendKey val="0"/>
          <c:showVal val="0"/>
          <c:showCatName val="0"/>
          <c:showSerName val="0"/>
          <c:showPercent val="0"/>
          <c:showBubbleSize val="0"/>
        </c:dLbls>
        <c:axId val="257783512"/>
        <c:axId val="257778808"/>
      </c:scatterChart>
      <c:valAx>
        <c:axId val="257783512"/>
        <c:scaling>
          <c:orientation val="minMax"/>
          <c:max val="3"/>
        </c:scaling>
        <c:delete val="0"/>
        <c:axPos val="b"/>
        <c:numFmt formatCode="General" sourceLinked="1"/>
        <c:majorTickMark val="cross"/>
        <c:minorTickMark val="none"/>
        <c:tickLblPos val="nextTo"/>
        <c:spPr>
          <a:ln w="38100"/>
        </c:spPr>
        <c:crossAx val="257778808"/>
        <c:crosses val="autoZero"/>
        <c:crossBetween val="midCat"/>
        <c:majorUnit val="1"/>
      </c:valAx>
      <c:valAx>
        <c:axId val="257778808"/>
        <c:scaling>
          <c:orientation val="minMax"/>
          <c:max val="3"/>
        </c:scaling>
        <c:delete val="0"/>
        <c:axPos val="l"/>
        <c:majorGridlines>
          <c:spPr>
            <a:ln>
              <a:noFill/>
            </a:ln>
          </c:spPr>
        </c:majorGridlines>
        <c:numFmt formatCode="General" sourceLinked="1"/>
        <c:majorTickMark val="cross"/>
        <c:minorTickMark val="none"/>
        <c:tickLblPos val="nextTo"/>
        <c:spPr>
          <a:ln w="38100"/>
        </c:spPr>
        <c:crossAx val="257783512"/>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0"/>
          <c:order val="0"/>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dLbls>
          <c:showLegendKey val="0"/>
          <c:showVal val="0"/>
          <c:showCatName val="0"/>
          <c:showSerName val="0"/>
          <c:showPercent val="0"/>
          <c:showBubbleSize val="0"/>
        </c:dLbls>
        <c:axId val="257780768"/>
        <c:axId val="257779592"/>
      </c:scatterChart>
      <c:valAx>
        <c:axId val="257780768"/>
        <c:scaling>
          <c:orientation val="minMax"/>
          <c:max val="2.5"/>
          <c:min val="-0.5"/>
        </c:scaling>
        <c:delete val="0"/>
        <c:axPos val="b"/>
        <c:numFmt formatCode="General" sourceLinked="1"/>
        <c:majorTickMark val="cross"/>
        <c:minorTickMark val="none"/>
        <c:tickLblPos val="nextTo"/>
        <c:spPr>
          <a:ln w="38100"/>
        </c:spPr>
        <c:crossAx val="257779592"/>
        <c:crosses val="autoZero"/>
        <c:crossBetween val="midCat"/>
        <c:majorUnit val="0.5"/>
      </c:valAx>
      <c:valAx>
        <c:axId val="257779592"/>
        <c:scaling>
          <c:orientation val="minMax"/>
          <c:max val="3"/>
          <c:min val="0"/>
        </c:scaling>
        <c:delete val="0"/>
        <c:axPos val="l"/>
        <c:majorGridlines>
          <c:spPr>
            <a:ln>
              <a:noFill/>
            </a:ln>
          </c:spPr>
        </c:majorGridlines>
        <c:numFmt formatCode="General" sourceLinked="1"/>
        <c:majorTickMark val="cross"/>
        <c:minorTickMark val="none"/>
        <c:tickLblPos val="nextTo"/>
        <c:spPr>
          <a:ln w="38100"/>
        </c:spPr>
        <c:crossAx val="257780768"/>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0"/>
          <c:order val="0"/>
          <c:spPr>
            <a:ln w="0">
              <a:noFill/>
            </a:ln>
          </c:spPr>
          <c:marker>
            <c:symbol val="x"/>
            <c:size val="13"/>
            <c:spPr>
              <a:ln w="19050">
                <a:solidFill>
                  <a:schemeClr val="accent2"/>
                </a:solidFill>
              </a:ln>
            </c:spPr>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dLbls>
          <c:showLegendKey val="0"/>
          <c:showVal val="0"/>
          <c:showCatName val="0"/>
          <c:showSerName val="0"/>
          <c:showPercent val="0"/>
          <c:showBubbleSize val="0"/>
        </c:dLbls>
        <c:axId val="257779984"/>
        <c:axId val="257780376"/>
      </c:scatterChart>
      <c:valAx>
        <c:axId val="257779984"/>
        <c:scaling>
          <c:orientation val="minMax"/>
          <c:max val="3"/>
        </c:scaling>
        <c:delete val="0"/>
        <c:axPos val="b"/>
        <c:numFmt formatCode="General" sourceLinked="1"/>
        <c:majorTickMark val="cross"/>
        <c:minorTickMark val="none"/>
        <c:tickLblPos val="nextTo"/>
        <c:spPr>
          <a:ln w="38100"/>
        </c:spPr>
        <c:crossAx val="257780376"/>
        <c:crosses val="autoZero"/>
        <c:crossBetween val="midCat"/>
        <c:majorUnit val="1"/>
      </c:valAx>
      <c:valAx>
        <c:axId val="257780376"/>
        <c:scaling>
          <c:orientation val="minMax"/>
          <c:max val="3"/>
        </c:scaling>
        <c:delete val="0"/>
        <c:axPos val="l"/>
        <c:majorGridlines>
          <c:spPr>
            <a:ln>
              <a:noFill/>
            </a:ln>
          </c:spPr>
        </c:majorGridlines>
        <c:numFmt formatCode="General" sourceLinked="1"/>
        <c:majorTickMark val="cross"/>
        <c:minorTickMark val="none"/>
        <c:tickLblPos val="nextTo"/>
        <c:spPr>
          <a:ln w="38100"/>
        </c:spPr>
        <c:crossAx val="257779984"/>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0"/>
          <c:order val="0"/>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dLbls>
          <c:showLegendKey val="0"/>
          <c:showVal val="0"/>
          <c:showCatName val="0"/>
          <c:showSerName val="0"/>
          <c:showPercent val="0"/>
          <c:showBubbleSize val="0"/>
        </c:dLbls>
        <c:axId val="257781552"/>
        <c:axId val="257784296"/>
      </c:scatterChart>
      <c:valAx>
        <c:axId val="257781552"/>
        <c:scaling>
          <c:orientation val="minMax"/>
          <c:max val="2.5"/>
          <c:min val="-0.5"/>
        </c:scaling>
        <c:delete val="0"/>
        <c:axPos val="b"/>
        <c:numFmt formatCode="General" sourceLinked="1"/>
        <c:majorTickMark val="cross"/>
        <c:minorTickMark val="none"/>
        <c:tickLblPos val="nextTo"/>
        <c:spPr>
          <a:ln w="38100"/>
        </c:spPr>
        <c:crossAx val="257784296"/>
        <c:crosses val="autoZero"/>
        <c:crossBetween val="midCat"/>
        <c:majorUnit val="0.5"/>
      </c:valAx>
      <c:valAx>
        <c:axId val="257784296"/>
        <c:scaling>
          <c:orientation val="minMax"/>
          <c:max val="3"/>
          <c:min val="0"/>
        </c:scaling>
        <c:delete val="0"/>
        <c:axPos val="l"/>
        <c:majorGridlines>
          <c:spPr>
            <a:ln>
              <a:noFill/>
            </a:ln>
          </c:spPr>
        </c:majorGridlines>
        <c:numFmt formatCode="General" sourceLinked="1"/>
        <c:majorTickMark val="cross"/>
        <c:minorTickMark val="none"/>
        <c:tickLblPos val="nextTo"/>
        <c:spPr>
          <a:ln w="38100"/>
        </c:spPr>
        <c:crossAx val="257781552"/>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ser>
          <c:idx val="0"/>
          <c:order val="0"/>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ser>
        <c:dLbls>
          <c:showLegendKey val="0"/>
          <c:showVal val="0"/>
          <c:showCatName val="0"/>
          <c:showSerName val="0"/>
          <c:showPercent val="0"/>
          <c:showBubbleSize val="0"/>
        </c:dLbls>
        <c:axId val="257781944"/>
        <c:axId val="257785864"/>
      </c:scatterChart>
      <c:valAx>
        <c:axId val="257781944"/>
        <c:scaling>
          <c:orientation val="minMax"/>
          <c:max val="2.5"/>
          <c:min val="-0.5"/>
        </c:scaling>
        <c:delete val="0"/>
        <c:axPos val="b"/>
        <c:numFmt formatCode="General" sourceLinked="1"/>
        <c:majorTickMark val="cross"/>
        <c:minorTickMark val="none"/>
        <c:tickLblPos val="nextTo"/>
        <c:spPr>
          <a:ln w="38100"/>
        </c:spPr>
        <c:crossAx val="257785864"/>
        <c:crosses val="autoZero"/>
        <c:crossBetween val="midCat"/>
        <c:majorUnit val="0.5"/>
      </c:valAx>
      <c:valAx>
        <c:axId val="257785864"/>
        <c:scaling>
          <c:orientation val="minMax"/>
          <c:max val="3"/>
          <c:min val="0"/>
        </c:scaling>
        <c:delete val="0"/>
        <c:axPos val="l"/>
        <c:majorGridlines>
          <c:spPr>
            <a:ln>
              <a:noFill/>
            </a:ln>
          </c:spPr>
        </c:majorGridlines>
        <c:numFmt formatCode="General" sourceLinked="1"/>
        <c:majorTickMark val="cross"/>
        <c:minorTickMark val="none"/>
        <c:tickLblPos val="nextTo"/>
        <c:spPr>
          <a:ln w="38100"/>
        </c:spPr>
        <c:crossAx val="257781944"/>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8269410-81DB-4212-B422-A0A39AA02F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7FA16C2E-35CD-4857-BD42-4A5E4D2B3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2713C2-281B-4734-BD42-F571C7971991}" type="datetimeFigureOut">
              <a:rPr lang="en-IN" smtClean="0"/>
              <a:t>20-05-2021</a:t>
            </a:fld>
            <a:endParaRPr lang="en-IN"/>
          </a:p>
        </p:txBody>
      </p:sp>
      <p:sp>
        <p:nvSpPr>
          <p:cNvPr id="4" name="Footer Placeholder 3">
            <a:extLst>
              <a:ext uri="{FF2B5EF4-FFF2-40B4-BE49-F238E27FC236}">
                <a16:creationId xmlns:a16="http://schemas.microsoft.com/office/drawing/2014/main" xmlns="" id="{A0DFC53D-C1E8-40FB-A805-C77FC8235B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KSI Microsoft AEP</a:t>
            </a:r>
          </a:p>
        </p:txBody>
      </p:sp>
      <p:sp>
        <p:nvSpPr>
          <p:cNvPr id="5" name="Slide Number Placeholder 4">
            <a:extLst>
              <a:ext uri="{FF2B5EF4-FFF2-40B4-BE49-F238E27FC236}">
                <a16:creationId xmlns:a16="http://schemas.microsoft.com/office/drawing/2014/main" xmlns="" id="{336C5CEE-C8CC-4F6F-A4CA-80654CE2F0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139070-8B3E-42BD-9064-4BDAE34DE48E}" type="slidenum">
              <a:rPr lang="en-IN" smtClean="0"/>
              <a:t>‹#›</a:t>
            </a:fld>
            <a:endParaRPr lang="en-IN"/>
          </a:p>
        </p:txBody>
      </p:sp>
    </p:spTree>
    <p:extLst>
      <p:ext uri="{BB962C8B-B14F-4D97-AF65-F5344CB8AC3E}">
        <p14:creationId xmlns:p14="http://schemas.microsoft.com/office/powerpoint/2010/main" val="53150043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1307 1656 3427,'0'0'1217,"0"0"-737,-24 0 1058,24 0 544,0 26-513,-26-26-448,26 0-160,-28 0-32,28 0 32,0 0-352,0 0-257,0 0-192,0 0-128,0 0 96,28 0 128,-28 0-159,26 0 31,25 0-128,-23 0 32,25 0 0,26 0-32,-26 0 32,26 0 0,0 0-32,1-26 0,26 26-128,0 0-32,-1 0 31,2-26-95,26 26-64,-28-28 96,1 28-193,-1 0 97,2-26 32,-2 26-32,0 26-65,2-26-31,-27 0 128,25 0 128,-26 0 96,1 0-1,-1 28 66,2-28-1,-29 0 192,28 26 32,-28-26 0,1 0-192,-1 0 0,-25 0 0,26 0 0,-26-26 1,-27 26-1,25 0-32,-25 0 64,27 26 320,-27-26 353,0 0-225,0 0-383,0-26-97,0 26-96,-27 0-321,27 0-832,0-28-1057,-25 28-3491</inkml:trace>
  <inkml:trace contextRef="#ctx0" brushRef="#br0" timeOffset="1">3823 1338 10794,'-26'-27'480,"-1"27"-608,27 0 288,0 0 1250,0 0-834,0 0-576,0 0 545,0 0 127,27 27-95,-27-27-257,53 28-224,-28-3-32,2 2-32,26-2 0,-26 2 0,25 1 32,-25-3-64,27 2 32,-30-1 0,3 0 33,1-26-33,-1 28-32,-1-2 0,0-26-32,-26 0 64,0 26 128,0-26-32,0 26 128,0-26 192,0 27 1,-26-27-161,0 0-32,-1 27-95,-1-1 63,1 1-96,-23-2-32,-5 2-96,-24 26 32,26-26-64,1 26-160,-1-27-257,26 2-800,-25-3-929,25 3-1986</inkml:trace>
  <inkml:trace contextRef="#ctx0" brushRef="#br0" timeOffset="2">7423 13154 4804,'0'0'448,"0"0"129,0 0 1025,0-26-65,0 26-448,0 0-384,-27 0-33,27 0-31,-25 0 0,25 0-161,-27-26-64,0 26-191,1 0-97,-26 0 160,25 0-64,-26-27 0,26 27-63,-25-25 191,-1 25 192,1-28-95,-30 28 31,32-27-255,-32 2-65,29 25-96,-26 0-32,1 0-32,24 0 0,0 0 0,3 0-32,-4 0-32,29 25 64,-26-25-32,25 27 64,0-27-96,1 0 64,0 28 0,0-28 0,26 25-32,-27-25 32,27 27-32,-28-1 32,28 0 0,0 2 0,-26 24 0,26-26-32,0 1 32,-26 26 0,26-1 0,0-24-33,0 24-63,-26 2 96,26-28 0,0 28-32,0-2 64,0 28 0,-27-28-96,27 2 96,0-2 0,0 28-64,0-28 32,0 28 0,0-26 32,0 26 32,0 0-64,0-2 0,0-24 0,-27 24 33,27 2-33,0-1-33,0 1 98,-28-1-97,28 2 64,-24-2-97,24 1 162,-26-2-129,26 2 96,0-1 32,-27 1-32,27-1-32,0 27 32,0-27-32,0 1 0,0-1 0,0-26 0,0 0-32,0-1 0,-28 3 0,28-30 32,0 29-32,0-1 32,0 0-32,0-27 32,28 27-32,-28 0 0,0-26 32,0 25-32,0-25 0,0-1 0,27 1 32,-27 0-64,0-1 0,0 0 0,0-26-32,0 26-64,0 2 32,26-28-32,-26 0 96,0 27 32,0-27 0,0 0 32,0 0-32,0 0 0,0 0 32,0 25-64,0-25 0,-26 27 32,26-27-64,0 0 32,0 25-1,0-25 33,0 0-96,0 0 64,-27 28 64,27-28-32,0 0 0,0 27-64,0-27 96,0 0-32,0 27-64,27-27 128,-27 0-128,0 26 64,0-26 0,0 0 0,0 26-32,0-26 32,26 0 32,-26 26-32,0-26 0,24 0 0,-24 0 0,28 27 0,-28-27 0,27 0 0,-27 0 32,27 0-32,-1 0 32,-26 27 0,26-27-32,0 0 161,2 0-129,-1 26 64,-27-26-32,26 0 0,0 0 0,27 0 0,-26 0-32,1 0 0,22 0 32,-23 0-64,28 0 0,-3 0 32,-26 0 0,28 0-32,24 0-32,-24 0 64,-2 0-64,28 0 64,-2 0-96,4 0 96,-30 0 0,28 0-64,-2 0 32,1 0 32,-26 0-32,26 0 32,29 0-32,-29 0-32,-1 0 64,29 0 0,-28 0 0,26 0 32,3 0-128,-29 27 160,-1-27 0,29 0-96,-28 0-96,26 0 96,-24 0 128,25 0-224,-28 0 160,28 0-128,0-27 128,0 27-64,-1 0 0,-24 0 96,25 0-160,-1 0 64,-26 0 0,29 0 0,-31 0 0,2 27 0,29-27 0,-30 0 0,2 0 0,26 0 0,-28 0 32,4 0-320,23 0 544,-26 27-256,1-27 32,-2 0 32,28 0-96,-25 0 64,-3 0-32,1 0-32,28 0 64,-29 0-32,4 0 0,23 0 33,-26 0-1,26 0-97,-25 0 226,25 0-129,1 0 0,-1 0 32,-24 0 0,25 0-64,-1 0 0,2 0 96,-29 0-96,28 0-32,0 0 64,1 0-32,-2 0 96,1 0-96,-1 0 96,0 0-288,3 0 480,-2 0-128,-1 0-160,0 0 32,3 0 0,-2 0 32,-1 0 65,0 0-65,1 25 0,2-25-32,-3 0 64,0 0-64,27 27-256,-26-27 512,2 0-288,24 0 0,-27 26 0,0-26-32,27 0 128,2 0-160,-29 27 96,27-27 32,1 0-96,-1 0 64,1 0-32,-1 0 32,-25 0-32,26 0 0,-1 27 0,-26-27 32,26 0 32,0 0-128,1 0 64,-28 0-32,27 0 96,-27 0-64,3 0 0,-2 0 0,-1 0 0,0 0 32,-25 0-320,26-27 512,-1 27-224,-24 0 32,25 0-32,-1 0 0,-26 0 32,1 0-64,25 0 64,-26 0-64,2 0 32,-2 0 0,1 0-64,-2-27 224,2 27-352,-1 0 192,0-26-96,2 26 64,-2 0-32,-26-27 64,26 27 0,1-25 0,-28-2-64,1 27 32,-1-27-32,1 27 64,2-26-32,-3-1 0,1 0-32,-26 1 32,25 0-129,-25 0 97,-1-1 32,1-28-64,25 3 64,-52 27 64,27-30-32,-1 3 0,-26-28 0,27 27 0,-27-26 128,28 1-224,-28-29 160,24 0-96,-24 2 64,27 25-64,1 1 32,-28-27 0,0 27 0,26-1 32,-26-27 32,27 29 64,-3-2-128,-24-26 129,0 28-129,28-2 32,-28 1-32,0-28 32,27 27 32,-27-26-128,0 27 32,0-26 32,26-2 64,-26 27-96,0 1 96,0-27-32,0 27 64,0-1-64,0 27 0,0-27-96,0 1 256,0 26-288,0 1 160,0-2-128,0 1-32,0 0 32,-26-1-64,26 2 32,26 26-65,-26-28 225,0 28-64,0 0 65,0 26-130,0-26 162,-26 26-33,26-28-96,0 28 32,0-26 0,-27 26 0,27 0 0,0-26-32,-28 26 64,28-27-64,-24 27-257,-3-25 481,1 25-95,-2 0-1,-23-28-192,-4 28 128,2 0-64,-26 0 0,1 0 32,-2-27 0,1 27-129,-29 0 129,3 0-64,-1 0 0,1-25 32,-27 25 0,27 0 32,-29 0 0,28 0-32,-26-27 32,-2 27 0,2 0 96,-26 0-64,0 0 0,26 0 0,-28 0-64,28 0 0,-26 0 0,26 0 128,-2 0-192,3 0-192,-28-27 576,27 27-288,-28 0-32,28 0 64,0 0-64,-28 0 96,28 27-96,-27-27 96,27 0 0,-25 0-160,-4 27 192,2-27-224,1 25 128,-2-25-32,1 27 32,2 1-32,-2-28 96,-1 25-96,1 2 0,27-27 0,-28 26 96,2-26-64,26 26-64,-2-26 96,-22 28 64,23-28-192,0 26 64,-1-26 64,-22 26 32,48-26-128,-24 0 64,0 26-32,26-26 32,0 0-32,-26 0 64,27 27-128,-3-27 192,3 0-96,-27 0-64,26 0 160,1 0-128,0 0 32,-3 0 0,2 27 0,-26-27 32,27 0-32,0 0-32,-3 0-32,3 0 128,-1 0-256,1 0 320,0 0-160,-3 0 32,2 0 0,1 0 0,0-27 0,-2 27 32,2 0 0,-2 0 32,2 0 32,-1 0-192,0 0 160,0 0-64,1 0 0,0-27 0,23 27 96,-23-26-192,26 26 128,-29-26 0,31 26 193,-30-26-354,27 26 258,2-28-129,-28 28-193,26-26 546,-25 26-321,-2-26 32,2 26-32,25-27-64,-25 27 32,26 0 0,-2-25 64,-25 25-128,28 0 64,-2 0-64,-26 0-96,28 0 31,-2 0-255,-26 0-96,28 0-705,-30 25-1666,2-25-4100</inkml:trace>
  <inkml:trace contextRef="#ctx0" brushRef="#br0" timeOffset="3">4960 14055 3331,'0'27'704,"0"-27"-287,0 0 63,0 0 1346,0 0-161,27 0-608,0 0-384,-1 0-32,26 0-33,-25 0 33,26 0-161,-1 0-191,30 0-193,-32 0-96,5-27-160,-28 27-225,25 0-448,-26 0-640,1 0-769,0-27 192,-1 27 641,-26-25 320,0-2 192,0 27 192,0-26-32,0 26 705,0-27 673,-26 27 224,26 0 288,0 0 320,0-27-159,0 27-418,0 0-511,0 0 63,26 0-128,0 0-63,27 27-33,-26-27 96,27 0 193,-3 0-225,-23 27 0,-1-27 65,-1 26-257,-26-26-32,0 27 32,0-2-32,0 29 32,-26-28-160,-29 1 32,28 0 96,3-1-64,-30 0 32,27 27-1025,0-26-2594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7153-449F-481F-8E67-4C8F3262A334}" type="datetimeFigureOut">
              <a:rPr lang="en-IN" smtClean="0"/>
              <a:t>20-05-2021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KSI Microsoft AEP</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8DC1D-8322-45EE-9C73-AECCF27F99D1}" type="slidenum">
              <a:rPr lang="en-IN" smtClean="0"/>
              <a:t>‹#›</a:t>
            </a:fld>
            <a:endParaRPr lang="en-IN"/>
          </a:p>
        </p:txBody>
      </p:sp>
    </p:spTree>
    <p:extLst>
      <p:ext uri="{BB962C8B-B14F-4D97-AF65-F5344CB8AC3E}">
        <p14:creationId xmlns:p14="http://schemas.microsoft.com/office/powerpoint/2010/main" val="30850098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35477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11</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8482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12</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59962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13</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91598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14</a:t>
            </a:fld>
            <a:endParaRPr lang="en-US"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smtClean="0">
                <a:latin typeface="Arial" pitchFamily="34" charset="0"/>
              </a:rPr>
              <a:t>Astronomical data analysis image obtained from NASA website.</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http://www.nasa.gov/multimedia/imagegallery/image_feature_874.html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i="1" smtClean="0">
                <a:latin typeface="Arial" pitchFamily="34" charset="0"/>
              </a:rPr>
              <a:t>Image credit: NASA/JPL-Caltech/E. Churchwell (Univ. of Wisconsin, Madison)</a:t>
            </a:r>
            <a:r>
              <a:rPr lang="en-US" sz="800" smtClean="0">
                <a:latin typeface="Arial" pitchFamily="34" charset="0"/>
              </a:rPr>
              <a:t> </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From NASA use guidelines:</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http://www.nasa.gov/multimedia/guidelines/index.html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 Using NASA Imagery and Linking to NASA Web Sites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10.13.05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b="1" smtClean="0">
                <a:latin typeface="Arial" pitchFamily="34" charset="0"/>
              </a:rPr>
              <a:t>Still Images, Audio Files and Video</a:t>
            </a:r>
            <a:r>
              <a:rPr lang="en-US" sz="800" smtClean="0">
                <a:latin typeface="Arial" pitchFamily="34" charset="0"/>
              </a:rPr>
              <a:t> </a:t>
            </a:r>
          </a:p>
          <a:p>
            <a:pPr eaLnBrk="1" hangingPunct="1">
              <a:lnSpc>
                <a:spcPct val="80000"/>
              </a:lnSpc>
            </a:pPr>
            <a:r>
              <a:rPr lang="en-US" sz="800" smtClean="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smtClean="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Photo Department </a:t>
            </a:r>
            <a:br>
              <a:rPr lang="en-US" sz="800" smtClean="0">
                <a:latin typeface="Arial" pitchFamily="34" charset="0"/>
              </a:rPr>
            </a:br>
            <a:r>
              <a:rPr lang="en-US" sz="800" smtClean="0">
                <a:latin typeface="Arial" pitchFamily="34" charset="0"/>
              </a:rPr>
              <a:t>NASA Headquarters</a:t>
            </a:r>
            <a:br>
              <a:rPr lang="en-US" sz="800" smtClean="0">
                <a:latin typeface="Arial" pitchFamily="34" charset="0"/>
              </a:rPr>
            </a:br>
            <a:r>
              <a:rPr lang="en-US" sz="800" smtClean="0">
                <a:latin typeface="Arial" pitchFamily="34" charset="0"/>
              </a:rPr>
              <a:t>300 E St. SW</a:t>
            </a:r>
            <a:br>
              <a:rPr lang="en-US" sz="800" smtClean="0">
                <a:latin typeface="Arial" pitchFamily="34" charset="0"/>
              </a:rPr>
            </a:br>
            <a:r>
              <a:rPr lang="en-US" sz="800" smtClean="0">
                <a:latin typeface="Arial" pitchFamily="34" charset="0"/>
              </a:rPr>
              <a:t>Washington, DC 20546</a:t>
            </a:r>
            <a:br>
              <a:rPr lang="en-US" sz="800" smtClean="0">
                <a:latin typeface="Arial" pitchFamily="34" charset="0"/>
              </a:rPr>
            </a:br>
            <a:r>
              <a:rPr lang="en-US" sz="800" smtClean="0">
                <a:latin typeface="Arial" pitchFamily="34" charset="0"/>
              </a:rPr>
              <a:t>Tel: (202)358-1900</a:t>
            </a:r>
            <a:br>
              <a:rPr lang="en-US" sz="800" smtClean="0">
                <a:latin typeface="Arial" pitchFamily="34" charset="0"/>
              </a:rPr>
            </a:br>
            <a:r>
              <a:rPr lang="en-US" sz="800" smtClean="0">
                <a:latin typeface="Arial" pitchFamily="34" charset="0"/>
              </a:rPr>
              <a:t>Fax: (202)358-4333</a:t>
            </a:r>
            <a:br>
              <a:rPr lang="en-US" sz="800" smtClean="0">
                <a:latin typeface="Arial" pitchFamily="34" charset="0"/>
              </a:rPr>
            </a:br>
            <a:endParaRPr lang="en-US" sz="800" smtClean="0">
              <a:latin typeface="Arial" pitchFamily="34" charset="0"/>
            </a:endParaRPr>
          </a:p>
          <a:p>
            <a:pPr eaLnBrk="1" hangingPunct="1">
              <a:lnSpc>
                <a:spcPct val="80000"/>
              </a:lnSpc>
            </a:pPr>
            <a:r>
              <a:rPr lang="en-US" sz="800" b="1" smtClean="0">
                <a:latin typeface="Arial" pitchFamily="34" charset="0"/>
              </a:rPr>
              <a:t>Linking to NASA Web Sites</a:t>
            </a:r>
            <a:endParaRPr lang="en-US" sz="800" smtClean="0">
              <a:latin typeface="Arial" pitchFamily="34" charset="0"/>
            </a:endParaRPr>
          </a:p>
          <a:p>
            <a:pPr eaLnBrk="1" hangingPunct="1">
              <a:lnSpc>
                <a:spcPct val="80000"/>
              </a:lnSpc>
            </a:pPr>
            <a:r>
              <a:rPr lang="en-US" sz="800" smtClean="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smtClean="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smtClean="0">
                <a:latin typeface="Arial" pitchFamily="34" charset="0"/>
              </a:rPr>
              <a:t>Restrictions </a:t>
            </a:r>
            <a:endParaRPr lang="en-US" sz="800" smtClean="0">
              <a:latin typeface="Arial" pitchFamily="34" charset="0"/>
            </a:endParaRPr>
          </a:p>
          <a:p>
            <a:pPr eaLnBrk="1" hangingPunct="1">
              <a:lnSpc>
                <a:spcPct val="80000"/>
              </a:lnSpc>
            </a:pPr>
            <a:r>
              <a:rPr lang="en-US" sz="800" smtClean="0">
                <a:latin typeface="Arial" pitchFamily="34" charset="0"/>
              </a:rPr>
              <a:t>Please be advised that:</a:t>
            </a:r>
          </a:p>
          <a:p>
            <a:pPr eaLnBrk="1" hangingPunct="1">
              <a:lnSpc>
                <a:spcPct val="80000"/>
              </a:lnSpc>
            </a:pPr>
            <a:r>
              <a:rPr lang="en-US" sz="800" smtClean="0">
                <a:latin typeface="Arial" pitchFamily="34" charset="0"/>
              </a:rPr>
              <a:t>1) NASA </a:t>
            </a:r>
            <a:r>
              <a:rPr lang="en-US" sz="800" b="1" smtClean="0">
                <a:latin typeface="Arial" pitchFamily="34" charset="0"/>
              </a:rPr>
              <a:t>does not</a:t>
            </a:r>
            <a:r>
              <a:rPr lang="en-US" sz="800" smtClean="0">
                <a:latin typeface="Arial" pitchFamily="34" charset="0"/>
              </a:rPr>
              <a:t> endorse or sponsor any commercial product, service, or activity.</a:t>
            </a:r>
          </a:p>
          <a:p>
            <a:pPr eaLnBrk="1" hangingPunct="1">
              <a:lnSpc>
                <a:spcPct val="80000"/>
              </a:lnSpc>
            </a:pPr>
            <a:r>
              <a:rPr lang="en-US" sz="800" smtClean="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smtClean="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smtClean="0">
                <a:latin typeface="Arial" pitchFamily="34" charset="0"/>
              </a:rPr>
              <a:t>4) NASA </a:t>
            </a:r>
            <a:r>
              <a:rPr lang="en-US" sz="800" b="1" smtClean="0">
                <a:latin typeface="Arial" pitchFamily="34" charset="0"/>
              </a:rPr>
              <a:t>does</a:t>
            </a:r>
            <a:r>
              <a:rPr lang="en-US" sz="800" smtClean="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smtClean="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smtClean="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smtClean="0">
                <a:latin typeface="Arial" pitchFamily="34" charset="0"/>
              </a:rPr>
            </a:br>
            <a:endParaRPr lang="en-US" sz="800" smtClean="0">
              <a:latin typeface="Arial" pitchFamily="34" charset="0"/>
            </a:endParaRPr>
          </a:p>
        </p:txBody>
      </p:sp>
    </p:spTree>
    <p:extLst>
      <p:ext uri="{BB962C8B-B14F-4D97-AF65-F5344CB8AC3E}">
        <p14:creationId xmlns:p14="http://schemas.microsoft.com/office/powerpoint/2010/main" val="354701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324BCD14-5A93-4938-87CE-709050061C51}" type="slidenum">
              <a:rPr lang="en-US" smtClean="0">
                <a:solidFill>
                  <a:prstClr val="black"/>
                </a:solidFill>
                <a:latin typeface="Arial" pitchFamily="34" charset="0"/>
              </a:rPr>
              <a:pPr/>
              <a:t>28</a:t>
            </a:fld>
            <a:endParaRPr lang="en-US" smtClean="0">
              <a:solidFill>
                <a:prstClr val="black"/>
              </a:solidFill>
              <a:latin typeface="Arial" pitchFamily="34"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02734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90F41B15-6F5C-47EB-9972-9BA42C6AE2E6}" type="slidenum">
              <a:rPr lang="en-US" smtClean="0">
                <a:solidFill>
                  <a:prstClr val="black"/>
                </a:solidFill>
                <a:latin typeface="Arial" pitchFamily="34" charset="0"/>
              </a:rPr>
              <a:pPr/>
              <a:t>29</a:t>
            </a:fld>
            <a:endParaRPr lang="en-US" smtClean="0">
              <a:solidFill>
                <a:prstClr val="black"/>
              </a:solidFill>
              <a:latin typeface="Arial" pitchFamily="34"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032651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37</a:t>
            </a:fld>
            <a:endParaRPr lang="en-US"/>
          </a:p>
        </p:txBody>
      </p:sp>
    </p:spTree>
    <p:extLst>
      <p:ext uri="{BB962C8B-B14F-4D97-AF65-F5344CB8AC3E}">
        <p14:creationId xmlns:p14="http://schemas.microsoft.com/office/powerpoint/2010/main" val="304314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38</a:t>
            </a:fld>
            <a:endParaRPr lang="en-US"/>
          </a:p>
        </p:txBody>
      </p:sp>
    </p:spTree>
    <p:extLst>
      <p:ext uri="{BB962C8B-B14F-4D97-AF65-F5344CB8AC3E}">
        <p14:creationId xmlns:p14="http://schemas.microsoft.com/office/powerpoint/2010/main" val="175330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5/20/2021</a:t>
            </a:fld>
            <a:endParaRPr lang="en-US" dirty="0"/>
          </a:p>
        </p:txBody>
      </p:sp>
      <p:sp>
        <p:nvSpPr>
          <p:cNvPr id="5" name="Footer Placeholder 4"/>
          <p:cNvSpPr>
            <a:spLocks noGrp="1"/>
          </p:cNvSpPr>
          <p:nvPr>
            <p:ph type="ftr" sz="quarter" idx="11"/>
          </p:nvPr>
        </p:nvSpPr>
        <p:spPr>
          <a:xfrm>
            <a:off x="2416500" y="329307"/>
            <a:ext cx="4973915"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5/20/2021</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5/20/2021</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7438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3098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5/20/2021</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5/20/2021</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5/20/2021</a:t>
            </a:fld>
            <a:endParaRPr lang="en-US" dirty="0"/>
          </a:p>
        </p:txBody>
      </p:sp>
      <p:sp>
        <p:nvSpPr>
          <p:cNvPr id="6" name="Footer Placeholder 5"/>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5/20/2021</a:t>
            </a:fld>
            <a:endParaRPr lang="en-US" dirty="0"/>
          </a:p>
        </p:txBody>
      </p:sp>
      <p:sp>
        <p:nvSpPr>
          <p:cNvPr id="8" name="Footer Placeholder 7"/>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5/20/2021</a:t>
            </a:fld>
            <a:endParaRPr lang="en-US" dirty="0"/>
          </a:p>
        </p:txBody>
      </p:sp>
      <p:sp>
        <p:nvSpPr>
          <p:cNvPr id="4" name="Footer Placeholder 3"/>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5/20/2021</a:t>
            </a:fld>
            <a:endParaRPr lang="en-US" dirty="0"/>
          </a:p>
        </p:txBody>
      </p:sp>
      <p:sp>
        <p:nvSpPr>
          <p:cNvPr id="3" name="Footer Placeholder 2"/>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5/20/2021</a:t>
            </a:fld>
            <a:endParaRPr lang="en-US" dirty="0"/>
          </a:p>
        </p:txBody>
      </p:sp>
      <p:sp>
        <p:nvSpPr>
          <p:cNvPr id="6" name="Footer Placeholder 5"/>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5/20/2021</a:t>
            </a:fld>
            <a:endParaRPr lang="en-US" dirty="0"/>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5/20/2021</a:t>
            </a:fld>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3906D2B9-9F74-4FD7-A967-3A83DB6BFC4D}"/>
              </a:ext>
            </a:extLst>
          </p:cNvPr>
          <p:cNvSpPr txBox="1"/>
          <p:nvPr userDrawn="1"/>
        </p:nvSpPr>
        <p:spPr>
          <a:xfrm>
            <a:off x="753291" y="6290304"/>
            <a:ext cx="2027448" cy="369332"/>
          </a:xfrm>
          <a:prstGeom prst="rect">
            <a:avLst/>
          </a:prstGeom>
          <a:noFill/>
        </p:spPr>
        <p:txBody>
          <a:bodyPr wrap="square" rtlCol="0">
            <a:spAutoFit/>
          </a:bodyPr>
          <a:lstStyle/>
          <a:p>
            <a:r>
              <a:rPr lang="en-IN" dirty="0">
                <a:solidFill>
                  <a:schemeClr val="bg1"/>
                </a:solidFill>
              </a:rPr>
              <a:t>KSI Microsoft AEP</a:t>
            </a:r>
          </a:p>
        </p:txBody>
      </p:sp>
      <p:sp>
        <p:nvSpPr>
          <p:cNvPr id="11" name="TextBox 10">
            <a:extLst>
              <a:ext uri="{FF2B5EF4-FFF2-40B4-BE49-F238E27FC236}">
                <a16:creationId xmlns:a16="http://schemas.microsoft.com/office/drawing/2014/main" xmlns="" id="{FD3D011B-6B6E-4AB7-9D11-50386BE98599}"/>
              </a:ext>
            </a:extLst>
          </p:cNvPr>
          <p:cNvSpPr txBox="1"/>
          <p:nvPr userDrawn="1"/>
        </p:nvSpPr>
        <p:spPr>
          <a:xfrm>
            <a:off x="9411261" y="6290304"/>
            <a:ext cx="2027448" cy="369332"/>
          </a:xfrm>
          <a:prstGeom prst="rect">
            <a:avLst/>
          </a:prstGeom>
          <a:noFill/>
        </p:spPr>
        <p:txBody>
          <a:bodyPr wrap="square" rtlCol="0">
            <a:spAutoFit/>
          </a:bodyPr>
          <a:lstStyle/>
          <a:p>
            <a:r>
              <a:rPr lang="en-IN" dirty="0">
                <a:solidFill>
                  <a:schemeClr val="bg1"/>
                </a:solidFill>
              </a:rPr>
              <a:t>mentorrbuddy.com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13.png"/><Relationship Id="rId10" Type="http://schemas.microsoft.com/office/2007/relationships/hdphoto" Target="../media/hdphoto2.wdp"/><Relationship Id="rId4" Type="http://schemas.openxmlformats.org/officeDocument/2006/relationships/image" Target="../media/image12.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20.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tags" Target="../tags/tag5.xml"/><Relationship Id="rId16" Type="http://schemas.openxmlformats.org/officeDocument/2006/relationships/image" Target="../media/image23.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18.png"/><Relationship Id="rId5" Type="http://schemas.openxmlformats.org/officeDocument/2006/relationships/tags" Target="../tags/tag8.xml"/><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tags" Target="../tags/tag7.xml"/><Relationship Id="rId9" Type="http://schemas.openxmlformats.org/officeDocument/2006/relationships/slideLayout" Target="../slideLayouts/slideLayout7.xml"/><Relationship Id="rId1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27.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26.png"/><Relationship Id="rId17" Type="http://schemas.openxmlformats.org/officeDocument/2006/relationships/image" Target="../media/image30.png"/><Relationship Id="rId2" Type="http://schemas.openxmlformats.org/officeDocument/2006/relationships/tags" Target="../tags/tag13.xml"/><Relationship Id="rId16" Type="http://schemas.openxmlformats.org/officeDocument/2006/relationships/chart" Target="../charts/chart6.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25.png"/><Relationship Id="rId5" Type="http://schemas.openxmlformats.org/officeDocument/2006/relationships/tags" Target="../tags/tag16.xml"/><Relationship Id="rId15" Type="http://schemas.openxmlformats.org/officeDocument/2006/relationships/image" Target="../media/image29.png"/><Relationship Id="rId10" Type="http://schemas.openxmlformats.org/officeDocument/2006/relationships/chart" Target="../charts/chart5.xml"/><Relationship Id="rId4" Type="http://schemas.openxmlformats.org/officeDocument/2006/relationships/tags" Target="../tags/tag15.xml"/><Relationship Id="rId9" Type="http://schemas.openxmlformats.org/officeDocument/2006/relationships/slideLayout" Target="../slideLayouts/slideLayout7.xml"/><Relationship Id="rId1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28.png"/><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31.png"/><Relationship Id="rId17" Type="http://schemas.openxmlformats.org/officeDocument/2006/relationships/image" Target="../media/image30.png"/><Relationship Id="rId2" Type="http://schemas.openxmlformats.org/officeDocument/2006/relationships/tags" Target="../tags/tag21.xml"/><Relationship Id="rId16" Type="http://schemas.openxmlformats.org/officeDocument/2006/relationships/chart" Target="../charts/chart8.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25.png"/><Relationship Id="rId5" Type="http://schemas.openxmlformats.org/officeDocument/2006/relationships/tags" Target="../tags/tag24.xml"/><Relationship Id="rId15" Type="http://schemas.openxmlformats.org/officeDocument/2006/relationships/image" Target="../media/image26.png"/><Relationship Id="rId10" Type="http://schemas.openxmlformats.org/officeDocument/2006/relationships/chart" Target="../charts/chart7.xml"/><Relationship Id="rId4" Type="http://schemas.openxmlformats.org/officeDocument/2006/relationships/tags" Target="../tags/tag23.xml"/><Relationship Id="rId9" Type="http://schemas.openxmlformats.org/officeDocument/2006/relationships/slideLayout" Target="../slideLayouts/slideLayout7.xml"/><Relationship Id="rId14" Type="http://schemas.openxmlformats.org/officeDocument/2006/relationships/image" Target="../media/image29.png"/></Relationships>
</file>

<file path=ppt/slides/_rels/slide25.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5.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8.png"/><Relationship Id="rId17" Type="http://schemas.openxmlformats.org/officeDocument/2006/relationships/image" Target="../media/image26.png"/><Relationship Id="rId2" Type="http://schemas.openxmlformats.org/officeDocument/2006/relationships/tags" Target="../tags/tag29.xml"/><Relationship Id="rId16" Type="http://schemas.openxmlformats.org/officeDocument/2006/relationships/chart" Target="../charts/chart10.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0.png"/><Relationship Id="rId5" Type="http://schemas.openxmlformats.org/officeDocument/2006/relationships/tags" Target="../tags/tag32.xml"/><Relationship Id="rId15" Type="http://schemas.openxmlformats.org/officeDocument/2006/relationships/image" Target="../media/image29.png"/><Relationship Id="rId10" Type="http://schemas.openxmlformats.org/officeDocument/2006/relationships/chart" Target="../charts/chart9.xml"/><Relationship Id="rId4" Type="http://schemas.openxmlformats.org/officeDocument/2006/relationships/tags" Target="../tags/tag31.xml"/><Relationship Id="rId9" Type="http://schemas.openxmlformats.org/officeDocument/2006/relationships/slideLayout" Target="../slideLayouts/slideLayout7.xml"/><Relationship Id="rId1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38.xml"/><Relationship Id="rId7" Type="http://schemas.openxmlformats.org/officeDocument/2006/relationships/image" Target="../media/image33.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7.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43.xml"/><Relationship Id="rId7" Type="http://schemas.openxmlformats.org/officeDocument/2006/relationships/image" Target="../media/image37.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36.png"/><Relationship Id="rId5" Type="http://schemas.openxmlformats.org/officeDocument/2006/relationships/slideLayout" Target="../slideLayouts/slideLayout7.xml"/><Relationship Id="rId4" Type="http://schemas.openxmlformats.org/officeDocument/2006/relationships/tags" Target="../tags/tag44.xml"/><Relationship Id="rId9"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42.png"/><Relationship Id="rId5" Type="http://schemas.openxmlformats.org/officeDocument/2006/relationships/image" Target="../media/image28.png"/><Relationship Id="rId4"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28.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notesSlide" Target="../notesSlides/notesSlide8.xml"/><Relationship Id="rId17" Type="http://schemas.openxmlformats.org/officeDocument/2006/relationships/image" Target="../media/image49.png"/><Relationship Id="rId2" Type="http://schemas.openxmlformats.org/officeDocument/2006/relationships/tags" Target="../tags/tag54.xml"/><Relationship Id="rId16" Type="http://schemas.openxmlformats.org/officeDocument/2006/relationships/image" Target="../media/image48.png"/><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slideLayout" Target="../slideLayouts/slideLayout7.xml"/><Relationship Id="rId5" Type="http://schemas.openxmlformats.org/officeDocument/2006/relationships/tags" Target="../tags/tag57.xml"/><Relationship Id="rId15" Type="http://schemas.openxmlformats.org/officeDocument/2006/relationships/image" Target="../media/image47.png"/><Relationship Id="rId10" Type="http://schemas.openxmlformats.org/officeDocument/2006/relationships/tags" Target="../tags/tag62.xml"/><Relationship Id="rId19" Type="http://schemas.openxmlformats.org/officeDocument/2006/relationships/image" Target="../media/image51.png"/><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media/image46.png"/></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56.png"/><Relationship Id="rId3" Type="http://schemas.openxmlformats.org/officeDocument/2006/relationships/tags" Target="../tags/tag65.xml"/><Relationship Id="rId7" Type="http://schemas.openxmlformats.org/officeDocument/2006/relationships/slideLayout" Target="../slideLayouts/slideLayout7.xml"/><Relationship Id="rId12" Type="http://schemas.openxmlformats.org/officeDocument/2006/relationships/image" Target="../media/image55.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54.png"/><Relationship Id="rId5" Type="http://schemas.openxmlformats.org/officeDocument/2006/relationships/tags" Target="../tags/tag67.xml"/><Relationship Id="rId10" Type="http://schemas.openxmlformats.org/officeDocument/2006/relationships/image" Target="../media/image53.png"/><Relationship Id="rId4" Type="http://schemas.openxmlformats.org/officeDocument/2006/relationships/tags" Target="../tags/tag66.xml"/><Relationship Id="rId9" Type="http://schemas.openxmlformats.org/officeDocument/2006/relationships/image" Target="../media/image52.png"/><Relationship Id="rId14" Type="http://schemas.openxmlformats.org/officeDocument/2006/relationships/image" Target="../media/image5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8880F-9E99-4B9A-903E-2454A58C7EA9}"/>
              </a:ext>
            </a:extLst>
          </p:cNvPr>
          <p:cNvSpPr>
            <a:spLocks noGrp="1"/>
          </p:cNvSpPr>
          <p:nvPr>
            <p:ph type="ctrTitle"/>
          </p:nvPr>
        </p:nvSpPr>
        <p:spPr>
          <a:xfrm>
            <a:off x="1185327" y="378229"/>
            <a:ext cx="8637073" cy="2541431"/>
          </a:xfrm>
        </p:spPr>
        <p:txBody>
          <a:bodyPr>
            <a:normAutofit/>
          </a:bodyPr>
          <a:lstStyle/>
          <a:p>
            <a:r>
              <a:rPr lang="en-US" dirty="0">
                <a:solidFill>
                  <a:schemeClr val="tx1">
                    <a:lumMod val="75000"/>
                    <a:lumOff val="25000"/>
                  </a:schemeClr>
                </a:solidFill>
              </a:rPr>
              <a:t>Introduction</a:t>
            </a:r>
          </a:p>
        </p:txBody>
      </p:sp>
      <p:pic>
        <p:nvPicPr>
          <p:cNvPr id="3" name="Picture 2"/>
          <p:cNvPicPr>
            <a:picLocks noChangeAspect="1"/>
          </p:cNvPicPr>
          <p:nvPr/>
        </p:nvPicPr>
        <p:blipFill>
          <a:blip r:embed="rId2"/>
          <a:stretch>
            <a:fillRect/>
          </a:stretch>
        </p:blipFill>
        <p:spPr>
          <a:xfrm>
            <a:off x="8307925" y="490785"/>
            <a:ext cx="1514475" cy="2428875"/>
          </a:xfrm>
          <a:prstGeom prst="rect">
            <a:avLst/>
          </a:prstGeom>
        </p:spPr>
      </p:pic>
      <p:sp>
        <p:nvSpPr>
          <p:cNvPr id="4" name="TextBox 3"/>
          <p:cNvSpPr txBox="1"/>
          <p:nvPr/>
        </p:nvSpPr>
        <p:spPr>
          <a:xfrm>
            <a:off x="1773716" y="3789802"/>
            <a:ext cx="9430438" cy="1015663"/>
          </a:xfrm>
          <a:prstGeom prst="rect">
            <a:avLst/>
          </a:prstGeom>
          <a:noFill/>
        </p:spPr>
        <p:txBody>
          <a:bodyPr wrap="square" rtlCol="0">
            <a:spAutoFit/>
          </a:bodyPr>
          <a:lstStyle/>
          <a:p>
            <a:r>
              <a:rPr lang="en-US" sz="6000" dirty="0" smtClean="0">
                <a:solidFill>
                  <a:schemeClr val="bg1">
                    <a:lumMod val="50000"/>
                  </a:schemeClr>
                </a:solidFill>
                <a:latin typeface="Times New Roman" panose="02020603050405020304" pitchFamily="18" charset="0"/>
                <a:cs typeface="Times New Roman" panose="02020603050405020304" pitchFamily="18" charset="0"/>
              </a:rPr>
              <a:t>Machine Learning</a:t>
            </a:r>
            <a:endParaRPr lang="en-US" sz="6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158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4245897" y="3990190"/>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Oval 10"/>
          <p:cNvSpPr/>
          <p:nvPr/>
        </p:nvSpPr>
        <p:spPr>
          <a:xfrm>
            <a:off x="5158601" y="3925871"/>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Oval 12"/>
          <p:cNvSpPr/>
          <p:nvPr/>
        </p:nvSpPr>
        <p:spPr>
          <a:xfrm>
            <a:off x="4761998" y="4506291"/>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Oval 18"/>
          <p:cNvSpPr/>
          <p:nvPr/>
        </p:nvSpPr>
        <p:spPr>
          <a:xfrm>
            <a:off x="4645742" y="3520547"/>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Oval 13"/>
          <p:cNvSpPr/>
          <p:nvPr/>
        </p:nvSpPr>
        <p:spPr>
          <a:xfrm>
            <a:off x="6714949" y="3019249"/>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Oval 14"/>
          <p:cNvSpPr/>
          <p:nvPr/>
        </p:nvSpPr>
        <p:spPr>
          <a:xfrm>
            <a:off x="6867349" y="2540001"/>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Oval 15"/>
          <p:cNvSpPr/>
          <p:nvPr/>
        </p:nvSpPr>
        <p:spPr>
          <a:xfrm>
            <a:off x="7620001" y="2587449"/>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Oval 16"/>
          <p:cNvSpPr/>
          <p:nvPr/>
        </p:nvSpPr>
        <p:spPr>
          <a:xfrm>
            <a:off x="6896101" y="1930401"/>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TextBox 17"/>
          <p:cNvSpPr txBox="1"/>
          <p:nvPr/>
        </p:nvSpPr>
        <p:spPr>
          <a:xfrm>
            <a:off x="3352801" y="381000"/>
            <a:ext cx="5248809" cy="748988"/>
          </a:xfrm>
          <a:prstGeom prst="rect">
            <a:avLst/>
          </a:prstGeom>
          <a:noFill/>
        </p:spPr>
        <p:txBody>
          <a:bodyPr wrap="none" rtlCol="0">
            <a:spAutoFit/>
          </a:bodyPr>
          <a:lstStyle/>
          <a:p>
            <a:r>
              <a:rPr lang="en-US" sz="4267" dirty="0">
                <a:solidFill>
                  <a:schemeClr val="tx1">
                    <a:lumMod val="85000"/>
                    <a:lumOff val="15000"/>
                  </a:schemeClr>
                </a:solidFill>
              </a:rPr>
              <a:t>Unsupervised Learning</a:t>
            </a:r>
          </a:p>
        </p:txBody>
      </p:sp>
      <p:sp>
        <p:nvSpPr>
          <p:cNvPr id="20" name="TextBox 19"/>
          <p:cNvSpPr txBox="1"/>
          <p:nvPr/>
        </p:nvSpPr>
        <p:spPr>
          <a:xfrm>
            <a:off x="5945867" y="5765800"/>
            <a:ext cx="583814" cy="666786"/>
          </a:xfrm>
          <a:prstGeom prst="rect">
            <a:avLst/>
          </a:prstGeom>
          <a:noFill/>
        </p:spPr>
        <p:txBody>
          <a:bodyPr wrap="none" rtlCol="0">
            <a:spAutoFit/>
          </a:bodyPr>
          <a:lstStyle/>
          <a:p>
            <a:r>
              <a:rPr lang="en-US" sz="3733" dirty="0"/>
              <a:t>x</a:t>
            </a:r>
            <a:r>
              <a:rPr lang="en-US" sz="3733" baseline="-25000" dirty="0"/>
              <a:t>1</a:t>
            </a:r>
          </a:p>
        </p:txBody>
      </p:sp>
      <p:sp>
        <p:nvSpPr>
          <p:cNvPr id="21" name="TextBox 20"/>
          <p:cNvSpPr txBox="1"/>
          <p:nvPr/>
        </p:nvSpPr>
        <p:spPr>
          <a:xfrm>
            <a:off x="2743200" y="2871737"/>
            <a:ext cx="583814" cy="666786"/>
          </a:xfrm>
          <a:prstGeom prst="rect">
            <a:avLst/>
          </a:prstGeom>
          <a:noFill/>
        </p:spPr>
        <p:txBody>
          <a:bodyPr wrap="none" rtlCol="0">
            <a:spAutoFit/>
          </a:bodyPr>
          <a:lstStyle/>
          <a:p>
            <a:r>
              <a:rPr lang="en-US" sz="3733" dirty="0"/>
              <a:t>x</a:t>
            </a:r>
            <a:r>
              <a:rPr lang="en-US" sz="3733" baseline="-25000" dirty="0"/>
              <a:t>2</a:t>
            </a:r>
          </a:p>
        </p:txBody>
      </p:sp>
      <p:cxnSp>
        <p:nvCxnSpPr>
          <p:cNvPr id="22" name="Straight Arrow Connector 21"/>
          <p:cNvCxnSpPr/>
          <p:nvPr/>
        </p:nvCxnSpPr>
        <p:spPr>
          <a:xfrm flipV="1">
            <a:off x="3645072" y="1295400"/>
            <a:ext cx="0" cy="4650213"/>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91595" y="5588749"/>
            <a:ext cx="5200331"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402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833947" y="241411"/>
            <a:ext cx="10119333" cy="6133989"/>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3492720" y="5854700"/>
              <a:ext cx="6985440" cy="5713920"/>
            </p14:xfrm>
          </p:contentPart>
        </mc:Choice>
        <mc:Fallback xmlns="">
          <p:pic>
            <p:nvPicPr>
              <p:cNvPr id="6" name="Ink 5"/>
              <p:cNvPicPr/>
              <p:nvPr/>
            </p:nvPicPr>
            <p:blipFill>
              <a:blip r:embed="rId5"/>
              <a:stretch>
                <a:fillRect/>
              </a:stretch>
            </p:blipFill>
            <p:spPr>
              <a:xfrm>
                <a:off x="-3501721" y="5846060"/>
                <a:ext cx="7005602" cy="5733360"/>
              </a:xfrm>
              <a:prstGeom prst="rect">
                <a:avLst/>
              </a:prstGeom>
            </p:spPr>
          </p:pic>
        </mc:Fallback>
      </mc:AlternateContent>
    </p:spTree>
    <p:extLst>
      <p:ext uri="{BB962C8B-B14F-4D97-AF65-F5344CB8AC3E}">
        <p14:creationId xmlns:p14="http://schemas.microsoft.com/office/powerpoint/2010/main" val="217632075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721773" y="241411"/>
            <a:ext cx="5059667" cy="3066995"/>
          </a:xfrm>
          <a:prstGeom prst="rect">
            <a:avLst/>
          </a:prstGeom>
          <a:noFill/>
        </p:spPr>
      </p:pic>
      <p:pic>
        <p:nvPicPr>
          <p:cNvPr id="8" name="Picture 1" descr="C:\Users\ang\Desktop\News2.png"/>
          <p:cNvPicPr>
            <a:picLocks noChangeAspect="1" noChangeArrowheads="1"/>
          </p:cNvPicPr>
          <p:nvPr/>
        </p:nvPicPr>
        <p:blipFill>
          <a:blip r:embed="rId4" cstate="print"/>
          <a:srcRect/>
          <a:stretch>
            <a:fillRect/>
          </a:stretch>
        </p:blipFill>
        <p:spPr bwMode="auto">
          <a:xfrm>
            <a:off x="7355840" y="2"/>
            <a:ext cx="4559808" cy="3361183"/>
          </a:xfrm>
          <a:prstGeom prst="rect">
            <a:avLst/>
          </a:prstGeom>
          <a:noFill/>
        </p:spPr>
      </p:pic>
      <p:pic>
        <p:nvPicPr>
          <p:cNvPr id="11" name="Picture 1" descr="C:\Users\ang\Desktop\News4.png"/>
          <p:cNvPicPr>
            <a:picLocks noChangeAspect="1" noChangeArrowheads="1"/>
          </p:cNvPicPr>
          <p:nvPr/>
        </p:nvPicPr>
        <p:blipFill rotWithShape="1">
          <a:blip r:embed="rId5" cstate="print"/>
          <a:srcRect r="36613"/>
          <a:stretch/>
        </p:blipFill>
        <p:spPr bwMode="auto">
          <a:xfrm>
            <a:off x="2032001" y="3337492"/>
            <a:ext cx="3065497" cy="3564891"/>
          </a:xfrm>
          <a:prstGeom prst="rect">
            <a:avLst/>
          </a:prstGeom>
          <a:noFill/>
        </p:spPr>
      </p:pic>
      <p:pic>
        <p:nvPicPr>
          <p:cNvPr id="12" name="Picture 1" descr="C:\Users\ang\Desktop\News3.png"/>
          <p:cNvPicPr>
            <a:picLocks noChangeAspect="1" noChangeArrowheads="1"/>
          </p:cNvPicPr>
          <p:nvPr/>
        </p:nvPicPr>
        <p:blipFill rotWithShape="1">
          <a:blip r:embed="rId6" cstate="print"/>
          <a:srcRect r="50000"/>
          <a:stretch/>
        </p:blipFill>
        <p:spPr bwMode="auto">
          <a:xfrm>
            <a:off x="6502400" y="3308405"/>
            <a:ext cx="2418080" cy="3564891"/>
          </a:xfrm>
          <a:prstGeom prst="rect">
            <a:avLst/>
          </a:prstGeom>
          <a:noFill/>
        </p:spPr>
      </p:pic>
      <p:cxnSp>
        <p:nvCxnSpPr>
          <p:cNvPr id="4" name="Straight Arrow Connector 3"/>
          <p:cNvCxnSpPr/>
          <p:nvPr/>
        </p:nvCxnSpPr>
        <p:spPr>
          <a:xfrm flipV="1">
            <a:off x="3454400" y="1701800"/>
            <a:ext cx="3759200" cy="1016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3124200"/>
            <a:ext cx="101600" cy="13208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454400" y="3022600"/>
            <a:ext cx="2844800" cy="8128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118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ext Box 17"/>
          <p:cNvSpPr txBox="1">
            <a:spLocks noChangeArrowheads="1"/>
          </p:cNvSpPr>
          <p:nvPr/>
        </p:nvSpPr>
        <p:spPr bwMode="auto">
          <a:xfrm rot="-5400000">
            <a:off x="12142" y="2514837"/>
            <a:ext cx="1067921" cy="502766"/>
          </a:xfrm>
          <a:prstGeom prst="rect">
            <a:avLst/>
          </a:prstGeom>
          <a:noFill/>
          <a:ln w="9525">
            <a:noFill/>
            <a:miter lim="800000"/>
            <a:headEnd/>
            <a:tailEnd/>
          </a:ln>
        </p:spPr>
        <p:txBody>
          <a:bodyPr wrap="none">
            <a:spAutoFit/>
          </a:bodyPr>
          <a:lstStyle/>
          <a:p>
            <a:r>
              <a:rPr lang="en-US" sz="2667"/>
              <a:t>Genes</a:t>
            </a:r>
          </a:p>
        </p:txBody>
      </p:sp>
      <p:sp>
        <p:nvSpPr>
          <p:cNvPr id="32775" name="Text Box 19"/>
          <p:cNvSpPr txBox="1">
            <a:spLocks noChangeArrowheads="1"/>
          </p:cNvSpPr>
          <p:nvPr/>
        </p:nvSpPr>
        <p:spPr bwMode="auto">
          <a:xfrm>
            <a:off x="4252384" y="4657726"/>
            <a:ext cx="1470274" cy="461665"/>
          </a:xfrm>
          <a:prstGeom prst="rect">
            <a:avLst/>
          </a:prstGeom>
          <a:noFill/>
          <a:ln w="9525">
            <a:noFill/>
            <a:miter lim="800000"/>
            <a:headEnd/>
            <a:tailEnd/>
          </a:ln>
        </p:spPr>
        <p:txBody>
          <a:bodyPr wrap="none">
            <a:spAutoFit/>
          </a:bodyPr>
          <a:lstStyle/>
          <a:p>
            <a:r>
              <a:rPr lang="en-US" sz="2400"/>
              <a:t>Individuals</a:t>
            </a:r>
          </a:p>
        </p:txBody>
      </p:sp>
      <p:pic>
        <p:nvPicPr>
          <p:cNvPr id="18" name="Picture 17" descr="Dhh1Module-Puf3-Express"/>
          <p:cNvPicPr>
            <a:picLocks noChangeArrowheads="1"/>
          </p:cNvPicPr>
          <p:nvPr/>
        </p:nvPicPr>
        <p:blipFill>
          <a:blip r:embed="rId3" cstate="print"/>
          <a:srcRect/>
          <a:stretch>
            <a:fillRect/>
          </a:stretch>
        </p:blipFill>
        <p:spPr bwMode="auto">
          <a:xfrm>
            <a:off x="1012841" y="4370921"/>
            <a:ext cx="10449284" cy="203104"/>
          </a:xfrm>
          <a:prstGeom prst="rect">
            <a:avLst/>
          </a:prstGeom>
          <a:noFill/>
        </p:spPr>
      </p:pic>
      <p:pic>
        <p:nvPicPr>
          <p:cNvPr id="22" name="Picture 21" descr="Dhh1Module-BYRM-Genes"/>
          <p:cNvPicPr>
            <a:picLocks noChangeAspect="1" noChangeArrowheads="1"/>
          </p:cNvPicPr>
          <p:nvPr/>
        </p:nvPicPr>
        <p:blipFill rotWithShape="1">
          <a:blip r:embed="rId4" cstate="print"/>
          <a:srcRect t="39035"/>
          <a:stretch/>
        </p:blipFill>
        <p:spPr bwMode="auto">
          <a:xfrm>
            <a:off x="1003503" y="439478"/>
            <a:ext cx="10458621" cy="3633793"/>
          </a:xfrm>
          <a:prstGeom prst="rect">
            <a:avLst/>
          </a:prstGeom>
          <a:noFill/>
        </p:spPr>
      </p:pic>
      <p:sp>
        <p:nvSpPr>
          <p:cNvPr id="23" name="Rectangle 22"/>
          <p:cNvSpPr>
            <a:spLocks noChangeArrowheads="1"/>
          </p:cNvSpPr>
          <p:nvPr/>
        </p:nvSpPr>
        <p:spPr bwMode="auto">
          <a:xfrm>
            <a:off x="1022179" y="-867726"/>
            <a:ext cx="10458621" cy="115517"/>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sz="2400" b="1">
              <a:solidFill>
                <a:srgbClr val="000000"/>
              </a:solidFill>
              <a:cs typeface="Arial" pitchFamily="34" charset="0"/>
            </a:endParaRPr>
          </a:p>
        </p:txBody>
      </p:sp>
      <p:pic>
        <p:nvPicPr>
          <p:cNvPr id="20" name="Picture 19" descr="Dhh1Module-Puf3-Geno"/>
          <p:cNvPicPr>
            <a:picLocks noChangeArrowheads="1"/>
          </p:cNvPicPr>
          <p:nvPr/>
        </p:nvPicPr>
        <p:blipFill>
          <a:blip r:embed="rId5" cstate="print"/>
          <a:srcRect/>
          <a:stretch>
            <a:fillRect/>
          </a:stretch>
        </p:blipFill>
        <p:spPr bwMode="auto">
          <a:xfrm>
            <a:off x="1003501" y="4106539"/>
            <a:ext cx="10455508" cy="201352"/>
          </a:xfrm>
          <a:prstGeom prst="rect">
            <a:avLst/>
          </a:prstGeom>
          <a:noFill/>
        </p:spPr>
      </p:pic>
    </p:spTree>
    <p:extLst>
      <p:ext uri="{BB962C8B-B14F-4D97-AF65-F5344CB8AC3E}">
        <p14:creationId xmlns:p14="http://schemas.microsoft.com/office/powerpoint/2010/main" val="294235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609600" y="279401"/>
            <a:ext cx="2345267" cy="2343151"/>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3117849" y="279401"/>
            <a:ext cx="2345267" cy="2343151"/>
          </a:xfrm>
          <a:prstGeom prst="rect">
            <a:avLst/>
          </a:prstGeom>
          <a:noFill/>
          <a:ln w="9525">
            <a:noFill/>
            <a:miter lim="800000"/>
            <a:headEnd/>
            <a:tailEnd/>
          </a:ln>
        </p:spPr>
      </p:pic>
      <p:sp>
        <p:nvSpPr>
          <p:cNvPr id="39941" name="Text Box 90"/>
          <p:cNvSpPr txBox="1">
            <a:spLocks noChangeArrowheads="1"/>
          </p:cNvSpPr>
          <p:nvPr/>
        </p:nvSpPr>
        <p:spPr bwMode="auto">
          <a:xfrm>
            <a:off x="846667" y="2829815"/>
            <a:ext cx="4250267" cy="461665"/>
          </a:xfrm>
          <a:prstGeom prst="rect">
            <a:avLst/>
          </a:prstGeom>
          <a:noFill/>
          <a:ln w="9525">
            <a:noFill/>
            <a:miter lim="800000"/>
            <a:headEnd/>
            <a:tailEnd/>
          </a:ln>
        </p:spPr>
        <p:txBody>
          <a:bodyPr>
            <a:spAutoFit/>
          </a:bodyPr>
          <a:lstStyle/>
          <a:p>
            <a:pPr algn="ctr"/>
            <a:r>
              <a:rPr lang="en-US" sz="2400" dirty="0"/>
              <a:t>Organize computing clusters</a:t>
            </a:r>
          </a:p>
        </p:txBody>
      </p:sp>
      <p:sp>
        <p:nvSpPr>
          <p:cNvPr id="39942" name="Text Box 91"/>
          <p:cNvSpPr txBox="1">
            <a:spLocks noChangeArrowheads="1"/>
          </p:cNvSpPr>
          <p:nvPr/>
        </p:nvSpPr>
        <p:spPr bwMode="auto">
          <a:xfrm>
            <a:off x="7263086" y="2819401"/>
            <a:ext cx="3583516" cy="461665"/>
          </a:xfrm>
          <a:prstGeom prst="rect">
            <a:avLst/>
          </a:prstGeom>
          <a:noFill/>
          <a:ln w="9525">
            <a:noFill/>
            <a:miter lim="800000"/>
            <a:headEnd/>
            <a:tailEnd/>
          </a:ln>
        </p:spPr>
        <p:txBody>
          <a:bodyPr>
            <a:spAutoFit/>
          </a:bodyPr>
          <a:lstStyle/>
          <a:p>
            <a:pPr algn="ctr"/>
            <a:r>
              <a:rPr lang="en-US" sz="2400" dirty="0"/>
              <a:t>Social network analysis</a:t>
            </a:r>
          </a:p>
        </p:txBody>
      </p:sp>
      <p:grpSp>
        <p:nvGrpSpPr>
          <p:cNvPr id="3" name="Group 118"/>
          <p:cNvGrpSpPr>
            <a:grpSpLocks/>
          </p:cNvGrpSpPr>
          <p:nvPr/>
        </p:nvGrpSpPr>
        <p:grpSpPr bwMode="auto">
          <a:xfrm>
            <a:off x="6453719" y="3467102"/>
            <a:ext cx="4813300" cy="2714624"/>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96" cy="90"/>
            </a:xfrm>
            <a:prstGeom prst="rect">
              <a:avLst/>
            </a:prstGeom>
            <a:solidFill>
              <a:schemeClr val="bg1">
                <a:alpha val="50195"/>
              </a:schemeClr>
            </a:solidFill>
            <a:ln w="9525">
              <a:noFill/>
              <a:miter lim="800000"/>
              <a:headEnd/>
              <a:tailEnd/>
            </a:ln>
          </p:spPr>
          <p:txBody>
            <a:bodyPr wrap="none" lIns="0" tIns="0" rIns="0" bIns="0">
              <a:spAutoFit/>
            </a:bodyPr>
            <a:lstStyle/>
            <a:p>
              <a:r>
                <a:rPr lang="en-US" sz="933" dirty="0"/>
                <a:t>Image credit: NASA/JPL-Caltech/E. </a:t>
              </a:r>
              <a:r>
                <a:rPr lang="en-US" sz="933" dirty="0" err="1"/>
                <a:t>Churchwell</a:t>
              </a:r>
              <a:r>
                <a:rPr lang="en-US" sz="933" dirty="0"/>
                <a:t> (Univ. of Wisconsin, Madison) </a:t>
              </a:r>
            </a:p>
          </p:txBody>
        </p:sp>
      </p:grpSp>
      <p:sp>
        <p:nvSpPr>
          <p:cNvPr id="39944" name="Text Box 95"/>
          <p:cNvSpPr txBox="1">
            <a:spLocks noChangeArrowheads="1"/>
          </p:cNvSpPr>
          <p:nvPr/>
        </p:nvSpPr>
        <p:spPr bwMode="auto">
          <a:xfrm>
            <a:off x="6940551" y="6232526"/>
            <a:ext cx="4250267" cy="461665"/>
          </a:xfrm>
          <a:prstGeom prst="rect">
            <a:avLst/>
          </a:prstGeom>
          <a:noFill/>
          <a:ln w="9525">
            <a:noFill/>
            <a:miter lim="800000"/>
            <a:headEnd/>
            <a:tailEnd/>
          </a:ln>
        </p:spPr>
        <p:txBody>
          <a:bodyPr>
            <a:spAutoFit/>
          </a:bodyPr>
          <a:lstStyle/>
          <a:p>
            <a:pPr algn="ctr"/>
            <a:r>
              <a:rPr lang="en-US" sz="2400" dirty="0"/>
              <a:t>Astronomical data analysis</a:t>
            </a:r>
          </a:p>
        </p:txBody>
      </p:sp>
      <p:sp>
        <p:nvSpPr>
          <p:cNvPr id="39966" name="Text Box 280"/>
          <p:cNvSpPr txBox="1">
            <a:spLocks noChangeArrowheads="1"/>
          </p:cNvSpPr>
          <p:nvPr/>
        </p:nvSpPr>
        <p:spPr bwMode="auto">
          <a:xfrm>
            <a:off x="1211728" y="6194426"/>
            <a:ext cx="3583517" cy="461665"/>
          </a:xfrm>
          <a:prstGeom prst="rect">
            <a:avLst/>
          </a:prstGeom>
          <a:noFill/>
          <a:ln w="9525">
            <a:noFill/>
            <a:miter lim="800000"/>
            <a:headEnd/>
            <a:tailEnd/>
          </a:ln>
        </p:spPr>
        <p:txBody>
          <a:bodyPr>
            <a:spAutoFit/>
          </a:bodyPr>
          <a:lstStyle/>
          <a:p>
            <a:pPr algn="ctr"/>
            <a:r>
              <a:rPr lang="en-US" sz="2400" dirty="0"/>
              <a:t>Market segmentation</a:t>
            </a:r>
          </a:p>
        </p:txBody>
      </p:sp>
      <p:grpSp>
        <p:nvGrpSpPr>
          <p:cNvPr id="29" name="Group 28"/>
          <p:cNvGrpSpPr/>
          <p:nvPr/>
        </p:nvGrpSpPr>
        <p:grpSpPr>
          <a:xfrm>
            <a:off x="609600" y="2819401"/>
            <a:ext cx="4963704" cy="4881828"/>
            <a:chOff x="330111" y="1807705"/>
            <a:chExt cx="4016551" cy="3950298"/>
          </a:xfrm>
        </p:grpSpPr>
        <p:graphicFrame>
          <p:nvGraphicFramePr>
            <p:cNvPr id="28" name="Chart 27"/>
            <p:cNvGraphicFramePr/>
            <p:nvPr>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6197601" y="-25400"/>
            <a:ext cx="5298017" cy="3036509"/>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9165169" y="1331455"/>
            <a:ext cx="1463796" cy="642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10115329" y="1331455"/>
            <a:ext cx="513636" cy="7789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7112454" y="494513"/>
            <a:ext cx="954557" cy="6449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350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31800" y="889000"/>
            <a:ext cx="10972800" cy="121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solidFill>
                  <a:prstClr val="black"/>
                </a:solidFill>
              </a:rPr>
              <a:t>Of the following examples, which would you address using an </a:t>
            </a:r>
            <a:r>
              <a:rPr lang="en-US" u="sng" dirty="0">
                <a:solidFill>
                  <a:prstClr val="black"/>
                </a:solidFill>
              </a:rPr>
              <a:t>unsupervised</a:t>
            </a:r>
            <a:r>
              <a:rPr lang="en-US" dirty="0">
                <a:solidFill>
                  <a:prstClr val="black"/>
                </a:solidFill>
              </a:rPr>
              <a:t> learning algorithm?  (Check all that apply.) </a:t>
            </a:r>
          </a:p>
          <a:p>
            <a:pPr>
              <a:buFont typeface="Arial" pitchFamily="34" charset="0"/>
              <a:buNone/>
            </a:pPr>
            <a:endParaRPr lang="en-US" dirty="0">
              <a:solidFill>
                <a:prstClr val="black"/>
              </a:solidFill>
            </a:endParaRPr>
          </a:p>
        </p:txBody>
      </p:sp>
      <p:sp>
        <p:nvSpPr>
          <p:cNvPr id="3" name="Rectangle 2"/>
          <p:cNvSpPr/>
          <p:nvPr/>
        </p:nvSpPr>
        <p:spPr>
          <a:xfrm>
            <a:off x="1765299" y="4038600"/>
            <a:ext cx="10020300" cy="913199"/>
          </a:xfrm>
          <a:prstGeom prst="rect">
            <a:avLst/>
          </a:prstGeom>
        </p:spPr>
        <p:txBody>
          <a:bodyPr wrap="square">
            <a:spAutoFit/>
          </a:bodyPr>
          <a:lstStyle/>
          <a:p>
            <a:pPr>
              <a:buFont typeface="Arial" pitchFamily="34" charset="0"/>
              <a:buNone/>
            </a:pPr>
            <a:r>
              <a:rPr lang="en-US" sz="2667" dirty="0">
                <a:solidFill>
                  <a:prstClr val="black"/>
                </a:solidFill>
              </a:rPr>
              <a:t>Given a database of customer data, automatically discover market segments and group customers into different market segments. </a:t>
            </a:r>
          </a:p>
        </p:txBody>
      </p:sp>
      <p:sp>
        <p:nvSpPr>
          <p:cNvPr id="4" name="Rectangle 3"/>
          <p:cNvSpPr/>
          <p:nvPr/>
        </p:nvSpPr>
        <p:spPr>
          <a:xfrm>
            <a:off x="1765300" y="2413001"/>
            <a:ext cx="9042400" cy="502766"/>
          </a:xfrm>
          <a:prstGeom prst="rect">
            <a:avLst/>
          </a:prstGeom>
        </p:spPr>
        <p:txBody>
          <a:bodyPr wrap="square">
            <a:spAutoFit/>
          </a:bodyPr>
          <a:lstStyle/>
          <a:p>
            <a:r>
              <a:rPr lang="en-US" sz="2667" dirty="0">
                <a:solidFill>
                  <a:prstClr val="black"/>
                </a:solidFill>
              </a:rPr>
              <a:t>Given email labeled as spam/not spam, learn a spam filter.</a:t>
            </a:r>
          </a:p>
        </p:txBody>
      </p:sp>
      <p:sp>
        <p:nvSpPr>
          <p:cNvPr id="5" name="Rectangle 4"/>
          <p:cNvSpPr/>
          <p:nvPr/>
        </p:nvSpPr>
        <p:spPr>
          <a:xfrm>
            <a:off x="1765300" y="3098800"/>
            <a:ext cx="9245600" cy="913199"/>
          </a:xfrm>
          <a:prstGeom prst="rect">
            <a:avLst/>
          </a:prstGeom>
        </p:spPr>
        <p:txBody>
          <a:bodyPr wrap="square">
            <a:spAutoFit/>
          </a:bodyPr>
          <a:lstStyle/>
          <a:p>
            <a:pPr>
              <a:buFont typeface="Arial" pitchFamily="34" charset="0"/>
              <a:buNone/>
            </a:pPr>
            <a:r>
              <a:rPr lang="en-US" sz="2667" dirty="0">
                <a:solidFill>
                  <a:prstClr val="black"/>
                </a:solidFill>
              </a:rPr>
              <a:t>Given a set of news articles found on the web, group them into set of articles about the same story. </a:t>
            </a:r>
          </a:p>
        </p:txBody>
      </p:sp>
      <p:sp>
        <p:nvSpPr>
          <p:cNvPr id="6" name="Rectangle 5"/>
          <p:cNvSpPr/>
          <p:nvPr/>
        </p:nvSpPr>
        <p:spPr>
          <a:xfrm>
            <a:off x="1765300" y="4976575"/>
            <a:ext cx="9550400" cy="913199"/>
          </a:xfrm>
          <a:prstGeom prst="rect">
            <a:avLst/>
          </a:prstGeom>
        </p:spPr>
        <p:txBody>
          <a:bodyPr wrap="square">
            <a:spAutoFit/>
          </a:bodyPr>
          <a:lstStyle/>
          <a:p>
            <a:pPr>
              <a:buFont typeface="Arial" pitchFamily="34" charset="0"/>
              <a:buNone/>
            </a:pPr>
            <a:r>
              <a:rPr lang="en-US" sz="2667" dirty="0">
                <a:solidFill>
                  <a:prstClr val="black"/>
                </a:solidFill>
              </a:rPr>
              <a:t>Given a dataset of patients diagnosed as either having diabetes or not, learn to classify new patients as having diabetes or not. </a:t>
            </a:r>
          </a:p>
        </p:txBody>
      </p:sp>
    </p:spTree>
    <p:extLst>
      <p:ext uri="{BB962C8B-B14F-4D97-AF65-F5344CB8AC3E}">
        <p14:creationId xmlns:p14="http://schemas.microsoft.com/office/powerpoint/2010/main" val="3944970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8880F-9E99-4B9A-903E-2454A58C7EA9}"/>
              </a:ext>
            </a:extLst>
          </p:cNvPr>
          <p:cNvSpPr>
            <a:spLocks noGrp="1"/>
          </p:cNvSpPr>
          <p:nvPr>
            <p:ph type="ctrTitle"/>
          </p:nvPr>
        </p:nvSpPr>
        <p:spPr>
          <a:xfrm>
            <a:off x="1185327" y="378229"/>
            <a:ext cx="8637073" cy="2541431"/>
          </a:xfrm>
        </p:spPr>
        <p:txBody>
          <a:bodyPr>
            <a:normAutofit/>
          </a:bodyPr>
          <a:lstStyle/>
          <a:p>
            <a:r>
              <a:rPr lang="en-US" dirty="0" smtClean="0">
                <a:solidFill>
                  <a:schemeClr val="tx1">
                    <a:lumMod val="75000"/>
                    <a:lumOff val="25000"/>
                  </a:schemeClr>
                </a:solidFill>
              </a:rPr>
              <a:t>Linear </a:t>
            </a:r>
            <a:br>
              <a:rPr lang="en-US" dirty="0" smtClean="0">
                <a:solidFill>
                  <a:schemeClr val="tx1">
                    <a:lumMod val="75000"/>
                    <a:lumOff val="25000"/>
                  </a:schemeClr>
                </a:solidFill>
              </a:rPr>
            </a:br>
            <a:r>
              <a:rPr lang="en-US" dirty="0" smtClean="0">
                <a:solidFill>
                  <a:schemeClr val="tx1">
                    <a:lumMod val="75000"/>
                    <a:lumOff val="25000"/>
                  </a:schemeClr>
                </a:solidFill>
              </a:rPr>
              <a:t>regression</a:t>
            </a:r>
            <a:endParaRPr lang="en-US" dirty="0">
              <a:solidFill>
                <a:schemeClr val="tx1">
                  <a:lumMod val="75000"/>
                  <a:lumOff val="25000"/>
                </a:schemeClr>
              </a:solidFill>
            </a:endParaRPr>
          </a:p>
        </p:txBody>
      </p:sp>
      <p:pic>
        <p:nvPicPr>
          <p:cNvPr id="3" name="Picture 2"/>
          <p:cNvPicPr>
            <a:picLocks noChangeAspect="1"/>
          </p:cNvPicPr>
          <p:nvPr/>
        </p:nvPicPr>
        <p:blipFill>
          <a:blip r:embed="rId2"/>
          <a:stretch>
            <a:fillRect/>
          </a:stretch>
        </p:blipFill>
        <p:spPr>
          <a:xfrm>
            <a:off x="8307925" y="490785"/>
            <a:ext cx="1514475" cy="2428875"/>
          </a:xfrm>
          <a:prstGeom prst="rect">
            <a:avLst/>
          </a:prstGeom>
        </p:spPr>
      </p:pic>
      <p:sp>
        <p:nvSpPr>
          <p:cNvPr id="4" name="TextBox 3"/>
          <p:cNvSpPr txBox="1"/>
          <p:nvPr/>
        </p:nvSpPr>
        <p:spPr>
          <a:xfrm>
            <a:off x="1773716" y="3789802"/>
            <a:ext cx="9430438" cy="1015663"/>
          </a:xfrm>
          <a:prstGeom prst="rect">
            <a:avLst/>
          </a:prstGeom>
          <a:noFill/>
        </p:spPr>
        <p:txBody>
          <a:bodyPr wrap="square" rtlCol="0">
            <a:spAutoFit/>
          </a:bodyPr>
          <a:lstStyle/>
          <a:p>
            <a:r>
              <a:rPr lang="en-US" sz="6000" dirty="0" smtClean="0">
                <a:solidFill>
                  <a:schemeClr val="bg1">
                    <a:lumMod val="50000"/>
                  </a:schemeClr>
                </a:solidFill>
                <a:latin typeface="Times New Roman" panose="02020603050405020304" pitchFamily="18" charset="0"/>
                <a:cs typeface="Times New Roman" panose="02020603050405020304" pitchFamily="18" charset="0"/>
              </a:rPr>
              <a:t>Model Representation</a:t>
            </a:r>
            <a:endParaRPr lang="en-US" sz="6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105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nvPr>
        </p:nvGraphicFramePr>
        <p:xfrm>
          <a:off x="4356069" y="177800"/>
          <a:ext cx="7091680" cy="3657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nvPr>
        </p:nvGraphicFramePr>
        <p:xfrm>
          <a:off x="4356069" y="177800"/>
          <a:ext cx="709168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13859" y="279401"/>
            <a:ext cx="3517309" cy="1241237"/>
          </a:xfrm>
          <a:prstGeom prst="rect">
            <a:avLst/>
          </a:prstGeom>
          <a:noFill/>
        </p:spPr>
        <p:txBody>
          <a:bodyPr wrap="none" rtlCol="0">
            <a:spAutoFit/>
          </a:bodyPr>
          <a:lstStyle/>
          <a:p>
            <a:pPr algn="ctr"/>
            <a:r>
              <a:rPr lang="en-US" sz="3733" b="1" dirty="0"/>
              <a:t>Housing Prices</a:t>
            </a:r>
          </a:p>
          <a:p>
            <a:pPr algn="ctr"/>
            <a:r>
              <a:rPr lang="en-US" sz="3733" b="1" dirty="0"/>
              <a:t>(Portland, OR)</a:t>
            </a:r>
          </a:p>
        </p:txBody>
      </p:sp>
      <p:sp>
        <p:nvSpPr>
          <p:cNvPr id="9" name="TextBox 8"/>
          <p:cNvSpPr txBox="1"/>
          <p:nvPr/>
        </p:nvSpPr>
        <p:spPr>
          <a:xfrm>
            <a:off x="2438400" y="1828562"/>
            <a:ext cx="2100549" cy="1569660"/>
          </a:xfrm>
          <a:prstGeom prst="rect">
            <a:avLst/>
          </a:prstGeom>
          <a:noFill/>
        </p:spPr>
        <p:txBody>
          <a:bodyPr wrap="square" rtlCol="0">
            <a:spAutoFit/>
          </a:bodyPr>
          <a:lstStyle/>
          <a:p>
            <a:pPr algn="ctr"/>
            <a:r>
              <a:rPr lang="en-US" sz="3200" dirty="0"/>
              <a:t>Price</a:t>
            </a:r>
          </a:p>
          <a:p>
            <a:pPr algn="ctr"/>
            <a:r>
              <a:rPr lang="en-US" sz="3200" dirty="0"/>
              <a:t>(in 1000s of dollars)</a:t>
            </a:r>
          </a:p>
        </p:txBody>
      </p:sp>
      <p:sp>
        <p:nvSpPr>
          <p:cNvPr id="10" name="TextBox 9"/>
          <p:cNvSpPr txBox="1"/>
          <p:nvPr/>
        </p:nvSpPr>
        <p:spPr>
          <a:xfrm>
            <a:off x="7078950" y="3733801"/>
            <a:ext cx="1975990" cy="584775"/>
          </a:xfrm>
          <a:prstGeom prst="rect">
            <a:avLst/>
          </a:prstGeom>
          <a:noFill/>
        </p:spPr>
        <p:txBody>
          <a:bodyPr wrap="none" rtlCol="0">
            <a:spAutoFit/>
          </a:bodyPr>
          <a:lstStyle/>
          <a:p>
            <a:r>
              <a:rPr lang="en-US" sz="3200" dirty="0"/>
              <a:t>Size (feet</a:t>
            </a:r>
            <a:r>
              <a:rPr lang="en-US" sz="3200" baseline="30000" dirty="0"/>
              <a:t>2</a:t>
            </a:r>
            <a:r>
              <a:rPr lang="en-US" sz="3200" dirty="0"/>
              <a:t>)</a:t>
            </a:r>
          </a:p>
        </p:txBody>
      </p:sp>
      <p:sp>
        <p:nvSpPr>
          <p:cNvPr id="11" name="TextBox 10"/>
          <p:cNvSpPr txBox="1"/>
          <p:nvPr/>
        </p:nvSpPr>
        <p:spPr>
          <a:xfrm>
            <a:off x="406400" y="4361260"/>
            <a:ext cx="5334000" cy="1774781"/>
          </a:xfrm>
          <a:prstGeom prst="rect">
            <a:avLst/>
          </a:prstGeom>
          <a:noFill/>
        </p:spPr>
        <p:txBody>
          <a:bodyPr wrap="square" rtlCol="0">
            <a:spAutoFit/>
          </a:bodyPr>
          <a:lstStyle/>
          <a:p>
            <a:r>
              <a:rPr lang="en-US" sz="3200" u="sng" dirty="0"/>
              <a:t>Supervised Learning</a:t>
            </a:r>
          </a:p>
          <a:p>
            <a:endParaRPr lang="en-US" sz="1333" dirty="0"/>
          </a:p>
          <a:p>
            <a:r>
              <a:rPr lang="en-US" sz="3200" dirty="0"/>
              <a:t>Given the “right answer” for each example in the data.</a:t>
            </a:r>
          </a:p>
        </p:txBody>
      </p:sp>
      <p:sp>
        <p:nvSpPr>
          <p:cNvPr id="12" name="TextBox 11"/>
          <p:cNvSpPr txBox="1"/>
          <p:nvPr/>
        </p:nvSpPr>
        <p:spPr>
          <a:xfrm>
            <a:off x="5689600" y="4361261"/>
            <a:ext cx="5486400" cy="1282339"/>
          </a:xfrm>
          <a:prstGeom prst="rect">
            <a:avLst/>
          </a:prstGeom>
          <a:noFill/>
        </p:spPr>
        <p:txBody>
          <a:bodyPr wrap="square" rtlCol="0">
            <a:spAutoFit/>
          </a:bodyPr>
          <a:lstStyle/>
          <a:p>
            <a:r>
              <a:rPr lang="en-US" sz="3200" u="sng" dirty="0"/>
              <a:t>Regression Problem</a:t>
            </a:r>
          </a:p>
          <a:p>
            <a:endParaRPr lang="en-US" sz="1333" dirty="0"/>
          </a:p>
          <a:p>
            <a:r>
              <a:rPr lang="en-US" sz="3200" dirty="0"/>
              <a:t>Predict real-valued output</a:t>
            </a:r>
          </a:p>
        </p:txBody>
      </p:sp>
      <p:cxnSp>
        <p:nvCxnSpPr>
          <p:cNvPr id="14" name="Straight Connector 13"/>
          <p:cNvCxnSpPr/>
          <p:nvPr/>
        </p:nvCxnSpPr>
        <p:spPr>
          <a:xfrm>
            <a:off x="5486400" y="4462861"/>
            <a:ext cx="0" cy="20141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0871200" y="6375400"/>
            <a:ext cx="1320800" cy="40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63004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4563" y="3327400"/>
            <a:ext cx="7247818" cy="2082558"/>
          </a:xfrm>
          <a:prstGeom prst="rect">
            <a:avLst/>
          </a:prstGeom>
          <a:noFill/>
        </p:spPr>
        <p:txBody>
          <a:bodyPr wrap="none" rtlCol="0">
            <a:spAutoFit/>
          </a:bodyPr>
          <a:lstStyle/>
          <a:p>
            <a:r>
              <a:rPr lang="en-US" sz="3200" dirty="0"/>
              <a:t>Notation:</a:t>
            </a:r>
          </a:p>
          <a:p>
            <a:r>
              <a:rPr lang="en-US" sz="133" dirty="0"/>
              <a:t> </a:t>
            </a:r>
            <a:endParaRPr lang="en-US" sz="2667" dirty="0"/>
          </a:p>
          <a:p>
            <a:r>
              <a:rPr lang="en-US" sz="3200" dirty="0"/>
              <a:t>   </a:t>
            </a:r>
            <a:r>
              <a:rPr lang="en-US" sz="3200" b="1" dirty="0"/>
              <a:t>m</a:t>
            </a:r>
            <a:r>
              <a:rPr lang="en-US" sz="3200" dirty="0"/>
              <a:t> = Number of training examples</a:t>
            </a:r>
          </a:p>
          <a:p>
            <a:r>
              <a:rPr lang="en-US" sz="3200" dirty="0"/>
              <a:t>   </a:t>
            </a:r>
            <a:r>
              <a:rPr lang="en-US" sz="3200" b="1" dirty="0"/>
              <a:t>x</a:t>
            </a:r>
            <a:r>
              <a:rPr lang="en-US" sz="3200" dirty="0"/>
              <a:t>’s = “input” variable / features</a:t>
            </a:r>
          </a:p>
          <a:p>
            <a:r>
              <a:rPr lang="en-US" sz="3200" dirty="0"/>
              <a:t>   </a:t>
            </a:r>
            <a:r>
              <a:rPr lang="en-US" sz="3200" b="1" dirty="0"/>
              <a:t>y</a:t>
            </a:r>
            <a:r>
              <a:rPr lang="en-US" sz="3200" dirty="0"/>
              <a:t>’s = “output” variable / “target” variable</a:t>
            </a:r>
          </a:p>
        </p:txBody>
      </p:sp>
      <p:graphicFrame>
        <p:nvGraphicFramePr>
          <p:cNvPr id="5" name="Table 4"/>
          <p:cNvGraphicFramePr>
            <a:graphicFrameLocks noGrp="1"/>
          </p:cNvGraphicFramePr>
          <p:nvPr>
            <p:extLst/>
          </p:nvPr>
        </p:nvGraphicFramePr>
        <p:xfrm>
          <a:off x="4368800" y="279400"/>
          <a:ext cx="7112000" cy="3474720"/>
        </p:xfrm>
        <a:graphic>
          <a:graphicData uri="http://schemas.openxmlformats.org/drawingml/2006/table">
            <a:tbl>
              <a:tblPr>
                <a:tableStyleId>{2D5ABB26-0587-4C30-8999-92F81FD0307C}</a:tableStyleId>
              </a:tblPr>
              <a:tblGrid>
                <a:gridCol w="3188137"/>
                <a:gridCol w="3923863"/>
              </a:tblGrid>
              <a:tr h="985520">
                <a:tc>
                  <a:txBody>
                    <a:bodyPr/>
                    <a:lstStyle/>
                    <a:p>
                      <a:pPr algn="ctr" fontAlgn="b"/>
                      <a:r>
                        <a:rPr lang="en-US" sz="3200" b="1" u="none" strike="noStrike" dirty="0" smtClean="0">
                          <a:effectLst/>
                        </a:rPr>
                        <a:t>Size in</a:t>
                      </a:r>
                      <a:r>
                        <a:rPr lang="en-US" sz="3200" b="1" u="none" strike="noStrike" baseline="0" dirty="0" smtClean="0">
                          <a:effectLst/>
                        </a:rPr>
                        <a:t> </a:t>
                      </a:r>
                      <a:r>
                        <a:rPr lang="en-US" sz="3200" b="1" u="none" strike="noStrike" dirty="0" smtClean="0">
                          <a:effectLst/>
                        </a:rPr>
                        <a:t>feet</a:t>
                      </a:r>
                      <a:r>
                        <a:rPr lang="en-US" sz="3200" b="1" u="none" strike="noStrike" baseline="30000" dirty="0" smtClean="0">
                          <a:effectLst/>
                        </a:rPr>
                        <a:t>2</a:t>
                      </a:r>
                      <a:r>
                        <a:rPr lang="en-US" sz="3200" b="1" u="none" strike="noStrike" dirty="0" smtClean="0">
                          <a:effectLst/>
                        </a:rPr>
                        <a:t> (</a:t>
                      </a:r>
                      <a:r>
                        <a:rPr lang="en-US" sz="3200" b="0" u="none" strike="noStrike" dirty="0" smtClean="0">
                          <a:effectLst/>
                        </a:rPr>
                        <a:t>x</a:t>
                      </a:r>
                      <a:r>
                        <a:rPr lang="en-US" sz="3200" b="1" u="none" strike="noStrike" dirty="0" smtClean="0">
                          <a:effectLst/>
                        </a:rPr>
                        <a:t>)</a:t>
                      </a:r>
                      <a:endParaRPr lang="en-US" sz="3200" b="1" i="0" u="none" strike="noStrike" dirty="0">
                        <a:solidFill>
                          <a:srgbClr val="000000"/>
                        </a:solidFill>
                        <a:effectLst/>
                        <a:latin typeface="Calibri"/>
                      </a:endParaRPr>
                    </a:p>
                  </a:txBody>
                  <a:tcPr marL="10160" marR="10160" marT="1016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3200" b="1" u="none" strike="noStrike" dirty="0" smtClean="0">
                          <a:effectLst/>
                        </a:rPr>
                        <a:t>Price ($) in 1000's (</a:t>
                      </a:r>
                      <a:r>
                        <a:rPr lang="en-US" sz="3200" b="0" u="none" strike="noStrike" dirty="0" smtClean="0">
                          <a:effectLst/>
                        </a:rPr>
                        <a:t>y</a:t>
                      </a:r>
                      <a:r>
                        <a:rPr lang="en-US" sz="3200" b="1" u="none" strike="noStrike" dirty="0" smtClean="0">
                          <a:effectLst/>
                        </a:rPr>
                        <a:t>)</a:t>
                      </a:r>
                      <a:endParaRPr lang="en-US" sz="3200" b="1" i="0" u="none" strike="noStrike" dirty="0">
                        <a:solidFill>
                          <a:srgbClr val="000000"/>
                        </a:solidFill>
                        <a:effectLst/>
                        <a:latin typeface="Calibri"/>
                      </a:endParaRPr>
                    </a:p>
                  </a:txBody>
                  <a:tcPr marL="10160" marR="10160" marT="1016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497840">
                <a:tc>
                  <a:txBody>
                    <a:bodyPr/>
                    <a:lstStyle/>
                    <a:p>
                      <a:pPr algn="ctr" fontAlgn="b"/>
                      <a:r>
                        <a:rPr lang="en-US" sz="3200" u="none" strike="noStrike" dirty="0">
                          <a:effectLst/>
                        </a:rPr>
                        <a:t>2104</a:t>
                      </a:r>
                      <a:endParaRPr lang="en-US" sz="3200" b="0" i="0" u="none" strike="noStrike" dirty="0">
                        <a:solidFill>
                          <a:srgbClr val="000000"/>
                        </a:solidFill>
                        <a:effectLst/>
                        <a:latin typeface="Calibri"/>
                      </a:endParaRPr>
                    </a:p>
                  </a:txBody>
                  <a:tcPr marL="10160" marR="10160" marT="1016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3200" b="0" i="0" u="none" strike="noStrike" dirty="0" smtClean="0">
                          <a:solidFill>
                            <a:schemeClr val="tx1"/>
                          </a:solidFill>
                          <a:effectLst/>
                          <a:latin typeface="+mn-lt"/>
                        </a:rPr>
                        <a:t>460</a:t>
                      </a:r>
                      <a:endParaRPr lang="en-US" sz="3200" b="0" i="0" u="none" strike="noStrike" dirty="0">
                        <a:solidFill>
                          <a:srgbClr val="000000"/>
                        </a:solidFill>
                        <a:effectLst/>
                        <a:latin typeface="Calibri"/>
                      </a:endParaRPr>
                    </a:p>
                  </a:txBody>
                  <a:tcPr marL="10160" marR="10160" marT="1016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497840">
                <a:tc>
                  <a:txBody>
                    <a:bodyPr/>
                    <a:lstStyle/>
                    <a:p>
                      <a:pPr algn="ctr" fontAlgn="b"/>
                      <a:r>
                        <a:rPr lang="en-US" sz="3200" u="none" strike="noStrike" dirty="0" smtClean="0">
                          <a:effectLst/>
                        </a:rPr>
                        <a:t>1416</a:t>
                      </a:r>
                      <a:endParaRPr lang="en-US" sz="3200" b="0" i="0" u="none" strike="noStrike" dirty="0">
                        <a:solidFill>
                          <a:srgbClr val="000000"/>
                        </a:solidFill>
                        <a:effectLst/>
                        <a:latin typeface="Calibri"/>
                      </a:endParaRPr>
                    </a:p>
                  </a:txBody>
                  <a:tcPr marL="10160" marR="1016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dirty="0" smtClean="0">
                          <a:effectLst/>
                        </a:rPr>
                        <a:t>232</a:t>
                      </a:r>
                      <a:endParaRPr lang="en-US" sz="3200" b="0" i="0" u="none" strike="noStrike" dirty="0">
                        <a:solidFill>
                          <a:srgbClr val="000000"/>
                        </a:solidFill>
                        <a:effectLst/>
                        <a:latin typeface="Calibri"/>
                      </a:endParaRPr>
                    </a:p>
                  </a:txBody>
                  <a:tcPr marL="10160" marR="10160" marT="10160" marB="0" anchor="b">
                    <a:lnL w="12700" cap="flat" cmpd="sng" algn="ctr">
                      <a:solidFill>
                        <a:schemeClr val="tx1"/>
                      </a:solidFill>
                      <a:prstDash val="solid"/>
                      <a:round/>
                      <a:headEnd type="none" w="med" len="med"/>
                      <a:tailEnd type="none" w="med" len="med"/>
                    </a:lnL>
                  </a:tcPr>
                </a:tc>
              </a:tr>
              <a:tr h="497840">
                <a:tc>
                  <a:txBody>
                    <a:bodyPr/>
                    <a:lstStyle/>
                    <a:p>
                      <a:pPr algn="ctr" fontAlgn="b"/>
                      <a:r>
                        <a:rPr lang="en-US" sz="3200" u="none" strike="noStrike" dirty="0" smtClean="0">
                          <a:effectLst/>
                        </a:rPr>
                        <a:t>1534</a:t>
                      </a:r>
                      <a:endParaRPr lang="en-US" sz="3200" b="0" i="0" u="none" strike="noStrike" dirty="0">
                        <a:solidFill>
                          <a:srgbClr val="000000"/>
                        </a:solidFill>
                        <a:effectLst/>
                        <a:latin typeface="Calibri"/>
                      </a:endParaRPr>
                    </a:p>
                  </a:txBody>
                  <a:tcPr marL="10160" marR="1016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dirty="0" smtClean="0">
                          <a:effectLst/>
                        </a:rPr>
                        <a:t>315</a:t>
                      </a:r>
                      <a:endParaRPr lang="en-US" sz="3200" b="0" i="0" u="none" strike="noStrike" dirty="0">
                        <a:solidFill>
                          <a:srgbClr val="000000"/>
                        </a:solidFill>
                        <a:effectLst/>
                        <a:latin typeface="Calibri"/>
                      </a:endParaRPr>
                    </a:p>
                  </a:txBody>
                  <a:tcPr marL="10160" marR="10160" marT="10160" marB="0" anchor="b">
                    <a:lnL w="12700" cap="flat" cmpd="sng" algn="ctr">
                      <a:solidFill>
                        <a:schemeClr val="tx1"/>
                      </a:solidFill>
                      <a:prstDash val="solid"/>
                      <a:round/>
                      <a:headEnd type="none" w="med" len="med"/>
                      <a:tailEnd type="none" w="med" len="med"/>
                    </a:lnL>
                  </a:tcPr>
                </a:tc>
              </a:tr>
              <a:tr h="497840">
                <a:tc>
                  <a:txBody>
                    <a:bodyPr/>
                    <a:lstStyle/>
                    <a:p>
                      <a:pPr algn="ctr" fontAlgn="b"/>
                      <a:r>
                        <a:rPr lang="en-US" sz="3200" u="none" strike="noStrike" dirty="0" smtClean="0">
                          <a:effectLst/>
                        </a:rPr>
                        <a:t>852</a:t>
                      </a:r>
                      <a:endParaRPr lang="en-US" sz="3200" b="0" i="0" u="none" strike="noStrike" dirty="0">
                        <a:solidFill>
                          <a:srgbClr val="000000"/>
                        </a:solidFill>
                        <a:effectLst/>
                        <a:latin typeface="Calibri"/>
                      </a:endParaRPr>
                    </a:p>
                  </a:txBody>
                  <a:tcPr marL="10160" marR="1016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dirty="0" smtClean="0">
                          <a:effectLst/>
                        </a:rPr>
                        <a:t>178</a:t>
                      </a:r>
                      <a:endParaRPr lang="en-US" sz="3200" b="0" i="0" u="none" strike="noStrike" dirty="0">
                        <a:solidFill>
                          <a:srgbClr val="000000"/>
                        </a:solidFill>
                        <a:effectLst/>
                        <a:latin typeface="Calibri"/>
                      </a:endParaRPr>
                    </a:p>
                  </a:txBody>
                  <a:tcPr marL="10160" marR="10160" marT="10160" marB="0" anchor="b">
                    <a:lnL w="12700" cap="flat" cmpd="sng" algn="ctr">
                      <a:solidFill>
                        <a:schemeClr val="tx1"/>
                      </a:solidFill>
                      <a:prstDash val="solid"/>
                      <a:round/>
                      <a:headEnd type="none" w="med" len="med"/>
                      <a:tailEnd type="none" w="med" len="med"/>
                    </a:lnL>
                  </a:tcPr>
                </a:tc>
              </a:tr>
              <a:tr h="497840">
                <a:tc>
                  <a:txBody>
                    <a:bodyPr/>
                    <a:lstStyle/>
                    <a:p>
                      <a:pPr algn="ctr" fontAlgn="b"/>
                      <a:r>
                        <a:rPr lang="en-US" sz="3200" u="none" strike="noStrike" dirty="0" smtClean="0">
                          <a:effectLst/>
                        </a:rPr>
                        <a:t>…</a:t>
                      </a:r>
                      <a:endParaRPr lang="en-US" sz="3200" b="0" i="0" u="none" strike="noStrike" dirty="0">
                        <a:solidFill>
                          <a:srgbClr val="000000"/>
                        </a:solidFill>
                        <a:effectLst/>
                        <a:latin typeface="Calibri"/>
                      </a:endParaRPr>
                    </a:p>
                  </a:txBody>
                  <a:tcPr marL="10160" marR="1016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dirty="0" smtClean="0">
                          <a:effectLst/>
                        </a:rPr>
                        <a:t>…</a:t>
                      </a:r>
                      <a:endParaRPr lang="en-US" sz="3200" b="0" i="0" u="none" strike="noStrike" dirty="0">
                        <a:solidFill>
                          <a:srgbClr val="000000"/>
                        </a:solidFill>
                        <a:effectLst/>
                        <a:latin typeface="Calibri"/>
                      </a:endParaRPr>
                    </a:p>
                  </a:txBody>
                  <a:tcPr marL="10160" marR="10160" marT="10160" marB="0" anchor="b">
                    <a:lnL w="12700" cap="flat" cmpd="sng" algn="ctr">
                      <a:solidFill>
                        <a:schemeClr val="tx1"/>
                      </a:solidFill>
                      <a:prstDash val="solid"/>
                      <a:round/>
                      <a:headEnd type="none" w="med" len="med"/>
                      <a:tailEnd type="none" w="med" len="med"/>
                    </a:lnL>
                  </a:tcPr>
                </a:tc>
              </a:tr>
            </a:tbl>
          </a:graphicData>
        </a:graphic>
      </p:graphicFrame>
      <p:sp>
        <p:nvSpPr>
          <p:cNvPr id="6" name="TextBox 5"/>
          <p:cNvSpPr txBox="1"/>
          <p:nvPr/>
        </p:nvSpPr>
        <p:spPr>
          <a:xfrm>
            <a:off x="455825" y="279400"/>
            <a:ext cx="3433376" cy="1815690"/>
          </a:xfrm>
          <a:prstGeom prst="rect">
            <a:avLst/>
          </a:prstGeom>
          <a:noFill/>
        </p:spPr>
        <p:txBody>
          <a:bodyPr wrap="none" rtlCol="0">
            <a:spAutoFit/>
          </a:bodyPr>
          <a:lstStyle/>
          <a:p>
            <a:pPr algn="ctr"/>
            <a:r>
              <a:rPr lang="en-US" sz="3733" b="1" dirty="0"/>
              <a:t>Training set of</a:t>
            </a:r>
          </a:p>
          <a:p>
            <a:pPr algn="ctr"/>
            <a:r>
              <a:rPr lang="en-US" sz="3733" b="1" dirty="0"/>
              <a:t>housing prices</a:t>
            </a:r>
          </a:p>
          <a:p>
            <a:pPr algn="ctr"/>
            <a:r>
              <a:rPr lang="en-US" sz="3733" b="1" dirty="0"/>
              <a:t>(Portland, OR)</a:t>
            </a:r>
          </a:p>
        </p:txBody>
      </p:sp>
    </p:spTree>
    <p:extLst>
      <p:ext uri="{BB962C8B-B14F-4D97-AF65-F5344CB8AC3E}">
        <p14:creationId xmlns:p14="http://schemas.microsoft.com/office/powerpoint/2010/main" val="3036540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400800" y="584200"/>
            <a:ext cx="0" cy="5486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397717" y="532648"/>
            <a:ext cx="3377483" cy="81280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
        <p:nvSpPr>
          <p:cNvPr id="6" name="Rounded Rectangle 5"/>
          <p:cNvSpPr/>
          <p:nvPr/>
        </p:nvSpPr>
        <p:spPr>
          <a:xfrm>
            <a:off x="991317" y="2158248"/>
            <a:ext cx="4190283" cy="782075"/>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Learning Algorithm</a:t>
            </a:r>
          </a:p>
        </p:txBody>
      </p:sp>
      <p:sp>
        <p:nvSpPr>
          <p:cNvPr id="7" name="Rounded Rectangle 6"/>
          <p:cNvSpPr/>
          <p:nvPr/>
        </p:nvSpPr>
        <p:spPr>
          <a:xfrm>
            <a:off x="2578459" y="3783848"/>
            <a:ext cx="1016000" cy="782075"/>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h</a:t>
            </a:r>
          </a:p>
        </p:txBody>
      </p:sp>
      <p:sp>
        <p:nvSpPr>
          <p:cNvPr id="8" name="TextBox 7"/>
          <p:cNvSpPr txBox="1"/>
          <p:nvPr/>
        </p:nvSpPr>
        <p:spPr>
          <a:xfrm>
            <a:off x="0" y="3743405"/>
            <a:ext cx="1524000" cy="1077218"/>
          </a:xfrm>
          <a:prstGeom prst="rect">
            <a:avLst/>
          </a:prstGeom>
          <a:noFill/>
        </p:spPr>
        <p:txBody>
          <a:bodyPr wrap="square" rtlCol="0">
            <a:spAutoFit/>
          </a:bodyPr>
          <a:lstStyle/>
          <a:p>
            <a:pPr algn="ctr"/>
            <a:r>
              <a:rPr lang="en-US" sz="3200" dirty="0"/>
              <a:t>Size of house</a:t>
            </a:r>
          </a:p>
        </p:txBody>
      </p:sp>
      <p:sp>
        <p:nvSpPr>
          <p:cNvPr id="9" name="TextBox 8"/>
          <p:cNvSpPr txBox="1"/>
          <p:nvPr/>
        </p:nvSpPr>
        <p:spPr>
          <a:xfrm>
            <a:off x="4470400" y="3743404"/>
            <a:ext cx="1930400" cy="1077218"/>
          </a:xfrm>
          <a:prstGeom prst="rect">
            <a:avLst/>
          </a:prstGeom>
          <a:noFill/>
        </p:spPr>
        <p:txBody>
          <a:bodyPr wrap="square" rtlCol="0">
            <a:spAutoFit/>
          </a:bodyPr>
          <a:lstStyle/>
          <a:p>
            <a:pPr algn="ctr"/>
            <a:r>
              <a:rPr lang="en-US" sz="3200" dirty="0"/>
              <a:t>Estimated price</a:t>
            </a:r>
          </a:p>
        </p:txBody>
      </p:sp>
      <p:cxnSp>
        <p:nvCxnSpPr>
          <p:cNvPr id="12" name="Straight Arrow Connector 11"/>
          <p:cNvCxnSpPr>
            <a:stCxn id="5" idx="2"/>
            <a:endCxn id="6" idx="0"/>
          </p:cNvCxnSpPr>
          <p:nvPr/>
        </p:nvCxnSpPr>
        <p:spPr>
          <a:xfrm>
            <a:off x="3086459" y="1345448"/>
            <a:ext cx="0" cy="81280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3086459" y="2940323"/>
            <a:ext cx="0" cy="843525"/>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1"/>
          </p:cNvCxnSpPr>
          <p:nvPr/>
        </p:nvCxnSpPr>
        <p:spPr>
          <a:xfrm>
            <a:off x="1524000" y="4174885"/>
            <a:ext cx="1054459" cy="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p:cNvCxnSpPr>
          <p:nvPr/>
        </p:nvCxnSpPr>
        <p:spPr>
          <a:xfrm>
            <a:off x="3594459" y="4174885"/>
            <a:ext cx="977541" cy="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010400" y="584201"/>
            <a:ext cx="4895314" cy="584775"/>
          </a:xfrm>
          <a:prstGeom prst="rect">
            <a:avLst/>
          </a:prstGeom>
          <a:noFill/>
        </p:spPr>
        <p:txBody>
          <a:bodyPr wrap="none" rtlCol="0">
            <a:spAutoFit/>
          </a:bodyPr>
          <a:lstStyle/>
          <a:p>
            <a:r>
              <a:rPr lang="en-US" sz="3200" b="1" dirty="0"/>
              <a:t>How do we represent </a:t>
            </a:r>
            <a:r>
              <a:rPr lang="en-US" sz="3200" b="1" i="1" dirty="0"/>
              <a:t>h</a:t>
            </a:r>
            <a:r>
              <a:rPr lang="en-US" sz="3200" b="1" dirty="0"/>
              <a:t> ?</a:t>
            </a:r>
          </a:p>
        </p:txBody>
      </p:sp>
      <p:sp>
        <p:nvSpPr>
          <p:cNvPr id="37" name="TextBox 36"/>
          <p:cNvSpPr txBox="1"/>
          <p:nvPr/>
        </p:nvSpPr>
        <p:spPr>
          <a:xfrm>
            <a:off x="6594863" y="5156201"/>
            <a:ext cx="5123069" cy="913199"/>
          </a:xfrm>
          <a:prstGeom prst="rect">
            <a:avLst/>
          </a:prstGeom>
          <a:noFill/>
        </p:spPr>
        <p:txBody>
          <a:bodyPr wrap="none" rtlCol="0">
            <a:spAutoFit/>
          </a:bodyPr>
          <a:lstStyle/>
          <a:p>
            <a:r>
              <a:rPr lang="en-US" sz="2667" dirty="0"/>
              <a:t>Linear regression with one variable.</a:t>
            </a:r>
          </a:p>
          <a:p>
            <a:r>
              <a:rPr lang="en-US" sz="2667" dirty="0"/>
              <a:t>Univariate linear regression.</a:t>
            </a:r>
          </a:p>
        </p:txBody>
      </p:sp>
    </p:spTree>
    <p:extLst>
      <p:ext uri="{BB962C8B-B14F-4D97-AF65-F5344CB8AC3E}">
        <p14:creationId xmlns:p14="http://schemas.microsoft.com/office/powerpoint/2010/main" val="45255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Arthur Samuel (1959). Machine Learning: Field of study that gives computers the ability to learn without being explicitly programmed. </a:t>
            </a:r>
          </a:p>
          <a:p>
            <a:r>
              <a:rPr lang="en-US" dirty="0"/>
              <a:t>Tom Mitchell (1998) Well-posed Learning Problem: A computer program is said to </a:t>
            </a:r>
            <a:r>
              <a:rPr lang="en-US" i="1" dirty="0"/>
              <a:t>learn</a:t>
            </a:r>
            <a:r>
              <a:rPr lang="en-US" dirty="0"/>
              <a:t> from experience E with respect to some task T and some performance measure P, if its performance on T, as measured by P, improves with experience E. </a:t>
            </a:r>
          </a:p>
          <a:p>
            <a:endParaRPr lang="en-US" dirty="0"/>
          </a:p>
        </p:txBody>
      </p:sp>
    </p:spTree>
    <p:extLst>
      <p:ext uri="{BB962C8B-B14F-4D97-AF65-F5344CB8AC3E}">
        <p14:creationId xmlns:p14="http://schemas.microsoft.com/office/powerpoint/2010/main" val="1930517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422401" y="5595700"/>
            <a:ext cx="5024965" cy="748988"/>
          </a:xfrm>
          <a:prstGeom prst="rect">
            <a:avLst/>
          </a:prstGeom>
          <a:noFill/>
        </p:spPr>
        <p:txBody>
          <a:bodyPr wrap="none" rtlCol="0">
            <a:spAutoFit/>
          </a:bodyPr>
          <a:lstStyle/>
          <a:p>
            <a:r>
              <a:rPr lang="en-US" sz="4267" dirty="0"/>
              <a:t>How to choose     ‘s ?</a:t>
            </a:r>
          </a:p>
        </p:txBody>
      </p:sp>
      <p:sp>
        <p:nvSpPr>
          <p:cNvPr id="2" name="TextBox 1"/>
          <p:cNvSpPr txBox="1"/>
          <p:nvPr/>
        </p:nvSpPr>
        <p:spPr>
          <a:xfrm>
            <a:off x="582284" y="332026"/>
            <a:ext cx="3087704" cy="830997"/>
          </a:xfrm>
          <a:prstGeom prst="rect">
            <a:avLst/>
          </a:prstGeom>
          <a:noFill/>
        </p:spPr>
        <p:txBody>
          <a:bodyPr wrap="none" rtlCol="0">
            <a:spAutoFit/>
          </a:bodyPr>
          <a:lstStyle/>
          <a:p>
            <a:pPr algn="ctr"/>
            <a:r>
              <a:rPr lang="en-US" sz="4800" dirty="0"/>
              <a:t>Training Set</a:t>
            </a:r>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726826" y="4038600"/>
            <a:ext cx="4502775" cy="626555"/>
          </a:xfrm>
          <a:prstGeom prst="rect">
            <a:avLst/>
          </a:prstGeom>
        </p:spPr>
      </p:pic>
      <p:pic>
        <p:nvPicPr>
          <p:cNvPr id="9" name="Picture 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569721" y="4821685"/>
            <a:ext cx="420820" cy="537715"/>
          </a:xfrm>
          <a:prstGeom prst="rect">
            <a:avLst/>
          </a:prstGeom>
        </p:spPr>
      </p:pic>
      <p:sp>
        <p:nvSpPr>
          <p:cNvPr id="10" name="TextBox 9"/>
          <p:cNvSpPr txBox="1"/>
          <p:nvPr/>
        </p:nvSpPr>
        <p:spPr>
          <a:xfrm>
            <a:off x="609600" y="3924155"/>
            <a:ext cx="2779928" cy="748988"/>
          </a:xfrm>
          <a:prstGeom prst="rect">
            <a:avLst/>
          </a:prstGeom>
          <a:noFill/>
        </p:spPr>
        <p:txBody>
          <a:bodyPr wrap="none" rtlCol="0">
            <a:spAutoFit/>
          </a:bodyPr>
          <a:lstStyle/>
          <a:p>
            <a:r>
              <a:rPr lang="en-US" sz="4267" dirty="0"/>
              <a:t>Hypothesis:</a:t>
            </a:r>
          </a:p>
        </p:txBody>
      </p:sp>
      <p:sp>
        <p:nvSpPr>
          <p:cNvPr id="11" name="TextBox 10"/>
          <p:cNvSpPr txBox="1"/>
          <p:nvPr/>
        </p:nvSpPr>
        <p:spPr>
          <a:xfrm>
            <a:off x="1907261" y="4775183"/>
            <a:ext cx="4013984" cy="748988"/>
          </a:xfrm>
          <a:prstGeom prst="rect">
            <a:avLst/>
          </a:prstGeom>
          <a:noFill/>
        </p:spPr>
        <p:txBody>
          <a:bodyPr wrap="none" rtlCol="0">
            <a:spAutoFit/>
          </a:bodyPr>
          <a:lstStyle/>
          <a:p>
            <a:r>
              <a:rPr lang="en-US" sz="4267" dirty="0"/>
              <a:t>‘s:      Parameters</a:t>
            </a:r>
          </a:p>
        </p:txBody>
      </p:sp>
      <p:pic>
        <p:nvPicPr>
          <p:cNvPr id="13" name="Picture 12"/>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5049521" y="5736085"/>
            <a:ext cx="420820" cy="537715"/>
          </a:xfrm>
          <a:prstGeom prst="rect">
            <a:avLst/>
          </a:prstGeom>
        </p:spPr>
      </p:pic>
      <p:graphicFrame>
        <p:nvGraphicFramePr>
          <p:cNvPr id="14" name="Table 13"/>
          <p:cNvGraphicFramePr>
            <a:graphicFrameLocks noGrp="1"/>
          </p:cNvGraphicFramePr>
          <p:nvPr>
            <p:extLst/>
          </p:nvPr>
        </p:nvGraphicFramePr>
        <p:xfrm>
          <a:off x="4368800" y="279400"/>
          <a:ext cx="7112000" cy="3474720"/>
        </p:xfrm>
        <a:graphic>
          <a:graphicData uri="http://schemas.openxmlformats.org/drawingml/2006/table">
            <a:tbl>
              <a:tblPr>
                <a:tableStyleId>{2D5ABB26-0587-4C30-8999-92F81FD0307C}</a:tableStyleId>
              </a:tblPr>
              <a:tblGrid>
                <a:gridCol w="3188137"/>
                <a:gridCol w="3923863"/>
              </a:tblGrid>
              <a:tr h="985520">
                <a:tc>
                  <a:txBody>
                    <a:bodyPr/>
                    <a:lstStyle/>
                    <a:p>
                      <a:pPr algn="ctr" fontAlgn="b"/>
                      <a:r>
                        <a:rPr lang="en-US" sz="3200" b="1" u="none" strike="noStrike" dirty="0" smtClean="0">
                          <a:effectLst/>
                        </a:rPr>
                        <a:t>Size in</a:t>
                      </a:r>
                      <a:r>
                        <a:rPr lang="en-US" sz="3200" b="1" u="none" strike="noStrike" baseline="0" dirty="0" smtClean="0">
                          <a:effectLst/>
                        </a:rPr>
                        <a:t> </a:t>
                      </a:r>
                      <a:r>
                        <a:rPr lang="en-US" sz="3200" b="1" u="none" strike="noStrike" dirty="0" smtClean="0">
                          <a:effectLst/>
                        </a:rPr>
                        <a:t>feet</a:t>
                      </a:r>
                      <a:r>
                        <a:rPr lang="en-US" sz="3200" b="1" u="none" strike="noStrike" baseline="30000" dirty="0" smtClean="0">
                          <a:effectLst/>
                        </a:rPr>
                        <a:t>2</a:t>
                      </a:r>
                      <a:r>
                        <a:rPr lang="en-US" sz="3200" b="1" u="none" strike="noStrike" dirty="0" smtClean="0">
                          <a:effectLst/>
                        </a:rPr>
                        <a:t> (</a:t>
                      </a:r>
                      <a:r>
                        <a:rPr lang="en-US" sz="3200" b="0" u="none" strike="noStrike" dirty="0" smtClean="0">
                          <a:effectLst/>
                        </a:rPr>
                        <a:t>x</a:t>
                      </a:r>
                      <a:r>
                        <a:rPr lang="en-US" sz="3200" b="1" u="none" strike="noStrike" dirty="0" smtClean="0">
                          <a:effectLst/>
                        </a:rPr>
                        <a:t>)</a:t>
                      </a:r>
                      <a:endParaRPr lang="en-US" sz="3200" b="1" i="0" u="none" strike="noStrike" dirty="0">
                        <a:solidFill>
                          <a:srgbClr val="000000"/>
                        </a:solidFill>
                        <a:effectLst/>
                        <a:latin typeface="Calibri"/>
                      </a:endParaRPr>
                    </a:p>
                  </a:txBody>
                  <a:tcPr marL="10160" marR="10160" marT="1016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3200" b="1" u="none" strike="noStrike" dirty="0" smtClean="0">
                          <a:effectLst/>
                        </a:rPr>
                        <a:t>Price ($) in 1000's (</a:t>
                      </a:r>
                      <a:r>
                        <a:rPr lang="en-US" sz="3200" b="0" u="none" strike="noStrike" dirty="0" smtClean="0">
                          <a:effectLst/>
                        </a:rPr>
                        <a:t>y</a:t>
                      </a:r>
                      <a:r>
                        <a:rPr lang="en-US" sz="3200" b="1" u="none" strike="noStrike" dirty="0" smtClean="0">
                          <a:effectLst/>
                        </a:rPr>
                        <a:t>)</a:t>
                      </a:r>
                      <a:endParaRPr lang="en-US" sz="3200" b="1" i="0" u="none" strike="noStrike" dirty="0">
                        <a:solidFill>
                          <a:srgbClr val="000000"/>
                        </a:solidFill>
                        <a:effectLst/>
                        <a:latin typeface="Calibri"/>
                      </a:endParaRPr>
                    </a:p>
                  </a:txBody>
                  <a:tcPr marL="10160" marR="10160" marT="1016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497840">
                <a:tc>
                  <a:txBody>
                    <a:bodyPr/>
                    <a:lstStyle/>
                    <a:p>
                      <a:pPr algn="ctr" fontAlgn="b"/>
                      <a:r>
                        <a:rPr lang="en-US" sz="3200" u="none" strike="noStrike" dirty="0">
                          <a:effectLst/>
                        </a:rPr>
                        <a:t>2104</a:t>
                      </a:r>
                      <a:endParaRPr lang="en-US" sz="3200" b="0" i="0" u="none" strike="noStrike" dirty="0">
                        <a:solidFill>
                          <a:srgbClr val="000000"/>
                        </a:solidFill>
                        <a:effectLst/>
                        <a:latin typeface="Calibri"/>
                      </a:endParaRPr>
                    </a:p>
                  </a:txBody>
                  <a:tcPr marL="10160" marR="10160" marT="1016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3200" b="0" i="0" u="none" strike="noStrike" dirty="0" smtClean="0">
                          <a:solidFill>
                            <a:schemeClr val="tx1"/>
                          </a:solidFill>
                          <a:effectLst/>
                          <a:latin typeface="+mn-lt"/>
                        </a:rPr>
                        <a:t>460</a:t>
                      </a:r>
                      <a:endParaRPr lang="en-US" sz="3200" b="0" i="0" u="none" strike="noStrike" dirty="0">
                        <a:solidFill>
                          <a:srgbClr val="000000"/>
                        </a:solidFill>
                        <a:effectLst/>
                        <a:latin typeface="Calibri"/>
                      </a:endParaRPr>
                    </a:p>
                  </a:txBody>
                  <a:tcPr marL="10160" marR="10160" marT="1016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497840">
                <a:tc>
                  <a:txBody>
                    <a:bodyPr/>
                    <a:lstStyle/>
                    <a:p>
                      <a:pPr algn="ctr" fontAlgn="b"/>
                      <a:r>
                        <a:rPr lang="en-US" sz="3200" u="none" strike="noStrike" dirty="0" smtClean="0">
                          <a:effectLst/>
                        </a:rPr>
                        <a:t>1416</a:t>
                      </a:r>
                      <a:endParaRPr lang="en-US" sz="3200" b="0" i="0" u="none" strike="noStrike" dirty="0">
                        <a:solidFill>
                          <a:srgbClr val="000000"/>
                        </a:solidFill>
                        <a:effectLst/>
                        <a:latin typeface="Calibri"/>
                      </a:endParaRPr>
                    </a:p>
                  </a:txBody>
                  <a:tcPr marL="10160" marR="1016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dirty="0" smtClean="0">
                          <a:effectLst/>
                        </a:rPr>
                        <a:t>232</a:t>
                      </a:r>
                      <a:endParaRPr lang="en-US" sz="3200" b="0" i="0" u="none" strike="noStrike" dirty="0">
                        <a:solidFill>
                          <a:srgbClr val="000000"/>
                        </a:solidFill>
                        <a:effectLst/>
                        <a:latin typeface="Calibri"/>
                      </a:endParaRPr>
                    </a:p>
                  </a:txBody>
                  <a:tcPr marL="10160" marR="10160" marT="10160" marB="0" anchor="b">
                    <a:lnL w="12700" cap="flat" cmpd="sng" algn="ctr">
                      <a:solidFill>
                        <a:schemeClr val="tx1"/>
                      </a:solidFill>
                      <a:prstDash val="solid"/>
                      <a:round/>
                      <a:headEnd type="none" w="med" len="med"/>
                      <a:tailEnd type="none" w="med" len="med"/>
                    </a:lnL>
                  </a:tcPr>
                </a:tc>
              </a:tr>
              <a:tr h="497840">
                <a:tc>
                  <a:txBody>
                    <a:bodyPr/>
                    <a:lstStyle/>
                    <a:p>
                      <a:pPr algn="ctr" fontAlgn="b"/>
                      <a:r>
                        <a:rPr lang="en-US" sz="3200" u="none" strike="noStrike" dirty="0" smtClean="0">
                          <a:effectLst/>
                        </a:rPr>
                        <a:t>1534</a:t>
                      </a:r>
                      <a:endParaRPr lang="en-US" sz="3200" b="0" i="0" u="none" strike="noStrike" dirty="0">
                        <a:solidFill>
                          <a:srgbClr val="000000"/>
                        </a:solidFill>
                        <a:effectLst/>
                        <a:latin typeface="Calibri"/>
                      </a:endParaRPr>
                    </a:p>
                  </a:txBody>
                  <a:tcPr marL="10160" marR="1016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dirty="0" smtClean="0">
                          <a:effectLst/>
                        </a:rPr>
                        <a:t>315</a:t>
                      </a:r>
                      <a:endParaRPr lang="en-US" sz="3200" b="0" i="0" u="none" strike="noStrike" dirty="0">
                        <a:solidFill>
                          <a:srgbClr val="000000"/>
                        </a:solidFill>
                        <a:effectLst/>
                        <a:latin typeface="Calibri"/>
                      </a:endParaRPr>
                    </a:p>
                  </a:txBody>
                  <a:tcPr marL="10160" marR="10160" marT="10160" marB="0" anchor="b">
                    <a:lnL w="12700" cap="flat" cmpd="sng" algn="ctr">
                      <a:solidFill>
                        <a:schemeClr val="tx1"/>
                      </a:solidFill>
                      <a:prstDash val="solid"/>
                      <a:round/>
                      <a:headEnd type="none" w="med" len="med"/>
                      <a:tailEnd type="none" w="med" len="med"/>
                    </a:lnL>
                  </a:tcPr>
                </a:tc>
              </a:tr>
              <a:tr h="497840">
                <a:tc>
                  <a:txBody>
                    <a:bodyPr/>
                    <a:lstStyle/>
                    <a:p>
                      <a:pPr algn="ctr" fontAlgn="b"/>
                      <a:r>
                        <a:rPr lang="en-US" sz="3200" u="none" strike="noStrike" dirty="0" smtClean="0">
                          <a:effectLst/>
                        </a:rPr>
                        <a:t>852</a:t>
                      </a:r>
                      <a:endParaRPr lang="en-US" sz="3200" b="0" i="0" u="none" strike="noStrike" dirty="0">
                        <a:solidFill>
                          <a:srgbClr val="000000"/>
                        </a:solidFill>
                        <a:effectLst/>
                        <a:latin typeface="Calibri"/>
                      </a:endParaRPr>
                    </a:p>
                  </a:txBody>
                  <a:tcPr marL="10160" marR="1016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dirty="0" smtClean="0">
                          <a:effectLst/>
                        </a:rPr>
                        <a:t>178</a:t>
                      </a:r>
                      <a:endParaRPr lang="en-US" sz="3200" b="0" i="0" u="none" strike="noStrike" dirty="0">
                        <a:solidFill>
                          <a:srgbClr val="000000"/>
                        </a:solidFill>
                        <a:effectLst/>
                        <a:latin typeface="Calibri"/>
                      </a:endParaRPr>
                    </a:p>
                  </a:txBody>
                  <a:tcPr marL="10160" marR="10160" marT="10160" marB="0" anchor="b">
                    <a:lnL w="12700" cap="flat" cmpd="sng" algn="ctr">
                      <a:solidFill>
                        <a:schemeClr val="tx1"/>
                      </a:solidFill>
                      <a:prstDash val="solid"/>
                      <a:round/>
                      <a:headEnd type="none" w="med" len="med"/>
                      <a:tailEnd type="none" w="med" len="med"/>
                    </a:lnL>
                  </a:tcPr>
                </a:tc>
              </a:tr>
              <a:tr h="497840">
                <a:tc>
                  <a:txBody>
                    <a:bodyPr/>
                    <a:lstStyle/>
                    <a:p>
                      <a:pPr algn="ctr" fontAlgn="b"/>
                      <a:r>
                        <a:rPr lang="en-US" sz="3200" u="none" strike="noStrike" dirty="0" smtClean="0">
                          <a:effectLst/>
                        </a:rPr>
                        <a:t>…</a:t>
                      </a:r>
                      <a:endParaRPr lang="en-US" sz="3200" b="0" i="0" u="none" strike="noStrike" dirty="0">
                        <a:solidFill>
                          <a:srgbClr val="000000"/>
                        </a:solidFill>
                        <a:effectLst/>
                        <a:latin typeface="Calibri"/>
                      </a:endParaRPr>
                    </a:p>
                  </a:txBody>
                  <a:tcPr marL="10160" marR="1016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dirty="0" smtClean="0">
                          <a:effectLst/>
                        </a:rPr>
                        <a:t>…</a:t>
                      </a:r>
                      <a:endParaRPr lang="en-US" sz="3200" b="0" i="0" u="none" strike="noStrike" dirty="0">
                        <a:solidFill>
                          <a:srgbClr val="000000"/>
                        </a:solidFill>
                        <a:effectLst/>
                        <a:latin typeface="Calibri"/>
                      </a:endParaRPr>
                    </a:p>
                  </a:txBody>
                  <a:tcPr marL="10160" marR="10160" marT="10160" marB="0" anchor="b">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4071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8880F-9E99-4B9A-903E-2454A58C7EA9}"/>
              </a:ext>
            </a:extLst>
          </p:cNvPr>
          <p:cNvSpPr>
            <a:spLocks noGrp="1"/>
          </p:cNvSpPr>
          <p:nvPr>
            <p:ph type="ctrTitle"/>
          </p:nvPr>
        </p:nvSpPr>
        <p:spPr>
          <a:xfrm>
            <a:off x="1185327" y="378229"/>
            <a:ext cx="8637073" cy="2541431"/>
          </a:xfrm>
        </p:spPr>
        <p:txBody>
          <a:bodyPr>
            <a:normAutofit/>
          </a:bodyPr>
          <a:lstStyle/>
          <a:p>
            <a:r>
              <a:rPr lang="en-US" dirty="0" smtClean="0">
                <a:solidFill>
                  <a:schemeClr val="tx1">
                    <a:lumMod val="75000"/>
                    <a:lumOff val="25000"/>
                  </a:schemeClr>
                </a:solidFill>
              </a:rPr>
              <a:t>Linear </a:t>
            </a:r>
            <a:br>
              <a:rPr lang="en-US" dirty="0" smtClean="0">
                <a:solidFill>
                  <a:schemeClr val="tx1">
                    <a:lumMod val="75000"/>
                    <a:lumOff val="25000"/>
                  </a:schemeClr>
                </a:solidFill>
              </a:rPr>
            </a:br>
            <a:r>
              <a:rPr lang="en-US" dirty="0" smtClean="0">
                <a:solidFill>
                  <a:schemeClr val="tx1">
                    <a:lumMod val="75000"/>
                    <a:lumOff val="25000"/>
                  </a:schemeClr>
                </a:solidFill>
              </a:rPr>
              <a:t>regression</a:t>
            </a:r>
            <a:endParaRPr lang="en-US" dirty="0">
              <a:solidFill>
                <a:schemeClr val="tx1">
                  <a:lumMod val="75000"/>
                  <a:lumOff val="25000"/>
                </a:schemeClr>
              </a:solidFill>
            </a:endParaRPr>
          </a:p>
        </p:txBody>
      </p:sp>
      <p:pic>
        <p:nvPicPr>
          <p:cNvPr id="3" name="Picture 2"/>
          <p:cNvPicPr>
            <a:picLocks noChangeAspect="1"/>
          </p:cNvPicPr>
          <p:nvPr/>
        </p:nvPicPr>
        <p:blipFill>
          <a:blip r:embed="rId2"/>
          <a:stretch>
            <a:fillRect/>
          </a:stretch>
        </p:blipFill>
        <p:spPr>
          <a:xfrm>
            <a:off x="8307925" y="490785"/>
            <a:ext cx="1514475" cy="2428875"/>
          </a:xfrm>
          <a:prstGeom prst="rect">
            <a:avLst/>
          </a:prstGeom>
        </p:spPr>
      </p:pic>
      <p:sp>
        <p:nvSpPr>
          <p:cNvPr id="4" name="TextBox 3"/>
          <p:cNvSpPr txBox="1"/>
          <p:nvPr/>
        </p:nvSpPr>
        <p:spPr>
          <a:xfrm>
            <a:off x="1773716" y="3789802"/>
            <a:ext cx="9430438" cy="1015663"/>
          </a:xfrm>
          <a:prstGeom prst="rect">
            <a:avLst/>
          </a:prstGeom>
          <a:noFill/>
        </p:spPr>
        <p:txBody>
          <a:bodyPr wrap="square" rtlCol="0">
            <a:spAutoFit/>
          </a:bodyPr>
          <a:lstStyle/>
          <a:p>
            <a:r>
              <a:rPr lang="en-US" sz="6000" dirty="0" smtClean="0">
                <a:solidFill>
                  <a:schemeClr val="bg1">
                    <a:lumMod val="50000"/>
                  </a:schemeClr>
                </a:solidFill>
                <a:latin typeface="Times New Roman" panose="02020603050405020304" pitchFamily="18" charset="0"/>
                <a:cs typeface="Times New Roman" panose="02020603050405020304" pitchFamily="18" charset="0"/>
              </a:rPr>
              <a:t>Cost Function</a:t>
            </a:r>
            <a:endParaRPr lang="en-US" sz="6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207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1219199" y="1193800"/>
            <a:ext cx="3015311" cy="419576"/>
          </a:xfrm>
          <a:prstGeom prst="rect">
            <a:avLst/>
          </a:prstGeom>
        </p:spPr>
      </p:pic>
      <p:sp>
        <p:nvSpPr>
          <p:cNvPr id="10" name="TextBox 9"/>
          <p:cNvSpPr txBox="1"/>
          <p:nvPr/>
        </p:nvSpPr>
        <p:spPr>
          <a:xfrm>
            <a:off x="406401" y="482601"/>
            <a:ext cx="2130711" cy="584775"/>
          </a:xfrm>
          <a:prstGeom prst="rect">
            <a:avLst/>
          </a:prstGeom>
          <a:noFill/>
        </p:spPr>
        <p:txBody>
          <a:bodyPr wrap="none" rtlCol="0">
            <a:spAutoFit/>
          </a:bodyPr>
          <a:lstStyle/>
          <a:p>
            <a:r>
              <a:rPr lang="en-US" sz="3200" dirty="0"/>
              <a:t>Hypothesis:</a:t>
            </a:r>
          </a:p>
        </p:txBody>
      </p:sp>
      <p:pic>
        <p:nvPicPr>
          <p:cNvPr id="20" name="Picture 19"/>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250613" y="2646861"/>
            <a:ext cx="882988" cy="375740"/>
          </a:xfrm>
          <a:prstGeom prst="rect">
            <a:avLst/>
          </a:prstGeom>
        </p:spPr>
      </p:pic>
      <p:sp>
        <p:nvSpPr>
          <p:cNvPr id="15" name="TextBox 14"/>
          <p:cNvSpPr txBox="1"/>
          <p:nvPr/>
        </p:nvSpPr>
        <p:spPr>
          <a:xfrm>
            <a:off x="406400" y="1970750"/>
            <a:ext cx="2162772" cy="584775"/>
          </a:xfrm>
          <a:prstGeom prst="rect">
            <a:avLst/>
          </a:prstGeom>
          <a:noFill/>
        </p:spPr>
        <p:txBody>
          <a:bodyPr wrap="none" rtlCol="0">
            <a:spAutoFit/>
          </a:bodyPr>
          <a:lstStyle/>
          <a:p>
            <a:r>
              <a:rPr lang="en-US" sz="3200" dirty="0"/>
              <a:t>Parameters:</a:t>
            </a:r>
          </a:p>
        </p:txBody>
      </p:sp>
      <p:pic>
        <p:nvPicPr>
          <p:cNvPr id="13" name="Picture 1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219200" y="4054856"/>
            <a:ext cx="5080000" cy="713905"/>
          </a:xfrm>
          <a:prstGeom prst="rect">
            <a:avLst/>
          </a:prstGeom>
        </p:spPr>
      </p:pic>
      <p:sp>
        <p:nvSpPr>
          <p:cNvPr id="17" name="TextBox 16"/>
          <p:cNvSpPr txBox="1"/>
          <p:nvPr/>
        </p:nvSpPr>
        <p:spPr>
          <a:xfrm>
            <a:off x="406400" y="3458899"/>
            <a:ext cx="2638864" cy="584775"/>
          </a:xfrm>
          <a:prstGeom prst="rect">
            <a:avLst/>
          </a:prstGeom>
          <a:noFill/>
        </p:spPr>
        <p:txBody>
          <a:bodyPr wrap="none" rtlCol="0">
            <a:spAutoFit/>
          </a:bodyPr>
          <a:lstStyle/>
          <a:p>
            <a:r>
              <a:rPr lang="en-US" sz="3200" dirty="0"/>
              <a:t>Cost Function:</a:t>
            </a:r>
          </a:p>
        </p:txBody>
      </p:sp>
      <p:pic>
        <p:nvPicPr>
          <p:cNvPr id="7" name="Picture 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614424" y="5225512"/>
            <a:ext cx="3247017" cy="641889"/>
          </a:xfrm>
          <a:prstGeom prst="rect">
            <a:avLst/>
          </a:prstGeom>
        </p:spPr>
      </p:pic>
      <p:sp>
        <p:nvSpPr>
          <p:cNvPr id="19" name="TextBox 18"/>
          <p:cNvSpPr txBox="1"/>
          <p:nvPr/>
        </p:nvSpPr>
        <p:spPr>
          <a:xfrm>
            <a:off x="406400" y="5102719"/>
            <a:ext cx="1069524" cy="584775"/>
          </a:xfrm>
          <a:prstGeom prst="rect">
            <a:avLst/>
          </a:prstGeom>
          <a:noFill/>
        </p:spPr>
        <p:txBody>
          <a:bodyPr wrap="none" rtlCol="0">
            <a:spAutoFit/>
          </a:bodyPr>
          <a:lstStyle/>
          <a:p>
            <a:r>
              <a:rPr lang="en-US" sz="3200" dirty="0"/>
              <a:t>Goal:</a:t>
            </a:r>
          </a:p>
        </p:txBody>
      </p:sp>
      <p:cxnSp>
        <p:nvCxnSpPr>
          <p:cNvPr id="30" name="Straight Connector 29"/>
          <p:cNvCxnSpPr/>
          <p:nvPr/>
        </p:nvCxnSpPr>
        <p:spPr>
          <a:xfrm>
            <a:off x="6807200" y="755733"/>
            <a:ext cx="0" cy="52832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7127951" y="1092200"/>
            <a:ext cx="2399216" cy="474181"/>
          </a:xfrm>
          <a:prstGeom prst="rect">
            <a:avLst/>
          </a:prstGeom>
        </p:spPr>
      </p:pic>
      <p:pic>
        <p:nvPicPr>
          <p:cNvPr id="37" name="Picture 3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7112000" y="2514600"/>
            <a:ext cx="357405" cy="403408"/>
          </a:xfrm>
          <a:prstGeom prst="rect">
            <a:avLst/>
          </a:prstGeom>
        </p:spPr>
      </p:pic>
      <p:pic>
        <p:nvPicPr>
          <p:cNvPr id="14" name="Picture 13"/>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010401" y="3942985"/>
            <a:ext cx="4988559" cy="769756"/>
          </a:xfrm>
          <a:prstGeom prst="rect">
            <a:avLst/>
          </a:prstGeom>
        </p:spPr>
      </p:pic>
      <p:pic>
        <p:nvPicPr>
          <p:cNvPr id="9" name="Picture 8"/>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7010400" y="5202728"/>
            <a:ext cx="2844800" cy="664673"/>
          </a:xfrm>
          <a:prstGeom prst="rect">
            <a:avLst/>
          </a:prstGeom>
        </p:spPr>
      </p:pic>
      <p:sp>
        <p:nvSpPr>
          <p:cNvPr id="35" name="TextBox 34"/>
          <p:cNvSpPr txBox="1"/>
          <p:nvPr/>
        </p:nvSpPr>
        <p:spPr>
          <a:xfrm>
            <a:off x="8331201" y="76201"/>
            <a:ext cx="1762021" cy="584775"/>
          </a:xfrm>
          <a:prstGeom prst="rect">
            <a:avLst/>
          </a:prstGeom>
          <a:noFill/>
        </p:spPr>
        <p:txBody>
          <a:bodyPr wrap="none" rtlCol="0">
            <a:spAutoFit/>
          </a:bodyPr>
          <a:lstStyle/>
          <a:p>
            <a:r>
              <a:rPr lang="en-US" sz="3200" u="sng" dirty="0"/>
              <a:t>Simplified</a:t>
            </a:r>
          </a:p>
        </p:txBody>
      </p:sp>
    </p:spTree>
    <p:extLst>
      <p:ext uri="{BB962C8B-B14F-4D97-AF65-F5344CB8AC3E}">
        <p14:creationId xmlns:p14="http://schemas.microsoft.com/office/powerpoint/2010/main" val="231994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nvPr>
        </p:nvGraphicFramePr>
        <p:xfrm>
          <a:off x="711200" y="1558967"/>
          <a:ext cx="4226560" cy="3581400"/>
        </p:xfrm>
        <a:graphic>
          <a:graphicData uri="http://schemas.openxmlformats.org/drawingml/2006/chart">
            <c:chart xmlns:c="http://schemas.openxmlformats.org/drawingml/2006/chart" xmlns:r="http://schemas.openxmlformats.org/officeDocument/2006/relationships" r:id="rId10"/>
          </a:graphicData>
        </a:graphic>
      </p:graphicFrame>
      <p:pic>
        <p:nvPicPr>
          <p:cNvPr id="5" name="Picture 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610104" y="279400"/>
            <a:ext cx="905256" cy="408432"/>
          </a:xfrm>
          <a:prstGeom prst="rect">
            <a:avLst/>
          </a:prstGeom>
        </p:spPr>
      </p:pic>
      <p:sp>
        <p:nvSpPr>
          <p:cNvPr id="16" name="TextBox 15"/>
          <p:cNvSpPr txBox="1"/>
          <p:nvPr/>
        </p:nvSpPr>
        <p:spPr>
          <a:xfrm>
            <a:off x="304800" y="2803567"/>
            <a:ext cx="364202" cy="584775"/>
          </a:xfrm>
          <a:prstGeom prst="rect">
            <a:avLst/>
          </a:prstGeom>
          <a:noFill/>
        </p:spPr>
        <p:txBody>
          <a:bodyPr wrap="none" rtlCol="0">
            <a:spAutoFit/>
          </a:bodyPr>
          <a:lstStyle/>
          <a:p>
            <a:r>
              <a:rPr lang="en-US" sz="3200" dirty="0"/>
              <a:t>y</a:t>
            </a:r>
          </a:p>
        </p:txBody>
      </p:sp>
      <p:sp>
        <p:nvSpPr>
          <p:cNvPr id="17" name="TextBox 16"/>
          <p:cNvSpPr txBox="1"/>
          <p:nvPr/>
        </p:nvSpPr>
        <p:spPr>
          <a:xfrm>
            <a:off x="2743200" y="4728014"/>
            <a:ext cx="389850" cy="584775"/>
          </a:xfrm>
          <a:prstGeom prst="rect">
            <a:avLst/>
          </a:prstGeom>
          <a:noFill/>
        </p:spPr>
        <p:txBody>
          <a:bodyPr wrap="none" rtlCol="0">
            <a:spAutoFit/>
          </a:bodyPr>
          <a:lstStyle/>
          <a:p>
            <a:r>
              <a:rPr lang="en-US" sz="3200" dirty="0"/>
              <a:t>x</a:t>
            </a:r>
          </a:p>
        </p:txBody>
      </p:sp>
      <p:cxnSp>
        <p:nvCxnSpPr>
          <p:cNvPr id="20" name="Straight Connector 19"/>
          <p:cNvCxnSpPr/>
          <p:nvPr/>
        </p:nvCxnSpPr>
        <p:spPr>
          <a:xfrm flipV="1">
            <a:off x="975360" y="1524000"/>
            <a:ext cx="4084320" cy="313944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080000" y="1679856"/>
            <a:ext cx="724205" cy="326745"/>
          </a:xfrm>
          <a:prstGeom prst="rect">
            <a:avLst/>
          </a:prstGeom>
        </p:spPr>
      </p:pic>
      <p:pic>
        <p:nvPicPr>
          <p:cNvPr id="29" name="Picture 2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876800" y="3108368"/>
            <a:ext cx="853440" cy="277977"/>
          </a:xfrm>
          <a:prstGeom prst="rect">
            <a:avLst/>
          </a:prstGeom>
        </p:spPr>
      </p:pic>
      <p:sp>
        <p:nvSpPr>
          <p:cNvPr id="30" name="TextBox 29"/>
          <p:cNvSpPr txBox="1"/>
          <p:nvPr/>
        </p:nvSpPr>
        <p:spPr>
          <a:xfrm>
            <a:off x="736971" y="771568"/>
            <a:ext cx="4572406" cy="461665"/>
          </a:xfrm>
          <a:prstGeom prst="rect">
            <a:avLst/>
          </a:prstGeom>
          <a:noFill/>
        </p:spPr>
        <p:txBody>
          <a:bodyPr wrap="none" rtlCol="0">
            <a:spAutoFit/>
          </a:bodyPr>
          <a:lstStyle/>
          <a:p>
            <a:r>
              <a:rPr lang="en-US" sz="2400" dirty="0"/>
              <a:t>(for fixed     , this is a function of x)</a:t>
            </a:r>
          </a:p>
        </p:txBody>
      </p:sp>
      <p:pic>
        <p:nvPicPr>
          <p:cNvPr id="33" name="Picture 3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2045461" y="889001"/>
            <a:ext cx="246279" cy="277977"/>
          </a:xfrm>
          <a:prstGeom prst="rect">
            <a:avLst/>
          </a:prstGeom>
        </p:spPr>
      </p:pic>
      <p:cxnSp>
        <p:nvCxnSpPr>
          <p:cNvPr id="34" name="Straight Connector 33"/>
          <p:cNvCxnSpPr/>
          <p:nvPr/>
        </p:nvCxnSpPr>
        <p:spPr>
          <a:xfrm>
            <a:off x="6197600" y="755733"/>
            <a:ext cx="0" cy="52832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8734379" y="279400"/>
            <a:ext cx="883920" cy="408432"/>
          </a:xfrm>
          <a:prstGeom prst="rect">
            <a:avLst/>
          </a:prstGeom>
        </p:spPr>
      </p:pic>
      <p:sp>
        <p:nvSpPr>
          <p:cNvPr id="36" name="TextBox 35"/>
          <p:cNvSpPr txBox="1"/>
          <p:nvPr/>
        </p:nvSpPr>
        <p:spPr>
          <a:xfrm>
            <a:off x="6861246" y="771568"/>
            <a:ext cx="4107215" cy="461665"/>
          </a:xfrm>
          <a:prstGeom prst="rect">
            <a:avLst/>
          </a:prstGeom>
          <a:noFill/>
        </p:spPr>
        <p:txBody>
          <a:bodyPr wrap="none" rtlCol="0">
            <a:spAutoFit/>
          </a:bodyPr>
          <a:lstStyle/>
          <a:p>
            <a:r>
              <a:rPr lang="en-US" sz="2400" dirty="0"/>
              <a:t>(function of the parameter      )</a:t>
            </a:r>
          </a:p>
        </p:txBody>
      </p:sp>
      <p:pic>
        <p:nvPicPr>
          <p:cNvPr id="37" name="Picture 3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0421722" y="889001"/>
            <a:ext cx="246279" cy="277977"/>
          </a:xfrm>
          <a:prstGeom prst="rect">
            <a:avLst/>
          </a:prstGeom>
        </p:spPr>
      </p:pic>
      <p:grpSp>
        <p:nvGrpSpPr>
          <p:cNvPr id="49" name="Group 48"/>
          <p:cNvGrpSpPr/>
          <p:nvPr/>
        </p:nvGrpSpPr>
        <p:grpSpPr>
          <a:xfrm>
            <a:off x="6608064" y="1473200"/>
            <a:ext cx="5177536" cy="3886200"/>
            <a:chOff x="4956048" y="1104900"/>
            <a:chExt cx="3883152" cy="2914650"/>
          </a:xfrm>
        </p:grpSpPr>
        <p:graphicFrame>
          <p:nvGraphicFramePr>
            <p:cNvPr id="40" name="Chart 39"/>
            <p:cNvGraphicFramePr>
              <a:graphicFrameLocks/>
            </p:cNvGraphicFramePr>
            <p:nvPr>
              <p:extLst/>
            </p:nvPr>
          </p:nvGraphicFramePr>
          <p:xfrm>
            <a:off x="5334000" y="1104900"/>
            <a:ext cx="3505200" cy="2686050"/>
          </p:xfrm>
          <a:graphic>
            <a:graphicData uri="http://schemas.openxmlformats.org/drawingml/2006/chart">
              <c:chart xmlns:c="http://schemas.openxmlformats.org/drawingml/2006/chart" xmlns:r="http://schemas.openxmlformats.org/officeDocument/2006/relationships" r:id="rId16"/>
            </a:graphicData>
          </a:graphic>
        </p:graphicFrame>
        <p:pic>
          <p:nvPicPr>
            <p:cNvPr id="48" name="Picture 47"/>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4956048" y="2132859"/>
              <a:ext cx="530352" cy="245059"/>
            </a:xfrm>
            <a:prstGeom prst="rect">
              <a:avLst/>
            </a:prstGeom>
          </p:spPr>
        </p:pic>
        <p:pic>
          <p:nvPicPr>
            <p:cNvPr id="47" name="Picture 46"/>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7022276" y="3811067"/>
              <a:ext cx="184709" cy="208483"/>
            </a:xfrm>
            <a:prstGeom prst="rect">
              <a:avLst/>
            </a:prstGeom>
          </p:spPr>
        </p:pic>
      </p:grpSp>
    </p:spTree>
    <p:extLst>
      <p:ext uri="{BB962C8B-B14F-4D97-AF65-F5344CB8AC3E}">
        <p14:creationId xmlns:p14="http://schemas.microsoft.com/office/powerpoint/2010/main" val="355598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16" grpId="0"/>
      <p:bldP spid="17" grpId="0"/>
      <p:bldP spid="30"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Chart 43"/>
          <p:cNvGraphicFramePr>
            <a:graphicFrameLocks/>
          </p:cNvGraphicFramePr>
          <p:nvPr>
            <p:extLst/>
          </p:nvPr>
        </p:nvGraphicFramePr>
        <p:xfrm>
          <a:off x="711200" y="1558967"/>
          <a:ext cx="4226560" cy="3581400"/>
        </p:xfrm>
        <a:graphic>
          <a:graphicData uri="http://schemas.openxmlformats.org/drawingml/2006/chart">
            <c:chart xmlns:c="http://schemas.openxmlformats.org/drawingml/2006/chart" xmlns:r="http://schemas.openxmlformats.org/officeDocument/2006/relationships" r:id="rId10"/>
          </a:graphicData>
        </a:graphic>
      </p:graphicFrame>
      <p:pic>
        <p:nvPicPr>
          <p:cNvPr id="5" name="Picture 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610104" y="279400"/>
            <a:ext cx="905256" cy="408432"/>
          </a:xfrm>
          <a:prstGeom prst="rect">
            <a:avLst/>
          </a:prstGeom>
        </p:spPr>
      </p:pic>
      <p:sp>
        <p:nvSpPr>
          <p:cNvPr id="16" name="TextBox 15"/>
          <p:cNvSpPr txBox="1"/>
          <p:nvPr/>
        </p:nvSpPr>
        <p:spPr>
          <a:xfrm>
            <a:off x="304800" y="2803567"/>
            <a:ext cx="364202" cy="584775"/>
          </a:xfrm>
          <a:prstGeom prst="rect">
            <a:avLst/>
          </a:prstGeom>
          <a:noFill/>
        </p:spPr>
        <p:txBody>
          <a:bodyPr wrap="none" rtlCol="0">
            <a:spAutoFit/>
          </a:bodyPr>
          <a:lstStyle/>
          <a:p>
            <a:r>
              <a:rPr lang="en-US" sz="3200" dirty="0"/>
              <a:t>y</a:t>
            </a:r>
          </a:p>
        </p:txBody>
      </p:sp>
      <p:sp>
        <p:nvSpPr>
          <p:cNvPr id="17" name="TextBox 16"/>
          <p:cNvSpPr txBox="1"/>
          <p:nvPr/>
        </p:nvSpPr>
        <p:spPr>
          <a:xfrm>
            <a:off x="2743200" y="4728014"/>
            <a:ext cx="389850" cy="584775"/>
          </a:xfrm>
          <a:prstGeom prst="rect">
            <a:avLst/>
          </a:prstGeom>
          <a:noFill/>
        </p:spPr>
        <p:txBody>
          <a:bodyPr wrap="none" rtlCol="0">
            <a:spAutoFit/>
          </a:bodyPr>
          <a:lstStyle/>
          <a:p>
            <a:r>
              <a:rPr lang="en-US" sz="3200" dirty="0"/>
              <a:t>x</a:t>
            </a:r>
          </a:p>
        </p:txBody>
      </p:sp>
      <p:cxnSp>
        <p:nvCxnSpPr>
          <p:cNvPr id="20" name="Straight Connector 19"/>
          <p:cNvCxnSpPr/>
          <p:nvPr/>
        </p:nvCxnSpPr>
        <p:spPr>
          <a:xfrm flipV="1">
            <a:off x="1111003" y="3108369"/>
            <a:ext cx="3460997" cy="1372588"/>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4795520" y="3108369"/>
            <a:ext cx="1114349" cy="277977"/>
          </a:xfrm>
          <a:prstGeom prst="rect">
            <a:avLst/>
          </a:prstGeom>
        </p:spPr>
      </p:pic>
      <p:sp>
        <p:nvSpPr>
          <p:cNvPr id="30" name="TextBox 29"/>
          <p:cNvSpPr txBox="1"/>
          <p:nvPr/>
        </p:nvSpPr>
        <p:spPr>
          <a:xfrm>
            <a:off x="736971" y="771568"/>
            <a:ext cx="4572406" cy="461665"/>
          </a:xfrm>
          <a:prstGeom prst="rect">
            <a:avLst/>
          </a:prstGeom>
          <a:noFill/>
        </p:spPr>
        <p:txBody>
          <a:bodyPr wrap="none" rtlCol="0">
            <a:spAutoFit/>
          </a:bodyPr>
          <a:lstStyle/>
          <a:p>
            <a:r>
              <a:rPr lang="en-US" sz="2400" dirty="0"/>
              <a:t>(for fixed     , this is a function of x)</a:t>
            </a:r>
          </a:p>
        </p:txBody>
      </p:sp>
      <p:pic>
        <p:nvPicPr>
          <p:cNvPr id="33" name="Picture 32"/>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2045461" y="889001"/>
            <a:ext cx="246279" cy="277977"/>
          </a:xfrm>
          <a:prstGeom prst="rect">
            <a:avLst/>
          </a:prstGeom>
        </p:spPr>
      </p:pic>
      <p:cxnSp>
        <p:nvCxnSpPr>
          <p:cNvPr id="34" name="Straight Connector 33"/>
          <p:cNvCxnSpPr/>
          <p:nvPr/>
        </p:nvCxnSpPr>
        <p:spPr>
          <a:xfrm>
            <a:off x="6197600" y="755733"/>
            <a:ext cx="0" cy="52832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861246" y="279400"/>
            <a:ext cx="4107215" cy="953832"/>
            <a:chOff x="5145934" y="209550"/>
            <a:chExt cx="3080411" cy="715374"/>
          </a:xfrm>
        </p:grpSpPr>
        <p:pic>
          <p:nvPicPr>
            <p:cNvPr id="38" name="Picture 37"/>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6550784" y="209550"/>
              <a:ext cx="662940" cy="306324"/>
            </a:xfrm>
            <a:prstGeom prst="rect">
              <a:avLst/>
            </a:prstGeom>
          </p:spPr>
        </p:pic>
        <p:sp>
          <p:nvSpPr>
            <p:cNvPr id="36" name="TextBox 35"/>
            <p:cNvSpPr txBox="1"/>
            <p:nvPr/>
          </p:nvSpPr>
          <p:spPr>
            <a:xfrm>
              <a:off x="5145934" y="578675"/>
              <a:ext cx="3080411" cy="346249"/>
            </a:xfrm>
            <a:prstGeom prst="rect">
              <a:avLst/>
            </a:prstGeom>
            <a:noFill/>
          </p:spPr>
          <p:txBody>
            <a:bodyPr wrap="none" rtlCol="0">
              <a:spAutoFit/>
            </a:bodyPr>
            <a:lstStyle/>
            <a:p>
              <a:r>
                <a:rPr lang="en-US" sz="2400" dirty="0"/>
                <a:t>(function of the parameter      )</a:t>
              </a:r>
            </a:p>
          </p:txBody>
        </p:sp>
        <p:pic>
          <p:nvPicPr>
            <p:cNvPr id="37" name="Picture 36"/>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7816291" y="666750"/>
              <a:ext cx="184709" cy="208483"/>
            </a:xfrm>
            <a:prstGeom prst="rect">
              <a:avLst/>
            </a:prstGeom>
          </p:spPr>
        </p:pic>
      </p:grpSp>
      <p:pic>
        <p:nvPicPr>
          <p:cNvPr id="45" name="Picture 44"/>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5080000" y="1679856"/>
            <a:ext cx="724205" cy="326745"/>
          </a:xfrm>
          <a:prstGeom prst="rect">
            <a:avLst/>
          </a:prstGeom>
        </p:spPr>
      </p:pic>
      <p:grpSp>
        <p:nvGrpSpPr>
          <p:cNvPr id="46" name="Group 45"/>
          <p:cNvGrpSpPr/>
          <p:nvPr/>
        </p:nvGrpSpPr>
        <p:grpSpPr>
          <a:xfrm>
            <a:off x="6608064" y="1473200"/>
            <a:ext cx="5177536" cy="3886200"/>
            <a:chOff x="4956048" y="1104900"/>
            <a:chExt cx="3883152" cy="2914650"/>
          </a:xfrm>
        </p:grpSpPr>
        <p:graphicFrame>
          <p:nvGraphicFramePr>
            <p:cNvPr id="50" name="Chart 49"/>
            <p:cNvGraphicFramePr>
              <a:graphicFrameLocks/>
            </p:cNvGraphicFramePr>
            <p:nvPr>
              <p:extLst/>
            </p:nvPr>
          </p:nvGraphicFramePr>
          <p:xfrm>
            <a:off x="5334000" y="1104900"/>
            <a:ext cx="3505200" cy="2686050"/>
          </p:xfrm>
          <a:graphic>
            <a:graphicData uri="http://schemas.openxmlformats.org/drawingml/2006/chart">
              <c:chart xmlns:c="http://schemas.openxmlformats.org/drawingml/2006/chart" xmlns:r="http://schemas.openxmlformats.org/officeDocument/2006/relationships" r:id="rId16"/>
            </a:graphicData>
          </a:graphic>
        </p:graphicFrame>
        <p:pic>
          <p:nvPicPr>
            <p:cNvPr id="51" name="Picture 50"/>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4956048" y="2132859"/>
              <a:ext cx="530352" cy="245059"/>
            </a:xfrm>
            <a:prstGeom prst="rect">
              <a:avLst/>
            </a:prstGeom>
          </p:spPr>
        </p:pic>
        <p:pic>
          <p:nvPicPr>
            <p:cNvPr id="52" name="Picture 5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7022276" y="3811067"/>
              <a:ext cx="184709" cy="208483"/>
            </a:xfrm>
            <a:prstGeom prst="rect">
              <a:avLst/>
            </a:prstGeom>
          </p:spPr>
        </p:pic>
      </p:grpSp>
    </p:spTree>
    <p:extLst>
      <p:ext uri="{BB962C8B-B14F-4D97-AF65-F5344CB8AC3E}">
        <p14:creationId xmlns:p14="http://schemas.microsoft.com/office/powerpoint/2010/main" val="3258966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6608064" y="1473200"/>
            <a:ext cx="5177536" cy="3886200"/>
            <a:chOff x="4956048" y="1104900"/>
            <a:chExt cx="3883152" cy="2914650"/>
          </a:xfrm>
        </p:grpSpPr>
        <p:graphicFrame>
          <p:nvGraphicFramePr>
            <p:cNvPr id="69" name="Chart 68"/>
            <p:cNvGraphicFramePr>
              <a:graphicFrameLocks/>
            </p:cNvGraphicFramePr>
            <p:nvPr>
              <p:extLst/>
            </p:nvPr>
          </p:nvGraphicFramePr>
          <p:xfrm>
            <a:off x="5334000" y="1104900"/>
            <a:ext cx="3505200" cy="2686050"/>
          </p:xfrm>
          <a:graphic>
            <a:graphicData uri="http://schemas.openxmlformats.org/drawingml/2006/chart">
              <c:chart xmlns:c="http://schemas.openxmlformats.org/drawingml/2006/chart" xmlns:r="http://schemas.openxmlformats.org/officeDocument/2006/relationships" r:id="rId10"/>
            </a:graphicData>
          </a:graphic>
        </p:graphicFrame>
        <p:pic>
          <p:nvPicPr>
            <p:cNvPr id="70" name="Picture 69"/>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4956048" y="2132859"/>
              <a:ext cx="530352" cy="245059"/>
            </a:xfrm>
            <a:prstGeom prst="rect">
              <a:avLst/>
            </a:prstGeom>
          </p:spPr>
        </p:pic>
        <p:pic>
          <p:nvPicPr>
            <p:cNvPr id="71" name="Picture 70"/>
            <p:cNvPicPr>
              <a:picLocks noChangeAspect="1"/>
            </p:cNvPicPr>
            <p:nvPr>
              <p:custDataLst>
                <p:tags r:id="rId8"/>
              </p:custDataLst>
            </p:nvPr>
          </p:nvPicPr>
          <p:blipFill>
            <a:blip r:embed="rId12" cstate="print">
              <a:extLst>
                <a:ext uri="{28A0092B-C50C-407E-A947-70E740481C1C}">
                  <a14:useLocalDpi xmlns:a14="http://schemas.microsoft.com/office/drawing/2010/main" val="0"/>
                </a:ext>
              </a:extLst>
            </a:blip>
            <a:stretch>
              <a:fillRect/>
            </a:stretch>
          </p:blipFill>
          <p:spPr>
            <a:xfrm>
              <a:off x="7022276" y="3811067"/>
              <a:ext cx="184709" cy="208483"/>
            </a:xfrm>
            <a:prstGeom prst="rect">
              <a:avLst/>
            </a:prstGeom>
          </p:spPr>
        </p:pic>
      </p:grpSp>
      <p:pic>
        <p:nvPicPr>
          <p:cNvPr id="5" name="Picture 4"/>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2610104" y="279400"/>
            <a:ext cx="905256" cy="408432"/>
          </a:xfrm>
          <a:prstGeom prst="rect">
            <a:avLst/>
          </a:prstGeom>
        </p:spPr>
      </p:pic>
      <p:sp>
        <p:nvSpPr>
          <p:cNvPr id="16" name="TextBox 15"/>
          <p:cNvSpPr txBox="1"/>
          <p:nvPr/>
        </p:nvSpPr>
        <p:spPr>
          <a:xfrm>
            <a:off x="304800" y="2803567"/>
            <a:ext cx="364202" cy="584775"/>
          </a:xfrm>
          <a:prstGeom prst="rect">
            <a:avLst/>
          </a:prstGeom>
          <a:noFill/>
        </p:spPr>
        <p:txBody>
          <a:bodyPr wrap="none" rtlCol="0">
            <a:spAutoFit/>
          </a:bodyPr>
          <a:lstStyle/>
          <a:p>
            <a:r>
              <a:rPr lang="en-US" sz="3200" dirty="0"/>
              <a:t>y</a:t>
            </a:r>
          </a:p>
        </p:txBody>
      </p:sp>
      <p:sp>
        <p:nvSpPr>
          <p:cNvPr id="17" name="TextBox 16"/>
          <p:cNvSpPr txBox="1"/>
          <p:nvPr/>
        </p:nvSpPr>
        <p:spPr>
          <a:xfrm>
            <a:off x="2743200" y="4728014"/>
            <a:ext cx="389850" cy="584775"/>
          </a:xfrm>
          <a:prstGeom prst="rect">
            <a:avLst/>
          </a:prstGeom>
          <a:noFill/>
        </p:spPr>
        <p:txBody>
          <a:bodyPr wrap="none" rtlCol="0">
            <a:spAutoFit/>
          </a:bodyPr>
          <a:lstStyle/>
          <a:p>
            <a:r>
              <a:rPr lang="en-US" sz="3200" dirty="0"/>
              <a:t>x</a:t>
            </a:r>
          </a:p>
        </p:txBody>
      </p:sp>
      <p:cxnSp>
        <p:nvCxnSpPr>
          <p:cNvPr id="20" name="Straight Connector 19"/>
          <p:cNvCxnSpPr/>
          <p:nvPr/>
        </p:nvCxnSpPr>
        <p:spPr>
          <a:xfrm>
            <a:off x="1111003" y="4368159"/>
            <a:ext cx="4003304" cy="1779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795520" y="3108370"/>
            <a:ext cx="865632" cy="277977"/>
          </a:xfrm>
          <a:prstGeom prst="rect">
            <a:avLst/>
          </a:prstGeom>
        </p:spPr>
      </p:pic>
      <p:sp>
        <p:nvSpPr>
          <p:cNvPr id="30" name="TextBox 29"/>
          <p:cNvSpPr txBox="1"/>
          <p:nvPr/>
        </p:nvSpPr>
        <p:spPr>
          <a:xfrm>
            <a:off x="736971" y="771568"/>
            <a:ext cx="4572406" cy="461665"/>
          </a:xfrm>
          <a:prstGeom prst="rect">
            <a:avLst/>
          </a:prstGeom>
          <a:noFill/>
        </p:spPr>
        <p:txBody>
          <a:bodyPr wrap="none" rtlCol="0">
            <a:spAutoFit/>
          </a:bodyPr>
          <a:lstStyle/>
          <a:p>
            <a:r>
              <a:rPr lang="en-US" sz="2400" dirty="0"/>
              <a:t>(for fixed     , this is a function of x)</a:t>
            </a:r>
          </a:p>
        </p:txBody>
      </p:sp>
      <p:pic>
        <p:nvPicPr>
          <p:cNvPr id="33" name="Picture 3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045461" y="889001"/>
            <a:ext cx="246279" cy="277977"/>
          </a:xfrm>
          <a:prstGeom prst="rect">
            <a:avLst/>
          </a:prstGeom>
        </p:spPr>
      </p:pic>
      <p:cxnSp>
        <p:nvCxnSpPr>
          <p:cNvPr id="34" name="Straight Connector 33"/>
          <p:cNvCxnSpPr/>
          <p:nvPr/>
        </p:nvCxnSpPr>
        <p:spPr>
          <a:xfrm>
            <a:off x="6197600" y="755733"/>
            <a:ext cx="0" cy="52832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861246" y="279400"/>
            <a:ext cx="4107215" cy="953832"/>
            <a:chOff x="5145934" y="209550"/>
            <a:chExt cx="3080411" cy="715374"/>
          </a:xfrm>
        </p:grpSpPr>
        <p:pic>
          <p:nvPicPr>
            <p:cNvPr id="38" name="Picture 37"/>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550784" y="209550"/>
              <a:ext cx="662940" cy="306324"/>
            </a:xfrm>
            <a:prstGeom prst="rect">
              <a:avLst/>
            </a:prstGeom>
          </p:spPr>
        </p:pic>
        <p:sp>
          <p:nvSpPr>
            <p:cNvPr id="36" name="TextBox 35"/>
            <p:cNvSpPr txBox="1"/>
            <p:nvPr/>
          </p:nvSpPr>
          <p:spPr>
            <a:xfrm>
              <a:off x="5145934" y="578675"/>
              <a:ext cx="3080411" cy="346249"/>
            </a:xfrm>
            <a:prstGeom prst="rect">
              <a:avLst/>
            </a:prstGeom>
            <a:noFill/>
          </p:spPr>
          <p:txBody>
            <a:bodyPr wrap="none" rtlCol="0">
              <a:spAutoFit/>
            </a:bodyPr>
            <a:lstStyle/>
            <a:p>
              <a:r>
                <a:rPr lang="en-US" sz="2400" dirty="0"/>
                <a:t>(function of the parameter      )</a:t>
              </a:r>
            </a:p>
          </p:txBody>
        </p:sp>
        <p:pic>
          <p:nvPicPr>
            <p:cNvPr id="37" name="Picture 36"/>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7816291" y="666750"/>
              <a:ext cx="184709" cy="208483"/>
            </a:xfrm>
            <a:prstGeom prst="rect">
              <a:avLst/>
            </a:prstGeom>
          </p:spPr>
        </p:pic>
      </p:grpSp>
      <p:graphicFrame>
        <p:nvGraphicFramePr>
          <p:cNvPr id="59" name="Chart 58"/>
          <p:cNvGraphicFramePr>
            <a:graphicFrameLocks/>
          </p:cNvGraphicFramePr>
          <p:nvPr>
            <p:extLst/>
          </p:nvPr>
        </p:nvGraphicFramePr>
        <p:xfrm>
          <a:off x="711200" y="1558967"/>
          <a:ext cx="4226560" cy="3581400"/>
        </p:xfrm>
        <a:graphic>
          <a:graphicData uri="http://schemas.openxmlformats.org/drawingml/2006/chart">
            <c:chart xmlns:c="http://schemas.openxmlformats.org/drawingml/2006/chart" xmlns:r="http://schemas.openxmlformats.org/officeDocument/2006/relationships" r:id="rId16"/>
          </a:graphicData>
        </a:graphic>
      </p:graphicFrame>
      <p:pic>
        <p:nvPicPr>
          <p:cNvPr id="60" name="Picture 59"/>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5080000" y="1679856"/>
            <a:ext cx="724205" cy="326745"/>
          </a:xfrm>
          <a:prstGeom prst="rect">
            <a:avLst/>
          </a:prstGeom>
        </p:spPr>
      </p:pic>
    </p:spTree>
    <p:extLst>
      <p:ext uri="{BB962C8B-B14F-4D97-AF65-F5344CB8AC3E}">
        <p14:creationId xmlns:p14="http://schemas.microsoft.com/office/powerpoint/2010/main" val="1766553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8880F-9E99-4B9A-903E-2454A58C7EA9}"/>
              </a:ext>
            </a:extLst>
          </p:cNvPr>
          <p:cNvSpPr>
            <a:spLocks noGrp="1"/>
          </p:cNvSpPr>
          <p:nvPr>
            <p:ph type="ctrTitle"/>
          </p:nvPr>
        </p:nvSpPr>
        <p:spPr>
          <a:xfrm>
            <a:off x="1185327" y="378229"/>
            <a:ext cx="8637073" cy="2541431"/>
          </a:xfrm>
        </p:spPr>
        <p:txBody>
          <a:bodyPr>
            <a:normAutofit/>
          </a:bodyPr>
          <a:lstStyle/>
          <a:p>
            <a:r>
              <a:rPr lang="en-US" dirty="0" smtClean="0">
                <a:solidFill>
                  <a:schemeClr val="tx1">
                    <a:lumMod val="75000"/>
                    <a:lumOff val="25000"/>
                  </a:schemeClr>
                </a:solidFill>
              </a:rPr>
              <a:t>Linear </a:t>
            </a:r>
            <a:br>
              <a:rPr lang="en-US" dirty="0" smtClean="0">
                <a:solidFill>
                  <a:schemeClr val="tx1">
                    <a:lumMod val="75000"/>
                    <a:lumOff val="25000"/>
                  </a:schemeClr>
                </a:solidFill>
              </a:rPr>
            </a:br>
            <a:r>
              <a:rPr lang="en-US" dirty="0" smtClean="0">
                <a:solidFill>
                  <a:schemeClr val="tx1">
                    <a:lumMod val="75000"/>
                    <a:lumOff val="25000"/>
                  </a:schemeClr>
                </a:solidFill>
              </a:rPr>
              <a:t>regression</a:t>
            </a:r>
            <a:endParaRPr lang="en-US" dirty="0">
              <a:solidFill>
                <a:schemeClr val="tx1">
                  <a:lumMod val="75000"/>
                  <a:lumOff val="25000"/>
                </a:schemeClr>
              </a:solidFill>
            </a:endParaRPr>
          </a:p>
        </p:txBody>
      </p:sp>
      <p:pic>
        <p:nvPicPr>
          <p:cNvPr id="3" name="Picture 2"/>
          <p:cNvPicPr>
            <a:picLocks noChangeAspect="1"/>
          </p:cNvPicPr>
          <p:nvPr/>
        </p:nvPicPr>
        <p:blipFill>
          <a:blip r:embed="rId2"/>
          <a:stretch>
            <a:fillRect/>
          </a:stretch>
        </p:blipFill>
        <p:spPr>
          <a:xfrm>
            <a:off x="8307925" y="490785"/>
            <a:ext cx="1514475" cy="2428875"/>
          </a:xfrm>
          <a:prstGeom prst="rect">
            <a:avLst/>
          </a:prstGeom>
        </p:spPr>
      </p:pic>
      <p:sp>
        <p:nvSpPr>
          <p:cNvPr id="4" name="TextBox 3"/>
          <p:cNvSpPr txBox="1"/>
          <p:nvPr/>
        </p:nvSpPr>
        <p:spPr>
          <a:xfrm>
            <a:off x="1773716" y="3789802"/>
            <a:ext cx="9430438" cy="1015663"/>
          </a:xfrm>
          <a:prstGeom prst="rect">
            <a:avLst/>
          </a:prstGeom>
          <a:noFill/>
        </p:spPr>
        <p:txBody>
          <a:bodyPr wrap="square" rtlCol="0">
            <a:spAutoFit/>
          </a:bodyPr>
          <a:lstStyle/>
          <a:p>
            <a:r>
              <a:rPr lang="en-US" sz="6000" dirty="0" smtClean="0">
                <a:solidFill>
                  <a:schemeClr val="bg1">
                    <a:lumMod val="50000"/>
                  </a:schemeClr>
                </a:solidFill>
                <a:latin typeface="Times New Roman" panose="02020603050405020304" pitchFamily="18" charset="0"/>
                <a:cs typeface="Times New Roman" panose="02020603050405020304" pitchFamily="18" charset="0"/>
              </a:rPr>
              <a:t>Gradient Descent</a:t>
            </a:r>
            <a:endParaRPr lang="en-US" sz="6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53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19791" y="584200"/>
            <a:ext cx="4037580" cy="666786"/>
          </a:xfrm>
          <a:prstGeom prst="rect">
            <a:avLst/>
          </a:prstGeom>
          <a:noFill/>
        </p:spPr>
        <p:txBody>
          <a:bodyPr wrap="none" rtlCol="0">
            <a:spAutoFit/>
          </a:bodyPr>
          <a:lstStyle/>
          <a:p>
            <a:r>
              <a:rPr lang="en-US" sz="3733" dirty="0"/>
              <a:t>Have some function</a:t>
            </a:r>
          </a:p>
        </p:txBody>
      </p:sp>
      <p:pic>
        <p:nvPicPr>
          <p:cNvPr id="43" name="Picture 4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15464" y="701040"/>
            <a:ext cx="1740656" cy="495219"/>
          </a:xfrm>
          <a:prstGeom prst="rect">
            <a:avLst/>
          </a:prstGeom>
        </p:spPr>
      </p:pic>
      <p:sp>
        <p:nvSpPr>
          <p:cNvPr id="44" name="TextBox 43"/>
          <p:cNvSpPr txBox="1"/>
          <p:nvPr/>
        </p:nvSpPr>
        <p:spPr>
          <a:xfrm>
            <a:off x="1119791" y="1410573"/>
            <a:ext cx="1388650" cy="666786"/>
          </a:xfrm>
          <a:prstGeom prst="rect">
            <a:avLst/>
          </a:prstGeom>
          <a:noFill/>
        </p:spPr>
        <p:txBody>
          <a:bodyPr wrap="none" rtlCol="0">
            <a:spAutoFit/>
          </a:bodyPr>
          <a:lstStyle/>
          <a:p>
            <a:r>
              <a:rPr lang="en-US" sz="3733" dirty="0"/>
              <a:t>Want </a:t>
            </a:r>
          </a:p>
        </p:txBody>
      </p:sp>
      <p:pic>
        <p:nvPicPr>
          <p:cNvPr id="3" name="Picture 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753361" y="1529080"/>
            <a:ext cx="2768049" cy="757611"/>
          </a:xfrm>
          <a:prstGeom prst="rect">
            <a:avLst/>
          </a:prstGeom>
        </p:spPr>
      </p:pic>
      <p:sp>
        <p:nvSpPr>
          <p:cNvPr id="15" name="TextBox 14"/>
          <p:cNvSpPr txBox="1"/>
          <p:nvPr/>
        </p:nvSpPr>
        <p:spPr>
          <a:xfrm>
            <a:off x="914400" y="2383291"/>
            <a:ext cx="10160000" cy="3915682"/>
          </a:xfrm>
          <a:prstGeom prst="roundRect">
            <a:avLst/>
          </a:prstGeom>
          <a:noFill/>
          <a:ln>
            <a:noFill/>
          </a:ln>
        </p:spPr>
        <p:txBody>
          <a:bodyPr wrap="square" rtlCol="0">
            <a:spAutoFit/>
          </a:bodyPr>
          <a:lstStyle/>
          <a:p>
            <a:pPr>
              <a:lnSpc>
                <a:spcPct val="150000"/>
              </a:lnSpc>
            </a:pPr>
            <a:r>
              <a:rPr lang="en-US" sz="3733" b="1" dirty="0"/>
              <a:t>Outline:</a:t>
            </a:r>
          </a:p>
          <a:p>
            <a:pPr marL="1066773" lvl="1" indent="-457189">
              <a:lnSpc>
                <a:spcPct val="150000"/>
              </a:lnSpc>
              <a:buFont typeface="Arial" pitchFamily="34" charset="0"/>
              <a:buChar char="•"/>
            </a:pPr>
            <a:r>
              <a:rPr lang="en-US" sz="3733" dirty="0"/>
              <a:t>Start with some</a:t>
            </a:r>
          </a:p>
          <a:p>
            <a:pPr marL="1066773" lvl="1" indent="-457189">
              <a:lnSpc>
                <a:spcPct val="150000"/>
              </a:lnSpc>
              <a:buFont typeface="Arial" pitchFamily="34" charset="0"/>
              <a:buChar char="•"/>
            </a:pPr>
            <a:r>
              <a:rPr lang="en-US" sz="3733" dirty="0"/>
              <a:t>Keep changing              to reduce                     until we hopefully end up at a minimum</a:t>
            </a:r>
          </a:p>
        </p:txBody>
      </p:sp>
      <p:pic>
        <p:nvPicPr>
          <p:cNvPr id="48" name="Picture 4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532120" y="3759200"/>
            <a:ext cx="1062483" cy="452120"/>
          </a:xfrm>
          <a:prstGeom prst="rect">
            <a:avLst/>
          </a:prstGeom>
          <a:ln>
            <a:noFill/>
          </a:ln>
        </p:spPr>
      </p:pic>
      <p:pic>
        <p:nvPicPr>
          <p:cNvPr id="49" name="Picture 48"/>
          <p:cNvPicPr>
            <a:picLocks noChangeAspect="1"/>
          </p:cNvPicPr>
          <p:nvPr>
            <p:custDataLst>
              <p:tags r:id="rId4"/>
            </p:custDataLst>
          </p:nvPr>
        </p:nvPicPr>
        <p:blipFill>
          <a:blip r:embed="rId7" cstate="print">
            <a:extLst>
              <a:ext uri="{28A0092B-C50C-407E-A947-70E740481C1C}">
                <a14:useLocalDpi xmlns:a14="http://schemas.microsoft.com/office/drawing/2010/main" val="0"/>
              </a:ext>
            </a:extLst>
          </a:blip>
          <a:stretch>
            <a:fillRect/>
          </a:stretch>
        </p:blipFill>
        <p:spPr>
          <a:xfrm>
            <a:off x="8666480" y="4600747"/>
            <a:ext cx="1774573" cy="504868"/>
          </a:xfrm>
          <a:prstGeom prst="rect">
            <a:avLst/>
          </a:prstGeom>
          <a:ln>
            <a:noFill/>
          </a:ln>
        </p:spPr>
      </p:pic>
      <p:pic>
        <p:nvPicPr>
          <p:cNvPr id="12" name="Picture 11"/>
          <p:cNvPicPr>
            <a:picLocks noChangeAspect="1"/>
          </p:cNvPicPr>
          <p:nvPr>
            <p:custDataLst>
              <p:tags r:id="rId5"/>
            </p:custDataLst>
          </p:nvPr>
        </p:nvPicPr>
        <p:blipFill>
          <a:blip r:embed="rId9" cstate="print">
            <a:extLst>
              <a:ext uri="{28A0092B-C50C-407E-A947-70E740481C1C}">
                <a14:useLocalDpi xmlns:a14="http://schemas.microsoft.com/office/drawing/2010/main" val="0"/>
              </a:ext>
            </a:extLst>
          </a:blip>
          <a:stretch>
            <a:fillRect/>
          </a:stretch>
        </p:blipFill>
        <p:spPr>
          <a:xfrm>
            <a:off x="5283200" y="4607560"/>
            <a:ext cx="1062483" cy="452120"/>
          </a:xfrm>
          <a:prstGeom prst="rect">
            <a:avLst/>
          </a:prstGeom>
        </p:spPr>
      </p:pic>
    </p:spTree>
    <p:extLst>
      <p:ext uri="{BB962C8B-B14F-4D97-AF65-F5344CB8AC3E}">
        <p14:creationId xmlns:p14="http://schemas.microsoft.com/office/powerpoint/2010/main" val="1340110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cstate="print"/>
          <a:srcRect/>
          <a:stretch>
            <a:fillRect/>
          </a:stretch>
        </p:blipFill>
        <p:spPr bwMode="auto">
          <a:xfrm>
            <a:off x="812800" y="681038"/>
            <a:ext cx="10236200" cy="5376863"/>
          </a:xfrm>
          <a:prstGeom prst="rect">
            <a:avLst/>
          </a:prstGeom>
          <a:noFill/>
          <a:ln w="9525">
            <a:noFill/>
            <a:miter lim="800000"/>
            <a:headEnd/>
            <a:tailEnd/>
          </a:ln>
        </p:spPr>
      </p:pic>
      <p:sp>
        <p:nvSpPr>
          <p:cNvPr id="477191" name="AutoShape 7"/>
          <p:cNvSpPr>
            <a:spLocks noChangeArrowheads="1"/>
          </p:cNvSpPr>
          <p:nvPr/>
        </p:nvSpPr>
        <p:spPr bwMode="auto">
          <a:xfrm>
            <a:off x="5054600" y="2698749"/>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7192" name="AutoShape 8"/>
          <p:cNvSpPr>
            <a:spLocks noChangeArrowheads="1"/>
          </p:cNvSpPr>
          <p:nvPr/>
        </p:nvSpPr>
        <p:spPr bwMode="auto">
          <a:xfrm>
            <a:off x="5105400" y="2989261"/>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7193" name="AutoShape 9"/>
          <p:cNvSpPr>
            <a:spLocks noChangeArrowheads="1"/>
          </p:cNvSpPr>
          <p:nvPr/>
        </p:nvSpPr>
        <p:spPr bwMode="auto">
          <a:xfrm>
            <a:off x="5080000" y="3284536"/>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7194" name="AutoShape 10"/>
          <p:cNvSpPr>
            <a:spLocks noChangeArrowheads="1"/>
          </p:cNvSpPr>
          <p:nvPr/>
        </p:nvSpPr>
        <p:spPr bwMode="auto">
          <a:xfrm>
            <a:off x="4775200" y="3589336"/>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7195" name="AutoShape 11"/>
          <p:cNvSpPr>
            <a:spLocks noChangeArrowheads="1"/>
          </p:cNvSpPr>
          <p:nvPr/>
        </p:nvSpPr>
        <p:spPr bwMode="auto">
          <a:xfrm>
            <a:off x="4876800" y="3894136"/>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7196" name="AutoShape 12"/>
          <p:cNvSpPr>
            <a:spLocks noChangeArrowheads="1"/>
          </p:cNvSpPr>
          <p:nvPr/>
        </p:nvSpPr>
        <p:spPr bwMode="auto">
          <a:xfrm>
            <a:off x="5283200" y="3970336"/>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7197" name="AutoShape 13"/>
          <p:cNvSpPr>
            <a:spLocks noChangeArrowheads="1"/>
          </p:cNvSpPr>
          <p:nvPr/>
        </p:nvSpPr>
        <p:spPr bwMode="auto">
          <a:xfrm>
            <a:off x="5486400" y="4198936"/>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7198" name="AutoShape 14"/>
          <p:cNvSpPr>
            <a:spLocks noChangeArrowheads="1"/>
          </p:cNvSpPr>
          <p:nvPr/>
        </p:nvSpPr>
        <p:spPr bwMode="auto">
          <a:xfrm>
            <a:off x="5384800" y="4503736"/>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cxnSp>
        <p:nvCxnSpPr>
          <p:cNvPr id="477199" name="AutoShape 15"/>
          <p:cNvCxnSpPr>
            <a:cxnSpLocks noChangeShapeType="1"/>
          </p:cNvCxnSpPr>
          <p:nvPr/>
        </p:nvCxnSpPr>
        <p:spPr bwMode="auto">
          <a:xfrm>
            <a:off x="4923367" y="3703636"/>
            <a:ext cx="101600" cy="304800"/>
          </a:xfrm>
          <a:prstGeom prst="straightConnector1">
            <a:avLst/>
          </a:prstGeom>
          <a:noFill/>
          <a:ln w="28575">
            <a:solidFill>
              <a:schemeClr val="tx1"/>
            </a:solidFill>
            <a:round/>
            <a:headEnd/>
            <a:tailEnd/>
          </a:ln>
        </p:spPr>
      </p:cxnSp>
      <p:cxnSp>
        <p:nvCxnSpPr>
          <p:cNvPr id="477200" name="AutoShape 16"/>
          <p:cNvCxnSpPr>
            <a:cxnSpLocks noChangeShapeType="1"/>
          </p:cNvCxnSpPr>
          <p:nvPr/>
        </p:nvCxnSpPr>
        <p:spPr bwMode="auto">
          <a:xfrm flipH="1">
            <a:off x="4923367" y="3398836"/>
            <a:ext cx="304800" cy="304800"/>
          </a:xfrm>
          <a:prstGeom prst="straightConnector1">
            <a:avLst/>
          </a:prstGeom>
          <a:noFill/>
          <a:ln w="28575">
            <a:solidFill>
              <a:schemeClr val="tx1"/>
            </a:solidFill>
            <a:round/>
            <a:headEnd/>
            <a:tailEnd/>
          </a:ln>
        </p:spPr>
      </p:cxnSp>
      <p:cxnSp>
        <p:nvCxnSpPr>
          <p:cNvPr id="477201" name="AutoShape 17"/>
          <p:cNvCxnSpPr>
            <a:cxnSpLocks noChangeShapeType="1"/>
          </p:cNvCxnSpPr>
          <p:nvPr/>
        </p:nvCxnSpPr>
        <p:spPr bwMode="auto">
          <a:xfrm>
            <a:off x="5033433" y="4008436"/>
            <a:ext cx="406400" cy="76200"/>
          </a:xfrm>
          <a:prstGeom prst="straightConnector1">
            <a:avLst/>
          </a:prstGeom>
          <a:noFill/>
          <a:ln w="28575">
            <a:solidFill>
              <a:schemeClr val="tx1"/>
            </a:solidFill>
            <a:round/>
            <a:headEnd/>
            <a:tailEnd/>
          </a:ln>
        </p:spPr>
      </p:cxnSp>
      <p:cxnSp>
        <p:nvCxnSpPr>
          <p:cNvPr id="477202" name="AutoShape 18"/>
          <p:cNvCxnSpPr>
            <a:cxnSpLocks noChangeShapeType="1"/>
          </p:cNvCxnSpPr>
          <p:nvPr/>
        </p:nvCxnSpPr>
        <p:spPr bwMode="auto">
          <a:xfrm>
            <a:off x="5425017" y="4084636"/>
            <a:ext cx="203200" cy="228600"/>
          </a:xfrm>
          <a:prstGeom prst="straightConnector1">
            <a:avLst/>
          </a:prstGeom>
          <a:noFill/>
          <a:ln w="28575">
            <a:solidFill>
              <a:schemeClr val="tx1"/>
            </a:solidFill>
            <a:round/>
            <a:headEnd/>
            <a:tailEnd/>
          </a:ln>
        </p:spPr>
      </p:cxnSp>
      <p:cxnSp>
        <p:nvCxnSpPr>
          <p:cNvPr id="477203" name="AutoShape 19"/>
          <p:cNvCxnSpPr>
            <a:cxnSpLocks noChangeShapeType="1"/>
          </p:cNvCxnSpPr>
          <p:nvPr/>
        </p:nvCxnSpPr>
        <p:spPr bwMode="auto">
          <a:xfrm flipH="1">
            <a:off x="5526617" y="4313236"/>
            <a:ext cx="101600" cy="304800"/>
          </a:xfrm>
          <a:prstGeom prst="straightConnector1">
            <a:avLst/>
          </a:prstGeom>
          <a:noFill/>
          <a:ln w="28575">
            <a:solidFill>
              <a:schemeClr val="tx1"/>
            </a:solidFill>
            <a:round/>
            <a:headEnd/>
            <a:tailEnd/>
          </a:ln>
        </p:spPr>
      </p:cxnSp>
      <p:sp>
        <p:nvSpPr>
          <p:cNvPr id="477204" name="Line 20"/>
          <p:cNvSpPr>
            <a:spLocks noChangeShapeType="1"/>
          </p:cNvSpPr>
          <p:nvPr/>
        </p:nvSpPr>
        <p:spPr bwMode="auto">
          <a:xfrm>
            <a:off x="5207002" y="2813049"/>
            <a:ext cx="57151" cy="304800"/>
          </a:xfrm>
          <a:prstGeom prst="line">
            <a:avLst/>
          </a:prstGeom>
          <a:noFill/>
          <a:ln w="28575">
            <a:solidFill>
              <a:schemeClr val="tx1"/>
            </a:solidFill>
            <a:round/>
            <a:headEnd/>
            <a:tailEnd/>
          </a:ln>
        </p:spPr>
        <p:txBody>
          <a:bodyPr/>
          <a:lstStyle/>
          <a:p>
            <a:endParaRPr lang="en-US" sz="2400">
              <a:solidFill>
                <a:prstClr val="black"/>
              </a:solidFill>
            </a:endParaRPr>
          </a:p>
        </p:txBody>
      </p:sp>
      <p:sp>
        <p:nvSpPr>
          <p:cNvPr id="477205" name="Line 21"/>
          <p:cNvSpPr>
            <a:spLocks noChangeShapeType="1"/>
          </p:cNvSpPr>
          <p:nvPr/>
        </p:nvSpPr>
        <p:spPr bwMode="auto">
          <a:xfrm flipH="1">
            <a:off x="5232402" y="3113087"/>
            <a:ext cx="31751" cy="280988"/>
          </a:xfrm>
          <a:prstGeom prst="line">
            <a:avLst/>
          </a:prstGeom>
          <a:noFill/>
          <a:ln w="28575">
            <a:solidFill>
              <a:schemeClr val="tx1"/>
            </a:solidFill>
            <a:round/>
            <a:headEnd/>
            <a:tailEnd/>
          </a:ln>
        </p:spPr>
        <p:txBody>
          <a:bodyPr/>
          <a:lstStyle/>
          <a:p>
            <a:endParaRPr lang="en-US" sz="2400">
              <a:solidFill>
                <a:prstClr val="black"/>
              </a:solidFill>
            </a:endParaRPr>
          </a:p>
        </p:txBody>
      </p:sp>
      <p:sp>
        <p:nvSpPr>
          <p:cNvPr id="50196" name="Text Box 22"/>
          <p:cNvSpPr txBox="1">
            <a:spLocks noChangeArrowheads="1"/>
          </p:cNvSpPr>
          <p:nvPr/>
        </p:nvSpPr>
        <p:spPr bwMode="auto">
          <a:xfrm>
            <a:off x="9029701" y="4953000"/>
            <a:ext cx="447558" cy="461665"/>
          </a:xfrm>
          <a:prstGeom prst="rect">
            <a:avLst/>
          </a:prstGeom>
          <a:noFill/>
          <a:ln w="9525">
            <a:noFill/>
            <a:miter lim="800000"/>
            <a:headEnd/>
            <a:tailEnd/>
          </a:ln>
        </p:spPr>
        <p:txBody>
          <a:bodyPr wrap="none">
            <a:spAutoFit/>
          </a:bodyPr>
          <a:lstStyle/>
          <a:p>
            <a:r>
              <a:rPr lang="en-US" sz="2400">
                <a:solidFill>
                  <a:prstClr val="black"/>
                </a:solidFill>
                <a:latin typeface="Symbol" pitchFamily="18" charset="2"/>
                <a:sym typeface="Symbol" pitchFamily="18" charset="2"/>
              </a:rPr>
              <a:t></a:t>
            </a:r>
            <a:r>
              <a:rPr lang="en-US" sz="2400" baseline="-25000">
                <a:solidFill>
                  <a:prstClr val="black"/>
                </a:solidFill>
                <a:latin typeface="Symbol" pitchFamily="18" charset="2"/>
                <a:sym typeface="Symbol" pitchFamily="18" charset="2"/>
              </a:rPr>
              <a:t>1</a:t>
            </a:r>
            <a:endParaRPr lang="en-US" sz="2400" baseline="-25000">
              <a:solidFill>
                <a:prstClr val="black"/>
              </a:solidFill>
              <a:latin typeface="Symbol" pitchFamily="18" charset="2"/>
            </a:endParaRPr>
          </a:p>
        </p:txBody>
      </p:sp>
      <p:sp>
        <p:nvSpPr>
          <p:cNvPr id="50197" name="Text Box 23"/>
          <p:cNvSpPr txBox="1">
            <a:spLocks noChangeArrowheads="1"/>
          </p:cNvSpPr>
          <p:nvPr/>
        </p:nvSpPr>
        <p:spPr bwMode="auto">
          <a:xfrm>
            <a:off x="3668184" y="5332413"/>
            <a:ext cx="447558" cy="461665"/>
          </a:xfrm>
          <a:prstGeom prst="rect">
            <a:avLst/>
          </a:prstGeom>
          <a:noFill/>
          <a:ln w="9525">
            <a:noFill/>
            <a:miter lim="800000"/>
            <a:headEnd/>
            <a:tailEnd/>
          </a:ln>
        </p:spPr>
        <p:txBody>
          <a:bodyPr wrap="none">
            <a:spAutoFit/>
          </a:bodyPr>
          <a:lstStyle/>
          <a:p>
            <a:r>
              <a:rPr lang="en-US" sz="2400">
                <a:solidFill>
                  <a:prstClr val="black"/>
                </a:solidFill>
                <a:latin typeface="Symbol" pitchFamily="18" charset="2"/>
                <a:sym typeface="Symbol" pitchFamily="18" charset="2"/>
              </a:rPr>
              <a:t></a:t>
            </a:r>
            <a:r>
              <a:rPr lang="en-US" sz="2400" baseline="-25000">
                <a:solidFill>
                  <a:prstClr val="black"/>
                </a:solidFill>
                <a:latin typeface="Symbol" pitchFamily="18" charset="2"/>
                <a:sym typeface="Symbol" pitchFamily="18" charset="2"/>
              </a:rPr>
              <a:t>0</a:t>
            </a:r>
            <a:endParaRPr lang="en-US" sz="2400" baseline="-25000">
              <a:solidFill>
                <a:prstClr val="black"/>
              </a:solidFill>
              <a:latin typeface="Symbol" pitchFamily="18" charset="2"/>
            </a:endParaRPr>
          </a:p>
        </p:txBody>
      </p:sp>
      <p:sp>
        <p:nvSpPr>
          <p:cNvPr id="23" name="Text Box 21"/>
          <p:cNvSpPr txBox="1">
            <a:spLocks noChangeArrowheads="1"/>
          </p:cNvSpPr>
          <p:nvPr/>
        </p:nvSpPr>
        <p:spPr bwMode="auto">
          <a:xfrm>
            <a:off x="795047" y="3173094"/>
            <a:ext cx="1063112" cy="461665"/>
          </a:xfrm>
          <a:prstGeom prst="rect">
            <a:avLst/>
          </a:prstGeom>
          <a:noFill/>
          <a:ln w="9525">
            <a:noFill/>
            <a:miter lim="800000"/>
            <a:headEnd/>
            <a:tailEnd/>
          </a:ln>
        </p:spPr>
        <p:txBody>
          <a:bodyPr wrap="none">
            <a:spAutoFit/>
          </a:bodyPr>
          <a:lstStyle/>
          <a:p>
            <a:r>
              <a:rPr lang="en-US" sz="2400" dirty="0">
                <a:solidFill>
                  <a:prstClr val="black"/>
                </a:solidFill>
              </a:rPr>
              <a:t>J(</a:t>
            </a:r>
            <a:r>
              <a:rPr lang="en-US" sz="2400" dirty="0">
                <a:solidFill>
                  <a:prstClr val="black"/>
                </a:solidFill>
                <a:latin typeface="Symbol" pitchFamily="18" charset="2"/>
                <a:sym typeface="Symbol" pitchFamily="18" charset="2"/>
              </a:rPr>
              <a:t></a:t>
            </a:r>
            <a:r>
              <a:rPr lang="en-US" sz="2400" baseline="-25000" dirty="0">
                <a:solidFill>
                  <a:prstClr val="black"/>
                </a:solidFill>
                <a:latin typeface="Symbol" pitchFamily="18" charset="2"/>
                <a:sym typeface="Symbol" pitchFamily="18" charset="2"/>
              </a:rPr>
              <a:t>0</a:t>
            </a:r>
            <a:r>
              <a:rPr lang="en-US" sz="2400" dirty="0">
                <a:solidFill>
                  <a:prstClr val="black"/>
                </a:solidFill>
                <a:latin typeface="Symbol" pitchFamily="18" charset="2"/>
                <a:sym typeface="Symbol" pitchFamily="18" charset="2"/>
              </a:rPr>
              <a:t>,</a:t>
            </a:r>
            <a:r>
              <a:rPr lang="en-US" sz="2400" baseline="-25000" dirty="0">
                <a:solidFill>
                  <a:prstClr val="black"/>
                </a:solidFill>
                <a:latin typeface="Symbol" pitchFamily="18" charset="2"/>
                <a:sym typeface="Symbol" pitchFamily="18" charset="2"/>
              </a:rPr>
              <a:t>1</a:t>
            </a:r>
            <a:r>
              <a:rPr lang="en-US" sz="2400" dirty="0">
                <a:solidFill>
                  <a:prstClr val="black"/>
                </a:solidFill>
              </a:rPr>
              <a:t>)</a:t>
            </a:r>
            <a:endParaRPr lang="en-US" sz="2400" baseline="-25000" dirty="0">
              <a:solidFill>
                <a:prstClr val="black"/>
              </a:solidFill>
              <a:latin typeface="Symbol" pitchFamily="18" charset="2"/>
              <a:sym typeface="Symbol" pitchFamily="18" charset="2"/>
            </a:endParaRPr>
          </a:p>
        </p:txBody>
      </p:sp>
    </p:spTree>
    <p:extLst>
      <p:ext uri="{BB962C8B-B14F-4D97-AF65-F5344CB8AC3E}">
        <p14:creationId xmlns:p14="http://schemas.microsoft.com/office/powerpoint/2010/main" val="109605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7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720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771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7720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4771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720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7719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500"/>
                                  </p:stCondLst>
                                  <p:childTnLst>
                                    <p:set>
                                      <p:cBhvr>
                                        <p:cTn id="30" dur="1" fill="hold">
                                          <p:stCondLst>
                                            <p:cond delay="0"/>
                                          </p:stCondLst>
                                        </p:cTn>
                                        <p:tgtEl>
                                          <p:spTgt spid="477199"/>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47719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500"/>
                                  </p:stCondLst>
                                  <p:childTnLst>
                                    <p:set>
                                      <p:cBhvr>
                                        <p:cTn id="36" dur="1" fill="hold">
                                          <p:stCondLst>
                                            <p:cond delay="0"/>
                                          </p:stCondLst>
                                        </p:cTn>
                                        <p:tgtEl>
                                          <p:spTgt spid="477201"/>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477196"/>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500"/>
                                  </p:stCondLst>
                                  <p:childTnLst>
                                    <p:set>
                                      <p:cBhvr>
                                        <p:cTn id="42" dur="1" fill="hold">
                                          <p:stCondLst>
                                            <p:cond delay="0"/>
                                          </p:stCondLst>
                                        </p:cTn>
                                        <p:tgtEl>
                                          <p:spTgt spid="477202"/>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477197"/>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nodeType="afterEffect">
                                  <p:stCondLst>
                                    <p:cond delay="500"/>
                                  </p:stCondLst>
                                  <p:childTnLst>
                                    <p:set>
                                      <p:cBhvr>
                                        <p:cTn id="48" dur="1" fill="hold">
                                          <p:stCondLst>
                                            <p:cond delay="0"/>
                                          </p:stCondLst>
                                        </p:cTn>
                                        <p:tgtEl>
                                          <p:spTgt spid="477203"/>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477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1" grpId="0" animBg="1"/>
      <p:bldP spid="477192" grpId="0" animBg="1"/>
      <p:bldP spid="477193" grpId="0" animBg="1"/>
      <p:bldP spid="477194" grpId="0" animBg="1"/>
      <p:bldP spid="477195" grpId="0" animBg="1"/>
      <p:bldP spid="477196" grpId="0" animBg="1"/>
      <p:bldP spid="477197" grpId="0" animBg="1"/>
      <p:bldP spid="477198" grpId="0" animBg="1"/>
      <p:bldP spid="477204" grpId="0" animBg="1"/>
      <p:bldP spid="47720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3" cstate="print"/>
          <a:srcRect/>
          <a:stretch>
            <a:fillRect/>
          </a:stretch>
        </p:blipFill>
        <p:spPr bwMode="auto">
          <a:xfrm>
            <a:off x="812800" y="681038"/>
            <a:ext cx="10236200" cy="5376863"/>
          </a:xfrm>
          <a:prstGeom prst="rect">
            <a:avLst/>
          </a:prstGeom>
          <a:noFill/>
          <a:ln w="9525">
            <a:noFill/>
            <a:miter lim="800000"/>
            <a:headEnd/>
            <a:tailEnd/>
          </a:ln>
        </p:spPr>
      </p:pic>
      <p:sp>
        <p:nvSpPr>
          <p:cNvPr id="51204" name="Text Box 4"/>
          <p:cNvSpPr txBox="1">
            <a:spLocks noChangeArrowheads="1"/>
          </p:cNvSpPr>
          <p:nvPr/>
        </p:nvSpPr>
        <p:spPr bwMode="auto">
          <a:xfrm>
            <a:off x="3668184" y="5324476"/>
            <a:ext cx="447558" cy="461665"/>
          </a:xfrm>
          <a:prstGeom prst="rect">
            <a:avLst/>
          </a:prstGeom>
          <a:noFill/>
          <a:ln w="9525">
            <a:noFill/>
            <a:miter lim="800000"/>
            <a:headEnd/>
            <a:tailEnd/>
          </a:ln>
        </p:spPr>
        <p:txBody>
          <a:bodyPr wrap="none">
            <a:spAutoFit/>
          </a:bodyPr>
          <a:lstStyle/>
          <a:p>
            <a:r>
              <a:rPr lang="en-US" sz="2400">
                <a:solidFill>
                  <a:prstClr val="black"/>
                </a:solidFill>
                <a:latin typeface="Symbol" pitchFamily="18" charset="2"/>
                <a:sym typeface="Symbol" pitchFamily="18" charset="2"/>
              </a:rPr>
              <a:t></a:t>
            </a:r>
            <a:r>
              <a:rPr lang="en-US" sz="2400" baseline="-25000">
                <a:solidFill>
                  <a:prstClr val="black"/>
                </a:solidFill>
                <a:latin typeface="Symbol" pitchFamily="18" charset="2"/>
                <a:sym typeface="Symbol" pitchFamily="18" charset="2"/>
              </a:rPr>
              <a:t>0</a:t>
            </a:r>
            <a:endParaRPr lang="en-US" sz="2400" baseline="-25000">
              <a:solidFill>
                <a:prstClr val="black"/>
              </a:solidFill>
              <a:latin typeface="Symbol" pitchFamily="18" charset="2"/>
            </a:endParaRPr>
          </a:p>
        </p:txBody>
      </p:sp>
      <p:sp>
        <p:nvSpPr>
          <p:cNvPr id="51205" name="Text Box 5"/>
          <p:cNvSpPr txBox="1">
            <a:spLocks noChangeArrowheads="1"/>
          </p:cNvSpPr>
          <p:nvPr/>
        </p:nvSpPr>
        <p:spPr bwMode="auto">
          <a:xfrm>
            <a:off x="9029701" y="4945062"/>
            <a:ext cx="447558" cy="461665"/>
          </a:xfrm>
          <a:prstGeom prst="rect">
            <a:avLst/>
          </a:prstGeom>
          <a:noFill/>
          <a:ln w="9525">
            <a:noFill/>
            <a:miter lim="800000"/>
            <a:headEnd/>
            <a:tailEnd/>
          </a:ln>
        </p:spPr>
        <p:txBody>
          <a:bodyPr wrap="none">
            <a:spAutoFit/>
          </a:bodyPr>
          <a:lstStyle/>
          <a:p>
            <a:r>
              <a:rPr lang="en-US" sz="2400">
                <a:solidFill>
                  <a:prstClr val="black"/>
                </a:solidFill>
                <a:latin typeface="Symbol" pitchFamily="18" charset="2"/>
                <a:sym typeface="Symbol" pitchFamily="18" charset="2"/>
              </a:rPr>
              <a:t></a:t>
            </a:r>
            <a:r>
              <a:rPr lang="en-US" sz="2400" baseline="-25000">
                <a:solidFill>
                  <a:prstClr val="black"/>
                </a:solidFill>
                <a:latin typeface="Symbol" pitchFamily="18" charset="2"/>
                <a:sym typeface="Symbol" pitchFamily="18" charset="2"/>
              </a:rPr>
              <a:t>1</a:t>
            </a:r>
            <a:endParaRPr lang="en-US" sz="2400" baseline="-25000">
              <a:solidFill>
                <a:prstClr val="black"/>
              </a:solidFill>
              <a:latin typeface="Symbol" pitchFamily="18" charset="2"/>
            </a:endParaRPr>
          </a:p>
        </p:txBody>
      </p:sp>
      <p:sp>
        <p:nvSpPr>
          <p:cNvPr id="479239" name="AutoShape 7"/>
          <p:cNvSpPr>
            <a:spLocks noChangeArrowheads="1"/>
          </p:cNvSpPr>
          <p:nvPr/>
        </p:nvSpPr>
        <p:spPr bwMode="auto">
          <a:xfrm>
            <a:off x="5314951" y="2566987"/>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9240" name="AutoShape 8"/>
          <p:cNvSpPr>
            <a:spLocks noChangeArrowheads="1"/>
          </p:cNvSpPr>
          <p:nvPr/>
        </p:nvSpPr>
        <p:spPr bwMode="auto">
          <a:xfrm>
            <a:off x="5657851" y="2876549"/>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9241" name="AutoShape 9"/>
          <p:cNvSpPr>
            <a:spLocks noChangeArrowheads="1"/>
          </p:cNvSpPr>
          <p:nvPr/>
        </p:nvSpPr>
        <p:spPr bwMode="auto">
          <a:xfrm>
            <a:off x="6038851" y="3000373"/>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9242" name="AutoShape 10"/>
          <p:cNvSpPr>
            <a:spLocks noChangeArrowheads="1"/>
          </p:cNvSpPr>
          <p:nvPr/>
        </p:nvSpPr>
        <p:spPr bwMode="auto">
          <a:xfrm>
            <a:off x="6502400" y="3276599"/>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9243" name="AutoShape 11"/>
          <p:cNvSpPr>
            <a:spLocks noChangeArrowheads="1"/>
          </p:cNvSpPr>
          <p:nvPr/>
        </p:nvSpPr>
        <p:spPr bwMode="auto">
          <a:xfrm>
            <a:off x="7010400" y="3505199"/>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9244" name="AutoShape 12"/>
          <p:cNvSpPr>
            <a:spLocks noChangeArrowheads="1"/>
          </p:cNvSpPr>
          <p:nvPr/>
        </p:nvSpPr>
        <p:spPr bwMode="auto">
          <a:xfrm>
            <a:off x="7518400" y="3657599"/>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9245" name="AutoShape 13"/>
          <p:cNvSpPr>
            <a:spLocks noChangeArrowheads="1"/>
          </p:cNvSpPr>
          <p:nvPr/>
        </p:nvSpPr>
        <p:spPr bwMode="auto">
          <a:xfrm>
            <a:off x="8026400" y="3809999"/>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cxnSp>
        <p:nvCxnSpPr>
          <p:cNvPr id="479246" name="AutoShape 14"/>
          <p:cNvCxnSpPr>
            <a:cxnSpLocks noChangeShapeType="1"/>
          </p:cNvCxnSpPr>
          <p:nvPr/>
        </p:nvCxnSpPr>
        <p:spPr bwMode="auto">
          <a:xfrm>
            <a:off x="6635751" y="3390899"/>
            <a:ext cx="508000" cy="228600"/>
          </a:xfrm>
          <a:prstGeom prst="straightConnector1">
            <a:avLst/>
          </a:prstGeom>
          <a:noFill/>
          <a:ln w="28575">
            <a:solidFill>
              <a:schemeClr val="tx1"/>
            </a:solidFill>
            <a:round/>
            <a:headEnd/>
            <a:tailEnd/>
          </a:ln>
        </p:spPr>
      </p:cxnSp>
      <p:cxnSp>
        <p:nvCxnSpPr>
          <p:cNvPr id="479247" name="AutoShape 15"/>
          <p:cNvCxnSpPr>
            <a:cxnSpLocks noChangeShapeType="1"/>
          </p:cNvCxnSpPr>
          <p:nvPr/>
        </p:nvCxnSpPr>
        <p:spPr bwMode="auto">
          <a:xfrm>
            <a:off x="7158567" y="3619499"/>
            <a:ext cx="508000" cy="152400"/>
          </a:xfrm>
          <a:prstGeom prst="straightConnector1">
            <a:avLst/>
          </a:prstGeom>
          <a:noFill/>
          <a:ln w="28575">
            <a:solidFill>
              <a:schemeClr val="tx1"/>
            </a:solidFill>
            <a:round/>
            <a:headEnd/>
            <a:tailEnd/>
          </a:ln>
        </p:spPr>
      </p:cxnSp>
      <p:cxnSp>
        <p:nvCxnSpPr>
          <p:cNvPr id="479248" name="AutoShape 16"/>
          <p:cNvCxnSpPr>
            <a:cxnSpLocks noChangeShapeType="1"/>
          </p:cNvCxnSpPr>
          <p:nvPr/>
        </p:nvCxnSpPr>
        <p:spPr bwMode="auto">
          <a:xfrm>
            <a:off x="7666567" y="3771899"/>
            <a:ext cx="508000" cy="152400"/>
          </a:xfrm>
          <a:prstGeom prst="straightConnector1">
            <a:avLst/>
          </a:prstGeom>
          <a:noFill/>
          <a:ln w="28575">
            <a:solidFill>
              <a:schemeClr val="tx1"/>
            </a:solidFill>
            <a:round/>
            <a:headEnd/>
            <a:tailEnd/>
          </a:ln>
        </p:spPr>
      </p:cxnSp>
      <p:sp>
        <p:nvSpPr>
          <p:cNvPr id="479249" name="Line 17"/>
          <p:cNvSpPr>
            <a:spLocks noChangeShapeType="1"/>
          </p:cNvSpPr>
          <p:nvPr/>
        </p:nvSpPr>
        <p:spPr bwMode="auto">
          <a:xfrm>
            <a:off x="5467351" y="2686049"/>
            <a:ext cx="330200" cy="300039"/>
          </a:xfrm>
          <a:prstGeom prst="line">
            <a:avLst/>
          </a:prstGeom>
          <a:noFill/>
          <a:ln w="28575">
            <a:solidFill>
              <a:schemeClr val="tx1"/>
            </a:solidFill>
            <a:round/>
            <a:headEnd/>
            <a:tailEnd/>
          </a:ln>
        </p:spPr>
        <p:txBody>
          <a:bodyPr/>
          <a:lstStyle/>
          <a:p>
            <a:endParaRPr lang="en-US" sz="2400">
              <a:solidFill>
                <a:prstClr val="black"/>
              </a:solidFill>
            </a:endParaRPr>
          </a:p>
        </p:txBody>
      </p:sp>
      <p:sp>
        <p:nvSpPr>
          <p:cNvPr id="479250" name="Line 18"/>
          <p:cNvSpPr>
            <a:spLocks noChangeShapeType="1"/>
          </p:cNvSpPr>
          <p:nvPr/>
        </p:nvSpPr>
        <p:spPr bwMode="auto">
          <a:xfrm>
            <a:off x="5797551" y="2990849"/>
            <a:ext cx="387349" cy="133351"/>
          </a:xfrm>
          <a:prstGeom prst="line">
            <a:avLst/>
          </a:prstGeom>
          <a:noFill/>
          <a:ln w="28575">
            <a:solidFill>
              <a:schemeClr val="tx1"/>
            </a:solidFill>
            <a:round/>
            <a:headEnd/>
            <a:tailEnd/>
          </a:ln>
        </p:spPr>
        <p:txBody>
          <a:bodyPr/>
          <a:lstStyle/>
          <a:p>
            <a:endParaRPr lang="en-US" sz="2400">
              <a:solidFill>
                <a:prstClr val="black"/>
              </a:solidFill>
            </a:endParaRPr>
          </a:p>
        </p:txBody>
      </p:sp>
      <p:sp>
        <p:nvSpPr>
          <p:cNvPr id="479251" name="AutoShape 19"/>
          <p:cNvSpPr>
            <a:spLocks noChangeArrowheads="1"/>
          </p:cNvSpPr>
          <p:nvPr/>
        </p:nvSpPr>
        <p:spPr bwMode="auto">
          <a:xfrm>
            <a:off x="5054600" y="2690812"/>
            <a:ext cx="3048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sz="2400">
              <a:solidFill>
                <a:prstClr val="black"/>
              </a:solidFill>
            </a:endParaRPr>
          </a:p>
        </p:txBody>
      </p:sp>
      <p:sp>
        <p:nvSpPr>
          <p:cNvPr id="479252" name="Line 20"/>
          <p:cNvSpPr>
            <a:spLocks noChangeShapeType="1"/>
          </p:cNvSpPr>
          <p:nvPr/>
        </p:nvSpPr>
        <p:spPr bwMode="auto">
          <a:xfrm>
            <a:off x="6191253" y="3128964"/>
            <a:ext cx="444500" cy="261937"/>
          </a:xfrm>
          <a:prstGeom prst="line">
            <a:avLst/>
          </a:prstGeom>
          <a:noFill/>
          <a:ln w="28575">
            <a:solidFill>
              <a:schemeClr val="tx1"/>
            </a:solidFill>
            <a:round/>
            <a:headEnd/>
            <a:tailEnd/>
          </a:ln>
        </p:spPr>
        <p:txBody>
          <a:bodyPr/>
          <a:lstStyle/>
          <a:p>
            <a:endParaRPr lang="en-US" sz="2400">
              <a:solidFill>
                <a:prstClr val="black"/>
              </a:solidFill>
            </a:endParaRPr>
          </a:p>
        </p:txBody>
      </p:sp>
      <p:sp>
        <p:nvSpPr>
          <p:cNvPr id="22" name="Text Box 21"/>
          <p:cNvSpPr txBox="1">
            <a:spLocks noChangeArrowheads="1"/>
          </p:cNvSpPr>
          <p:nvPr/>
        </p:nvSpPr>
        <p:spPr bwMode="auto">
          <a:xfrm>
            <a:off x="795047" y="3177857"/>
            <a:ext cx="1063112" cy="461665"/>
          </a:xfrm>
          <a:prstGeom prst="rect">
            <a:avLst/>
          </a:prstGeom>
          <a:noFill/>
          <a:ln w="9525">
            <a:noFill/>
            <a:miter lim="800000"/>
            <a:headEnd/>
            <a:tailEnd/>
          </a:ln>
        </p:spPr>
        <p:txBody>
          <a:bodyPr wrap="none">
            <a:spAutoFit/>
          </a:bodyPr>
          <a:lstStyle/>
          <a:p>
            <a:r>
              <a:rPr lang="en-US" sz="2400" dirty="0">
                <a:solidFill>
                  <a:prstClr val="black"/>
                </a:solidFill>
              </a:rPr>
              <a:t>J(</a:t>
            </a:r>
            <a:r>
              <a:rPr lang="en-US" sz="2400" dirty="0">
                <a:solidFill>
                  <a:prstClr val="black"/>
                </a:solidFill>
                <a:latin typeface="Symbol" pitchFamily="18" charset="2"/>
                <a:sym typeface="Symbol" pitchFamily="18" charset="2"/>
              </a:rPr>
              <a:t></a:t>
            </a:r>
            <a:r>
              <a:rPr lang="en-US" sz="2400" baseline="-25000" dirty="0">
                <a:solidFill>
                  <a:prstClr val="black"/>
                </a:solidFill>
                <a:latin typeface="Symbol" pitchFamily="18" charset="2"/>
                <a:sym typeface="Symbol" pitchFamily="18" charset="2"/>
              </a:rPr>
              <a:t>0</a:t>
            </a:r>
            <a:r>
              <a:rPr lang="en-US" sz="2400" dirty="0">
                <a:solidFill>
                  <a:prstClr val="black"/>
                </a:solidFill>
                <a:latin typeface="Symbol" pitchFamily="18" charset="2"/>
                <a:sym typeface="Symbol" pitchFamily="18" charset="2"/>
              </a:rPr>
              <a:t>,</a:t>
            </a:r>
            <a:r>
              <a:rPr lang="en-US" sz="2400" baseline="-25000" dirty="0">
                <a:solidFill>
                  <a:prstClr val="black"/>
                </a:solidFill>
                <a:latin typeface="Symbol" pitchFamily="18" charset="2"/>
                <a:sym typeface="Symbol" pitchFamily="18" charset="2"/>
              </a:rPr>
              <a:t>1</a:t>
            </a:r>
            <a:r>
              <a:rPr lang="en-US" sz="2400" dirty="0">
                <a:solidFill>
                  <a:prstClr val="black"/>
                </a:solidFill>
              </a:rPr>
              <a:t>)</a:t>
            </a:r>
            <a:endParaRPr lang="en-US" sz="2400" baseline="-25000" dirty="0">
              <a:solidFill>
                <a:prstClr val="black"/>
              </a:solidFill>
              <a:latin typeface="Symbol" pitchFamily="18" charset="2"/>
              <a:sym typeface="Symbol" pitchFamily="18" charset="2"/>
            </a:endParaRPr>
          </a:p>
        </p:txBody>
      </p:sp>
    </p:spTree>
    <p:extLst>
      <p:ext uri="{BB962C8B-B14F-4D97-AF65-F5344CB8AC3E}">
        <p14:creationId xmlns:p14="http://schemas.microsoft.com/office/powerpoint/2010/main" val="2724829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9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924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7924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925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4792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925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479242"/>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500"/>
                                  </p:stCondLst>
                                  <p:childTnLst>
                                    <p:set>
                                      <p:cBhvr>
                                        <p:cTn id="34" dur="1" fill="hold">
                                          <p:stCondLst>
                                            <p:cond delay="0"/>
                                          </p:stCondLst>
                                        </p:cTn>
                                        <p:tgtEl>
                                          <p:spTgt spid="479246"/>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479243"/>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479247"/>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479244"/>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nodeType="afterEffect">
                                  <p:stCondLst>
                                    <p:cond delay="500"/>
                                  </p:stCondLst>
                                  <p:childTnLst>
                                    <p:set>
                                      <p:cBhvr>
                                        <p:cTn id="46" dur="1" fill="hold">
                                          <p:stCondLst>
                                            <p:cond delay="0"/>
                                          </p:stCondLst>
                                        </p:cTn>
                                        <p:tgtEl>
                                          <p:spTgt spid="479248"/>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grpId="0" nodeType="afterEffect">
                                  <p:stCondLst>
                                    <p:cond delay="0"/>
                                  </p:stCondLst>
                                  <p:childTnLst>
                                    <p:set>
                                      <p:cBhvr>
                                        <p:cTn id="49" dur="1" fill="hold">
                                          <p:stCondLst>
                                            <p:cond delay="0"/>
                                          </p:stCondLst>
                                        </p:cTn>
                                        <p:tgtEl>
                                          <p:spTgt spid="479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9" grpId="0" animBg="1"/>
      <p:bldP spid="479240" grpId="0" animBg="1"/>
      <p:bldP spid="479241" grpId="0" animBg="1"/>
      <p:bldP spid="479242" grpId="0" animBg="1"/>
      <p:bldP spid="479243" grpId="0" animBg="1"/>
      <p:bldP spid="479244" grpId="0" animBg="1"/>
      <p:bldP spid="479245" grpId="0" animBg="1"/>
      <p:bldP spid="479249" grpId="0" animBg="1"/>
      <p:bldP spid="479250" grpId="0" animBg="1"/>
      <p:bldP spid="479251" grpId="0" animBg="1"/>
      <p:bldP spid="4792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a:t>
            </a:r>
            <a:endParaRPr lang="en-US" dirty="0"/>
          </a:p>
        </p:txBody>
      </p:sp>
      <p:sp>
        <p:nvSpPr>
          <p:cNvPr id="3" name="Content Placeholder 2"/>
          <p:cNvSpPr>
            <a:spLocks noGrp="1"/>
          </p:cNvSpPr>
          <p:nvPr>
            <p:ph idx="1"/>
          </p:nvPr>
        </p:nvSpPr>
        <p:spPr/>
        <p:txBody>
          <a:bodyPr/>
          <a:lstStyle/>
          <a:p>
            <a:pPr>
              <a:buNone/>
            </a:pPr>
            <a:r>
              <a:rPr lang="en-US" dirty="0"/>
              <a:t>Machine learning algorithms:</a:t>
            </a:r>
          </a:p>
          <a:p>
            <a:pPr>
              <a:buFontTx/>
              <a:buChar char="-"/>
            </a:pPr>
            <a:r>
              <a:rPr lang="en-US" dirty="0"/>
              <a:t>Supervised learning</a:t>
            </a:r>
          </a:p>
          <a:p>
            <a:pPr>
              <a:buFontTx/>
              <a:buChar char="-"/>
            </a:pPr>
            <a:r>
              <a:rPr lang="en-US" dirty="0"/>
              <a:t>Unsupervised learning</a:t>
            </a:r>
          </a:p>
          <a:p>
            <a:pPr>
              <a:buFontTx/>
              <a:buChar char="-"/>
            </a:pPr>
            <a:endParaRPr lang="en-US" sz="1000" dirty="0"/>
          </a:p>
          <a:p>
            <a:pPr>
              <a:buNone/>
            </a:pPr>
            <a:r>
              <a:rPr lang="en-US" dirty="0"/>
              <a:t>Others: Reinforcement learning, recommender systems. </a:t>
            </a:r>
          </a:p>
          <a:p>
            <a:pPr>
              <a:buNone/>
            </a:pPr>
            <a:endParaRPr lang="en-US" sz="1050" dirty="0"/>
          </a:p>
          <a:p>
            <a:pPr>
              <a:buNone/>
            </a:pPr>
            <a:r>
              <a:rPr lang="en-US" dirty="0"/>
              <a:t>Also talk about: Practical advice for applying learning algorithms. </a:t>
            </a:r>
          </a:p>
          <a:p>
            <a:endParaRPr lang="en-US" dirty="0"/>
          </a:p>
        </p:txBody>
      </p:sp>
    </p:spTree>
    <p:extLst>
      <p:ext uri="{BB962C8B-B14F-4D97-AF65-F5344CB8AC3E}">
        <p14:creationId xmlns:p14="http://schemas.microsoft.com/office/powerpoint/2010/main" val="1269396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801" y="381000"/>
            <a:ext cx="6378797" cy="666786"/>
          </a:xfrm>
          <a:prstGeom prst="rect">
            <a:avLst/>
          </a:prstGeom>
          <a:noFill/>
        </p:spPr>
        <p:txBody>
          <a:bodyPr wrap="none" rtlCol="0">
            <a:spAutoFit/>
          </a:bodyPr>
          <a:lstStyle/>
          <a:p>
            <a:r>
              <a:rPr lang="en-US" sz="3733" b="1" dirty="0"/>
              <a:t>Gradient descent algorithm</a:t>
            </a:r>
          </a:p>
        </p:txBody>
      </p:sp>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976378" y="1530533"/>
            <a:ext cx="4306823" cy="1695268"/>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918200" y="2190425"/>
            <a:ext cx="3642360" cy="408432"/>
          </a:xfrm>
          <a:prstGeom prst="rect">
            <a:avLst/>
          </a:prstGeom>
        </p:spPr>
      </p:pic>
      <p:cxnSp>
        <p:nvCxnSpPr>
          <p:cNvPr id="30" name="Straight Connector 29"/>
          <p:cNvCxnSpPr/>
          <p:nvPr/>
        </p:nvCxnSpPr>
        <p:spPr>
          <a:xfrm>
            <a:off x="812800" y="3733800"/>
            <a:ext cx="10261600" cy="0"/>
          </a:xfrm>
          <a:prstGeom prst="line">
            <a:avLst/>
          </a:prstGeom>
          <a:ln w="127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4621" y="3835401"/>
            <a:ext cx="5117427" cy="584775"/>
          </a:xfrm>
          <a:prstGeom prst="rect">
            <a:avLst/>
          </a:prstGeom>
          <a:noFill/>
        </p:spPr>
        <p:txBody>
          <a:bodyPr wrap="none" rtlCol="0">
            <a:spAutoFit/>
          </a:bodyPr>
          <a:lstStyle/>
          <a:p>
            <a:r>
              <a:rPr lang="en-US" sz="3200" dirty="0"/>
              <a:t>Correct: Simultaneous update</a:t>
            </a:r>
          </a:p>
        </p:txBody>
      </p:sp>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936149" y="4582363"/>
            <a:ext cx="3952647" cy="1589837"/>
          </a:xfrm>
          <a:prstGeom prst="rect">
            <a:avLst/>
          </a:prstGeom>
        </p:spPr>
      </p:pic>
      <p:cxnSp>
        <p:nvCxnSpPr>
          <p:cNvPr id="39" name="Straight Connector 38"/>
          <p:cNvCxnSpPr/>
          <p:nvPr/>
        </p:nvCxnSpPr>
        <p:spPr>
          <a:xfrm>
            <a:off x="5943600" y="3835400"/>
            <a:ext cx="0" cy="2540000"/>
          </a:xfrm>
          <a:prstGeom prst="line">
            <a:avLst/>
          </a:prstGeom>
          <a:ln w="127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272621" y="3835401"/>
            <a:ext cx="1812291" cy="584775"/>
          </a:xfrm>
          <a:prstGeom prst="rect">
            <a:avLst/>
          </a:prstGeom>
          <a:noFill/>
        </p:spPr>
        <p:txBody>
          <a:bodyPr wrap="none" rtlCol="0">
            <a:spAutoFit/>
          </a:bodyPr>
          <a:lstStyle/>
          <a:p>
            <a:r>
              <a:rPr lang="en-US" sz="3200" dirty="0"/>
              <a:t>Incorrect:</a:t>
            </a:r>
          </a:p>
        </p:txBody>
      </p:sp>
      <p:pic>
        <p:nvPicPr>
          <p:cNvPr id="7" name="Picture 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524147" y="4582363"/>
            <a:ext cx="3952647" cy="1519123"/>
          </a:xfrm>
          <a:prstGeom prst="rect">
            <a:avLst/>
          </a:prstGeom>
        </p:spPr>
      </p:pic>
    </p:spTree>
    <p:extLst>
      <p:ext uri="{BB962C8B-B14F-4D97-AF65-F5344CB8AC3E}">
        <p14:creationId xmlns:p14="http://schemas.microsoft.com/office/powerpoint/2010/main" val="75603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800" y="761920"/>
            <a:ext cx="7269426" cy="748988"/>
          </a:xfrm>
          <a:prstGeom prst="rect">
            <a:avLst/>
          </a:prstGeom>
          <a:noFill/>
        </p:spPr>
        <p:txBody>
          <a:bodyPr wrap="none" rtlCol="0">
            <a:spAutoFit/>
          </a:bodyPr>
          <a:lstStyle/>
          <a:p>
            <a:r>
              <a:rPr lang="en-US" sz="4267" b="1" dirty="0"/>
              <a:t>Gradient descent algorithm</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81176" y="1969008"/>
            <a:ext cx="4684776" cy="1844040"/>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642074" y="2634489"/>
            <a:ext cx="3721127" cy="816427"/>
          </a:xfrm>
          <a:prstGeom prst="rect">
            <a:avLst/>
          </a:prstGeom>
        </p:spPr>
      </p:pic>
    </p:spTree>
    <p:extLst>
      <p:ext uri="{BB962C8B-B14F-4D97-AF65-F5344CB8AC3E}">
        <p14:creationId xmlns:p14="http://schemas.microsoft.com/office/powerpoint/2010/main" val="1318784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1117600" y="381001"/>
            <a:ext cx="0" cy="289378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812800" y="2969983"/>
            <a:ext cx="39624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117600" y="3583218"/>
            <a:ext cx="0" cy="289378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12800" y="6172200"/>
            <a:ext cx="39624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0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7924800" y="381001"/>
            <a:ext cx="0" cy="289378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7620000" y="2969983"/>
            <a:ext cx="39624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7924800" y="3583218"/>
            <a:ext cx="0" cy="289378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620000" y="6172200"/>
            <a:ext cx="39624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548091" y="3124201"/>
            <a:ext cx="332180" cy="374935"/>
          </a:xfrm>
          <a:prstGeom prst="rect">
            <a:avLst/>
          </a:prstGeom>
        </p:spPr>
      </p:pic>
      <p:pic>
        <p:nvPicPr>
          <p:cNvPr id="7" name="Picture 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9548091" y="6338011"/>
            <a:ext cx="332180" cy="374935"/>
          </a:xfrm>
          <a:prstGeom prst="rect">
            <a:avLst/>
          </a:prstGeom>
        </p:spPr>
      </p:pic>
      <p:pic>
        <p:nvPicPr>
          <p:cNvPr id="8" name="Picture 7"/>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1016000" y="1092287"/>
            <a:ext cx="3755136" cy="899160"/>
          </a:xfrm>
          <a:prstGeom prst="rect">
            <a:avLst/>
          </a:prstGeom>
        </p:spPr>
      </p:pic>
      <p:sp>
        <p:nvSpPr>
          <p:cNvPr id="10" name="TextBox 9"/>
          <p:cNvSpPr txBox="1"/>
          <p:nvPr/>
        </p:nvSpPr>
        <p:spPr>
          <a:xfrm>
            <a:off x="812800" y="2002966"/>
            <a:ext cx="5181600" cy="913199"/>
          </a:xfrm>
          <a:prstGeom prst="rect">
            <a:avLst/>
          </a:prstGeom>
          <a:noFill/>
        </p:spPr>
        <p:txBody>
          <a:bodyPr wrap="square" rtlCol="0">
            <a:spAutoFit/>
          </a:bodyPr>
          <a:lstStyle/>
          <a:p>
            <a:r>
              <a:rPr lang="en-US" sz="2667" dirty="0"/>
              <a:t>If </a:t>
            </a:r>
            <a:r>
              <a:rPr lang="el-GR" sz="2667" dirty="0"/>
              <a:t>α</a:t>
            </a:r>
            <a:r>
              <a:rPr lang="en-US" sz="2667" dirty="0"/>
              <a:t> is too small, gradient descent can be slow.</a:t>
            </a:r>
          </a:p>
        </p:txBody>
      </p:sp>
      <p:sp>
        <p:nvSpPr>
          <p:cNvPr id="11" name="TextBox 10"/>
          <p:cNvSpPr txBox="1"/>
          <p:nvPr/>
        </p:nvSpPr>
        <p:spPr>
          <a:xfrm>
            <a:off x="812800" y="4343400"/>
            <a:ext cx="5181600" cy="1323632"/>
          </a:xfrm>
          <a:prstGeom prst="rect">
            <a:avLst/>
          </a:prstGeom>
          <a:noFill/>
        </p:spPr>
        <p:txBody>
          <a:bodyPr wrap="square" rtlCol="0">
            <a:spAutoFit/>
          </a:bodyPr>
          <a:lstStyle/>
          <a:p>
            <a:r>
              <a:rPr lang="en-US" sz="2667" dirty="0"/>
              <a:t>If </a:t>
            </a:r>
            <a:r>
              <a:rPr lang="el-GR" sz="2667" dirty="0"/>
              <a:t>α</a:t>
            </a:r>
            <a:r>
              <a:rPr lang="en-US" sz="2667" dirty="0"/>
              <a:t> is too large, gradient descent can overshoot the minimum. It may fail to converge, or even diverge.</a:t>
            </a:r>
          </a:p>
        </p:txBody>
      </p:sp>
    </p:spTree>
    <p:extLst>
      <p:ext uri="{BB962C8B-B14F-4D97-AF65-F5344CB8AC3E}">
        <p14:creationId xmlns:p14="http://schemas.microsoft.com/office/powerpoint/2010/main" val="25561102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8880F-9E99-4B9A-903E-2454A58C7EA9}"/>
              </a:ext>
            </a:extLst>
          </p:cNvPr>
          <p:cNvSpPr>
            <a:spLocks noGrp="1"/>
          </p:cNvSpPr>
          <p:nvPr>
            <p:ph type="ctrTitle"/>
          </p:nvPr>
        </p:nvSpPr>
        <p:spPr>
          <a:xfrm>
            <a:off x="1185327" y="378229"/>
            <a:ext cx="8637073" cy="2541431"/>
          </a:xfrm>
        </p:spPr>
        <p:txBody>
          <a:bodyPr>
            <a:normAutofit/>
          </a:bodyPr>
          <a:lstStyle/>
          <a:p>
            <a:r>
              <a:rPr lang="en-US" dirty="0" smtClean="0">
                <a:solidFill>
                  <a:schemeClr val="tx1">
                    <a:lumMod val="75000"/>
                    <a:lumOff val="25000"/>
                  </a:schemeClr>
                </a:solidFill>
              </a:rPr>
              <a:t>Linear </a:t>
            </a:r>
            <a:br>
              <a:rPr lang="en-US" dirty="0" smtClean="0">
                <a:solidFill>
                  <a:schemeClr val="tx1">
                    <a:lumMod val="75000"/>
                    <a:lumOff val="25000"/>
                  </a:schemeClr>
                </a:solidFill>
              </a:rPr>
            </a:br>
            <a:r>
              <a:rPr lang="en-US" dirty="0" smtClean="0">
                <a:solidFill>
                  <a:schemeClr val="tx1">
                    <a:lumMod val="75000"/>
                    <a:lumOff val="25000"/>
                  </a:schemeClr>
                </a:solidFill>
              </a:rPr>
              <a:t>regression</a:t>
            </a:r>
            <a:endParaRPr lang="en-US" dirty="0">
              <a:solidFill>
                <a:schemeClr val="tx1">
                  <a:lumMod val="75000"/>
                  <a:lumOff val="25000"/>
                </a:schemeClr>
              </a:solidFill>
            </a:endParaRPr>
          </a:p>
        </p:txBody>
      </p:sp>
      <p:pic>
        <p:nvPicPr>
          <p:cNvPr id="3" name="Picture 2"/>
          <p:cNvPicPr>
            <a:picLocks noChangeAspect="1"/>
          </p:cNvPicPr>
          <p:nvPr/>
        </p:nvPicPr>
        <p:blipFill>
          <a:blip r:embed="rId2"/>
          <a:stretch>
            <a:fillRect/>
          </a:stretch>
        </p:blipFill>
        <p:spPr>
          <a:xfrm>
            <a:off x="8307925" y="490785"/>
            <a:ext cx="1514475" cy="2428875"/>
          </a:xfrm>
          <a:prstGeom prst="rect">
            <a:avLst/>
          </a:prstGeom>
        </p:spPr>
      </p:pic>
      <p:sp>
        <p:nvSpPr>
          <p:cNvPr id="4" name="TextBox 3"/>
          <p:cNvSpPr txBox="1"/>
          <p:nvPr/>
        </p:nvSpPr>
        <p:spPr>
          <a:xfrm>
            <a:off x="1773716" y="3789802"/>
            <a:ext cx="9430438" cy="1938992"/>
          </a:xfrm>
          <a:prstGeom prst="rect">
            <a:avLst/>
          </a:prstGeom>
          <a:noFill/>
        </p:spPr>
        <p:txBody>
          <a:bodyPr wrap="square" rtlCol="0">
            <a:spAutoFit/>
          </a:bodyPr>
          <a:lstStyle/>
          <a:p>
            <a:r>
              <a:rPr lang="en-US" sz="6000" dirty="0" smtClean="0">
                <a:solidFill>
                  <a:schemeClr val="bg1">
                    <a:lumMod val="50000"/>
                  </a:schemeClr>
                </a:solidFill>
                <a:latin typeface="Times New Roman" panose="02020603050405020304" pitchFamily="18" charset="0"/>
                <a:cs typeface="Times New Roman" panose="02020603050405020304" pitchFamily="18" charset="0"/>
              </a:rPr>
              <a:t>Gradient Descent Algorithm for Linear Regression</a:t>
            </a:r>
            <a:endParaRPr lang="en-US" sz="6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98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8001" y="1066720"/>
            <a:ext cx="6378797" cy="666786"/>
          </a:xfrm>
          <a:prstGeom prst="rect">
            <a:avLst/>
          </a:prstGeom>
          <a:noFill/>
        </p:spPr>
        <p:txBody>
          <a:bodyPr wrap="none" rtlCol="0">
            <a:spAutoFit/>
          </a:bodyPr>
          <a:lstStyle/>
          <a:p>
            <a:r>
              <a:rPr lang="en-US" sz="3733" b="1" dirty="0"/>
              <a:t>Gradient descent algorithm</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09600" y="2276856"/>
            <a:ext cx="7272528" cy="2822448"/>
          </a:xfrm>
          <a:prstGeom prst="rect">
            <a:avLst/>
          </a:prstGeom>
        </p:spPr>
      </p:pic>
      <p:sp>
        <p:nvSpPr>
          <p:cNvPr id="13" name="TextBox 12"/>
          <p:cNvSpPr txBox="1"/>
          <p:nvPr/>
        </p:nvSpPr>
        <p:spPr>
          <a:xfrm>
            <a:off x="8858630" y="2733041"/>
            <a:ext cx="2608343" cy="2062103"/>
          </a:xfrm>
          <a:prstGeom prst="rect">
            <a:avLst/>
          </a:prstGeom>
          <a:noFill/>
        </p:spPr>
        <p:txBody>
          <a:bodyPr wrap="none" rtlCol="0">
            <a:spAutoFit/>
          </a:bodyPr>
          <a:lstStyle/>
          <a:p>
            <a:pPr algn="ctr"/>
            <a:r>
              <a:rPr lang="en-US" sz="3200" dirty="0"/>
              <a:t>update </a:t>
            </a:r>
          </a:p>
          <a:p>
            <a:pPr algn="ctr"/>
            <a:r>
              <a:rPr lang="en-US" sz="3200" dirty="0"/>
              <a:t>and</a:t>
            </a:r>
          </a:p>
          <a:p>
            <a:pPr algn="ctr"/>
            <a:r>
              <a:rPr lang="en-US" sz="3200" dirty="0"/>
              <a:t>simultaneously</a:t>
            </a:r>
          </a:p>
          <a:p>
            <a:pPr algn="ctr"/>
            <a:endParaRPr lang="en-US" sz="3200" dirty="0"/>
          </a:p>
        </p:txBody>
      </p:sp>
      <p:pic>
        <p:nvPicPr>
          <p:cNvPr id="14" name="Picture 1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281160" y="3294257"/>
            <a:ext cx="379753" cy="415920"/>
          </a:xfrm>
          <a:prstGeom prst="rect">
            <a:avLst/>
          </a:prstGeom>
        </p:spPr>
      </p:pic>
      <p:pic>
        <p:nvPicPr>
          <p:cNvPr id="15" name="Picture 1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0636257" y="3296066"/>
            <a:ext cx="365288" cy="412305"/>
          </a:xfrm>
          <a:prstGeom prst="rect">
            <a:avLst/>
          </a:prstGeom>
        </p:spPr>
      </p:pic>
      <p:sp>
        <p:nvSpPr>
          <p:cNvPr id="16" name="Right Brace 15"/>
          <p:cNvSpPr/>
          <p:nvPr/>
        </p:nvSpPr>
        <p:spPr>
          <a:xfrm>
            <a:off x="8229600" y="2819400"/>
            <a:ext cx="203200" cy="1625600"/>
          </a:xfrm>
          <a:prstGeom prst="rightBrac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Tree>
    <p:extLst>
      <p:ext uri="{BB962C8B-B14F-4D97-AF65-F5344CB8AC3E}">
        <p14:creationId xmlns:p14="http://schemas.microsoft.com/office/powerpoint/2010/main" val="276202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8880F-9E99-4B9A-903E-2454A58C7EA9}"/>
              </a:ext>
            </a:extLst>
          </p:cNvPr>
          <p:cNvSpPr>
            <a:spLocks noGrp="1"/>
          </p:cNvSpPr>
          <p:nvPr>
            <p:ph type="ctrTitle"/>
          </p:nvPr>
        </p:nvSpPr>
        <p:spPr>
          <a:xfrm>
            <a:off x="1185327" y="378229"/>
            <a:ext cx="8637073" cy="2541431"/>
          </a:xfrm>
        </p:spPr>
        <p:txBody>
          <a:bodyPr>
            <a:normAutofit/>
          </a:bodyPr>
          <a:lstStyle/>
          <a:p>
            <a:r>
              <a:rPr lang="en-US" dirty="0" smtClean="0">
                <a:solidFill>
                  <a:schemeClr val="tx1">
                    <a:lumMod val="75000"/>
                    <a:lumOff val="25000"/>
                  </a:schemeClr>
                </a:solidFill>
              </a:rPr>
              <a:t>Linear </a:t>
            </a:r>
            <a:br>
              <a:rPr lang="en-US" dirty="0" smtClean="0">
                <a:solidFill>
                  <a:schemeClr val="tx1">
                    <a:lumMod val="75000"/>
                    <a:lumOff val="25000"/>
                  </a:schemeClr>
                </a:solidFill>
              </a:rPr>
            </a:br>
            <a:r>
              <a:rPr lang="en-US" dirty="0" smtClean="0">
                <a:solidFill>
                  <a:schemeClr val="tx1">
                    <a:lumMod val="75000"/>
                    <a:lumOff val="25000"/>
                  </a:schemeClr>
                </a:solidFill>
              </a:rPr>
              <a:t>regression</a:t>
            </a:r>
            <a:endParaRPr lang="en-US" dirty="0">
              <a:solidFill>
                <a:schemeClr val="tx1">
                  <a:lumMod val="75000"/>
                  <a:lumOff val="25000"/>
                </a:schemeClr>
              </a:solidFill>
            </a:endParaRPr>
          </a:p>
        </p:txBody>
      </p:sp>
      <p:pic>
        <p:nvPicPr>
          <p:cNvPr id="3" name="Picture 2"/>
          <p:cNvPicPr>
            <a:picLocks noChangeAspect="1"/>
          </p:cNvPicPr>
          <p:nvPr/>
        </p:nvPicPr>
        <p:blipFill>
          <a:blip r:embed="rId2"/>
          <a:stretch>
            <a:fillRect/>
          </a:stretch>
        </p:blipFill>
        <p:spPr>
          <a:xfrm>
            <a:off x="8307925" y="490785"/>
            <a:ext cx="1514475" cy="2428875"/>
          </a:xfrm>
          <a:prstGeom prst="rect">
            <a:avLst/>
          </a:prstGeom>
        </p:spPr>
      </p:pic>
      <p:sp>
        <p:nvSpPr>
          <p:cNvPr id="4" name="TextBox 3"/>
          <p:cNvSpPr txBox="1"/>
          <p:nvPr/>
        </p:nvSpPr>
        <p:spPr>
          <a:xfrm>
            <a:off x="1773716" y="3789802"/>
            <a:ext cx="9430438" cy="1015663"/>
          </a:xfrm>
          <a:prstGeom prst="rect">
            <a:avLst/>
          </a:prstGeom>
          <a:noFill/>
        </p:spPr>
        <p:txBody>
          <a:bodyPr wrap="square" rtlCol="0">
            <a:spAutoFit/>
          </a:bodyPr>
          <a:lstStyle/>
          <a:p>
            <a:r>
              <a:rPr lang="en-US" sz="6000" dirty="0" smtClean="0">
                <a:solidFill>
                  <a:schemeClr val="bg1">
                    <a:lumMod val="50000"/>
                  </a:schemeClr>
                </a:solidFill>
                <a:latin typeface="Times New Roman" panose="02020603050405020304" pitchFamily="18" charset="0"/>
                <a:cs typeface="Times New Roman" panose="02020603050405020304" pitchFamily="18" charset="0"/>
              </a:rPr>
              <a:t>Feature Scaling</a:t>
            </a:r>
            <a:endParaRPr lang="en-US" sz="6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326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8000" y="1295401"/>
            <a:ext cx="6197600" cy="1084977"/>
          </a:xfrm>
          <a:prstGeom prst="rect">
            <a:avLst/>
          </a:prstGeom>
          <a:noFill/>
        </p:spPr>
        <p:txBody>
          <a:bodyPr wrap="square" rtlCol="0">
            <a:spAutoFit/>
          </a:bodyPr>
          <a:lstStyle/>
          <a:p>
            <a:pPr>
              <a:spcAft>
                <a:spcPts val="667"/>
              </a:spcAft>
            </a:pPr>
            <a:r>
              <a:rPr lang="en-US" sz="2667" dirty="0"/>
              <a:t>E.g.       = size (0-2000 feet</a:t>
            </a:r>
            <a:r>
              <a:rPr lang="en-US" sz="2667" baseline="30000" dirty="0"/>
              <a:t>2</a:t>
            </a:r>
            <a:r>
              <a:rPr lang="en-US" sz="2667" dirty="0"/>
              <a:t>)</a:t>
            </a:r>
            <a:endParaRPr lang="en-US" sz="2667" dirty="0">
              <a:solidFill>
                <a:srgbClr val="000000"/>
              </a:solidFill>
            </a:endParaRPr>
          </a:p>
          <a:p>
            <a:pPr>
              <a:spcAft>
                <a:spcPts val="667"/>
              </a:spcAft>
            </a:pPr>
            <a:r>
              <a:rPr lang="en-US" sz="2667" dirty="0"/>
              <a:t>              = number of bedrooms (1-5</a:t>
            </a:r>
            <a:r>
              <a:rPr lang="en-US" sz="3200" dirty="0"/>
              <a:t>)</a:t>
            </a:r>
          </a:p>
        </p:txBody>
      </p:sp>
      <p:pic>
        <p:nvPicPr>
          <p:cNvPr id="9" name="Picture 8"/>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219200" y="1498600"/>
            <a:ext cx="356616" cy="240792"/>
          </a:xfrm>
          <a:prstGeom prst="rect">
            <a:avLst/>
          </a:prstGeom>
        </p:spPr>
      </p:pic>
      <p:pic>
        <p:nvPicPr>
          <p:cNvPr id="11" name="Picture 10"/>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219200" y="1991043"/>
            <a:ext cx="365760" cy="240792"/>
          </a:xfrm>
          <a:prstGeom prst="rect">
            <a:avLst/>
          </a:prstGeom>
        </p:spPr>
      </p:pic>
      <p:cxnSp>
        <p:nvCxnSpPr>
          <p:cNvPr id="14" name="Straight Connector 13"/>
          <p:cNvCxnSpPr/>
          <p:nvPr/>
        </p:nvCxnSpPr>
        <p:spPr>
          <a:xfrm>
            <a:off x="6299200" y="1498600"/>
            <a:ext cx="0" cy="4883016"/>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2269287" y="2575106"/>
            <a:ext cx="0" cy="4092865"/>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64488" y="6347460"/>
            <a:ext cx="2709113"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936992" y="4217906"/>
            <a:ext cx="0" cy="2416959"/>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632192" y="6347460"/>
            <a:ext cx="26416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1444535" y="2834184"/>
            <a:ext cx="316992" cy="350520"/>
          </a:xfrm>
          <a:prstGeom prst="rect">
            <a:avLst/>
          </a:prstGeom>
        </p:spPr>
      </p:pic>
      <p:pic>
        <p:nvPicPr>
          <p:cNvPr id="53" name="Picture 52"/>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978400" y="6172200"/>
            <a:ext cx="307848" cy="350520"/>
          </a:xfrm>
          <a:prstGeom prst="rect">
            <a:avLst/>
          </a:prstGeom>
        </p:spPr>
      </p:pic>
      <p:pic>
        <p:nvPicPr>
          <p:cNvPr id="54" name="Picture 53"/>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0476992" y="6187907"/>
            <a:ext cx="307848" cy="350520"/>
          </a:xfrm>
          <a:prstGeom prst="rect">
            <a:avLst/>
          </a:prstGeom>
        </p:spPr>
      </p:pic>
      <p:pic>
        <p:nvPicPr>
          <p:cNvPr id="56" name="Picture 55"/>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7315200" y="4217905"/>
            <a:ext cx="316992" cy="350520"/>
          </a:xfrm>
          <a:prstGeom prst="rect">
            <a:avLst/>
          </a:prstGeom>
        </p:spPr>
      </p:pic>
      <p:pic>
        <p:nvPicPr>
          <p:cNvPr id="62" name="Picture 61"/>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7333465" y="1296708"/>
            <a:ext cx="2612136" cy="600456"/>
          </a:xfrm>
          <a:prstGeom prst="rect">
            <a:avLst/>
          </a:prstGeom>
        </p:spPr>
      </p:pic>
      <p:pic>
        <p:nvPicPr>
          <p:cNvPr id="68" name="Picture 67"/>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7315200" y="2324885"/>
            <a:ext cx="4322064" cy="527304"/>
          </a:xfrm>
          <a:prstGeom prst="rect">
            <a:avLst/>
          </a:prstGeom>
        </p:spPr>
      </p:pic>
      <p:sp>
        <p:nvSpPr>
          <p:cNvPr id="69" name="Rectangle 68"/>
          <p:cNvSpPr/>
          <p:nvPr/>
        </p:nvSpPr>
        <p:spPr>
          <a:xfrm>
            <a:off x="458724" y="177800"/>
            <a:ext cx="9347200" cy="1077218"/>
          </a:xfrm>
          <a:prstGeom prst="rect">
            <a:avLst/>
          </a:prstGeom>
        </p:spPr>
        <p:txBody>
          <a:bodyPr wrap="square">
            <a:spAutoFit/>
          </a:bodyPr>
          <a:lstStyle/>
          <a:p>
            <a:r>
              <a:rPr lang="en-US" sz="3200" b="1" dirty="0"/>
              <a:t>Feature Scaling</a:t>
            </a:r>
          </a:p>
          <a:p>
            <a:pPr>
              <a:spcAft>
                <a:spcPts val="667"/>
              </a:spcAft>
            </a:pPr>
            <a:r>
              <a:rPr lang="en-US" sz="3200" dirty="0"/>
              <a:t>Idea: Make sure features are on a similar scale.</a:t>
            </a:r>
          </a:p>
        </p:txBody>
      </p:sp>
      <p:pic>
        <p:nvPicPr>
          <p:cNvPr id="79" name="Picture 78"/>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4969256" y="2658924"/>
            <a:ext cx="713232" cy="408432"/>
          </a:xfrm>
          <a:prstGeom prst="rect">
            <a:avLst/>
          </a:prstGeom>
        </p:spPr>
      </p:pic>
      <p:sp>
        <p:nvSpPr>
          <p:cNvPr id="2" name="Rectangle 1"/>
          <p:cNvSpPr/>
          <p:nvPr/>
        </p:nvSpPr>
        <p:spPr>
          <a:xfrm>
            <a:off x="8284908" y="1295400"/>
            <a:ext cx="1669161" cy="33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0" name="Picture 79"/>
          <p:cNvPicPr>
            <a:picLocks noChangeAspect="1"/>
          </p:cNvPicPr>
          <p:nvPr>
            <p:custDataLst>
              <p:tags r:id="rId10"/>
            </p:custDataLst>
          </p:nvPr>
        </p:nvPicPr>
        <p:blipFill>
          <a:blip r:embed="rId19" cstate="print">
            <a:extLst>
              <a:ext uri="{28A0092B-C50C-407E-A947-70E740481C1C}">
                <a14:useLocalDpi xmlns:a14="http://schemas.microsoft.com/office/drawing/2010/main" val="0"/>
              </a:ext>
            </a:extLst>
          </a:blip>
          <a:stretch>
            <a:fillRect/>
          </a:stretch>
        </p:blipFill>
        <p:spPr>
          <a:xfrm>
            <a:off x="10273792" y="4364209"/>
            <a:ext cx="713232" cy="408432"/>
          </a:xfrm>
          <a:prstGeom prst="rect">
            <a:avLst/>
          </a:prstGeom>
        </p:spPr>
      </p:pic>
      <p:sp>
        <p:nvSpPr>
          <p:cNvPr id="65" name="Rectangle 64"/>
          <p:cNvSpPr/>
          <p:nvPr/>
        </p:nvSpPr>
        <p:spPr>
          <a:xfrm>
            <a:off x="8255598" y="1213830"/>
            <a:ext cx="1795511" cy="502766"/>
          </a:xfrm>
          <a:prstGeom prst="rect">
            <a:avLst/>
          </a:prstGeom>
          <a:noFill/>
        </p:spPr>
        <p:txBody>
          <a:bodyPr wrap="square">
            <a:spAutoFit/>
          </a:bodyPr>
          <a:lstStyle/>
          <a:p>
            <a:pPr algn="ctr"/>
            <a:r>
              <a:rPr lang="en-US" sz="2667" dirty="0"/>
              <a:t>size (feet</a:t>
            </a:r>
            <a:r>
              <a:rPr lang="en-US" sz="2667" baseline="30000" dirty="0"/>
              <a:t>2</a:t>
            </a:r>
            <a:r>
              <a:rPr lang="en-US" sz="2667" dirty="0"/>
              <a:t>)</a:t>
            </a:r>
            <a:endParaRPr lang="en-US" sz="2667" dirty="0">
              <a:solidFill>
                <a:srgbClr val="000000"/>
              </a:solidFill>
            </a:endParaRPr>
          </a:p>
        </p:txBody>
      </p:sp>
      <p:sp>
        <p:nvSpPr>
          <p:cNvPr id="3" name="Rectangle 2"/>
          <p:cNvSpPr/>
          <p:nvPr/>
        </p:nvSpPr>
        <p:spPr>
          <a:xfrm>
            <a:off x="8284907" y="2324886"/>
            <a:ext cx="3352357" cy="25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a:xfrm>
            <a:off x="8284907" y="2187691"/>
            <a:ext cx="3390240" cy="502766"/>
          </a:xfrm>
          <a:prstGeom prst="rect">
            <a:avLst/>
          </a:prstGeom>
          <a:noFill/>
        </p:spPr>
        <p:txBody>
          <a:bodyPr wrap="square">
            <a:spAutoFit/>
          </a:bodyPr>
          <a:lstStyle/>
          <a:p>
            <a:pPr algn="ctr"/>
            <a:r>
              <a:rPr lang="en-US" sz="2667" dirty="0"/>
              <a:t>number of bedrooms</a:t>
            </a:r>
            <a:endParaRPr lang="en-US" sz="2667" dirty="0">
              <a:solidFill>
                <a:srgbClr val="000000"/>
              </a:solidFill>
            </a:endParaRPr>
          </a:p>
        </p:txBody>
      </p:sp>
    </p:spTree>
    <p:extLst>
      <p:ext uri="{BB962C8B-B14F-4D97-AF65-F5344CB8AC3E}">
        <p14:creationId xmlns:p14="http://schemas.microsoft.com/office/powerpoint/2010/main" val="362333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4632" y="742839"/>
            <a:ext cx="10617769" cy="913199"/>
          </a:xfrm>
          <a:prstGeom prst="rect">
            <a:avLst/>
          </a:prstGeom>
        </p:spPr>
        <p:txBody>
          <a:bodyPr wrap="square">
            <a:spAutoFit/>
          </a:bodyPr>
          <a:lstStyle/>
          <a:p>
            <a:pPr>
              <a:spcAft>
                <a:spcPts val="667"/>
              </a:spcAft>
            </a:pPr>
            <a:r>
              <a:rPr lang="en-US" sz="2667" dirty="0"/>
              <a:t>Replace      with                to make features have approximately zero mean (Do not apply to              ).</a:t>
            </a:r>
          </a:p>
        </p:txBody>
      </p:sp>
      <p:sp>
        <p:nvSpPr>
          <p:cNvPr id="69" name="Rectangle 68"/>
          <p:cNvSpPr/>
          <p:nvPr/>
        </p:nvSpPr>
        <p:spPr>
          <a:xfrm>
            <a:off x="458723" y="177801"/>
            <a:ext cx="11225276" cy="584775"/>
          </a:xfrm>
          <a:prstGeom prst="rect">
            <a:avLst/>
          </a:prstGeom>
        </p:spPr>
        <p:txBody>
          <a:bodyPr wrap="square">
            <a:spAutoFit/>
          </a:bodyPr>
          <a:lstStyle/>
          <a:p>
            <a:r>
              <a:rPr lang="en-US" sz="3200" b="1" dirty="0"/>
              <a:t>Mean normalization</a:t>
            </a:r>
          </a:p>
        </p:txBody>
      </p:sp>
      <p:pic>
        <p:nvPicPr>
          <p:cNvPr id="22" name="Picture 2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262597" y="952339"/>
            <a:ext cx="269240" cy="203200"/>
          </a:xfrm>
          <a:prstGeom prst="rect">
            <a:avLst/>
          </a:prstGeom>
        </p:spPr>
      </p:pic>
      <p:pic>
        <p:nvPicPr>
          <p:cNvPr id="23" name="Picture 2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346739" y="948836"/>
            <a:ext cx="998220" cy="223520"/>
          </a:xfrm>
          <a:prstGeom prst="rect">
            <a:avLst/>
          </a:prstGeom>
        </p:spPr>
      </p:pic>
      <p:pic>
        <p:nvPicPr>
          <p:cNvPr id="24" name="Picture 2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3390563" y="1305422"/>
            <a:ext cx="929640" cy="281940"/>
          </a:xfrm>
          <a:prstGeom prst="rect">
            <a:avLst/>
          </a:prstGeom>
        </p:spPr>
      </p:pic>
      <p:sp>
        <p:nvSpPr>
          <p:cNvPr id="11" name="TextBox 10"/>
          <p:cNvSpPr txBox="1"/>
          <p:nvPr/>
        </p:nvSpPr>
        <p:spPr>
          <a:xfrm>
            <a:off x="964631" y="1809353"/>
            <a:ext cx="6197600" cy="502766"/>
          </a:xfrm>
          <a:prstGeom prst="rect">
            <a:avLst/>
          </a:prstGeom>
          <a:noFill/>
        </p:spPr>
        <p:txBody>
          <a:bodyPr wrap="square" rtlCol="0">
            <a:spAutoFit/>
          </a:bodyPr>
          <a:lstStyle/>
          <a:p>
            <a:pPr>
              <a:spcAft>
                <a:spcPts val="667"/>
              </a:spcAft>
            </a:pPr>
            <a:r>
              <a:rPr lang="en-US" sz="2667" dirty="0"/>
              <a:t>E.g. </a:t>
            </a:r>
            <a:endParaRPr lang="en-US" sz="3200" dirty="0"/>
          </a:p>
        </p:txBody>
      </p:sp>
      <p:pic>
        <p:nvPicPr>
          <p:cNvPr id="10" name="Picture 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2133600" y="1868717"/>
            <a:ext cx="2481072" cy="496824"/>
          </a:xfrm>
          <a:prstGeom prst="rect">
            <a:avLst/>
          </a:prstGeom>
        </p:spPr>
      </p:pic>
      <p:pic>
        <p:nvPicPr>
          <p:cNvPr id="15" name="Picture 14"/>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133600" y="2698265"/>
            <a:ext cx="3060192" cy="527304"/>
          </a:xfrm>
          <a:prstGeom prst="rect">
            <a:avLst/>
          </a:prstGeom>
        </p:spPr>
      </p:pic>
      <p:pic>
        <p:nvPicPr>
          <p:cNvPr id="27" name="Picture 2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3401535" y="3549733"/>
            <a:ext cx="4843780" cy="292100"/>
          </a:xfrm>
          <a:prstGeom prst="rect">
            <a:avLst/>
          </a:prstGeom>
        </p:spPr>
      </p:pic>
    </p:spTree>
    <p:extLst>
      <p:ext uri="{BB962C8B-B14F-4D97-AF65-F5344CB8AC3E}">
        <p14:creationId xmlns:p14="http://schemas.microsoft.com/office/powerpoint/2010/main" val="1395560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3BAC2-9FB7-425C-B544-0BFAB730BAD7}"/>
              </a:ext>
            </a:extLst>
          </p:cNvPr>
          <p:cNvSpPr>
            <a:spLocks noGrp="1"/>
          </p:cNvSpPr>
          <p:nvPr>
            <p:ph type="title"/>
          </p:nvPr>
        </p:nvSpPr>
        <p:spPr>
          <a:xfrm>
            <a:off x="1438327" y="2673076"/>
            <a:ext cx="9603275" cy="1049235"/>
          </a:xfrm>
        </p:spPr>
        <p:txBody>
          <a:bodyPr>
            <a:normAutofit/>
          </a:bodyPr>
          <a:lstStyle/>
          <a:p>
            <a:pPr algn="ctr"/>
            <a:r>
              <a:rPr lang="en-IN" sz="6600" dirty="0">
                <a:solidFill>
                  <a:schemeClr val="accent1">
                    <a:lumMod val="60000"/>
                    <a:lumOff val="40000"/>
                  </a:schemeClr>
                </a:solidFill>
              </a:rPr>
              <a:t>Thank you</a:t>
            </a:r>
          </a:p>
        </p:txBody>
      </p:sp>
    </p:spTree>
    <p:extLst>
      <p:ext uri="{BB962C8B-B14F-4D97-AF65-F5344CB8AC3E}">
        <p14:creationId xmlns:p14="http://schemas.microsoft.com/office/powerpoint/2010/main" val="3636733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8880F-9E99-4B9A-903E-2454A58C7EA9}"/>
              </a:ext>
            </a:extLst>
          </p:cNvPr>
          <p:cNvSpPr>
            <a:spLocks noGrp="1"/>
          </p:cNvSpPr>
          <p:nvPr>
            <p:ph type="ctrTitle"/>
          </p:nvPr>
        </p:nvSpPr>
        <p:spPr>
          <a:xfrm>
            <a:off x="1185327" y="378229"/>
            <a:ext cx="8637073" cy="2541431"/>
          </a:xfrm>
        </p:spPr>
        <p:txBody>
          <a:bodyPr>
            <a:normAutofit/>
          </a:bodyPr>
          <a:lstStyle/>
          <a:p>
            <a:r>
              <a:rPr lang="en-US" dirty="0">
                <a:solidFill>
                  <a:schemeClr val="tx1">
                    <a:lumMod val="75000"/>
                    <a:lumOff val="25000"/>
                  </a:schemeClr>
                </a:solidFill>
              </a:rPr>
              <a:t>Supervised Learning</a:t>
            </a:r>
          </a:p>
        </p:txBody>
      </p:sp>
      <p:pic>
        <p:nvPicPr>
          <p:cNvPr id="3" name="Picture 2"/>
          <p:cNvPicPr>
            <a:picLocks noChangeAspect="1"/>
          </p:cNvPicPr>
          <p:nvPr/>
        </p:nvPicPr>
        <p:blipFill>
          <a:blip r:embed="rId2"/>
          <a:stretch>
            <a:fillRect/>
          </a:stretch>
        </p:blipFill>
        <p:spPr>
          <a:xfrm>
            <a:off x="8307925" y="490785"/>
            <a:ext cx="1514475" cy="2428875"/>
          </a:xfrm>
          <a:prstGeom prst="rect">
            <a:avLst/>
          </a:prstGeom>
        </p:spPr>
      </p:pic>
      <p:sp>
        <p:nvSpPr>
          <p:cNvPr id="4" name="TextBox 3"/>
          <p:cNvSpPr txBox="1"/>
          <p:nvPr/>
        </p:nvSpPr>
        <p:spPr>
          <a:xfrm>
            <a:off x="1773716" y="3789802"/>
            <a:ext cx="9430438" cy="1015663"/>
          </a:xfrm>
          <a:prstGeom prst="rect">
            <a:avLst/>
          </a:prstGeom>
          <a:noFill/>
        </p:spPr>
        <p:txBody>
          <a:bodyPr wrap="square" rtlCol="0">
            <a:spAutoFit/>
          </a:bodyPr>
          <a:lstStyle/>
          <a:p>
            <a:r>
              <a:rPr lang="en-US" sz="6000" dirty="0" smtClean="0">
                <a:solidFill>
                  <a:schemeClr val="bg1">
                    <a:lumMod val="50000"/>
                  </a:schemeClr>
                </a:solidFill>
                <a:latin typeface="Times New Roman" panose="02020603050405020304" pitchFamily="18" charset="0"/>
                <a:cs typeface="Times New Roman" panose="02020603050405020304" pitchFamily="18" charset="0"/>
              </a:rPr>
              <a:t>Machine Learning</a:t>
            </a:r>
            <a:endParaRPr lang="en-US" sz="6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239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Housing price prediction.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5598749"/>
              </p:ext>
            </p:extLst>
          </p:nvPr>
        </p:nvGraphicFramePr>
        <p:xfrm>
          <a:off x="3635566" y="1355113"/>
          <a:ext cx="5420299" cy="344963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2379643" y="3244334"/>
            <a:ext cx="1410159" cy="369332"/>
          </a:xfrm>
          <a:prstGeom prst="rect">
            <a:avLst/>
          </a:prstGeom>
        </p:spPr>
        <p:txBody>
          <a:bodyPr wrap="square">
            <a:spAutoFit/>
          </a:bodyPr>
          <a:lstStyle/>
          <a:p>
            <a:r>
              <a:rPr lang="en-US" dirty="0" smtClean="0"/>
              <a:t> </a:t>
            </a:r>
            <a:endParaRPr lang="en-US" dirty="0"/>
          </a:p>
        </p:txBody>
      </p:sp>
      <p:sp>
        <p:nvSpPr>
          <p:cNvPr id="9" name="TextBox 8"/>
          <p:cNvSpPr txBox="1"/>
          <p:nvPr/>
        </p:nvSpPr>
        <p:spPr>
          <a:xfrm>
            <a:off x="2919470" y="2820318"/>
            <a:ext cx="870332" cy="369332"/>
          </a:xfrm>
          <a:prstGeom prst="rect">
            <a:avLst/>
          </a:prstGeom>
          <a:noFill/>
        </p:spPr>
        <p:txBody>
          <a:bodyPr wrap="square" rtlCol="0">
            <a:spAutoFit/>
          </a:bodyPr>
          <a:lstStyle/>
          <a:p>
            <a:r>
              <a:rPr lang="en-US" dirty="0" smtClean="0"/>
              <a:t>Price</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5552501" y="4781320"/>
                <a:ext cx="1520328" cy="369332"/>
              </a:xfrm>
              <a:prstGeom prst="rect">
                <a:avLst/>
              </a:prstGeom>
              <a:noFill/>
            </p:spPr>
            <p:txBody>
              <a:bodyPr wrap="square" rtlCol="0">
                <a:spAutoFit/>
              </a:bodyPr>
              <a:lstStyle/>
              <a:p>
                <a:r>
                  <a:rPr lang="en-US" dirty="0" smtClean="0"/>
                  <a:t>Size 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𝑓𝑒𝑒𝑡</m:t>
                        </m:r>
                      </m:e>
                      <m:sup>
                        <m:r>
                          <a:rPr lang="en-US" i="1" smtClean="0">
                            <a:latin typeface="Cambria Math" panose="02040503050406030204" pitchFamily="18" charset="0"/>
                          </a:rPr>
                          <m:t>2</m:t>
                        </m:r>
                      </m:sup>
                    </m:sSup>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552501" y="4781320"/>
                <a:ext cx="1520328" cy="369332"/>
              </a:xfrm>
              <a:prstGeom prst="rect">
                <a:avLst/>
              </a:prstGeom>
              <a:blipFill rotWithShape="0">
                <a:blip r:embed="rId3"/>
                <a:stretch>
                  <a:fillRect l="-3614" t="-8197" b="-24590"/>
                </a:stretch>
              </a:blipFill>
            </p:spPr>
            <p:txBody>
              <a:bodyPr/>
              <a:lstStyle/>
              <a:p>
                <a:r>
                  <a:rPr lang="en-US">
                    <a:noFill/>
                  </a:rPr>
                  <a:t> </a:t>
                </a:r>
              </a:p>
            </p:txBody>
          </p:sp>
        </mc:Fallback>
      </mc:AlternateContent>
      <p:sp>
        <p:nvSpPr>
          <p:cNvPr id="12" name="TextBox 11"/>
          <p:cNvSpPr txBox="1"/>
          <p:nvPr/>
        </p:nvSpPr>
        <p:spPr>
          <a:xfrm>
            <a:off x="1894901" y="5431316"/>
            <a:ext cx="3532005" cy="646331"/>
          </a:xfrm>
          <a:prstGeom prst="rect">
            <a:avLst/>
          </a:prstGeom>
          <a:noFill/>
        </p:spPr>
        <p:txBody>
          <a:bodyPr wrap="square" rtlCol="0">
            <a:spAutoFit/>
          </a:bodyPr>
          <a:lstStyle/>
          <a:p>
            <a:r>
              <a:rPr lang="en-US" dirty="0" smtClean="0"/>
              <a:t>Supervised Learning</a:t>
            </a:r>
          </a:p>
          <a:p>
            <a:r>
              <a:rPr lang="en-US" dirty="0" smtClean="0"/>
              <a:t>“right answers given”</a:t>
            </a:r>
            <a:endParaRPr lang="en-US" dirty="0"/>
          </a:p>
        </p:txBody>
      </p:sp>
      <p:sp>
        <p:nvSpPr>
          <p:cNvPr id="13" name="TextBox 12"/>
          <p:cNvSpPr txBox="1"/>
          <p:nvPr/>
        </p:nvSpPr>
        <p:spPr>
          <a:xfrm>
            <a:off x="7810959" y="5299113"/>
            <a:ext cx="3338111" cy="646331"/>
          </a:xfrm>
          <a:prstGeom prst="rect">
            <a:avLst/>
          </a:prstGeom>
          <a:noFill/>
        </p:spPr>
        <p:txBody>
          <a:bodyPr wrap="square" rtlCol="0">
            <a:spAutoFit/>
          </a:bodyPr>
          <a:lstStyle/>
          <a:p>
            <a:r>
              <a:rPr lang="en-US" dirty="0" smtClean="0"/>
              <a:t>Regression: Predict Continuous Valued Output</a:t>
            </a:r>
            <a:endParaRPr lang="en-US" dirty="0"/>
          </a:p>
        </p:txBody>
      </p:sp>
    </p:spTree>
    <p:extLst>
      <p:ext uri="{BB962C8B-B14F-4D97-AF65-F5344CB8AC3E}">
        <p14:creationId xmlns:p14="http://schemas.microsoft.com/office/powerpoint/2010/main" val="2418525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584200"/>
            <a:ext cx="109728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267" dirty="0"/>
              <a:t>Breast cancer (malignant, benign)</a:t>
            </a:r>
          </a:p>
        </p:txBody>
      </p:sp>
      <p:sp>
        <p:nvSpPr>
          <p:cNvPr id="5" name="Content Placeholder 2"/>
          <p:cNvSpPr txBox="1">
            <a:spLocks/>
          </p:cNvSpPr>
          <p:nvPr/>
        </p:nvSpPr>
        <p:spPr>
          <a:xfrm>
            <a:off x="9144000" y="1556327"/>
            <a:ext cx="2864592" cy="3251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u="sng" dirty="0"/>
              <a:t>Classification</a:t>
            </a:r>
          </a:p>
          <a:p>
            <a:pPr marL="0" indent="0">
              <a:buNone/>
            </a:pPr>
            <a:r>
              <a:rPr lang="en-US" dirty="0"/>
              <a:t>Discrete valued output (0 or 1)</a:t>
            </a:r>
          </a:p>
        </p:txBody>
      </p:sp>
      <p:cxnSp>
        <p:nvCxnSpPr>
          <p:cNvPr id="6" name="Straight Connector 5"/>
          <p:cNvCxnSpPr/>
          <p:nvPr/>
        </p:nvCxnSpPr>
        <p:spPr>
          <a:xfrm>
            <a:off x="9042400" y="1670132"/>
            <a:ext cx="0" cy="3137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327565" y="1409205"/>
            <a:ext cx="1" cy="2629395"/>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143168" y="3429000"/>
            <a:ext cx="6594432"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33600" y="2108200"/>
            <a:ext cx="355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39869" y="5257800"/>
            <a:ext cx="6597731"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2032" y="2536525"/>
            <a:ext cx="1467068" cy="461665"/>
          </a:xfrm>
          <a:prstGeom prst="rect">
            <a:avLst/>
          </a:prstGeom>
          <a:noFill/>
        </p:spPr>
        <p:txBody>
          <a:bodyPr vert="horz" wrap="none" rtlCol="0">
            <a:spAutoFit/>
          </a:bodyPr>
          <a:lstStyle/>
          <a:p>
            <a:pPr algn="ctr"/>
            <a:r>
              <a:rPr lang="en-US" sz="2400" dirty="0"/>
              <a:t>Malignant?</a:t>
            </a:r>
          </a:p>
        </p:txBody>
      </p:sp>
      <p:sp>
        <p:nvSpPr>
          <p:cNvPr id="31" name="TextBox 30"/>
          <p:cNvSpPr txBox="1"/>
          <p:nvPr/>
        </p:nvSpPr>
        <p:spPr>
          <a:xfrm>
            <a:off x="1561832" y="1889167"/>
            <a:ext cx="662361" cy="420564"/>
          </a:xfrm>
          <a:prstGeom prst="rect">
            <a:avLst/>
          </a:prstGeom>
          <a:noFill/>
        </p:spPr>
        <p:txBody>
          <a:bodyPr vert="horz" wrap="none" rtlCol="0">
            <a:spAutoFit/>
          </a:bodyPr>
          <a:lstStyle/>
          <a:p>
            <a:pPr algn="ctr"/>
            <a:r>
              <a:rPr lang="en-US" sz="2133" dirty="0"/>
              <a:t>1(Y)</a:t>
            </a:r>
          </a:p>
        </p:txBody>
      </p:sp>
      <p:sp>
        <p:nvSpPr>
          <p:cNvPr id="32" name="TextBox 31"/>
          <p:cNvSpPr txBox="1"/>
          <p:nvPr/>
        </p:nvSpPr>
        <p:spPr>
          <a:xfrm>
            <a:off x="1537788" y="3212461"/>
            <a:ext cx="710451" cy="420564"/>
          </a:xfrm>
          <a:prstGeom prst="rect">
            <a:avLst/>
          </a:prstGeom>
          <a:noFill/>
        </p:spPr>
        <p:txBody>
          <a:bodyPr vert="horz" wrap="none" rtlCol="0">
            <a:spAutoFit/>
          </a:bodyPr>
          <a:lstStyle/>
          <a:p>
            <a:pPr algn="ctr"/>
            <a:r>
              <a:rPr lang="en-US" sz="2133" dirty="0"/>
              <a:t>0(N)</a:t>
            </a:r>
          </a:p>
        </p:txBody>
      </p:sp>
      <p:sp>
        <p:nvSpPr>
          <p:cNvPr id="33" name="TextBox 32"/>
          <p:cNvSpPr txBox="1"/>
          <p:nvPr/>
        </p:nvSpPr>
        <p:spPr>
          <a:xfrm>
            <a:off x="4788111" y="3647758"/>
            <a:ext cx="1579407" cy="461665"/>
          </a:xfrm>
          <a:prstGeom prst="rect">
            <a:avLst/>
          </a:prstGeom>
          <a:noFill/>
        </p:spPr>
        <p:txBody>
          <a:bodyPr vert="horz" wrap="none" rtlCol="0">
            <a:spAutoFit/>
          </a:bodyPr>
          <a:lstStyle/>
          <a:p>
            <a:pPr algn="ctr"/>
            <a:r>
              <a:rPr lang="en-US" sz="2400" dirty="0"/>
              <a:t>Tumor Size</a:t>
            </a:r>
          </a:p>
        </p:txBody>
      </p:sp>
      <p:sp>
        <p:nvSpPr>
          <p:cNvPr id="37" name="TextBox 36"/>
          <p:cNvSpPr txBox="1"/>
          <p:nvPr/>
        </p:nvSpPr>
        <p:spPr>
          <a:xfrm>
            <a:off x="4788111" y="5476558"/>
            <a:ext cx="1579407" cy="461665"/>
          </a:xfrm>
          <a:prstGeom prst="rect">
            <a:avLst/>
          </a:prstGeom>
          <a:noFill/>
        </p:spPr>
        <p:txBody>
          <a:bodyPr vert="horz" wrap="none" rtlCol="0">
            <a:spAutoFit/>
          </a:bodyPr>
          <a:lstStyle/>
          <a:p>
            <a:pPr algn="ctr"/>
            <a:r>
              <a:rPr lang="en-US" sz="2400" dirty="0"/>
              <a:t>Tumor Size</a:t>
            </a:r>
          </a:p>
        </p:txBody>
      </p:sp>
      <p:sp>
        <p:nvSpPr>
          <p:cNvPr id="16" name="TextBox 15"/>
          <p:cNvSpPr txBox="1"/>
          <p:nvPr/>
        </p:nvSpPr>
        <p:spPr>
          <a:xfrm>
            <a:off x="6380427" y="3772964"/>
            <a:ext cx="1117599" cy="297454"/>
          </a:xfrm>
          <a:prstGeom prst="rect">
            <a:avLst/>
          </a:prstGeom>
          <a:noFill/>
        </p:spPr>
        <p:txBody>
          <a:bodyPr wrap="square" rtlCol="0">
            <a:spAutoFit/>
          </a:bodyPr>
          <a:lstStyle/>
          <a:p>
            <a:r>
              <a:rPr lang="en-US" sz="1333" i="1" dirty="0">
                <a:solidFill>
                  <a:srgbClr val="00B050"/>
                </a:solidFill>
              </a:rPr>
              <a:t>[Feature 1]</a:t>
            </a:r>
          </a:p>
        </p:txBody>
      </p:sp>
      <p:sp>
        <p:nvSpPr>
          <p:cNvPr id="17" name="TextBox 16"/>
          <p:cNvSpPr txBox="1"/>
          <p:nvPr/>
        </p:nvSpPr>
        <p:spPr>
          <a:xfrm>
            <a:off x="357120" y="4905629"/>
            <a:ext cx="1953323" cy="502573"/>
          </a:xfrm>
          <a:prstGeom prst="rect">
            <a:avLst/>
          </a:prstGeom>
          <a:noFill/>
        </p:spPr>
        <p:txBody>
          <a:bodyPr wrap="square" rtlCol="0">
            <a:spAutoFit/>
          </a:bodyPr>
          <a:lstStyle/>
          <a:p>
            <a:r>
              <a:rPr lang="en-US" sz="1333" i="1" dirty="0">
                <a:solidFill>
                  <a:srgbClr val="0070C0"/>
                </a:solidFill>
              </a:rPr>
              <a:t>Another way of representing above graph</a:t>
            </a:r>
          </a:p>
        </p:txBody>
      </p:sp>
      <p:sp>
        <p:nvSpPr>
          <p:cNvPr id="19" name="TextBox 18"/>
          <p:cNvSpPr txBox="1"/>
          <p:nvPr/>
        </p:nvSpPr>
        <p:spPr>
          <a:xfrm>
            <a:off x="6604001" y="374796"/>
            <a:ext cx="1117599" cy="297454"/>
          </a:xfrm>
          <a:prstGeom prst="rect">
            <a:avLst/>
          </a:prstGeom>
          <a:noFill/>
        </p:spPr>
        <p:txBody>
          <a:bodyPr wrap="square" rtlCol="0">
            <a:spAutoFit/>
          </a:bodyPr>
          <a:lstStyle/>
          <a:p>
            <a:r>
              <a:rPr lang="en-US" sz="1333" i="1" dirty="0">
                <a:solidFill>
                  <a:srgbClr val="00B050"/>
                </a:solidFill>
              </a:rPr>
              <a:t>Not Harmful</a:t>
            </a:r>
          </a:p>
        </p:txBody>
      </p:sp>
      <p:sp>
        <p:nvSpPr>
          <p:cNvPr id="20" name="TextBox 19"/>
          <p:cNvSpPr txBox="1"/>
          <p:nvPr/>
        </p:nvSpPr>
        <p:spPr>
          <a:xfrm>
            <a:off x="4590718" y="357360"/>
            <a:ext cx="1117599" cy="297454"/>
          </a:xfrm>
          <a:prstGeom prst="rect">
            <a:avLst/>
          </a:prstGeom>
          <a:noFill/>
        </p:spPr>
        <p:txBody>
          <a:bodyPr wrap="square" rtlCol="0">
            <a:spAutoFit/>
          </a:bodyPr>
          <a:lstStyle/>
          <a:p>
            <a:r>
              <a:rPr lang="en-US" sz="1333" i="1" dirty="0">
                <a:solidFill>
                  <a:srgbClr val="FF0000"/>
                </a:solidFill>
              </a:rPr>
              <a:t>Harmful</a:t>
            </a:r>
          </a:p>
        </p:txBody>
      </p:sp>
    </p:spTree>
    <p:extLst>
      <p:ext uri="{BB962C8B-B14F-4D97-AF65-F5344CB8AC3E}">
        <p14:creationId xmlns:p14="http://schemas.microsoft.com/office/powerpoint/2010/main" val="2582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501417" y="3699933"/>
            <a:ext cx="8737600" cy="461665"/>
          </a:xfrm>
          <a:prstGeom prst="rect">
            <a:avLst/>
          </a:prstGeom>
        </p:spPr>
        <p:txBody>
          <a:bodyPr wrap="square">
            <a:spAutoFit/>
          </a:bodyPr>
          <a:lstStyle/>
          <a:p>
            <a:r>
              <a:rPr lang="en-US" sz="2400" dirty="0" smtClean="0">
                <a:solidFill>
                  <a:prstClr val="black"/>
                </a:solidFill>
              </a:rPr>
              <a:t>A. Treat </a:t>
            </a:r>
            <a:r>
              <a:rPr lang="en-US" sz="2400" dirty="0">
                <a:solidFill>
                  <a:prstClr val="black"/>
                </a:solidFill>
              </a:rPr>
              <a:t>both as classification problems. </a:t>
            </a:r>
          </a:p>
        </p:txBody>
      </p:sp>
      <p:sp>
        <p:nvSpPr>
          <p:cNvPr id="22" name="Rectangle 21"/>
          <p:cNvSpPr/>
          <p:nvPr/>
        </p:nvSpPr>
        <p:spPr>
          <a:xfrm>
            <a:off x="1501417" y="4309533"/>
            <a:ext cx="10385783" cy="461665"/>
          </a:xfrm>
          <a:prstGeom prst="rect">
            <a:avLst/>
          </a:prstGeom>
        </p:spPr>
        <p:txBody>
          <a:bodyPr wrap="square">
            <a:spAutoFit/>
          </a:bodyPr>
          <a:lstStyle/>
          <a:p>
            <a:r>
              <a:rPr lang="en-US" sz="2400" dirty="0" smtClean="0">
                <a:solidFill>
                  <a:prstClr val="black"/>
                </a:solidFill>
              </a:rPr>
              <a:t>B. Treat </a:t>
            </a:r>
            <a:r>
              <a:rPr lang="en-US" sz="2400" dirty="0">
                <a:solidFill>
                  <a:prstClr val="black"/>
                </a:solidFill>
              </a:rPr>
              <a:t>problem 1 as a classification problem, problem 2 as a regression problem. </a:t>
            </a:r>
          </a:p>
        </p:txBody>
      </p:sp>
      <p:sp>
        <p:nvSpPr>
          <p:cNvPr id="23" name="Rectangle 22"/>
          <p:cNvSpPr/>
          <p:nvPr/>
        </p:nvSpPr>
        <p:spPr>
          <a:xfrm>
            <a:off x="1501417" y="4930422"/>
            <a:ext cx="10160000" cy="461665"/>
          </a:xfrm>
          <a:prstGeom prst="rect">
            <a:avLst/>
          </a:prstGeom>
        </p:spPr>
        <p:txBody>
          <a:bodyPr wrap="square">
            <a:spAutoFit/>
          </a:bodyPr>
          <a:lstStyle/>
          <a:p>
            <a:r>
              <a:rPr lang="en-US" sz="2400" dirty="0">
                <a:solidFill>
                  <a:prstClr val="black"/>
                </a:solidFill>
              </a:rPr>
              <a:t>C</a:t>
            </a:r>
            <a:r>
              <a:rPr lang="en-US" sz="2400" dirty="0" smtClean="0">
                <a:solidFill>
                  <a:prstClr val="black"/>
                </a:solidFill>
              </a:rPr>
              <a:t>. Treat </a:t>
            </a:r>
            <a:r>
              <a:rPr lang="en-US" sz="2400" dirty="0">
                <a:solidFill>
                  <a:prstClr val="black"/>
                </a:solidFill>
              </a:rPr>
              <a:t>problem 1 as a regression problem, problem 2 as a </a:t>
            </a:r>
            <a:r>
              <a:rPr lang="en-US" sz="2400" dirty="0" smtClean="0">
                <a:solidFill>
                  <a:prstClr val="black"/>
                </a:solidFill>
              </a:rPr>
              <a:t>classification. </a:t>
            </a:r>
            <a:endParaRPr lang="en-US" sz="2400" dirty="0">
              <a:solidFill>
                <a:prstClr val="black"/>
              </a:solidFill>
            </a:endParaRPr>
          </a:p>
        </p:txBody>
      </p:sp>
      <p:sp>
        <p:nvSpPr>
          <p:cNvPr id="24" name="Rectangle 23"/>
          <p:cNvSpPr/>
          <p:nvPr/>
        </p:nvSpPr>
        <p:spPr>
          <a:xfrm>
            <a:off x="1501417" y="5551312"/>
            <a:ext cx="8737600" cy="461665"/>
          </a:xfrm>
          <a:prstGeom prst="rect">
            <a:avLst/>
          </a:prstGeom>
        </p:spPr>
        <p:txBody>
          <a:bodyPr wrap="square">
            <a:spAutoFit/>
          </a:bodyPr>
          <a:lstStyle/>
          <a:p>
            <a:r>
              <a:rPr lang="en-US" sz="2400" dirty="0" smtClean="0">
                <a:solidFill>
                  <a:prstClr val="black"/>
                </a:solidFill>
              </a:rPr>
              <a:t>D. Treat </a:t>
            </a:r>
            <a:r>
              <a:rPr lang="en-US" sz="2400" dirty="0">
                <a:solidFill>
                  <a:prstClr val="black"/>
                </a:solidFill>
              </a:rPr>
              <a:t>both as regression problems. </a:t>
            </a:r>
          </a:p>
        </p:txBody>
      </p:sp>
      <p:sp>
        <p:nvSpPr>
          <p:cNvPr id="6" name="TextBox 5"/>
          <p:cNvSpPr txBox="1"/>
          <p:nvPr/>
        </p:nvSpPr>
        <p:spPr>
          <a:xfrm>
            <a:off x="508000" y="177800"/>
            <a:ext cx="11153417" cy="3416320"/>
          </a:xfrm>
          <a:prstGeom prst="rect">
            <a:avLst/>
          </a:prstGeom>
          <a:noFill/>
        </p:spPr>
        <p:txBody>
          <a:bodyPr wrap="square" rtlCol="0">
            <a:spAutoFit/>
          </a:bodyPr>
          <a:lstStyle/>
          <a:p>
            <a:r>
              <a:rPr lang="en-US" sz="2400" dirty="0">
                <a:solidFill>
                  <a:prstClr val="black"/>
                </a:solidFill>
              </a:rPr>
              <a:t>You’re running a company, and you want to develop learning algorithms to address each of two problems.</a:t>
            </a:r>
          </a:p>
          <a:p>
            <a:endParaRPr lang="en-US" sz="2400" dirty="0">
              <a:solidFill>
                <a:prstClr val="black"/>
              </a:solidFill>
            </a:endParaRPr>
          </a:p>
          <a:p>
            <a:r>
              <a:rPr lang="en-US" sz="2400" dirty="0">
                <a:solidFill>
                  <a:prstClr val="black"/>
                </a:solidFill>
              </a:rPr>
              <a:t>Problem 1: You have a large inventory of identical items.  You want to predict how many of these items will sell over the next 3 months.</a:t>
            </a:r>
          </a:p>
          <a:p>
            <a:r>
              <a:rPr lang="en-US" sz="2400" dirty="0">
                <a:solidFill>
                  <a:prstClr val="black"/>
                </a:solidFill>
              </a:rPr>
              <a:t>Problem 2: You’d like software to examine individual customer accounts, and for each account decide if it has been hacked/compromised. </a:t>
            </a:r>
          </a:p>
          <a:p>
            <a:endParaRPr lang="en-US" sz="2400" dirty="0">
              <a:solidFill>
                <a:prstClr val="black"/>
              </a:solidFill>
            </a:endParaRPr>
          </a:p>
          <a:p>
            <a:r>
              <a:rPr lang="en-US" sz="2400" dirty="0">
                <a:solidFill>
                  <a:prstClr val="black"/>
                </a:solidFill>
              </a:rPr>
              <a:t>Should you treat these as classification or as regression problems? </a:t>
            </a:r>
          </a:p>
        </p:txBody>
      </p:sp>
    </p:spTree>
    <p:extLst>
      <p:ext uri="{BB962C8B-B14F-4D97-AF65-F5344CB8AC3E}">
        <p14:creationId xmlns:p14="http://schemas.microsoft.com/office/powerpoint/2010/main" val="54075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8880F-9E99-4B9A-903E-2454A58C7EA9}"/>
              </a:ext>
            </a:extLst>
          </p:cNvPr>
          <p:cNvSpPr>
            <a:spLocks noGrp="1"/>
          </p:cNvSpPr>
          <p:nvPr>
            <p:ph type="ctrTitle"/>
          </p:nvPr>
        </p:nvSpPr>
        <p:spPr>
          <a:xfrm>
            <a:off x="1185327" y="378229"/>
            <a:ext cx="8637073" cy="2541431"/>
          </a:xfrm>
        </p:spPr>
        <p:txBody>
          <a:bodyPr>
            <a:normAutofit/>
          </a:bodyPr>
          <a:lstStyle/>
          <a:p>
            <a:r>
              <a:rPr lang="en-US" dirty="0" err="1" smtClean="0">
                <a:solidFill>
                  <a:schemeClr val="tx1">
                    <a:lumMod val="75000"/>
                    <a:lumOff val="25000"/>
                  </a:schemeClr>
                </a:solidFill>
              </a:rPr>
              <a:t>UNSupervised</a:t>
            </a:r>
            <a:r>
              <a:rPr lang="en-US" dirty="0" smtClean="0">
                <a:solidFill>
                  <a:schemeClr val="tx1">
                    <a:lumMod val="75000"/>
                    <a:lumOff val="25000"/>
                  </a:schemeClr>
                </a:solidFill>
              </a:rPr>
              <a:t> </a:t>
            </a:r>
            <a:r>
              <a:rPr lang="en-US" dirty="0">
                <a:solidFill>
                  <a:schemeClr val="tx1">
                    <a:lumMod val="75000"/>
                    <a:lumOff val="25000"/>
                  </a:schemeClr>
                </a:solidFill>
              </a:rPr>
              <a:t>Learning</a:t>
            </a:r>
          </a:p>
        </p:txBody>
      </p:sp>
      <p:pic>
        <p:nvPicPr>
          <p:cNvPr id="3" name="Picture 2"/>
          <p:cNvPicPr>
            <a:picLocks noChangeAspect="1"/>
          </p:cNvPicPr>
          <p:nvPr/>
        </p:nvPicPr>
        <p:blipFill>
          <a:blip r:embed="rId2"/>
          <a:stretch>
            <a:fillRect/>
          </a:stretch>
        </p:blipFill>
        <p:spPr>
          <a:xfrm>
            <a:off x="8307925" y="490785"/>
            <a:ext cx="1514475" cy="2428875"/>
          </a:xfrm>
          <a:prstGeom prst="rect">
            <a:avLst/>
          </a:prstGeom>
        </p:spPr>
      </p:pic>
      <p:sp>
        <p:nvSpPr>
          <p:cNvPr id="4" name="TextBox 3"/>
          <p:cNvSpPr txBox="1"/>
          <p:nvPr/>
        </p:nvSpPr>
        <p:spPr>
          <a:xfrm>
            <a:off x="1773716" y="3789802"/>
            <a:ext cx="9430438" cy="1015663"/>
          </a:xfrm>
          <a:prstGeom prst="rect">
            <a:avLst/>
          </a:prstGeom>
          <a:noFill/>
        </p:spPr>
        <p:txBody>
          <a:bodyPr wrap="square" rtlCol="0">
            <a:spAutoFit/>
          </a:bodyPr>
          <a:lstStyle/>
          <a:p>
            <a:r>
              <a:rPr lang="en-US" sz="6000" dirty="0" smtClean="0">
                <a:solidFill>
                  <a:schemeClr val="bg1">
                    <a:lumMod val="50000"/>
                  </a:schemeClr>
                </a:solidFill>
                <a:latin typeface="Times New Roman" panose="02020603050405020304" pitchFamily="18" charset="0"/>
                <a:cs typeface="Times New Roman" panose="02020603050405020304" pitchFamily="18" charset="0"/>
              </a:rPr>
              <a:t>Machine Learning</a:t>
            </a:r>
            <a:endParaRPr lang="en-US" sz="6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364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4245897" y="3990190"/>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Oval 10"/>
          <p:cNvSpPr/>
          <p:nvPr/>
        </p:nvSpPr>
        <p:spPr>
          <a:xfrm>
            <a:off x="5158601" y="3925871"/>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Oval 12"/>
          <p:cNvSpPr/>
          <p:nvPr/>
        </p:nvSpPr>
        <p:spPr>
          <a:xfrm>
            <a:off x="4761998" y="4506291"/>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Oval 18"/>
          <p:cNvSpPr/>
          <p:nvPr/>
        </p:nvSpPr>
        <p:spPr>
          <a:xfrm>
            <a:off x="4645742" y="3520547"/>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Cross 4"/>
          <p:cNvSpPr/>
          <p:nvPr/>
        </p:nvSpPr>
        <p:spPr>
          <a:xfrm rot="2734294">
            <a:off x="6669715" y="2940264"/>
            <a:ext cx="520912" cy="520912"/>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Cross 5"/>
          <p:cNvSpPr/>
          <p:nvPr/>
        </p:nvSpPr>
        <p:spPr>
          <a:xfrm rot="2734294">
            <a:off x="6837244" y="1861620"/>
            <a:ext cx="520912" cy="520912"/>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Cross 7"/>
          <p:cNvSpPr/>
          <p:nvPr/>
        </p:nvSpPr>
        <p:spPr>
          <a:xfrm rot="2734294">
            <a:off x="7573889" y="2525596"/>
            <a:ext cx="520912" cy="520912"/>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Cross 22"/>
          <p:cNvSpPr/>
          <p:nvPr/>
        </p:nvSpPr>
        <p:spPr>
          <a:xfrm rot="2734294">
            <a:off x="6814176" y="2490399"/>
            <a:ext cx="520912" cy="520912"/>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TextBox 36"/>
          <p:cNvSpPr txBox="1"/>
          <p:nvPr/>
        </p:nvSpPr>
        <p:spPr>
          <a:xfrm>
            <a:off x="5945867" y="5765800"/>
            <a:ext cx="583814" cy="666786"/>
          </a:xfrm>
          <a:prstGeom prst="rect">
            <a:avLst/>
          </a:prstGeom>
          <a:noFill/>
        </p:spPr>
        <p:txBody>
          <a:bodyPr wrap="none" rtlCol="0">
            <a:spAutoFit/>
          </a:bodyPr>
          <a:lstStyle/>
          <a:p>
            <a:r>
              <a:rPr lang="en-US" sz="3733" dirty="0"/>
              <a:t>x</a:t>
            </a:r>
            <a:r>
              <a:rPr lang="en-US" sz="3733" baseline="-25000" dirty="0"/>
              <a:t>1</a:t>
            </a:r>
          </a:p>
        </p:txBody>
      </p:sp>
      <p:sp>
        <p:nvSpPr>
          <p:cNvPr id="38" name="TextBox 37"/>
          <p:cNvSpPr txBox="1"/>
          <p:nvPr/>
        </p:nvSpPr>
        <p:spPr>
          <a:xfrm>
            <a:off x="2743200" y="2871737"/>
            <a:ext cx="583814" cy="666786"/>
          </a:xfrm>
          <a:prstGeom prst="rect">
            <a:avLst/>
          </a:prstGeom>
          <a:noFill/>
        </p:spPr>
        <p:txBody>
          <a:bodyPr wrap="none" rtlCol="0">
            <a:spAutoFit/>
          </a:bodyPr>
          <a:lstStyle/>
          <a:p>
            <a:r>
              <a:rPr lang="en-US" sz="3733" dirty="0"/>
              <a:t>x</a:t>
            </a:r>
            <a:r>
              <a:rPr lang="en-US" sz="3733" baseline="-25000" dirty="0"/>
              <a:t>2</a:t>
            </a:r>
          </a:p>
        </p:txBody>
      </p:sp>
      <p:sp>
        <p:nvSpPr>
          <p:cNvPr id="116" name="TextBox 115"/>
          <p:cNvSpPr txBox="1"/>
          <p:nvPr/>
        </p:nvSpPr>
        <p:spPr>
          <a:xfrm>
            <a:off x="3860800" y="381000"/>
            <a:ext cx="4626844" cy="748988"/>
          </a:xfrm>
          <a:prstGeom prst="rect">
            <a:avLst/>
          </a:prstGeom>
          <a:noFill/>
        </p:spPr>
        <p:txBody>
          <a:bodyPr wrap="none" rtlCol="0">
            <a:spAutoFit/>
          </a:bodyPr>
          <a:lstStyle/>
          <a:p>
            <a:r>
              <a:rPr lang="en-US" sz="4267" dirty="0">
                <a:solidFill>
                  <a:schemeClr val="tx1">
                    <a:lumMod val="85000"/>
                    <a:lumOff val="15000"/>
                  </a:schemeClr>
                </a:solidFill>
              </a:rPr>
              <a:t>Supervised Learning</a:t>
            </a:r>
          </a:p>
        </p:txBody>
      </p:sp>
      <p:cxnSp>
        <p:nvCxnSpPr>
          <p:cNvPr id="15" name="Straight Arrow Connector 14"/>
          <p:cNvCxnSpPr/>
          <p:nvPr/>
        </p:nvCxnSpPr>
        <p:spPr>
          <a:xfrm flipV="1">
            <a:off x="3645072" y="1295400"/>
            <a:ext cx="0" cy="4650213"/>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391595" y="5588749"/>
            <a:ext cx="5200331"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9329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 = \frac{1}{2m} \sum\limits^{m}_{i=1} \left( h_\theta(x^{(i)}) - y^{(i)} \right)^2&#10;$&#10;% \delta_i^{(l)} = \left(\sum_j W_{ji}^{(l)} \delta_j^{(l+1)}\right) f'(z_i^{(l)})&#10;&#10;&#10;&#10;\end{document}"/>
  <p:tag name="IGUANATEXSIZE" val="24"/>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underset{\theta_1}{\mathrm{minimize}} \; J(\theta_1)&#10;$&#10;% \delta_i^{(l)} = \left(\sum_j W_{ji}^{(l)} \delta_j^{(l+1)}\right) f'(z_i^{(l)})&#10;&#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24"/>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 = 1&#10;$&#10;% \delta_i^{(l)} = \left(\sum_j W_{ji}^{(l)} \delta_j^{(l+1)}\right) f'(z_i^{(l)})&#10;&#10;&#10;&#10;\end{document}"/>
  <p:tag name="IGUANATEXSIZE" val="2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24"/>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i&#10;$&#10;% \delta_i^{(l)} = \left(\sum_j W_{ji}^{(l)} \delta_j^{(l+1)}\right) f'(z_i^{(l)})&#10;&#10;&#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 = 0.5&#10;$&#10;% \delta_i^{(l)} = \left(\sum_j W_{ji}^{(l)} \delta_j^{(l+1)}\right) f'(z_i^{(l)})&#10;&#10;&#10;&#10;\end{document}"/>
  <p:tag name="IGUANATEXSIZE" val="24"/>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24"/>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24"/>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 = 0&#10;$&#10;% \delta_i^{(l)} = \left(\sum_j W_{ji}^{(l)} \delta_j^{(l+1)}\right) f'(z_i^{(l)})&#10;&#10;&#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i&#10;$&#10;% \delta_i^{(l)} = \left(\sum_j W_{ji}^{(l)} \delta_j^{(l+1)}\right) f'(z_i^{(l)})&#10;&#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24"/>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24"/>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10;$&#10;% \delta_i^{(l)} = \left(\sum_j W_{ji}^{(l)} \delta_j^{(l+1)}\right) f'(z_i^{(l)})&#10;&#10;&#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 \; J(\theta_0,\theta_1)&#10;$&#10;% \delta_i^{(l)} = \left(\sum_j W_{ji}^{(l)} \delta_j^{(l+1)}\right) f'(z_i^{(l)})&#10;&#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10;$&#10;% \delta_i^{(l)} = \left(\sum_j W_{ji}^{(l)} \delta_j^{(l+1)}\right) f'(z_i^{(l)})&#10;&#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displaystyle&#10;\quad\theta_j := \theta_j - \alpha \frac{\partial}{\partial \theta_j} J(\theta_0,\theta_1)&#10;$&#10;&#10;\}&#10;% \delta_i^{(l)} = \left(\sum_j W_{ji}^{(l)} \delta_j^{(l+1)}\right) f'(z_i^{(l)})&#10;&#10;&#10;&#10;\end{document}"/>
  <p:tag name="IGUANATEXSIZE" val="24"/>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for $j=0$ and $j=1$)&#10;% \delta_i^{(l)} = \left(\sum_j W_{ji}^{(l)} \delta_j^{(l+1)}\right) f'(z_i^{(l)})&#10;&#10;&#10;&#10;\end{document}"/>
  <p:tag name="IGUANATEXSIZE" val="24"/>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color{blue}\mathrm{temp}0} := \theta_0 - \alpha \frac{\partial}{\partial \theta_0} J(\theta_0,\theta_1)$ &#10;&#10;${\color{blue}\mathrm{temp}1} := \theta_1 - \alpha \frac{\partial}{\partial \theta_1} J(\theta_0,\theta_1)$ &#10;&#10;$\theta_0 := {\color{blue}\mathrm{temp}0}$&#10;&#10;$\theta_1 := {\color{blue}\mathrm{temp}1}$ &#10;&#10;% \delta_i^{(l)} = \left(\sum_j W_{ji}^{(l)} \delta_j^{(l+1)}\right) f'(z_i^{(l)})&#10;&#10;&#10;&#10;\end{document}"/>
  <p:tag name="IGUANATEXSIZE" val="24"/>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color{blue}\mathrm{temp}0} := \theta_0 - \alpha \frac{\partial}{\partial \theta_0} J(\theta_0,\theta_1)$ &#10;&#10;$\theta_0 := {\color{blue}\mathrm{temp}0}$&#10;&#10;${\color{blue}\mathrm{temp}1} := \theta_1 - \alpha \frac{\partial}{\partial \theta_1} J(\theta_0,\theta_1)$ &#10;&#10;$\theta_1 := {\color{blue}\mathrm{temp}1}$ &#10;&#10;% \delta_i^{(l)} = \left(\sum_j W_{ji}^{(l)} \delta_j^{(l+1)}\right) f'(z_i^{(l)})&#10;&#10;&#10;&#10;\end{document}"/>
  <p:tag name="IGUANATEXSIZE" val="24"/>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displaystyle&#10;\quad\theta_j := \theta_j - \alpha \frac{\partial}{\partial \theta_j} J(\theta_0,\theta_1)&#10;$ &#10;&#10;\}&#10;% \delta_i^{(l)} = \left(\sum_j W_{ji}^{(l)} \delta_j^{(l+1)}\right) f'(z_i^{(l)})&#10;&#10;&#10;&#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simultaneously update&#10;&#10;\quad $j=0$ and $j=1$)&#10;% \delta_i^{(l)} = \left(\sum_j W_{ji}^{(l)} \delta_j^{(l+1)}\right) f'(z_i^{(l)})&#10;&#10;&#10;&#10;\end{document}"/>
  <p:tag name="IGUANATEXSIZE" val="3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10;\quad\theta_1 := \theta_1 - \alpha \frac{\partial}{\partial \theta_1} J(\theta_1)&#10;$ &#10;&#10;% \delta_i^{(l)} = \left(\sum_j W_{ji}^{(l)} \delta_j^{(l+1)}\right) f'(z_i^{(l)})&#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quad\theta_0 := \theta_0 - \alpha &#10; \frac{1}{m} \sum\limits^{m}_{i=1} \left( h_\theta(x^{(i)}) - y^{(i)} \right)&#10;$&#10;&#10;$&#10;\quad\theta_1 := \theta_1 - \alpha &#10; \frac{1}{m} \sum\limits^{m}_{i=1} \left( h_\theta(x^{(i)}) - y^{(i)} \right)\cdot x^{(i)}&#10;$&#10;&#10;\}&#10;% \delta_i^{(l)} = \left(\sum_j W_{ji}^{(l)} \delta_j^{(l+1)}\right) f'(z_i^{(l)})&#10;&#10;&#10;&#10;\end{document}"/>
  <p:tag name="IGUANATEXSIZE" val="30"/>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10;$&#10;% \delta_i^{(l)} = \left(\sum_j W_{ji}^{(l)} \delta_j^{(l+1)}\right) f'(z_i^{(l)})&#10;&#10;&#10;&#10;\end{document}"/>
  <p:tag name="IGUANATEXSIZE" val="24"/>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10;&#10;\end{document}"/>
  <p:tag name="IGUANATEXSIZE" val="24"/>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2$&#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2$&#10;&#10;\end{document}"/>
  <p:tag name="IGUANATEXSIZE" val="24"/>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1$&#10;&#10;\end{document}"/>
  <p:tag name="IGUANATEXSIZE" val="24"/>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1$&#10;&#10;\end{document}"/>
  <p:tag name="IGUANATEXSIZE" val="24"/>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2$&#10;&#10;\end{document}"/>
  <p:tag name="IGUANATEXSIZE" val="24"/>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 = \frac{size (feet^2)}{2000}$&#10;&#10;\end{document}"/>
  <p:tag name="IGUANATEXSIZE" val="24"/>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24"/>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2 = \frac{numbersdf    of bedrooms}{5}$&#10;&#10;\end{document}"/>
  <p:tag name="IGUANATEXSIZE" val="24"/>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J(\theta)$&#10;&#10;\end{document}"/>
  <p:tag name="IGUANATEXSIZE" val="24"/>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J(\theta)$&#10;&#10;\end{document}"/>
  <p:tag name="IGUANATEXSIZE" val="24"/>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i$&#10;&#10;&#10;\end{document}"/>
  <p:tag name="IGUANATEXSIZE" val="2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i - \mu_i$&#10;&#10;&#10;\end{document}"/>
  <p:tag name="IGUANATEXSIZE" val="2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0 = 1$&#10;&#10;&#10;\end{document}"/>
  <p:tag name="IGUANATEXSIZE" val="2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 = \frac{size - 1000}{2000}$&#10;&#10;&#10;\end{document}"/>
  <p:tag name="IGUANATEXSIZE" val="24"/>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2 = \frac{\#bedrooms - 2}{5}$&#10;&#10;&#10;\end{document}"/>
  <p:tag name="IGUANATEXSIZE" val="24"/>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5 \leq x_1 \leq 0.5, -0.5 \leq x_2 \leq 0.5$&#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imize}} \; J(\theta_0,\theta_1)&#10;$&#10;% \delta_i^{(l)} = \left(\sum_j W_{ji}^{(l)} \delta_j^{(l+1)}\right) f'(z_i^{(l)})&#10;&#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1 x&#10;$&#10;% \delta_i^{(l)} = \left(\sum_j W_{ji}^{(l)} \delta_j^{(l+1)}\right) f'(z_i^{(l)})&#10;&#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30"/>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7450</TotalTime>
  <Words>910</Words>
  <Application>Microsoft Office PowerPoint</Application>
  <PresentationFormat>Widescreen</PresentationFormat>
  <Paragraphs>216</Paragraphs>
  <Slides>39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 Math</vt:lpstr>
      <vt:lpstr>Gill Sans MT</vt:lpstr>
      <vt:lpstr>Symbol</vt:lpstr>
      <vt:lpstr>Times New Roman</vt:lpstr>
      <vt:lpstr>Gallery</vt:lpstr>
      <vt:lpstr>Introduction</vt:lpstr>
      <vt:lpstr>Introduction….</vt:lpstr>
      <vt:lpstr>Machine Learning algorithm</vt:lpstr>
      <vt:lpstr>Supervised Learning</vt:lpstr>
      <vt:lpstr>Housing price prediction. </vt:lpstr>
      <vt:lpstr>PowerPoint Presentation</vt:lpstr>
      <vt:lpstr>PowerPoint Presentation</vt:lpstr>
      <vt:lpstr>UNSupervised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PowerPoint Presentation</vt:lpstr>
      <vt:lpstr>PowerPoint Presentation</vt:lpstr>
      <vt:lpstr>PowerPoint Presentation</vt:lpstr>
      <vt:lpstr>PowerPoint Presentation</vt:lpstr>
      <vt:lpstr>Linear  regression</vt:lpstr>
      <vt:lpstr>PowerPoint Presentation</vt:lpstr>
      <vt:lpstr>PowerPoint Presentation</vt:lpstr>
      <vt:lpstr>PowerPoint Presentation</vt:lpstr>
      <vt:lpstr>PowerPoint Presentation</vt:lpstr>
      <vt:lpstr>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PowerPoint Presentation</vt:lpstr>
      <vt:lpstr>Linear  regression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and function in python</dc:title>
  <dc:creator>Inten98</dc:creator>
  <cp:lastModifiedBy>My</cp:lastModifiedBy>
  <cp:revision>29</cp:revision>
  <dcterms:created xsi:type="dcterms:W3CDTF">2020-04-26T12:41:50Z</dcterms:created>
  <dcterms:modified xsi:type="dcterms:W3CDTF">2021-05-24T06:56:38Z</dcterms:modified>
</cp:coreProperties>
</file>