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rts/chart6.xml" ContentType="application/vnd.openxmlformats-officedocument.drawingml.chart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7.xml" ContentType="application/vnd.openxmlformats-officedocument.drawingml.chart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n98" initials="I" lastIdx="1" clrIdx="0">
    <p:extLst>
      <p:ext uri="{19B8F6BF-5375-455C-9EA6-DF929625EA0E}">
        <p15:presenceInfo xmlns:p15="http://schemas.microsoft.com/office/powerpoint/2012/main" userId="S::Inten98@atsinfotech.net::8300568b-957a-4dab-b463-af25546a64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1458400"/>
        <c:axId val="471458792"/>
      </c:scatterChart>
      <c:valAx>
        <c:axId val="47145840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471458792"/>
        <c:crosses val="autoZero"/>
        <c:crossBetween val="midCat"/>
      </c:valAx>
      <c:valAx>
        <c:axId val="471458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47145840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1450952"/>
        <c:axId val="471459576"/>
      </c:scatterChart>
      <c:valAx>
        <c:axId val="47145095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471459576"/>
        <c:crosses val="autoZero"/>
        <c:crossBetween val="midCat"/>
      </c:valAx>
      <c:valAx>
        <c:axId val="471459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47145095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1460360"/>
        <c:axId val="471448208"/>
      </c:scatterChart>
      <c:valAx>
        <c:axId val="47146036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471448208"/>
        <c:crosses val="autoZero"/>
        <c:crossBetween val="midCat"/>
      </c:valAx>
      <c:valAx>
        <c:axId val="471448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47146036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1462320"/>
        <c:axId val="471468592"/>
      </c:scatterChart>
      <c:valAx>
        <c:axId val="47146232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471468592"/>
        <c:crosses val="autoZero"/>
        <c:crossBetween val="midCat"/>
      </c:valAx>
      <c:valAx>
        <c:axId val="47146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47146232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1462712"/>
        <c:axId val="471466240"/>
      </c:scatterChart>
      <c:valAx>
        <c:axId val="47146271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471466240"/>
        <c:crosses val="autoZero"/>
        <c:crossBetween val="midCat"/>
      </c:valAx>
      <c:valAx>
        <c:axId val="471466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47146271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10"/>
            <c:spPr>
              <a:ln w="25400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1472120"/>
        <c:axId val="471461144"/>
      </c:scatterChart>
      <c:valAx>
        <c:axId val="47147212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471461144"/>
        <c:crosses val="autoZero"/>
        <c:crossBetween val="midCat"/>
      </c:valAx>
      <c:valAx>
        <c:axId val="471461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471472120"/>
        <c:crossesAt val="0"/>
        <c:crossBetween val="midCat"/>
      </c:valAx>
    </c:plotArea>
    <c:plotVisOnly val="1"/>
    <c:dispBlanksAs val="gap"/>
    <c:showDLblsOverMax val="0"/>
  </c:chart>
  <c:spPr>
    <a:ln w="28575"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1472512"/>
        <c:axId val="471467416"/>
      </c:scatterChart>
      <c:valAx>
        <c:axId val="47147251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471467416"/>
        <c:crosses val="autoZero"/>
        <c:crossBetween val="midCat"/>
      </c:valAx>
      <c:valAx>
        <c:axId val="471467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47147251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8269410-81DB-4212-B422-A0A39AA02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FA16C2E-35CD-4857-BD42-4A5E4D2B3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713C2-281B-4734-BD42-F571C7971991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0DFC53D-C1E8-40FB-A805-C77FC8235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36C5CEE-C8CC-4F6F-A4CA-80654CE2F0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39070-8B3E-42BD-9064-4BDAE34DE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0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7153-449F-481F-8E67-4C8F3262A334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DC1D-8322-45EE-9C73-AECCF27F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0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309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06D2B9-9F74-4FD7-A967-3A83DB6BFC4D}"/>
              </a:ext>
            </a:extLst>
          </p:cNvPr>
          <p:cNvSpPr txBox="1"/>
          <p:nvPr userDrawn="1"/>
        </p:nvSpPr>
        <p:spPr>
          <a:xfrm>
            <a:off x="75329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KSI Microsoft AEP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D3D011B-6B6E-4AB7-9D11-50386BE98599}"/>
              </a:ext>
            </a:extLst>
          </p:cNvPr>
          <p:cNvSpPr txBox="1"/>
          <p:nvPr userDrawn="1"/>
        </p:nvSpPr>
        <p:spPr>
          <a:xfrm>
            <a:off x="941126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mentorrbuddy.com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6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2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24.png"/><Relationship Id="rId5" Type="http://schemas.openxmlformats.org/officeDocument/2006/relationships/tags" Target="../tags/tag35.xml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tags" Target="../tags/tag34.xml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6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25.png"/><Relationship Id="rId5" Type="http://schemas.openxmlformats.org/officeDocument/2006/relationships/tags" Target="../tags/tag44.xml"/><Relationship Id="rId10" Type="http://schemas.openxmlformats.org/officeDocument/2006/relationships/image" Target="../media/image24.png"/><Relationship Id="rId4" Type="http://schemas.openxmlformats.org/officeDocument/2006/relationships/tags" Target="../tags/tag43.xml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chart" Target="../charts/chart3.xml"/><Relationship Id="rId5" Type="http://schemas.openxmlformats.org/officeDocument/2006/relationships/slideLayout" Target="../slideLayouts/slideLayout12.xml"/><Relationship Id="rId10" Type="http://schemas.openxmlformats.org/officeDocument/2006/relationships/chart" Target="../charts/chart2.xml"/><Relationship Id="rId4" Type="http://schemas.openxmlformats.org/officeDocument/2006/relationships/tags" Target="../tags/tag4.xml"/><Relationship Id="rId9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tags" Target="../tags/tag9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9.png"/><Relationship Id="rId5" Type="http://schemas.openxmlformats.org/officeDocument/2006/relationships/tags" Target="../tags/tag11.xml"/><Relationship Id="rId10" Type="http://schemas.openxmlformats.org/officeDocument/2006/relationships/chart" Target="../charts/chart5.xml"/><Relationship Id="rId4" Type="http://schemas.openxmlformats.org/officeDocument/2006/relationships/tags" Target="../tags/tag10.xml"/><Relationship Id="rId9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4.xml"/><Relationship Id="rId7" Type="http://schemas.openxmlformats.org/officeDocument/2006/relationships/image" Target="../media/image1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6.png"/><Relationship Id="rId5" Type="http://schemas.openxmlformats.org/officeDocument/2006/relationships/tags" Target="../tags/tag16.xml"/><Relationship Id="rId10" Type="http://schemas.openxmlformats.org/officeDocument/2006/relationships/image" Target="../media/image15.png"/><Relationship Id="rId4" Type="http://schemas.openxmlformats.org/officeDocument/2006/relationships/tags" Target="../tags/tag15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chart" Target="../charts/char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1.xml"/><Relationship Id="rId7" Type="http://schemas.openxmlformats.org/officeDocument/2006/relationships/image" Target="../media/image1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3.xml"/><Relationship Id="rId10" Type="http://schemas.openxmlformats.org/officeDocument/2006/relationships/image" Target="../media/image18.png"/><Relationship Id="rId4" Type="http://schemas.openxmlformats.org/officeDocument/2006/relationships/tags" Target="../tags/tag22.xml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6.xml"/><Relationship Id="rId7" Type="http://schemas.openxmlformats.org/officeDocument/2006/relationships/image" Target="../media/image19.png"/><Relationship Id="rId12" Type="http://schemas.openxmlformats.org/officeDocument/2006/relationships/image" Target="../media/image6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12.xml"/><Relationship Id="rId11" Type="http://schemas.openxmlformats.org/officeDocument/2006/relationships/chart" Target="../charts/chart7.xml"/><Relationship Id="rId5" Type="http://schemas.openxmlformats.org/officeDocument/2006/relationships/tags" Target="../tags/tag28.xml"/><Relationship Id="rId10" Type="http://schemas.openxmlformats.org/officeDocument/2006/relationships/image" Target="../media/image21.png"/><Relationship Id="rId4" Type="http://schemas.openxmlformats.org/officeDocument/2006/relationships/tags" Target="../tags/tag27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5" y="490785"/>
            <a:ext cx="1514475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3716" y="3789802"/>
            <a:ext cx="94304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 of</a:t>
            </a:r>
            <a:b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5" y="490785"/>
            <a:ext cx="1514475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3716" y="3789802"/>
            <a:ext cx="9430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linear regression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Regularized linear regression</a:t>
            </a: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54037"/>
            <a:ext cx="7546848" cy="12161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26" y="3209845"/>
            <a:ext cx="1349501" cy="52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Gradient descent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50" y="3733801"/>
            <a:ext cx="2814551" cy="331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" y="990600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84" y="1065489"/>
            <a:ext cx="146304" cy="405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96" y="4141216"/>
            <a:ext cx="146304" cy="4053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75" y="1721989"/>
            <a:ext cx="6446520" cy="8686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75" y="3020568"/>
            <a:ext cx="2097024" cy="40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31" y="2790444"/>
            <a:ext cx="4261104" cy="868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4749800"/>
            <a:ext cx="8083296" cy="86868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6222700" y="3722407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78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5" y="490785"/>
            <a:ext cx="1514475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3716" y="3789802"/>
            <a:ext cx="94304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logistic regression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9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08000" y="381001"/>
            <a:ext cx="72136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Regularized logistic regression.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974336" y="1846208"/>
            <a:ext cx="5388864" cy="1684392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508000" y="40386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Cost function: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711201" y="1061488"/>
            <a:ext cx="3390343" cy="3019121"/>
            <a:chOff x="306551" y="789242"/>
            <a:chExt cx="2542757" cy="2264341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177182"/>
              <a:chOff x="306551" y="747415"/>
              <a:chExt cx="2485587" cy="2177182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30860" cy="3462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30860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68" y="4546915"/>
            <a:ext cx="10972800" cy="132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Gradient descent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50" y="3733801"/>
            <a:ext cx="2814551" cy="331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" y="990600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84" y="1065489"/>
            <a:ext cx="146304" cy="405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96" y="4141216"/>
            <a:ext cx="146304" cy="4053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75" y="1721989"/>
            <a:ext cx="6446520" cy="8686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75" y="3020568"/>
            <a:ext cx="2097024" cy="40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31" y="2790444"/>
            <a:ext cx="4261104" cy="86868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6222700" y="3722407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2898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83BAC2-9FB7-425C-B544-0BFAB730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267307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6733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Example: Linear regression (housing prices)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000" y="4978162"/>
            <a:ext cx="11379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Overfitting:</a:t>
            </a:r>
            <a:r>
              <a:rPr lang="en-US" sz="3200" dirty="0"/>
              <a:t> If we have too many features, the learned hypothesis may fit the training set very well (                                             ), but fail to generalize to new examples (predict prices on new examples).</a:t>
            </a:r>
            <a:endParaRPr lang="en-US" sz="32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5499789"/>
            <a:ext cx="4070096" cy="579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86" y="3451186"/>
            <a:ext cx="1270449" cy="3149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1" y="3451186"/>
            <a:ext cx="2263140" cy="34011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/>
          </p:nvPr>
        </p:nvGraphicFramePr>
        <p:xfrm>
          <a:off x="1107503" y="922416"/>
          <a:ext cx="2665863" cy="234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380722" y="1844498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1833586" y="3018592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dirty="0"/>
              <a:t>Size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/>
          </p:nvPr>
        </p:nvGraphicFramePr>
        <p:xfrm>
          <a:off x="4649338" y="922416"/>
          <a:ext cx="2665863" cy="234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3922557" y="1844498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Price</a:t>
            </a:r>
          </a:p>
        </p:txBody>
      </p:sp>
      <p:sp>
        <p:nvSpPr>
          <p:cNvPr id="25" name="TextBox 20"/>
          <p:cNvSpPr txBox="1"/>
          <p:nvPr/>
        </p:nvSpPr>
        <p:spPr>
          <a:xfrm>
            <a:off x="5375421" y="3018592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dirty="0"/>
              <a:t>Size</a:t>
            </a:r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/>
          </p:nvPr>
        </p:nvGraphicFramePr>
        <p:xfrm>
          <a:off x="8408538" y="927100"/>
          <a:ext cx="2665863" cy="234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7681757" y="1849182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Price</a:t>
            </a:r>
          </a:p>
        </p:txBody>
      </p:sp>
      <p:sp>
        <p:nvSpPr>
          <p:cNvPr id="28" name="TextBox 20"/>
          <p:cNvSpPr txBox="1"/>
          <p:nvPr/>
        </p:nvSpPr>
        <p:spPr>
          <a:xfrm>
            <a:off x="9134621" y="3023276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dirty="0"/>
              <a:t>Size</a:t>
            </a: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746" y="3421478"/>
            <a:ext cx="4045265" cy="3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Addressing overfitting: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8000" y="1222300"/>
            <a:ext cx="11074400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Options:</a:t>
            </a:r>
          </a:p>
          <a:p>
            <a:pPr marL="1219170" lvl="1" indent="-609585">
              <a:buAutoNum type="arabicPeriod"/>
            </a:pPr>
            <a:r>
              <a:rPr lang="en-US" sz="3200" dirty="0"/>
              <a:t>Reduce number of features.</a:t>
            </a:r>
          </a:p>
          <a:p>
            <a:pPr marL="1828754" lvl="2" indent="-609585">
              <a:buFont typeface="Calibri" pitchFamily="34" charset="0"/>
              <a:buChar char="―"/>
            </a:pPr>
            <a:r>
              <a:rPr lang="en-US" sz="3200" dirty="0"/>
              <a:t>Manually select which features to keep.</a:t>
            </a:r>
          </a:p>
          <a:p>
            <a:pPr marL="1828754" lvl="2" indent="-609585">
              <a:buFont typeface="Calibri" pitchFamily="34" charset="0"/>
              <a:buChar char="―"/>
            </a:pPr>
            <a:r>
              <a:rPr lang="en-US" sz="3200" dirty="0"/>
              <a:t>Model selection algorithm (later in course).</a:t>
            </a:r>
          </a:p>
          <a:p>
            <a:pPr marL="1219170" lvl="1" indent="-609585">
              <a:buAutoNum type="arabicPeriod"/>
            </a:pPr>
            <a:r>
              <a:rPr lang="en-US" sz="3200" dirty="0"/>
              <a:t>Regularization.</a:t>
            </a:r>
          </a:p>
          <a:p>
            <a:pPr marL="1828754" lvl="2" indent="-609585">
              <a:buFont typeface="Calibri" pitchFamily="34" charset="0"/>
              <a:buChar char="―"/>
            </a:pPr>
            <a:r>
              <a:rPr lang="en-US" sz="3200" dirty="0"/>
              <a:t>Keep all the features, but reduce magnitude/values of parameters    .</a:t>
            </a:r>
          </a:p>
          <a:p>
            <a:pPr marL="1828754" lvl="2" indent="-609585">
              <a:buFont typeface="Calibri" pitchFamily="34" charset="0"/>
              <a:buChar char="―"/>
            </a:pPr>
            <a:r>
              <a:rPr lang="en-US" sz="3200" dirty="0"/>
              <a:t>Works well when we have a lot of features, each of which contributes a bit to predicting    .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309" y="4316003"/>
            <a:ext cx="298704" cy="4084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195" y="5367389"/>
            <a:ext cx="192024" cy="2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25" y="490785"/>
            <a:ext cx="1514475" cy="2428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3716" y="3789802"/>
            <a:ext cx="9430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Intuition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000" y="4140201"/>
            <a:ext cx="1137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Suppose we penalize and make     ,      really small.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11" y="3632255"/>
            <a:ext cx="2263140" cy="3401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72" y="3632201"/>
            <a:ext cx="4510529" cy="349775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/>
          </p:nvPr>
        </p:nvGraphicFramePr>
        <p:xfrm>
          <a:off x="2184835" y="787401"/>
          <a:ext cx="2896235" cy="2542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422468" y="1957334"/>
            <a:ext cx="142924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2499731" y="3177916"/>
            <a:ext cx="231798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dirty="0"/>
              <a:t>Size of house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/>
          </p:nvPr>
        </p:nvGraphicFramePr>
        <p:xfrm>
          <a:off x="6782939" y="728790"/>
          <a:ext cx="2896235" cy="2542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6020572" y="1898721"/>
            <a:ext cx="142925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Price</a:t>
            </a:r>
          </a:p>
        </p:txBody>
      </p:sp>
      <p:sp>
        <p:nvSpPr>
          <p:cNvPr id="29" name="TextBox 20"/>
          <p:cNvSpPr txBox="1"/>
          <p:nvPr/>
        </p:nvSpPr>
        <p:spPr>
          <a:xfrm>
            <a:off x="7061200" y="3124200"/>
            <a:ext cx="231798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dirty="0"/>
              <a:t>Size of house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560" y="4269668"/>
            <a:ext cx="320040" cy="356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59" y="4269668"/>
            <a:ext cx="326136" cy="350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105" y="4755753"/>
            <a:ext cx="4531868" cy="101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9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08000" y="1222300"/>
            <a:ext cx="1107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Small values for parameters </a:t>
            </a:r>
          </a:p>
          <a:p>
            <a:pPr marL="1219170" lvl="1" indent="-609585">
              <a:buFont typeface="Calibri" pitchFamily="34" charset="0"/>
              <a:buChar char="―"/>
            </a:pPr>
            <a:r>
              <a:rPr lang="en-US" sz="3200" dirty="0"/>
              <a:t>“Simpler” hypothesis</a:t>
            </a:r>
          </a:p>
          <a:p>
            <a:pPr marL="1219170" lvl="1" indent="-609585">
              <a:buFont typeface="Calibri" pitchFamily="34" charset="0"/>
              <a:buChar char="―"/>
            </a:pPr>
            <a:r>
              <a:rPr lang="en-US" sz="3200" dirty="0"/>
              <a:t>Less prone to overfitting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Regularization.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32" y="1390608"/>
            <a:ext cx="2185416" cy="3688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8000" y="2844561"/>
            <a:ext cx="1107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Housing:</a:t>
            </a:r>
          </a:p>
          <a:p>
            <a:pPr marL="1219170" lvl="1" indent="-609585">
              <a:buFont typeface="Calibri" pitchFamily="34" charset="0"/>
              <a:buChar char="―"/>
            </a:pPr>
            <a:r>
              <a:rPr lang="en-US" sz="3200" dirty="0"/>
              <a:t>Features: </a:t>
            </a:r>
          </a:p>
          <a:p>
            <a:pPr marL="1219170" lvl="1" indent="-609585">
              <a:buFont typeface="Calibri" pitchFamily="34" charset="0"/>
              <a:buChar char="―"/>
            </a:pPr>
            <a:r>
              <a:rPr lang="en-US" sz="3200" dirty="0"/>
              <a:t>Parameters: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755" y="4011425"/>
            <a:ext cx="3020568" cy="368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3573795"/>
            <a:ext cx="2599944" cy="2590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9" y="4898136"/>
            <a:ext cx="2389632" cy="6583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20" y="4648200"/>
            <a:ext cx="4559808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1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Regularization.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569713"/>
            <a:ext cx="1422399" cy="556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026968"/>
            <a:ext cx="6917944" cy="1114805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/>
          </p:nvPr>
        </p:nvGraphicFramePr>
        <p:xfrm>
          <a:off x="5622793" y="2819402"/>
          <a:ext cx="3641423" cy="3197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4627346" y="4130465"/>
            <a:ext cx="1796991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Price</a:t>
            </a:r>
          </a:p>
        </p:txBody>
      </p:sp>
      <p:sp>
        <p:nvSpPr>
          <p:cNvPr id="16" name="TextBox 20"/>
          <p:cNvSpPr txBox="1"/>
          <p:nvPr/>
        </p:nvSpPr>
        <p:spPr>
          <a:xfrm>
            <a:off x="6214536" y="5867400"/>
            <a:ext cx="2914384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dirty="0"/>
              <a:t>Size of house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807400" y="2819401"/>
            <a:ext cx="0" cy="32437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03091" y="5824868"/>
            <a:ext cx="365944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2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0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regularized linear regression, we choose      to minimize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77" y="550413"/>
            <a:ext cx="170688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5636" y="2117804"/>
            <a:ext cx="1127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     is set to an extremely large value (perhaps for too large for our problem, say                  )?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25" y="2272557"/>
            <a:ext cx="201168" cy="286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2700660"/>
            <a:ext cx="1466088" cy="3474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" y="3225800"/>
            <a:ext cx="1127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Tx/>
              <a:buChar char="-"/>
            </a:pPr>
            <a:r>
              <a:rPr lang="en-US" sz="3200" dirty="0"/>
              <a:t>Algorithm works fine; setting     to be very large can’t hurt it</a:t>
            </a:r>
          </a:p>
          <a:p>
            <a:pPr marL="457189" indent="-457189">
              <a:buFontTx/>
              <a:buChar char="-"/>
            </a:pPr>
            <a:r>
              <a:rPr lang="en-US" sz="3200" dirty="0" err="1"/>
              <a:t>Algortihm</a:t>
            </a:r>
            <a:r>
              <a:rPr lang="en-US" sz="3200" dirty="0"/>
              <a:t> fails to eliminate overfitting.</a:t>
            </a:r>
          </a:p>
          <a:p>
            <a:pPr marL="457189" indent="-457189">
              <a:buFontTx/>
              <a:buChar char="-"/>
            </a:pPr>
            <a:r>
              <a:rPr lang="en-US" sz="3200" dirty="0"/>
              <a:t>Algorithm results in </a:t>
            </a:r>
            <a:r>
              <a:rPr lang="en-US" sz="3200" dirty="0" err="1"/>
              <a:t>underfitting</a:t>
            </a:r>
            <a:r>
              <a:rPr lang="en-US" sz="3200" dirty="0"/>
              <a:t>. (Fails to fit even training data well).</a:t>
            </a:r>
          </a:p>
          <a:p>
            <a:pPr marL="457189" indent="-457189">
              <a:buFontTx/>
              <a:buChar char="-"/>
            </a:pPr>
            <a:r>
              <a:rPr lang="en-US" sz="3200" dirty="0"/>
              <a:t>Gradient descent will fail to converge.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632" y="3400645"/>
            <a:ext cx="201168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026966"/>
            <a:ext cx="6917944" cy="111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1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0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regularized linear regression, we choose      to minimize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77" y="550413"/>
            <a:ext cx="170688" cy="292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026966"/>
            <a:ext cx="6917944" cy="11148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5636" y="2117804"/>
            <a:ext cx="1127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     is set to an extremely large value (perhaps for too large for our problem, say                  )?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25" y="2272557"/>
            <a:ext cx="201168" cy="286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2700660"/>
            <a:ext cx="1466088" cy="347472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>
            <p:extLst/>
          </p:nvPr>
        </p:nvGraphicFramePr>
        <p:xfrm>
          <a:off x="2102244" y="3124201"/>
          <a:ext cx="2896235" cy="2542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339877" y="4294131"/>
            <a:ext cx="142925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2380506" y="5519611"/>
            <a:ext cx="231798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33" dirty="0"/>
              <a:t>Size of house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1" y="6205994"/>
            <a:ext cx="4804961" cy="3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&#10;$&#10;&#10;\end{document}"/>
  <p:tag name="IGUANATEXSIZE" val="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sum\limits^{m}_{i=1} (h_\theta(x^{(i)})-y^{(i)})^2 &#10;$&#10;&#10;\end{document}"/>
  <p:tag name="IGUANATEXSIZE" val="3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286</Words>
  <Application>Microsoft Office PowerPoint</Application>
  <PresentationFormat>Widescreen</PresentationFormat>
  <Paragraphs>60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Gallery</vt:lpstr>
      <vt:lpstr>Regularization</vt:lpstr>
      <vt:lpstr>PowerPoint Presentation</vt:lpstr>
      <vt:lpstr>PowerPoint Presentation</vt:lpstr>
      <vt:lpstr>Regularization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Regularization</vt:lpstr>
      <vt:lpstr>PowerPoint Presentation</vt:lpstr>
      <vt:lpstr>PowerPoint Presentation</vt:lpstr>
      <vt:lpstr>Regularization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and function in python</dc:title>
  <dc:creator>Inten98</dc:creator>
  <cp:lastModifiedBy>My</cp:lastModifiedBy>
  <cp:revision>29</cp:revision>
  <dcterms:created xsi:type="dcterms:W3CDTF">2020-04-26T12:41:50Z</dcterms:created>
  <dcterms:modified xsi:type="dcterms:W3CDTF">2021-05-08T11:43:03Z</dcterms:modified>
</cp:coreProperties>
</file>