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FBDAC8-271D-4BF3-A981-E479907AF077}">
  <a:tblStyle styleId="{62FBDAC8-271D-4BF3-A981-E479907AF0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3dcd010f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3dcd010f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3dcd010f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b3dcd010f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f8fbfec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f8fbfec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1a5bba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1a5bba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1a5bba7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1a5bba7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b3dcd010f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b3dcd010f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518be91b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518be91b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518be91b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518be91b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b3dcd010f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b3dcd010f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21a5bba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21a5bba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1a5bba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1a5bba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b3dcd01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b3dcd01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b3dcd01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b3dcd01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b3dcd010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b3dcd01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b3dcd01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b3dcd01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936669f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936669f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21a5bba7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21a5bba7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21a5bba7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21a5bba7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21a5bba7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21a5bba7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8e28bce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8e28bce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21a5bba7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21a5bba7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1a5bba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1a5bba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21a5bba7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21a5bba7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b6dc96f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b6dc96f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21a5bba7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21a5bba7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62d0b1860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62d0b1860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21a5bba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21a5bba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6dc96f7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b6dc96f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1a5bba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21a5bba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1a5bba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1a5bba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1a5bba7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1a5bba7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6dc96f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6dc96f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www.emerald.com/insight/search?q=Harleen%20Kaur" TargetMode="External"/><Relationship Id="rId4" Type="http://schemas.openxmlformats.org/officeDocument/2006/relationships/hyperlink" Target="https://www.emerald.com/insight/search?q=Vinita%20Kumari" TargetMode="External"/><Relationship Id="rId5" Type="http://schemas.openxmlformats.org/officeDocument/2006/relationships/hyperlink" Target="https://www.emerald.com/insight/publication/issn/2634-1964" TargetMode="External"/><Relationship Id="rId6" Type="http://schemas.openxmlformats.org/officeDocument/2006/relationships/hyperlink" Target="https://www.emerald.com/insight/publication/issn/2634-1964" TargetMode="External"/><Relationship Id="rId7" Type="http://schemas.openxmlformats.org/officeDocument/2006/relationships/hyperlink" Target="https://doi.org/10.1016/j.aci.2018.12.00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086434" y="532925"/>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Calibri"/>
                <a:ea typeface="Calibri"/>
                <a:cs typeface="Calibri"/>
                <a:sym typeface="Calibri"/>
              </a:rPr>
              <a:t>Diabetes Prediction</a:t>
            </a:r>
            <a:endParaRPr b="1" sz="7200">
              <a:latin typeface="Calibri"/>
              <a:ea typeface="Calibri"/>
              <a:cs typeface="Calibri"/>
              <a:sym typeface="Calibri"/>
            </a:endParaRPr>
          </a:p>
        </p:txBody>
      </p:sp>
      <p:sp>
        <p:nvSpPr>
          <p:cNvPr id="129" name="Google Shape;129;p13"/>
          <p:cNvSpPr txBox="1"/>
          <p:nvPr>
            <p:ph idx="4294967295" type="subTitle"/>
          </p:nvPr>
        </p:nvSpPr>
        <p:spPr>
          <a:xfrm>
            <a:off x="785900" y="3052208"/>
            <a:ext cx="5361300" cy="52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rPr>
              <a:t>Shiva Ramezani </a:t>
            </a:r>
            <a:endParaRPr b="1" sz="2400">
              <a:solidFill>
                <a:schemeClr val="dk1"/>
              </a:solidFill>
            </a:endParaRPr>
          </a:p>
          <a:p>
            <a:pPr indent="0" lvl="0" marL="0" rtl="0" algn="l">
              <a:lnSpc>
                <a:spcPct val="100000"/>
              </a:lnSpc>
              <a:spcBef>
                <a:spcPts val="1200"/>
              </a:spcBef>
              <a:spcAft>
                <a:spcPts val="0"/>
              </a:spcAft>
              <a:buNone/>
            </a:pPr>
            <a:r>
              <a:rPr b="1" lang="en" sz="2400">
                <a:solidFill>
                  <a:schemeClr val="dk1"/>
                </a:solidFill>
              </a:rPr>
              <a:t>Vedant Vartak</a:t>
            </a:r>
            <a:endParaRPr b="1" sz="2400">
              <a:solidFill>
                <a:schemeClr val="dk1"/>
              </a:solidFill>
            </a:endParaRPr>
          </a:p>
          <a:p>
            <a:pPr indent="457200" lvl="0" marL="0" rtl="0" algn="l">
              <a:spcBef>
                <a:spcPts val="1200"/>
              </a:spcBef>
              <a:spcAft>
                <a:spcPts val="1200"/>
              </a:spcAft>
              <a:buNone/>
            </a:pPr>
            <a:r>
              <a:t/>
            </a:r>
            <a:endParaRPr b="1" sz="1600">
              <a:solidFill>
                <a:srgbClr val="1155CC"/>
              </a:solidFill>
            </a:endParaRPr>
          </a:p>
        </p:txBody>
      </p:sp>
      <p:sp>
        <p:nvSpPr>
          <p:cNvPr id="130" name="Google Shape;130;p13"/>
          <p:cNvSpPr txBox="1"/>
          <p:nvPr/>
        </p:nvSpPr>
        <p:spPr>
          <a:xfrm flipH="1">
            <a:off x="7939600" y="4590575"/>
            <a:ext cx="1304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rgbClr val="1155CC"/>
                </a:solidFill>
                <a:latin typeface="Calibri"/>
                <a:ea typeface="Calibri"/>
                <a:cs typeface="Calibri"/>
                <a:sym typeface="Calibri"/>
              </a:rPr>
              <a:t>Group #10</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575950" y="657725"/>
            <a:ext cx="5076825" cy="3427000"/>
          </a:xfrm>
          <a:prstGeom prst="rect">
            <a:avLst/>
          </a:prstGeom>
          <a:noFill/>
          <a:ln>
            <a:noFill/>
          </a:ln>
        </p:spPr>
      </p:pic>
      <p:sp>
        <p:nvSpPr>
          <p:cNvPr id="192" name="Google Shape;192;p22"/>
          <p:cNvSpPr txBox="1"/>
          <p:nvPr/>
        </p:nvSpPr>
        <p:spPr>
          <a:xfrm>
            <a:off x="1027825" y="4084725"/>
            <a:ext cx="44418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highlight>
                  <a:schemeClr val="accent3"/>
                </a:highlight>
                <a:latin typeface="Nunito"/>
                <a:ea typeface="Nunito"/>
                <a:cs typeface="Nunito"/>
                <a:sym typeface="Nunito"/>
              </a:rPr>
              <a:t>Fig 1.  Data distribution</a:t>
            </a:r>
            <a:endParaRPr b="1">
              <a:highlight>
                <a:schemeClr val="accent3"/>
              </a:highlight>
              <a:latin typeface="Nunito"/>
              <a:ea typeface="Nunito"/>
              <a:cs typeface="Nunito"/>
              <a:sym typeface="Nunito"/>
            </a:endParaRPr>
          </a:p>
        </p:txBody>
      </p:sp>
      <p:sp>
        <p:nvSpPr>
          <p:cNvPr id="193" name="Google Shape;193;p22"/>
          <p:cNvSpPr/>
          <p:nvPr/>
        </p:nvSpPr>
        <p:spPr>
          <a:xfrm>
            <a:off x="6050625" y="1000650"/>
            <a:ext cx="2543700" cy="237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solidFill>
                <a:srgbClr val="B45F06"/>
              </a:solidFill>
            </a:endParaRPr>
          </a:p>
          <a:p>
            <a:pPr indent="0" lvl="0" marL="0" rtl="0" algn="ctr">
              <a:lnSpc>
                <a:spcPct val="115000"/>
              </a:lnSpc>
              <a:spcBef>
                <a:spcPts val="0"/>
              </a:spcBef>
              <a:spcAft>
                <a:spcPts val="0"/>
              </a:spcAft>
              <a:buNone/>
            </a:pPr>
            <a:r>
              <a:rPr lang="en">
                <a:solidFill>
                  <a:srgbClr val="B45F06"/>
                </a:solidFill>
              </a:rPr>
              <a:t>we can see the distribution of data based on the target feature. The ratio of non-diabetes to diabetes patients is 2 to 1.</a:t>
            </a:r>
            <a:endParaRPr>
              <a:solidFill>
                <a:srgbClr val="B45F06"/>
              </a:solidFill>
            </a:endParaRPr>
          </a:p>
          <a:p>
            <a:pPr indent="0" lvl="0" marL="0" rtl="0" algn="ctr">
              <a:spcBef>
                <a:spcPts val="0"/>
              </a:spcBef>
              <a:spcAft>
                <a:spcPts val="0"/>
              </a:spcAft>
              <a:buNone/>
            </a:pPr>
            <a:r>
              <a:t/>
            </a:r>
            <a:endParaRPr>
              <a:solidFill>
                <a:srgbClr val="B45F0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4294967295" type="subTitle"/>
          </p:nvPr>
        </p:nvSpPr>
        <p:spPr>
          <a:xfrm>
            <a:off x="1724900" y="43735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chemeClr val="dk2"/>
                </a:solidFill>
                <a:highlight>
                  <a:schemeClr val="lt1"/>
                </a:highlight>
                <a:latin typeface="Nunito"/>
                <a:ea typeface="Nunito"/>
                <a:cs typeface="Nunito"/>
                <a:sym typeface="Nunito"/>
              </a:rPr>
              <a:t>Fig 2.  Correlation matrix</a:t>
            </a:r>
            <a:endParaRPr b="1" sz="1400">
              <a:solidFill>
                <a:schemeClr val="dk2"/>
              </a:solidFill>
              <a:highlight>
                <a:schemeClr val="lt1"/>
              </a:highlight>
              <a:latin typeface="Nunito"/>
              <a:ea typeface="Nunito"/>
              <a:cs typeface="Nunito"/>
              <a:sym typeface="Nunito"/>
            </a:endParaRPr>
          </a:p>
        </p:txBody>
      </p:sp>
      <p:pic>
        <p:nvPicPr>
          <p:cNvPr id="199" name="Google Shape;199;p23"/>
          <p:cNvPicPr preferRelativeResize="0"/>
          <p:nvPr/>
        </p:nvPicPr>
        <p:blipFill rotWithShape="1">
          <a:blip r:embed="rId3">
            <a:alphaModFix/>
          </a:blip>
          <a:srcRect b="0" l="7192" r="8483" t="0"/>
          <a:stretch/>
        </p:blipFill>
        <p:spPr>
          <a:xfrm>
            <a:off x="224450" y="312900"/>
            <a:ext cx="5134150" cy="3948375"/>
          </a:xfrm>
          <a:prstGeom prst="rect">
            <a:avLst/>
          </a:prstGeom>
          <a:noFill/>
          <a:ln>
            <a:noFill/>
          </a:ln>
        </p:spPr>
      </p:pic>
      <p:sp>
        <p:nvSpPr>
          <p:cNvPr id="200" name="Google Shape;200;p23"/>
          <p:cNvSpPr/>
          <p:nvPr/>
        </p:nvSpPr>
        <p:spPr>
          <a:xfrm>
            <a:off x="6050625" y="1000650"/>
            <a:ext cx="2543700" cy="237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solidFill>
                <a:srgbClr val="B45F06"/>
              </a:solidFill>
            </a:endParaRPr>
          </a:p>
          <a:p>
            <a:pPr indent="0" lvl="0" marL="0" rtl="0" algn="ctr">
              <a:lnSpc>
                <a:spcPct val="115000"/>
              </a:lnSpc>
              <a:spcBef>
                <a:spcPts val="0"/>
              </a:spcBef>
              <a:spcAft>
                <a:spcPts val="0"/>
              </a:spcAft>
              <a:buNone/>
            </a:pPr>
            <a:r>
              <a:t/>
            </a:r>
            <a:endParaRPr>
              <a:solidFill>
                <a:srgbClr val="660000"/>
              </a:solidFill>
            </a:endParaRPr>
          </a:p>
          <a:p>
            <a:pPr indent="0" lvl="0" marL="0" rtl="0" algn="ctr">
              <a:lnSpc>
                <a:spcPct val="115000"/>
              </a:lnSpc>
              <a:spcBef>
                <a:spcPts val="0"/>
              </a:spcBef>
              <a:spcAft>
                <a:spcPts val="0"/>
              </a:spcAft>
              <a:buNone/>
            </a:pPr>
            <a:r>
              <a:rPr lang="en">
                <a:solidFill>
                  <a:srgbClr val="783F04"/>
                </a:solidFill>
              </a:rPr>
              <a:t> Here is the correlation matrix. As we can see the most correlated descriptive feature is the glucose level.</a:t>
            </a:r>
            <a:endParaRPr>
              <a:solidFill>
                <a:srgbClr val="783F04"/>
              </a:solidFill>
            </a:endParaRPr>
          </a:p>
          <a:p>
            <a:pPr indent="0" lvl="0" marL="0" rtl="0" algn="ctr">
              <a:lnSpc>
                <a:spcPct val="115000"/>
              </a:lnSpc>
              <a:spcBef>
                <a:spcPts val="0"/>
              </a:spcBef>
              <a:spcAft>
                <a:spcPts val="0"/>
              </a:spcAft>
              <a:buNone/>
            </a:pPr>
            <a:r>
              <a:t/>
            </a:r>
            <a:endParaRPr>
              <a:solidFill>
                <a:srgbClr val="B45F06"/>
              </a:solidFill>
            </a:endParaRPr>
          </a:p>
          <a:p>
            <a:pPr indent="0" lvl="0" marL="0" rtl="0" algn="ctr">
              <a:spcBef>
                <a:spcPts val="0"/>
              </a:spcBef>
              <a:spcAft>
                <a:spcPts val="0"/>
              </a:spcAft>
              <a:buNone/>
            </a:pPr>
            <a:r>
              <a:t/>
            </a:r>
            <a:endParaRPr>
              <a:solidFill>
                <a:srgbClr val="B45F0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438150" y="40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Preprocessing</a:t>
            </a:r>
            <a:endParaRPr b="1">
              <a:latin typeface="Calibri"/>
              <a:ea typeface="Calibri"/>
              <a:cs typeface="Calibri"/>
              <a:sym typeface="Calibri"/>
            </a:endParaRPr>
          </a:p>
        </p:txBody>
      </p:sp>
      <p:sp>
        <p:nvSpPr>
          <p:cNvPr id="206" name="Google Shape;206;p24"/>
          <p:cNvSpPr txBox="1"/>
          <p:nvPr>
            <p:ph idx="4294967295" type="subTitle"/>
          </p:nvPr>
        </p:nvSpPr>
        <p:spPr>
          <a:xfrm>
            <a:off x="643525" y="1359025"/>
            <a:ext cx="6749400" cy="2998200"/>
          </a:xfrm>
          <a:prstGeom prst="rect">
            <a:avLst/>
          </a:prstGeom>
        </p:spPr>
        <p:txBody>
          <a:bodyPr anchorCtr="0" anchor="t" bIns="91425" lIns="91425" spcFirstLastPara="1" rIns="91425" wrap="square" tIns="91425">
            <a:noAutofit/>
          </a:bodyPr>
          <a:lstStyle/>
          <a:p>
            <a:pPr indent="-325755" lvl="0" marL="457200" rtl="0" algn="l">
              <a:spcBef>
                <a:spcPts val="0"/>
              </a:spcBef>
              <a:spcAft>
                <a:spcPts val="0"/>
              </a:spcAft>
              <a:buClr>
                <a:srgbClr val="000000"/>
              </a:buClr>
              <a:buSzPts val="1530"/>
              <a:buChar char="●"/>
            </a:pPr>
            <a:r>
              <a:rPr lang="en" sz="1629">
                <a:solidFill>
                  <a:srgbClr val="000000"/>
                </a:solidFill>
              </a:rPr>
              <a:t>T</a:t>
            </a:r>
            <a:r>
              <a:rPr lang="en" sz="1621">
                <a:solidFill>
                  <a:srgbClr val="000000"/>
                </a:solidFill>
              </a:rPr>
              <a:t>he dataset had to be c</a:t>
            </a:r>
            <a:r>
              <a:rPr lang="en" sz="1621">
                <a:solidFill>
                  <a:srgbClr val="000000"/>
                </a:solidFill>
              </a:rPr>
              <a:t>hecked for NULL/NaN data and zero data and if any found, had to be removed.</a:t>
            </a:r>
            <a:endParaRPr sz="1621">
              <a:solidFill>
                <a:srgbClr val="000000"/>
              </a:solidFill>
            </a:endParaRPr>
          </a:p>
          <a:p>
            <a:pPr indent="-331590" lvl="0" marL="457200" rtl="0" algn="l">
              <a:spcBef>
                <a:spcPts val="0"/>
              </a:spcBef>
              <a:spcAft>
                <a:spcPts val="0"/>
              </a:spcAft>
              <a:buClr>
                <a:srgbClr val="000000"/>
              </a:buClr>
              <a:buSzPts val="1622"/>
              <a:buChar char="●"/>
            </a:pPr>
            <a:r>
              <a:rPr lang="en" sz="1621">
                <a:solidFill>
                  <a:srgbClr val="000000"/>
                </a:solidFill>
              </a:rPr>
              <a:t>Two types of scaling were used - Normalizer and Standard Scaler</a:t>
            </a:r>
            <a:endParaRPr sz="1621">
              <a:solidFill>
                <a:srgbClr val="000000"/>
              </a:solidFill>
            </a:endParaRPr>
          </a:p>
          <a:p>
            <a:pPr indent="-331590" lvl="0" marL="457200" rtl="0" algn="l">
              <a:spcBef>
                <a:spcPts val="0"/>
              </a:spcBef>
              <a:spcAft>
                <a:spcPts val="0"/>
              </a:spcAft>
              <a:buClr>
                <a:srgbClr val="000000"/>
              </a:buClr>
              <a:buSzPts val="1622"/>
              <a:buChar char="●"/>
            </a:pPr>
            <a:r>
              <a:rPr lang="en" sz="1621">
                <a:solidFill>
                  <a:srgbClr val="000000"/>
                </a:solidFill>
              </a:rPr>
              <a:t>Normalizer - Normalizing a </a:t>
            </a:r>
            <a:r>
              <a:rPr lang="en" sz="1621">
                <a:solidFill>
                  <a:srgbClr val="000000"/>
                </a:solidFill>
              </a:rPr>
              <a:t>vector</a:t>
            </a:r>
            <a:r>
              <a:rPr lang="en" sz="1621">
                <a:solidFill>
                  <a:srgbClr val="000000"/>
                </a:solidFill>
              </a:rPr>
              <a:t> consists of dividing data from the vector norm. It is used to obtain Euclidean distance of vector which is equal to a certain predetermined value through min-max normalization.</a:t>
            </a:r>
            <a:endParaRPr sz="1621">
              <a:solidFill>
                <a:srgbClr val="000000"/>
              </a:solidFill>
            </a:endParaRPr>
          </a:p>
          <a:p>
            <a:pPr indent="-331590" lvl="0" marL="457200" rtl="0" algn="l">
              <a:spcBef>
                <a:spcPts val="0"/>
              </a:spcBef>
              <a:spcAft>
                <a:spcPts val="0"/>
              </a:spcAft>
              <a:buClr>
                <a:srgbClr val="000000"/>
              </a:buClr>
              <a:buSzPts val="1622"/>
              <a:buChar char="●"/>
            </a:pPr>
            <a:r>
              <a:rPr lang="en" sz="1621">
                <a:solidFill>
                  <a:srgbClr val="000000"/>
                </a:solidFill>
              </a:rPr>
              <a:t>Standard Scaler - Features will be rescaled so that they have properties of a </a:t>
            </a:r>
            <a:r>
              <a:rPr lang="en" sz="1621">
                <a:solidFill>
                  <a:srgbClr val="000000"/>
                </a:solidFill>
              </a:rPr>
              <a:t>standard</a:t>
            </a:r>
            <a:r>
              <a:rPr lang="en" sz="1621">
                <a:solidFill>
                  <a:srgbClr val="000000"/>
                </a:solidFill>
              </a:rPr>
              <a:t> normal distribution with </a:t>
            </a:r>
            <a:r>
              <a:rPr lang="en" sz="1621">
                <a:solidFill>
                  <a:srgbClr val="222222"/>
                </a:solidFill>
              </a:rPr>
              <a:t>μ(mean) = 0 and σ = 1 (standard deviation). Standard score (z score) of the samples are calculated as follows-</a:t>
            </a:r>
            <a:endParaRPr sz="1621">
              <a:solidFill>
                <a:srgbClr val="222222"/>
              </a:solidFill>
            </a:endParaRPr>
          </a:p>
          <a:p>
            <a:pPr indent="0" lvl="0" marL="457200" rtl="0" algn="l">
              <a:spcBef>
                <a:spcPts val="1200"/>
              </a:spcBef>
              <a:spcAft>
                <a:spcPts val="1200"/>
              </a:spcAft>
              <a:buSzPts val="935"/>
              <a:buNone/>
            </a:pPr>
            <a:r>
              <a:t/>
            </a:r>
            <a:endParaRPr sz="1530">
              <a:solidFill>
                <a:srgbClr val="000000"/>
              </a:solidFill>
            </a:endParaRPr>
          </a:p>
        </p:txBody>
      </p:sp>
      <p:pic>
        <p:nvPicPr>
          <p:cNvPr id="207" name="Google Shape;207;p24"/>
          <p:cNvPicPr preferRelativeResize="0"/>
          <p:nvPr/>
        </p:nvPicPr>
        <p:blipFill rotWithShape="1">
          <a:blip r:embed="rId3">
            <a:alphaModFix/>
          </a:blip>
          <a:srcRect b="8817" l="0" r="0" t="0"/>
          <a:stretch/>
        </p:blipFill>
        <p:spPr>
          <a:xfrm>
            <a:off x="7046125" y="404425"/>
            <a:ext cx="1689525" cy="1429475"/>
          </a:xfrm>
          <a:prstGeom prst="rect">
            <a:avLst/>
          </a:prstGeom>
          <a:noFill/>
          <a:ln>
            <a:noFill/>
          </a:ln>
        </p:spPr>
      </p:pic>
      <p:sp>
        <p:nvSpPr>
          <p:cNvPr id="208" name="Google Shape;208;p24"/>
          <p:cNvSpPr/>
          <p:nvPr/>
        </p:nvSpPr>
        <p:spPr>
          <a:xfrm>
            <a:off x="1932250" y="4051800"/>
            <a:ext cx="1311900" cy="6393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marR="25400" rtl="0" algn="l">
              <a:lnSpc>
                <a:spcPct val="115000"/>
              </a:lnSpc>
              <a:spcBef>
                <a:spcPts val="1100"/>
              </a:spcBef>
              <a:spcAft>
                <a:spcPts val="1100"/>
              </a:spcAft>
              <a:buNone/>
            </a:pPr>
            <a:r>
              <a:rPr lang="en" sz="1100">
                <a:solidFill>
                  <a:srgbClr val="660000"/>
                </a:solidFill>
                <a:latin typeface="Nunito"/>
                <a:ea typeface="Nunito"/>
                <a:cs typeface="Nunito"/>
                <a:sym typeface="Nunito"/>
              </a:rPr>
              <a:t> z= x−μ / σ</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1"/>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 calcmode="lin" valueType="num">
                                      <p:cBhvr additive="base">
                                        <p:cTn dur="1"/>
                                        <p:tgtEl>
                                          <p:spTgt spid="2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58275" y="39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 </a:t>
            </a:r>
            <a:r>
              <a:rPr b="1" lang="en">
                <a:latin typeface="Calibri"/>
                <a:ea typeface="Calibri"/>
                <a:cs typeface="Calibri"/>
                <a:sym typeface="Calibri"/>
              </a:rPr>
              <a:t>Methodologies</a:t>
            </a:r>
            <a:endParaRPr>
              <a:latin typeface="Calibri"/>
              <a:ea typeface="Calibri"/>
              <a:cs typeface="Calibri"/>
              <a:sym typeface="Calibri"/>
            </a:endParaRPr>
          </a:p>
        </p:txBody>
      </p:sp>
      <p:sp>
        <p:nvSpPr>
          <p:cNvPr id="214" name="Google Shape;214;p25"/>
          <p:cNvSpPr txBox="1"/>
          <p:nvPr/>
        </p:nvSpPr>
        <p:spPr>
          <a:xfrm>
            <a:off x="508650" y="1243800"/>
            <a:ext cx="80232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Three different algorithms utilized in this project</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indent="-349250" lvl="0" marL="457200" rtl="0" algn="l">
              <a:spcBef>
                <a:spcPts val="0"/>
              </a:spcBef>
              <a:spcAft>
                <a:spcPts val="0"/>
              </a:spcAft>
              <a:buSzPts val="1900"/>
              <a:buFont typeface="Nunito"/>
              <a:buChar char="●"/>
            </a:pPr>
            <a:r>
              <a:rPr lang="en" sz="1900">
                <a:latin typeface="Nunito"/>
                <a:ea typeface="Nunito"/>
                <a:cs typeface="Nunito"/>
                <a:sym typeface="Nunito"/>
              </a:rPr>
              <a:t>Neural Networks</a:t>
            </a:r>
            <a:endParaRPr sz="1900">
              <a:latin typeface="Nunito"/>
              <a:ea typeface="Nunito"/>
              <a:cs typeface="Nunito"/>
              <a:sym typeface="Nunito"/>
            </a:endParaRPr>
          </a:p>
          <a:p>
            <a:pPr indent="0" lvl="0" marL="457200" rtl="0" algn="l">
              <a:spcBef>
                <a:spcPts val="0"/>
              </a:spcBef>
              <a:spcAft>
                <a:spcPts val="0"/>
              </a:spcAft>
              <a:buNone/>
            </a:pPr>
            <a:r>
              <a:t/>
            </a:r>
            <a:endParaRPr sz="1900">
              <a:latin typeface="Nunito"/>
              <a:ea typeface="Nunito"/>
              <a:cs typeface="Nunito"/>
              <a:sym typeface="Nunito"/>
            </a:endParaRPr>
          </a:p>
          <a:p>
            <a:pPr indent="-349250" lvl="0" marL="457200" rtl="0" algn="l">
              <a:spcBef>
                <a:spcPts val="0"/>
              </a:spcBef>
              <a:spcAft>
                <a:spcPts val="0"/>
              </a:spcAft>
              <a:buSzPts val="1900"/>
              <a:buFont typeface="Nunito"/>
              <a:buChar char="●"/>
            </a:pPr>
            <a:r>
              <a:rPr lang="en" sz="1900">
                <a:latin typeface="Nunito"/>
                <a:ea typeface="Nunito"/>
                <a:cs typeface="Nunito"/>
                <a:sym typeface="Nunito"/>
              </a:rPr>
              <a:t>XGBoost</a:t>
            </a:r>
            <a:endParaRPr sz="1900">
              <a:latin typeface="Nunito"/>
              <a:ea typeface="Nunito"/>
              <a:cs typeface="Nunito"/>
              <a:sym typeface="Nunito"/>
            </a:endParaRPr>
          </a:p>
          <a:p>
            <a:pPr indent="0" lvl="0" marL="457200" rtl="0" algn="l">
              <a:spcBef>
                <a:spcPts val="0"/>
              </a:spcBef>
              <a:spcAft>
                <a:spcPts val="0"/>
              </a:spcAft>
              <a:buNone/>
            </a:pPr>
            <a:r>
              <a:t/>
            </a:r>
            <a:endParaRPr sz="1900">
              <a:latin typeface="Nunito"/>
              <a:ea typeface="Nunito"/>
              <a:cs typeface="Nunito"/>
              <a:sym typeface="Nunito"/>
            </a:endParaRPr>
          </a:p>
          <a:p>
            <a:pPr indent="-349250" lvl="0" marL="457200" rtl="0" algn="l">
              <a:spcBef>
                <a:spcPts val="0"/>
              </a:spcBef>
              <a:spcAft>
                <a:spcPts val="0"/>
              </a:spcAft>
              <a:buSzPts val="1900"/>
              <a:buFont typeface="Nunito"/>
              <a:buChar char="●"/>
            </a:pPr>
            <a:r>
              <a:rPr lang="en" sz="1900">
                <a:latin typeface="Nunito"/>
                <a:ea typeface="Nunito"/>
                <a:cs typeface="Nunito"/>
                <a:sym typeface="Nunito"/>
              </a:rPr>
              <a:t>AdaBoost</a:t>
            </a:r>
            <a:endParaRPr sz="1900">
              <a:latin typeface="Nunito"/>
              <a:ea typeface="Nunito"/>
              <a:cs typeface="Nunito"/>
              <a:sym typeface="Nunito"/>
            </a:endParaRPr>
          </a:p>
          <a:p>
            <a:pPr indent="0" lvl="0" marL="457200" rtl="0" algn="l">
              <a:spcBef>
                <a:spcPts val="0"/>
              </a:spcBef>
              <a:spcAft>
                <a:spcPts val="0"/>
              </a:spcAft>
              <a:buNone/>
            </a:pPr>
            <a:r>
              <a:t/>
            </a:r>
            <a:endParaRPr sz="1900">
              <a:latin typeface="Nunito"/>
              <a:ea typeface="Nunito"/>
              <a:cs typeface="Nunito"/>
              <a:sym typeface="Nunito"/>
            </a:endParaRPr>
          </a:p>
        </p:txBody>
      </p:sp>
      <p:pic>
        <p:nvPicPr>
          <p:cNvPr id="215" name="Google Shape;215;p25"/>
          <p:cNvPicPr preferRelativeResize="0"/>
          <p:nvPr/>
        </p:nvPicPr>
        <p:blipFill rotWithShape="1">
          <a:blip r:embed="rId3">
            <a:alphaModFix/>
          </a:blip>
          <a:srcRect b="9543" l="0" r="0" t="0"/>
          <a:stretch/>
        </p:blipFill>
        <p:spPr>
          <a:xfrm>
            <a:off x="5065275" y="2076175"/>
            <a:ext cx="3466575" cy="265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67975" y="40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Neural Networks</a:t>
            </a:r>
            <a:endParaRPr b="1">
              <a:latin typeface="Calibri"/>
              <a:ea typeface="Calibri"/>
              <a:cs typeface="Calibri"/>
              <a:sym typeface="Calibri"/>
            </a:endParaRPr>
          </a:p>
        </p:txBody>
      </p:sp>
      <p:sp>
        <p:nvSpPr>
          <p:cNvPr id="221" name="Google Shape;221;p26"/>
          <p:cNvSpPr txBox="1"/>
          <p:nvPr/>
        </p:nvSpPr>
        <p:spPr>
          <a:xfrm>
            <a:off x="324000" y="1509750"/>
            <a:ext cx="8496000" cy="2401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Perfect for predicting illness </a:t>
            </a:r>
            <a:r>
              <a:rPr lang="en" sz="1800">
                <a:latin typeface="Nunito"/>
                <a:ea typeface="Nunito"/>
                <a:cs typeface="Nunito"/>
                <a:sym typeface="Nunito"/>
              </a:rPr>
              <a:t>occurrence</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ANN are mathematical models that try to replicate the functions of the human brain and interconnections between them [7]</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It </a:t>
            </a:r>
            <a:r>
              <a:rPr lang="en" sz="1800">
                <a:latin typeface="Nunito"/>
                <a:ea typeface="Nunito"/>
                <a:cs typeface="Nunito"/>
                <a:sym typeface="Nunito"/>
              </a:rPr>
              <a:t>fits a nonlinear correlation between input and output variables for high accuracy [8]</a:t>
            </a:r>
            <a:endParaRPr sz="1800">
              <a:latin typeface="Nunito"/>
              <a:ea typeface="Nunito"/>
              <a:cs typeface="Nunito"/>
              <a:sym typeface="Nunito"/>
            </a:endParaRPr>
          </a:p>
        </p:txBody>
      </p:sp>
      <p:pic>
        <p:nvPicPr>
          <p:cNvPr id="222" name="Google Shape;222;p26"/>
          <p:cNvPicPr preferRelativeResize="0"/>
          <p:nvPr/>
        </p:nvPicPr>
        <p:blipFill>
          <a:blip r:embed="rId3">
            <a:alphaModFix/>
          </a:blip>
          <a:stretch>
            <a:fillRect/>
          </a:stretch>
        </p:blipFill>
        <p:spPr>
          <a:xfrm>
            <a:off x="5647850" y="404425"/>
            <a:ext cx="3126350" cy="186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nvSpPr>
        <p:spPr>
          <a:xfrm>
            <a:off x="441150" y="2294300"/>
            <a:ext cx="552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8" name="Google Shape;228;p27"/>
          <p:cNvSpPr txBox="1"/>
          <p:nvPr/>
        </p:nvSpPr>
        <p:spPr>
          <a:xfrm>
            <a:off x="565650" y="575400"/>
            <a:ext cx="84588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Activation functions utilized:</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		Sigmoid - It is a function that Receives input and translates the output values between 0 and 1</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		Relu (</a:t>
            </a:r>
            <a:r>
              <a:rPr b="1" lang="en" sz="1800">
                <a:latin typeface="Nunito"/>
                <a:ea typeface="Nunito"/>
                <a:cs typeface="Nunito"/>
                <a:sym typeface="Nunito"/>
              </a:rPr>
              <a:t>Re</a:t>
            </a:r>
            <a:r>
              <a:rPr lang="en" sz="1800">
                <a:latin typeface="Nunito"/>
                <a:ea typeface="Nunito"/>
                <a:cs typeface="Nunito"/>
                <a:sym typeface="Nunito"/>
              </a:rPr>
              <a:t>ctified </a:t>
            </a:r>
            <a:r>
              <a:rPr b="1" lang="en" sz="1800">
                <a:latin typeface="Nunito"/>
                <a:ea typeface="Nunito"/>
                <a:cs typeface="Nunito"/>
                <a:sym typeface="Nunito"/>
              </a:rPr>
              <a:t>L</a:t>
            </a:r>
            <a:r>
              <a:rPr lang="en" sz="1800">
                <a:latin typeface="Nunito"/>
                <a:ea typeface="Nunito"/>
                <a:cs typeface="Nunito"/>
                <a:sym typeface="Nunito"/>
              </a:rPr>
              <a:t>inear </a:t>
            </a:r>
            <a:r>
              <a:rPr b="1" lang="en" sz="1800">
                <a:latin typeface="Nunito"/>
                <a:ea typeface="Nunito"/>
                <a:cs typeface="Nunito"/>
                <a:sym typeface="Nunito"/>
              </a:rPr>
              <a:t>U</a:t>
            </a:r>
            <a:r>
              <a:rPr lang="en" sz="1800">
                <a:latin typeface="Nunito"/>
                <a:ea typeface="Nunito"/>
                <a:cs typeface="Nunito"/>
                <a:sym typeface="Nunito"/>
              </a:rPr>
              <a:t>nit) - It is a function that outputs the input directly if its positive, otherwise, it will output zero. [9]</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Optimizer:</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		Adam </a:t>
            </a:r>
            <a:r>
              <a:rPr lang="en" sz="1800">
                <a:latin typeface="Nunito"/>
                <a:ea typeface="Nunito"/>
                <a:cs typeface="Nunito"/>
                <a:sym typeface="Nunito"/>
              </a:rPr>
              <a:t>optimizer - Which is An optimization algorithm which can be used instead of the classical stochastic gradient descent procedure to update network weights iteratively in the training data.</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We did the modeling with 50 epochs. Less number of epochs didnt give us good result. [9]</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p:txBody>
      </p:sp>
      <p:pic>
        <p:nvPicPr>
          <p:cNvPr id="229" name="Google Shape;229;p27"/>
          <p:cNvPicPr preferRelativeResize="0"/>
          <p:nvPr/>
        </p:nvPicPr>
        <p:blipFill rotWithShape="1">
          <a:blip r:embed="rId3">
            <a:alphaModFix/>
          </a:blip>
          <a:srcRect b="10442" l="0" r="0" t="0"/>
          <a:stretch/>
        </p:blipFill>
        <p:spPr>
          <a:xfrm>
            <a:off x="6219925" y="3206550"/>
            <a:ext cx="2644350" cy="143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292900" y="21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XGBoost</a:t>
            </a:r>
            <a:endParaRPr b="1">
              <a:latin typeface="Calibri"/>
              <a:ea typeface="Calibri"/>
              <a:cs typeface="Calibri"/>
              <a:sym typeface="Calibri"/>
            </a:endParaRPr>
          </a:p>
        </p:txBody>
      </p:sp>
      <p:sp>
        <p:nvSpPr>
          <p:cNvPr id="235" name="Google Shape;235;p28"/>
          <p:cNvSpPr txBox="1"/>
          <p:nvPr/>
        </p:nvSpPr>
        <p:spPr>
          <a:xfrm>
            <a:off x="417013" y="913275"/>
            <a:ext cx="8310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An effective </a:t>
            </a:r>
            <a:r>
              <a:rPr lang="en" sz="1800">
                <a:latin typeface="Nunito"/>
                <a:ea typeface="Nunito"/>
                <a:cs typeface="Nunito"/>
                <a:sym typeface="Nunito"/>
              </a:rPr>
              <a:t>supervised learning algorithm that delivers cutting edge outcomes in classification problems [10]</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Resistant to outliers and automatic feature selection [10]</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Gradient boosted decision trees designed for speed and performance. [11]</a:t>
            </a:r>
            <a:endParaRPr sz="1800">
              <a:latin typeface="Nunito"/>
              <a:ea typeface="Nunito"/>
              <a:cs typeface="Nunito"/>
              <a:sym typeface="Nunito"/>
            </a:endParaRPr>
          </a:p>
        </p:txBody>
      </p:sp>
      <p:sp>
        <p:nvSpPr>
          <p:cNvPr id="236" name="Google Shape;236;p28"/>
          <p:cNvSpPr txBox="1"/>
          <p:nvPr/>
        </p:nvSpPr>
        <p:spPr>
          <a:xfrm>
            <a:off x="7874225" y="4460825"/>
            <a:ext cx="10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[10],[11]</a:t>
            </a:r>
            <a:endParaRPr>
              <a:latin typeface="Calibri"/>
              <a:ea typeface="Calibri"/>
              <a:cs typeface="Calibri"/>
              <a:sym typeface="Calibri"/>
            </a:endParaRPr>
          </a:p>
        </p:txBody>
      </p:sp>
      <p:pic>
        <p:nvPicPr>
          <p:cNvPr id="237" name="Google Shape;237;p28"/>
          <p:cNvPicPr preferRelativeResize="0"/>
          <p:nvPr/>
        </p:nvPicPr>
        <p:blipFill>
          <a:blip r:embed="rId3">
            <a:alphaModFix/>
          </a:blip>
          <a:stretch>
            <a:fillRect/>
          </a:stretch>
        </p:blipFill>
        <p:spPr>
          <a:xfrm>
            <a:off x="2284825" y="2973425"/>
            <a:ext cx="3839375" cy="178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407475" y="237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AdaBoost</a:t>
            </a:r>
            <a:endParaRPr b="1">
              <a:latin typeface="Calibri"/>
              <a:ea typeface="Calibri"/>
              <a:cs typeface="Calibri"/>
              <a:sym typeface="Calibri"/>
            </a:endParaRPr>
          </a:p>
        </p:txBody>
      </p:sp>
      <p:sp>
        <p:nvSpPr>
          <p:cNvPr id="243" name="Google Shape;243;p29"/>
          <p:cNvSpPr txBox="1"/>
          <p:nvPr/>
        </p:nvSpPr>
        <p:spPr>
          <a:xfrm>
            <a:off x="324000" y="945725"/>
            <a:ext cx="52368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AdaBoost combines many weak learners and turns them into a strong learner</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Creates a forest of tree trunks</a:t>
            </a:r>
            <a:r>
              <a:rPr lang="en" sz="1800">
                <a:latin typeface="Nunito"/>
                <a:ea typeface="Nunito"/>
                <a:cs typeface="Nunito"/>
                <a:sym typeface="Nunito"/>
              </a:rPr>
              <a:t> instead of a tree. It is a tree stump that consists of one node and two leave [12]</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No equal weight for all trees.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Stumps with more mistakes will play less role in the final decision</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Order of stump creation is important [13]</a:t>
            </a:r>
            <a:endParaRPr sz="1800">
              <a:latin typeface="Nunito"/>
              <a:ea typeface="Nunito"/>
              <a:cs typeface="Nunito"/>
              <a:sym typeface="Nunito"/>
            </a:endParaRPr>
          </a:p>
        </p:txBody>
      </p:sp>
      <p:pic>
        <p:nvPicPr>
          <p:cNvPr id="244" name="Google Shape;244;p29"/>
          <p:cNvPicPr preferRelativeResize="0"/>
          <p:nvPr/>
        </p:nvPicPr>
        <p:blipFill>
          <a:blip r:embed="rId3">
            <a:alphaModFix/>
          </a:blip>
          <a:stretch>
            <a:fillRect/>
          </a:stretch>
        </p:blipFill>
        <p:spPr>
          <a:xfrm>
            <a:off x="5734573" y="1373900"/>
            <a:ext cx="3050077" cy="221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436125" y="322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Tools:</a:t>
            </a:r>
            <a:endParaRPr b="1">
              <a:latin typeface="Calibri"/>
              <a:ea typeface="Calibri"/>
              <a:cs typeface="Calibri"/>
              <a:sym typeface="Calibri"/>
            </a:endParaRPr>
          </a:p>
        </p:txBody>
      </p:sp>
      <p:sp>
        <p:nvSpPr>
          <p:cNvPr id="250" name="Google Shape;250;p30"/>
          <p:cNvSpPr txBox="1"/>
          <p:nvPr>
            <p:ph idx="4294967295" type="subTitle"/>
          </p:nvPr>
        </p:nvSpPr>
        <p:spPr>
          <a:xfrm>
            <a:off x="792700" y="997650"/>
            <a:ext cx="4740600" cy="314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Python programming language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Anaconda package mnager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Jupyter notebook</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Python libraries:</a:t>
            </a:r>
            <a:endParaRPr sz="1800">
              <a:solidFill>
                <a:srgbClr val="000000"/>
              </a:solidFill>
            </a:endParaRPr>
          </a:p>
          <a:p>
            <a:pPr indent="0" lvl="0" marL="914400" rtl="0" algn="l">
              <a:spcBef>
                <a:spcPts val="1200"/>
              </a:spcBef>
              <a:spcAft>
                <a:spcPts val="0"/>
              </a:spcAft>
              <a:buNone/>
            </a:pPr>
            <a:r>
              <a:rPr lang="en" sz="1800">
                <a:solidFill>
                  <a:srgbClr val="000000"/>
                </a:solidFill>
              </a:rPr>
              <a:t>Pandas</a:t>
            </a:r>
            <a:endParaRPr sz="1800">
              <a:solidFill>
                <a:srgbClr val="000000"/>
              </a:solidFill>
            </a:endParaRPr>
          </a:p>
          <a:p>
            <a:pPr indent="0" lvl="0" marL="457200" rtl="0" algn="l">
              <a:spcBef>
                <a:spcPts val="1200"/>
              </a:spcBef>
              <a:spcAft>
                <a:spcPts val="0"/>
              </a:spcAft>
              <a:buNone/>
            </a:pPr>
            <a:r>
              <a:rPr lang="en" sz="1800">
                <a:solidFill>
                  <a:srgbClr val="000000"/>
                </a:solidFill>
              </a:rPr>
              <a:t>         Numpy</a:t>
            </a:r>
            <a:endParaRPr sz="1800">
              <a:solidFill>
                <a:srgbClr val="000000"/>
              </a:solidFill>
            </a:endParaRPr>
          </a:p>
          <a:p>
            <a:pPr indent="457200" lvl="0" marL="457200" rtl="0" algn="l">
              <a:spcBef>
                <a:spcPts val="1200"/>
              </a:spcBef>
              <a:spcAft>
                <a:spcPts val="0"/>
              </a:spcAft>
              <a:buNone/>
            </a:pPr>
            <a:r>
              <a:rPr lang="en" sz="1800">
                <a:solidFill>
                  <a:srgbClr val="000000"/>
                </a:solidFill>
              </a:rPr>
              <a:t>Scikit learn</a:t>
            </a:r>
            <a:endParaRPr sz="1800">
              <a:solidFill>
                <a:srgbClr val="000000"/>
              </a:solidFill>
            </a:endParaRPr>
          </a:p>
          <a:p>
            <a:pPr indent="457200" lvl="0" marL="457200" rtl="0" algn="l">
              <a:spcBef>
                <a:spcPts val="1200"/>
              </a:spcBef>
              <a:spcAft>
                <a:spcPts val="0"/>
              </a:spcAft>
              <a:buNone/>
            </a:pPr>
            <a:r>
              <a:rPr lang="en" sz="1800">
                <a:solidFill>
                  <a:srgbClr val="000000"/>
                </a:solidFill>
              </a:rPr>
              <a:t>Seaborn</a:t>
            </a:r>
            <a:endParaRPr sz="1800">
              <a:solidFill>
                <a:srgbClr val="000000"/>
              </a:solidFill>
            </a:endParaRPr>
          </a:p>
          <a:p>
            <a:pPr indent="457200" lvl="0" marL="457200" rtl="0" algn="l">
              <a:spcBef>
                <a:spcPts val="1200"/>
              </a:spcBef>
              <a:spcAft>
                <a:spcPts val="0"/>
              </a:spcAft>
              <a:buNone/>
            </a:pPr>
            <a:r>
              <a:rPr lang="en" sz="1800">
                <a:solidFill>
                  <a:srgbClr val="000000"/>
                </a:solidFill>
              </a:rPr>
              <a:t>Matplotlib</a:t>
            </a:r>
            <a:endParaRPr sz="1800">
              <a:solidFill>
                <a:srgbClr val="000000"/>
              </a:solidFill>
            </a:endParaRPr>
          </a:p>
          <a:p>
            <a:pPr indent="0" lvl="0" marL="457200" rtl="0" algn="l">
              <a:spcBef>
                <a:spcPts val="1200"/>
              </a:spcBef>
              <a:spcAft>
                <a:spcPts val="0"/>
              </a:spcAft>
              <a:buNone/>
            </a:pPr>
            <a:r>
              <a:t/>
            </a:r>
            <a:endParaRPr sz="1800">
              <a:solidFill>
                <a:srgbClr val="000000"/>
              </a:solidFill>
            </a:endParaRPr>
          </a:p>
          <a:p>
            <a:pPr indent="0" lvl="0" marL="457200" rtl="0" algn="l">
              <a:spcBef>
                <a:spcPts val="1200"/>
              </a:spcBef>
              <a:spcAft>
                <a:spcPts val="1200"/>
              </a:spcAft>
              <a:buNone/>
            </a:pPr>
            <a:r>
              <a:t/>
            </a:r>
            <a:endParaRPr sz="1800">
              <a:solidFill>
                <a:srgbClr val="000000"/>
              </a:solidFill>
            </a:endParaRPr>
          </a:p>
        </p:txBody>
      </p:sp>
      <p:pic>
        <p:nvPicPr>
          <p:cNvPr id="251" name="Google Shape;251;p30"/>
          <p:cNvPicPr preferRelativeResize="0"/>
          <p:nvPr/>
        </p:nvPicPr>
        <p:blipFill rotWithShape="1">
          <a:blip r:embed="rId3">
            <a:alphaModFix/>
          </a:blip>
          <a:srcRect b="1613" l="1787" r="0" t="0"/>
          <a:stretch/>
        </p:blipFill>
        <p:spPr>
          <a:xfrm>
            <a:off x="4851375" y="1210225"/>
            <a:ext cx="3432475" cy="293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 calcmode="lin" valueType="num">
                                      <p:cBhvr additive="base">
                                        <p:cTn dur="1000"/>
                                        <p:tgtEl>
                                          <p:spTgt spid="25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 calcmode="lin" valueType="num">
                                      <p:cBhvr additive="base">
                                        <p:cTn dur="1000"/>
                                        <p:tgtEl>
                                          <p:spTgt spid="25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 calcmode="lin" valueType="num">
                                      <p:cBhvr additive="base">
                                        <p:cTn dur="1000"/>
                                        <p:tgtEl>
                                          <p:spTgt spid="25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 calcmode="lin" valueType="num">
                                      <p:cBhvr additive="base">
                                        <p:cTn dur="1000"/>
                                        <p:tgtEl>
                                          <p:spTgt spid="25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 calcmode="lin" valueType="num">
                                      <p:cBhvr additive="base">
                                        <p:cTn dur="1000"/>
                                        <p:tgtEl>
                                          <p:spTgt spid="25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 calcmode="lin" valueType="num">
                                      <p:cBhvr additive="base">
                                        <p:cTn dur="1000"/>
                                        <p:tgtEl>
                                          <p:spTgt spid="25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 calcmode="lin" valueType="num">
                                      <p:cBhvr additive="base">
                                        <p:cTn dur="1000"/>
                                        <p:tgtEl>
                                          <p:spTgt spid="25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anim calcmode="lin" valueType="num">
                                      <p:cBhvr additive="base">
                                        <p:cTn dur="1000"/>
                                        <p:tgtEl>
                                          <p:spTgt spid="25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8" st="8"/>
                                            </p:txEl>
                                          </p:spTgt>
                                        </p:tgtEl>
                                        <p:attrNameLst>
                                          <p:attrName>style.visibility</p:attrName>
                                        </p:attrNameLst>
                                      </p:cBhvr>
                                      <p:to>
                                        <p:strVal val="visible"/>
                                      </p:to>
                                    </p:set>
                                    <p:anim calcmode="lin" valueType="num">
                                      <p:cBhvr additive="base">
                                        <p:cTn dur="1000"/>
                                        <p:tgtEl>
                                          <p:spTgt spid="25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9" st="9"/>
                                            </p:txEl>
                                          </p:spTgt>
                                        </p:tgtEl>
                                        <p:attrNameLst>
                                          <p:attrName>style.visibility</p:attrName>
                                        </p:attrNameLst>
                                      </p:cBhvr>
                                      <p:to>
                                        <p:strVal val="visible"/>
                                      </p:to>
                                    </p:set>
                                    <p:anim calcmode="lin" valueType="num">
                                      <p:cBhvr additive="base">
                                        <p:cTn dur="1000"/>
                                        <p:tgtEl>
                                          <p:spTgt spid="250">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xEl>
                                              <p:pRg end="10" st="10"/>
                                            </p:txEl>
                                          </p:spTgt>
                                        </p:tgtEl>
                                        <p:attrNameLst>
                                          <p:attrName>style.visibility</p:attrName>
                                        </p:attrNameLst>
                                      </p:cBhvr>
                                      <p:to>
                                        <p:strVal val="visible"/>
                                      </p:to>
                                    </p:set>
                                    <p:anim calcmode="lin" valueType="num">
                                      <p:cBhvr additive="base">
                                        <p:cTn dur="1000"/>
                                        <p:tgtEl>
                                          <p:spTgt spid="250">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467584" y="127485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200">
              <a:latin typeface="Calibri"/>
              <a:ea typeface="Calibri"/>
              <a:cs typeface="Calibri"/>
              <a:sym typeface="Calibri"/>
            </a:endParaRPr>
          </a:p>
          <a:p>
            <a:pPr indent="0" lvl="0" marL="0" rtl="0" algn="ctr">
              <a:spcBef>
                <a:spcPts val="0"/>
              </a:spcBef>
              <a:spcAft>
                <a:spcPts val="0"/>
              </a:spcAft>
              <a:buNone/>
            </a:pPr>
            <a:r>
              <a:rPr b="1" lang="en" sz="7200">
                <a:latin typeface="Calibri"/>
                <a:ea typeface="Calibri"/>
                <a:cs typeface="Calibri"/>
                <a:sym typeface="Calibri"/>
              </a:rPr>
              <a:t>Results</a:t>
            </a:r>
            <a:endParaRPr b="1" sz="7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478100" y="396888"/>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Introduction</a:t>
            </a:r>
            <a:endParaRPr b="1">
              <a:latin typeface="Calibri"/>
              <a:ea typeface="Calibri"/>
              <a:cs typeface="Calibri"/>
              <a:sym typeface="Calibri"/>
            </a:endParaRPr>
          </a:p>
        </p:txBody>
      </p:sp>
      <p:sp>
        <p:nvSpPr>
          <p:cNvPr id="136" name="Google Shape;136;p14"/>
          <p:cNvSpPr txBox="1"/>
          <p:nvPr/>
        </p:nvSpPr>
        <p:spPr>
          <a:xfrm>
            <a:off x="254175" y="1141425"/>
            <a:ext cx="81234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Diabetes is epidemic with potential of becoming a common problem for everyone in the future.</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International Diabetes Federation (IDF) predicts that 8.8% of the world’s population have diabetes. [1]</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IDF estimates that the number of cases will rise to 642 million by 2040. [2]</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Therefore, prediction is crucial to bring a curb on the rising number of cases.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Machine learning will help to predict and solve this problem</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idx="4294967295" type="subTitle"/>
          </p:nvPr>
        </p:nvSpPr>
        <p:spPr>
          <a:xfrm>
            <a:off x="316500" y="336175"/>
            <a:ext cx="5548800" cy="6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sz="1800">
                <a:solidFill>
                  <a:schemeClr val="lt1"/>
                </a:solidFill>
              </a:rPr>
              <a:t>The </a:t>
            </a:r>
            <a:r>
              <a:rPr b="1" lang="en" sz="1800">
                <a:solidFill>
                  <a:schemeClr val="lt1"/>
                </a:solidFill>
              </a:rPr>
              <a:t>preliminary</a:t>
            </a:r>
            <a:r>
              <a:rPr b="1" lang="en" sz="1800">
                <a:solidFill>
                  <a:schemeClr val="lt1"/>
                </a:solidFill>
              </a:rPr>
              <a:t>  result of Neural Network algorithm:</a:t>
            </a:r>
            <a:endParaRPr b="1" sz="1800">
              <a:solidFill>
                <a:schemeClr val="lt1"/>
              </a:solidFill>
            </a:endParaRPr>
          </a:p>
          <a:p>
            <a:pPr indent="0" lvl="0" marL="0" rtl="0" algn="l">
              <a:spcBef>
                <a:spcPts val="1200"/>
              </a:spcBef>
              <a:spcAft>
                <a:spcPts val="1200"/>
              </a:spcAft>
              <a:buNone/>
            </a:pPr>
            <a:r>
              <a:t/>
            </a:r>
            <a:endParaRPr sz="1500"/>
          </a:p>
        </p:txBody>
      </p:sp>
      <p:pic>
        <p:nvPicPr>
          <p:cNvPr id="262" name="Google Shape;262;p32"/>
          <p:cNvPicPr preferRelativeResize="0"/>
          <p:nvPr/>
        </p:nvPicPr>
        <p:blipFill rotWithShape="1">
          <a:blip r:embed="rId3">
            <a:alphaModFix/>
          </a:blip>
          <a:srcRect b="0" l="5757" r="3850" t="0"/>
          <a:stretch/>
        </p:blipFill>
        <p:spPr>
          <a:xfrm>
            <a:off x="525988" y="1723013"/>
            <a:ext cx="4692325" cy="2066925"/>
          </a:xfrm>
          <a:prstGeom prst="rect">
            <a:avLst/>
          </a:prstGeom>
          <a:noFill/>
          <a:ln>
            <a:noFill/>
          </a:ln>
        </p:spPr>
      </p:pic>
      <p:sp>
        <p:nvSpPr>
          <p:cNvPr id="263" name="Google Shape;263;p32"/>
          <p:cNvSpPr txBox="1"/>
          <p:nvPr/>
        </p:nvSpPr>
        <p:spPr>
          <a:xfrm>
            <a:off x="5624725" y="2688625"/>
            <a:ext cx="4662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highlight>
                <a:srgbClr val="F9F9F9"/>
              </a:highlight>
              <a:latin typeface="Nunito"/>
              <a:ea typeface="Nunito"/>
              <a:cs typeface="Nunito"/>
              <a:sym typeface="Nunito"/>
            </a:endParaRPr>
          </a:p>
          <a:p>
            <a:pPr indent="0" lvl="0" marL="0" rtl="0" algn="l">
              <a:spcBef>
                <a:spcPts val="0"/>
              </a:spcBef>
              <a:spcAft>
                <a:spcPts val="0"/>
              </a:spcAft>
              <a:buNone/>
            </a:pPr>
            <a:r>
              <a:rPr b="1" lang="en" sz="1800">
                <a:solidFill>
                  <a:schemeClr val="lt1"/>
                </a:solidFill>
                <a:highlight>
                  <a:srgbClr val="F9F9F9"/>
                </a:highlight>
                <a:latin typeface="Calibri"/>
                <a:ea typeface="Calibri"/>
                <a:cs typeface="Calibri"/>
                <a:sym typeface="Calibri"/>
              </a:rPr>
              <a:t>Test Accuracy: 0.57</a:t>
            </a:r>
            <a:endParaRPr b="1" sz="1800">
              <a:solidFill>
                <a:schemeClr val="lt1"/>
              </a:solidFill>
              <a:highlight>
                <a:srgbClr val="F9F9F9"/>
              </a:highlight>
              <a:latin typeface="Calibri"/>
              <a:ea typeface="Calibri"/>
              <a:cs typeface="Calibri"/>
              <a:sym typeface="Calibri"/>
            </a:endParaRPr>
          </a:p>
        </p:txBody>
      </p:sp>
      <p:sp>
        <p:nvSpPr>
          <p:cNvPr id="264" name="Google Shape;264;p32"/>
          <p:cNvSpPr txBox="1"/>
          <p:nvPr/>
        </p:nvSpPr>
        <p:spPr>
          <a:xfrm>
            <a:off x="471288" y="3789950"/>
            <a:ext cx="46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Nunito"/>
                <a:ea typeface="Nunito"/>
                <a:cs typeface="Nunito"/>
                <a:sym typeface="Nunito"/>
              </a:rPr>
              <a:t>Fig 6.  Classification report of preliminary NN model</a:t>
            </a:r>
            <a:endParaRPr b="1">
              <a:highlight>
                <a:schemeClr val="lt1"/>
              </a:highlight>
              <a:latin typeface="Nunito"/>
              <a:ea typeface="Nunito"/>
              <a:cs typeface="Nunito"/>
              <a:sym typeface="Nunito"/>
            </a:endParaRPr>
          </a:p>
        </p:txBody>
      </p:sp>
      <p:sp>
        <p:nvSpPr>
          <p:cNvPr id="265" name="Google Shape;265;p32"/>
          <p:cNvSpPr/>
          <p:nvPr/>
        </p:nvSpPr>
        <p:spPr>
          <a:xfrm>
            <a:off x="3278600" y="3010850"/>
            <a:ext cx="499800" cy="2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idx="4294967295" type="subTitle"/>
          </p:nvPr>
        </p:nvSpPr>
        <p:spPr>
          <a:xfrm>
            <a:off x="60175" y="170450"/>
            <a:ext cx="4842600" cy="6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sz="1800">
                <a:solidFill>
                  <a:schemeClr val="lt1"/>
                </a:solidFill>
              </a:rPr>
              <a:t>The modified result of Neural Network algorithm:</a:t>
            </a:r>
            <a:endParaRPr b="1" sz="1800">
              <a:solidFill>
                <a:schemeClr val="lt1"/>
              </a:solidFill>
            </a:endParaRPr>
          </a:p>
          <a:p>
            <a:pPr indent="0" lvl="0" marL="0" rtl="0" algn="l">
              <a:spcBef>
                <a:spcPts val="1200"/>
              </a:spcBef>
              <a:spcAft>
                <a:spcPts val="1200"/>
              </a:spcAft>
              <a:buNone/>
            </a:pPr>
            <a:r>
              <a:t/>
            </a:r>
            <a:endParaRPr sz="1500"/>
          </a:p>
        </p:txBody>
      </p:sp>
      <p:sp>
        <p:nvSpPr>
          <p:cNvPr id="271" name="Google Shape;271;p33"/>
          <p:cNvSpPr txBox="1"/>
          <p:nvPr/>
        </p:nvSpPr>
        <p:spPr>
          <a:xfrm>
            <a:off x="5326050" y="1689325"/>
            <a:ext cx="4662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b="1" i="1" lang="en" sz="1800">
                <a:solidFill>
                  <a:schemeClr val="lt1"/>
                </a:solidFill>
                <a:latin typeface="Calibri"/>
                <a:ea typeface="Calibri"/>
                <a:cs typeface="Calibri"/>
                <a:sym typeface="Calibri"/>
              </a:rPr>
              <a:t>Test </a:t>
            </a:r>
            <a:r>
              <a:rPr b="1" i="1" lang="en" sz="1800">
                <a:solidFill>
                  <a:schemeClr val="lt1"/>
                </a:solidFill>
                <a:latin typeface="Calibri"/>
                <a:ea typeface="Calibri"/>
                <a:cs typeface="Calibri"/>
                <a:sym typeface="Calibri"/>
              </a:rPr>
              <a:t>Accuracy: 0.81</a:t>
            </a:r>
            <a:endParaRPr b="1" i="1" sz="1800">
              <a:solidFill>
                <a:schemeClr val="lt1"/>
              </a:solidFill>
              <a:latin typeface="Calibri"/>
              <a:ea typeface="Calibri"/>
              <a:cs typeface="Calibri"/>
              <a:sym typeface="Calibri"/>
            </a:endParaRPr>
          </a:p>
        </p:txBody>
      </p:sp>
      <p:pic>
        <p:nvPicPr>
          <p:cNvPr id="272" name="Google Shape;272;p33"/>
          <p:cNvPicPr preferRelativeResize="0"/>
          <p:nvPr/>
        </p:nvPicPr>
        <p:blipFill rotWithShape="1">
          <a:blip r:embed="rId3">
            <a:alphaModFix/>
          </a:blip>
          <a:srcRect b="0" l="6149" r="6246" t="0"/>
          <a:stretch/>
        </p:blipFill>
        <p:spPr>
          <a:xfrm>
            <a:off x="305675" y="865850"/>
            <a:ext cx="4255500" cy="1885950"/>
          </a:xfrm>
          <a:prstGeom prst="rect">
            <a:avLst/>
          </a:prstGeom>
          <a:noFill/>
          <a:ln>
            <a:noFill/>
          </a:ln>
        </p:spPr>
      </p:pic>
      <p:sp>
        <p:nvSpPr>
          <p:cNvPr id="273" name="Google Shape;273;p33"/>
          <p:cNvSpPr txBox="1"/>
          <p:nvPr/>
        </p:nvSpPr>
        <p:spPr>
          <a:xfrm>
            <a:off x="390875" y="3972500"/>
            <a:ext cx="440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solidFill>
                  <a:schemeClr val="lt1"/>
                </a:solidFill>
                <a:highlight>
                  <a:schemeClr val="dk1"/>
                </a:highlight>
                <a:latin typeface="Calibri"/>
                <a:ea typeface="Calibri"/>
                <a:cs typeface="Calibri"/>
                <a:sym typeface="Calibri"/>
              </a:rPr>
              <a:t>Three-fold cross-value Score</a:t>
            </a:r>
            <a:r>
              <a:rPr b="1" i="1" lang="en" sz="1800">
                <a:solidFill>
                  <a:schemeClr val="lt1"/>
                </a:solidFill>
                <a:highlight>
                  <a:schemeClr val="dk1"/>
                </a:highlight>
                <a:latin typeface="Calibri"/>
                <a:ea typeface="Calibri"/>
                <a:cs typeface="Calibri"/>
                <a:sym typeface="Calibri"/>
              </a:rPr>
              <a:t>: 0.78</a:t>
            </a:r>
            <a:endParaRPr b="1" i="1" sz="1800">
              <a:solidFill>
                <a:schemeClr val="lt1"/>
              </a:solidFill>
              <a:highlight>
                <a:schemeClr val="dk1"/>
              </a:highlight>
              <a:latin typeface="Calibri"/>
              <a:ea typeface="Calibri"/>
              <a:cs typeface="Calibri"/>
              <a:sym typeface="Calibri"/>
            </a:endParaRPr>
          </a:p>
        </p:txBody>
      </p:sp>
      <p:sp>
        <p:nvSpPr>
          <p:cNvPr id="274" name="Google Shape;274;p33"/>
          <p:cNvSpPr txBox="1"/>
          <p:nvPr/>
        </p:nvSpPr>
        <p:spPr>
          <a:xfrm>
            <a:off x="232625" y="2658400"/>
            <a:ext cx="44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Nunito"/>
                <a:ea typeface="Nunito"/>
                <a:cs typeface="Nunito"/>
                <a:sym typeface="Nunito"/>
              </a:rPr>
              <a:t>Fig 7. Confusion matrix for neural network algorithm</a:t>
            </a:r>
            <a:endParaRPr>
              <a:highlight>
                <a:schemeClr val="lt1"/>
              </a:highlight>
              <a:latin typeface="Nunito"/>
              <a:ea typeface="Nunito"/>
              <a:cs typeface="Nunito"/>
              <a:sym typeface="Nunito"/>
            </a:endParaRPr>
          </a:p>
        </p:txBody>
      </p:sp>
      <p:sp>
        <p:nvSpPr>
          <p:cNvPr id="275" name="Google Shape;275;p33"/>
          <p:cNvSpPr/>
          <p:nvPr/>
        </p:nvSpPr>
        <p:spPr>
          <a:xfrm>
            <a:off x="2697075" y="2020250"/>
            <a:ext cx="485100" cy="2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4294967295" type="subTitle"/>
          </p:nvPr>
        </p:nvSpPr>
        <p:spPr>
          <a:xfrm>
            <a:off x="300800" y="508200"/>
            <a:ext cx="4255500" cy="6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sz="1800">
                <a:solidFill>
                  <a:schemeClr val="lt1"/>
                </a:solidFill>
              </a:rPr>
              <a:t>The result of XGB algorithm:</a:t>
            </a:r>
            <a:endParaRPr b="1" sz="1800">
              <a:solidFill>
                <a:schemeClr val="lt1"/>
              </a:solidFill>
            </a:endParaRPr>
          </a:p>
          <a:p>
            <a:pPr indent="0" lvl="0" marL="0" rtl="0" algn="l">
              <a:spcBef>
                <a:spcPts val="1200"/>
              </a:spcBef>
              <a:spcAft>
                <a:spcPts val="1200"/>
              </a:spcAft>
              <a:buNone/>
            </a:pPr>
            <a:r>
              <a:t/>
            </a:r>
            <a:endParaRPr sz="1500"/>
          </a:p>
        </p:txBody>
      </p:sp>
      <p:sp>
        <p:nvSpPr>
          <p:cNvPr id="281" name="Google Shape;281;p34"/>
          <p:cNvSpPr txBox="1"/>
          <p:nvPr/>
        </p:nvSpPr>
        <p:spPr>
          <a:xfrm>
            <a:off x="5359038" y="2571750"/>
            <a:ext cx="4662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b="1" lang="en" sz="1800">
                <a:solidFill>
                  <a:schemeClr val="lt1"/>
                </a:solidFill>
                <a:latin typeface="Calibri"/>
                <a:ea typeface="Calibri"/>
                <a:cs typeface="Calibri"/>
                <a:sym typeface="Calibri"/>
              </a:rPr>
              <a:t>Test </a:t>
            </a:r>
            <a:r>
              <a:rPr b="1" lang="en" sz="1800">
                <a:solidFill>
                  <a:schemeClr val="lt1"/>
                </a:solidFill>
                <a:latin typeface="Calibri"/>
                <a:ea typeface="Calibri"/>
                <a:cs typeface="Calibri"/>
                <a:sym typeface="Calibri"/>
              </a:rPr>
              <a:t>Accuracy: 0.81</a:t>
            </a:r>
            <a:endParaRPr b="1" sz="1800">
              <a:solidFill>
                <a:schemeClr val="lt1"/>
              </a:solidFill>
              <a:latin typeface="Calibri"/>
              <a:ea typeface="Calibri"/>
              <a:cs typeface="Calibri"/>
              <a:sym typeface="Calibri"/>
            </a:endParaRPr>
          </a:p>
        </p:txBody>
      </p:sp>
      <p:pic>
        <p:nvPicPr>
          <p:cNvPr id="282" name="Google Shape;282;p34"/>
          <p:cNvPicPr preferRelativeResize="0"/>
          <p:nvPr/>
        </p:nvPicPr>
        <p:blipFill rotWithShape="1">
          <a:blip r:embed="rId3">
            <a:alphaModFix/>
          </a:blip>
          <a:srcRect b="0" l="2931" r="0" t="10289"/>
          <a:stretch/>
        </p:blipFill>
        <p:spPr>
          <a:xfrm>
            <a:off x="300800" y="1483900"/>
            <a:ext cx="4531875" cy="2135600"/>
          </a:xfrm>
          <a:prstGeom prst="rect">
            <a:avLst/>
          </a:prstGeom>
          <a:noFill/>
          <a:ln>
            <a:noFill/>
          </a:ln>
        </p:spPr>
      </p:pic>
      <p:sp>
        <p:nvSpPr>
          <p:cNvPr id="283" name="Google Shape;283;p34"/>
          <p:cNvSpPr txBox="1"/>
          <p:nvPr/>
        </p:nvSpPr>
        <p:spPr>
          <a:xfrm>
            <a:off x="1087975" y="3709750"/>
            <a:ext cx="42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Nunito"/>
                <a:ea typeface="Nunito"/>
                <a:cs typeface="Nunito"/>
                <a:sym typeface="Nunito"/>
              </a:rPr>
              <a:t>Fig 9. Classification report of XGB model</a:t>
            </a:r>
            <a:endParaRPr b="1">
              <a:highlight>
                <a:schemeClr val="lt1"/>
              </a:highlight>
              <a:latin typeface="Nunito"/>
              <a:ea typeface="Nunito"/>
              <a:cs typeface="Nunito"/>
              <a:sym typeface="Nunito"/>
            </a:endParaRPr>
          </a:p>
        </p:txBody>
      </p:sp>
      <p:sp>
        <p:nvSpPr>
          <p:cNvPr id="284" name="Google Shape;284;p34"/>
          <p:cNvSpPr/>
          <p:nvPr/>
        </p:nvSpPr>
        <p:spPr>
          <a:xfrm>
            <a:off x="3138225" y="2920625"/>
            <a:ext cx="442800" cy="2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idx="4294967295" type="subTitle"/>
          </p:nvPr>
        </p:nvSpPr>
        <p:spPr>
          <a:xfrm>
            <a:off x="316500" y="349350"/>
            <a:ext cx="4255500" cy="6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sz="1800">
                <a:solidFill>
                  <a:schemeClr val="lt1"/>
                </a:solidFill>
              </a:rPr>
              <a:t>The result of ADAboost algorithm:</a:t>
            </a:r>
            <a:endParaRPr b="1" sz="1800">
              <a:solidFill>
                <a:schemeClr val="lt1"/>
              </a:solidFill>
            </a:endParaRPr>
          </a:p>
          <a:p>
            <a:pPr indent="0" lvl="0" marL="0" rtl="0" algn="l">
              <a:spcBef>
                <a:spcPts val="1200"/>
              </a:spcBef>
              <a:spcAft>
                <a:spcPts val="1200"/>
              </a:spcAft>
              <a:buNone/>
            </a:pPr>
            <a:r>
              <a:t/>
            </a:r>
            <a:endParaRPr sz="1500"/>
          </a:p>
        </p:txBody>
      </p:sp>
      <p:sp>
        <p:nvSpPr>
          <p:cNvPr id="290" name="Google Shape;290;p35"/>
          <p:cNvSpPr txBox="1"/>
          <p:nvPr/>
        </p:nvSpPr>
        <p:spPr>
          <a:xfrm>
            <a:off x="5955625" y="1761650"/>
            <a:ext cx="4662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rtl="0" algn="l">
              <a:spcBef>
                <a:spcPts val="0"/>
              </a:spcBef>
              <a:spcAft>
                <a:spcPts val="0"/>
              </a:spcAft>
              <a:buNone/>
            </a:pPr>
            <a:r>
              <a:rPr b="1" lang="en" sz="1800">
                <a:solidFill>
                  <a:schemeClr val="lt1"/>
                </a:solidFill>
                <a:latin typeface="Calibri"/>
                <a:ea typeface="Calibri"/>
                <a:cs typeface="Calibri"/>
                <a:sym typeface="Calibri"/>
              </a:rPr>
              <a:t>Test Accuracy: 0.96</a:t>
            </a:r>
            <a:endParaRPr b="1" sz="1800">
              <a:solidFill>
                <a:schemeClr val="lt1"/>
              </a:solidFill>
              <a:latin typeface="Calibri"/>
              <a:ea typeface="Calibri"/>
              <a:cs typeface="Calibri"/>
              <a:sym typeface="Calibri"/>
            </a:endParaRPr>
          </a:p>
          <a:p>
            <a:pPr indent="0" lvl="0" marL="0" rtl="0" algn="l">
              <a:spcBef>
                <a:spcPts val="0"/>
              </a:spcBef>
              <a:spcAft>
                <a:spcPts val="0"/>
              </a:spcAft>
              <a:buNone/>
            </a:pPr>
            <a:r>
              <a:rPr b="1" lang="en" sz="1800">
                <a:solidFill>
                  <a:schemeClr val="lt1"/>
                </a:solidFill>
                <a:latin typeface="Calibri"/>
                <a:ea typeface="Calibri"/>
                <a:cs typeface="Calibri"/>
                <a:sym typeface="Calibri"/>
              </a:rPr>
              <a:t>MSR: 0.04</a:t>
            </a:r>
            <a:endParaRPr b="1" sz="1800">
              <a:solidFill>
                <a:schemeClr val="lt1"/>
              </a:solidFill>
              <a:latin typeface="Calibri"/>
              <a:ea typeface="Calibri"/>
              <a:cs typeface="Calibri"/>
              <a:sym typeface="Calibri"/>
            </a:endParaRPr>
          </a:p>
          <a:p>
            <a:pPr indent="0" lvl="0" marL="0" rtl="0" algn="l">
              <a:spcBef>
                <a:spcPts val="0"/>
              </a:spcBef>
              <a:spcAft>
                <a:spcPts val="0"/>
              </a:spcAft>
              <a:buNone/>
            </a:pPr>
            <a:r>
              <a:rPr b="1" lang="en" sz="1800">
                <a:solidFill>
                  <a:schemeClr val="lt1"/>
                </a:solidFill>
                <a:latin typeface="Calibri"/>
                <a:ea typeface="Calibri"/>
                <a:cs typeface="Calibri"/>
                <a:sym typeface="Calibri"/>
              </a:rPr>
              <a:t>R2 score: 0.80</a:t>
            </a:r>
            <a:endParaRPr b="1" sz="1800">
              <a:solidFill>
                <a:schemeClr val="lt1"/>
              </a:solidFill>
              <a:latin typeface="Calibri"/>
              <a:ea typeface="Calibri"/>
              <a:cs typeface="Calibri"/>
              <a:sym typeface="Calibri"/>
            </a:endParaRPr>
          </a:p>
        </p:txBody>
      </p:sp>
      <p:pic>
        <p:nvPicPr>
          <p:cNvPr id="291" name="Google Shape;291;p35"/>
          <p:cNvPicPr preferRelativeResize="0"/>
          <p:nvPr/>
        </p:nvPicPr>
        <p:blipFill>
          <a:blip r:embed="rId3">
            <a:alphaModFix/>
          </a:blip>
          <a:stretch>
            <a:fillRect/>
          </a:stretch>
        </p:blipFill>
        <p:spPr>
          <a:xfrm>
            <a:off x="574150" y="1044750"/>
            <a:ext cx="4132526" cy="2726789"/>
          </a:xfrm>
          <a:prstGeom prst="rect">
            <a:avLst/>
          </a:prstGeom>
          <a:noFill/>
          <a:ln>
            <a:noFill/>
          </a:ln>
        </p:spPr>
      </p:pic>
      <p:sp>
        <p:nvSpPr>
          <p:cNvPr id="292" name="Google Shape;292;p35"/>
          <p:cNvSpPr txBox="1"/>
          <p:nvPr/>
        </p:nvSpPr>
        <p:spPr>
          <a:xfrm>
            <a:off x="819151" y="3771550"/>
            <a:ext cx="42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Nunito"/>
                <a:ea typeface="Nunito"/>
                <a:cs typeface="Nunito"/>
                <a:sym typeface="Nunito"/>
              </a:rPr>
              <a:t>Fig 10. Classification report of AdaBoost model</a:t>
            </a:r>
            <a:endParaRPr b="1">
              <a:highlight>
                <a:schemeClr val="lt1"/>
              </a:highlight>
              <a:latin typeface="Nunito"/>
              <a:ea typeface="Nunito"/>
              <a:cs typeface="Nunito"/>
              <a:sym typeface="Nunito"/>
            </a:endParaRPr>
          </a:p>
        </p:txBody>
      </p:sp>
      <p:sp>
        <p:nvSpPr>
          <p:cNvPr id="293" name="Google Shape;293;p35"/>
          <p:cNvSpPr/>
          <p:nvPr/>
        </p:nvSpPr>
        <p:spPr>
          <a:xfrm>
            <a:off x="3017925" y="1998200"/>
            <a:ext cx="419400" cy="2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chemeClr val="lt1"/>
              </a:highlight>
            </a:endParaRPr>
          </a:p>
        </p:txBody>
      </p:sp>
      <p:sp>
        <p:nvSpPr>
          <p:cNvPr id="294" name="Google Shape;294;p35"/>
          <p:cNvSpPr/>
          <p:nvPr/>
        </p:nvSpPr>
        <p:spPr>
          <a:xfrm>
            <a:off x="316500" y="3213400"/>
            <a:ext cx="419400" cy="2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chemeClr val="lt1"/>
              </a:highlight>
            </a:endParaRPr>
          </a:p>
        </p:txBody>
      </p:sp>
      <p:sp>
        <p:nvSpPr>
          <p:cNvPr id="295" name="Google Shape;295;p35"/>
          <p:cNvSpPr/>
          <p:nvPr/>
        </p:nvSpPr>
        <p:spPr>
          <a:xfrm>
            <a:off x="316500" y="3496150"/>
            <a:ext cx="419400" cy="2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819150" y="615400"/>
            <a:ext cx="75057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Comparison of results</a:t>
            </a:r>
            <a:endParaRPr b="1" sz="2200"/>
          </a:p>
        </p:txBody>
      </p:sp>
      <p:sp>
        <p:nvSpPr>
          <p:cNvPr id="301" name="Google Shape;301;p36"/>
          <p:cNvSpPr txBox="1"/>
          <p:nvPr/>
        </p:nvSpPr>
        <p:spPr>
          <a:xfrm>
            <a:off x="3940000" y="212045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302" name="Google Shape;302;p36"/>
          <p:cNvGraphicFramePr/>
          <p:nvPr/>
        </p:nvGraphicFramePr>
        <p:xfrm>
          <a:off x="1668900" y="2078300"/>
          <a:ext cx="3000000" cy="3000000"/>
        </p:xfrm>
        <a:graphic>
          <a:graphicData uri="http://schemas.openxmlformats.org/drawingml/2006/table">
            <a:tbl>
              <a:tblPr>
                <a:noFill/>
                <a:tableStyleId>{62FBDAC8-271D-4BF3-A981-E479907AF077}</a:tableStyleId>
              </a:tblPr>
              <a:tblGrid>
                <a:gridCol w="3691125"/>
                <a:gridCol w="1921725"/>
              </a:tblGrid>
              <a:tr h="603075">
                <a:tc>
                  <a:txBody>
                    <a:bodyPr/>
                    <a:lstStyle/>
                    <a:p>
                      <a:pPr indent="0" lvl="0" marL="0" rtl="0" algn="ctr">
                        <a:spcBef>
                          <a:spcPts val="0"/>
                        </a:spcBef>
                        <a:spcAft>
                          <a:spcPts val="0"/>
                        </a:spcAft>
                        <a:buNone/>
                      </a:pPr>
                      <a:r>
                        <a:rPr lang="en" sz="1800">
                          <a:latin typeface="Nunito"/>
                          <a:ea typeface="Nunito"/>
                          <a:cs typeface="Nunito"/>
                          <a:sym typeface="Nunito"/>
                        </a:rPr>
                        <a:t>Neural Networks (Initial)</a:t>
                      </a:r>
                      <a:endParaRPr sz="18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800">
                          <a:latin typeface="Nunito"/>
                          <a:ea typeface="Nunito"/>
                          <a:cs typeface="Nunito"/>
                          <a:sym typeface="Nunito"/>
                        </a:rPr>
                        <a:t>0.57</a:t>
                      </a:r>
                      <a:endParaRPr sz="1800">
                        <a:latin typeface="Nunito"/>
                        <a:ea typeface="Nunito"/>
                        <a:cs typeface="Nunito"/>
                        <a:sym typeface="Nunito"/>
                      </a:endParaRPr>
                    </a:p>
                  </a:txBody>
                  <a:tcPr marT="91425" marB="91425" marR="91425" marL="91425"/>
                </a:tc>
              </a:tr>
              <a:tr h="603075">
                <a:tc>
                  <a:txBody>
                    <a:bodyPr/>
                    <a:lstStyle/>
                    <a:p>
                      <a:pPr indent="0" lvl="0" marL="0" rtl="0" algn="ctr">
                        <a:spcBef>
                          <a:spcPts val="0"/>
                        </a:spcBef>
                        <a:spcAft>
                          <a:spcPts val="0"/>
                        </a:spcAft>
                        <a:buNone/>
                      </a:pPr>
                      <a:r>
                        <a:rPr lang="en" sz="1800">
                          <a:latin typeface="Nunito"/>
                          <a:ea typeface="Nunito"/>
                          <a:cs typeface="Nunito"/>
                          <a:sym typeface="Nunito"/>
                        </a:rPr>
                        <a:t>Neural Networks (Modified)</a:t>
                      </a:r>
                      <a:endParaRPr sz="18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800">
                          <a:latin typeface="Nunito"/>
                          <a:ea typeface="Nunito"/>
                          <a:cs typeface="Nunito"/>
                          <a:sym typeface="Nunito"/>
                        </a:rPr>
                        <a:t>0.81</a:t>
                      </a:r>
                      <a:endParaRPr sz="1800">
                        <a:latin typeface="Nunito"/>
                        <a:ea typeface="Nunito"/>
                        <a:cs typeface="Nunito"/>
                        <a:sym typeface="Nunito"/>
                      </a:endParaRPr>
                    </a:p>
                  </a:txBody>
                  <a:tcPr marT="91425" marB="91425" marR="91425" marL="91425"/>
                </a:tc>
              </a:tr>
              <a:tr h="603075">
                <a:tc>
                  <a:txBody>
                    <a:bodyPr/>
                    <a:lstStyle/>
                    <a:p>
                      <a:pPr indent="0" lvl="0" marL="0" rtl="0" algn="ctr">
                        <a:spcBef>
                          <a:spcPts val="0"/>
                        </a:spcBef>
                        <a:spcAft>
                          <a:spcPts val="0"/>
                        </a:spcAft>
                        <a:buNone/>
                      </a:pPr>
                      <a:r>
                        <a:rPr lang="en" sz="1800">
                          <a:latin typeface="Nunito"/>
                          <a:ea typeface="Nunito"/>
                          <a:cs typeface="Nunito"/>
                          <a:sym typeface="Nunito"/>
                        </a:rPr>
                        <a:t>XGBoosting</a:t>
                      </a:r>
                      <a:endParaRPr sz="18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800">
                          <a:latin typeface="Nunito"/>
                          <a:ea typeface="Nunito"/>
                          <a:cs typeface="Nunito"/>
                          <a:sym typeface="Nunito"/>
                        </a:rPr>
                        <a:t>0.81</a:t>
                      </a:r>
                      <a:endParaRPr sz="1800">
                        <a:latin typeface="Nunito"/>
                        <a:ea typeface="Nunito"/>
                        <a:cs typeface="Nunito"/>
                        <a:sym typeface="Nunito"/>
                      </a:endParaRPr>
                    </a:p>
                  </a:txBody>
                  <a:tcPr marT="91425" marB="91425" marR="91425" marL="91425"/>
                </a:tc>
              </a:tr>
              <a:tr h="603075">
                <a:tc>
                  <a:txBody>
                    <a:bodyPr/>
                    <a:lstStyle/>
                    <a:p>
                      <a:pPr indent="0" lvl="0" marL="0" rtl="0" algn="ctr">
                        <a:spcBef>
                          <a:spcPts val="0"/>
                        </a:spcBef>
                        <a:spcAft>
                          <a:spcPts val="0"/>
                        </a:spcAft>
                        <a:buNone/>
                      </a:pPr>
                      <a:r>
                        <a:rPr lang="en" sz="1800">
                          <a:latin typeface="Nunito"/>
                          <a:ea typeface="Nunito"/>
                          <a:cs typeface="Nunito"/>
                          <a:sym typeface="Nunito"/>
                        </a:rPr>
                        <a:t>AdaBoosting</a:t>
                      </a:r>
                      <a:endParaRPr sz="18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800">
                          <a:latin typeface="Nunito"/>
                          <a:ea typeface="Nunito"/>
                          <a:cs typeface="Nunito"/>
                          <a:sym typeface="Nunito"/>
                        </a:rPr>
                        <a:t>0.96</a:t>
                      </a:r>
                      <a:endParaRPr sz="1800">
                        <a:latin typeface="Nunito"/>
                        <a:ea typeface="Nunito"/>
                        <a:cs typeface="Nunito"/>
                        <a:sym typeface="Nunito"/>
                      </a:endParaRPr>
                    </a:p>
                  </a:txBody>
                  <a:tcPr marT="91425" marB="91425" marR="91425" marL="91425"/>
                </a:tc>
              </a:tr>
            </a:tbl>
          </a:graphicData>
        </a:graphic>
      </p:graphicFrame>
      <p:graphicFrame>
        <p:nvGraphicFramePr>
          <p:cNvPr id="303" name="Google Shape;303;p36"/>
          <p:cNvGraphicFramePr/>
          <p:nvPr/>
        </p:nvGraphicFramePr>
        <p:xfrm>
          <a:off x="1668900" y="1346800"/>
          <a:ext cx="3000000" cy="3000000"/>
        </p:xfrm>
        <a:graphic>
          <a:graphicData uri="http://schemas.openxmlformats.org/drawingml/2006/table">
            <a:tbl>
              <a:tblPr>
                <a:noFill/>
                <a:tableStyleId>{62FBDAC8-271D-4BF3-A981-E479907AF077}</a:tableStyleId>
              </a:tblPr>
              <a:tblGrid>
                <a:gridCol w="3691100"/>
                <a:gridCol w="1921750"/>
              </a:tblGrid>
              <a:tr h="628725">
                <a:tc>
                  <a:txBody>
                    <a:bodyPr/>
                    <a:lstStyle/>
                    <a:p>
                      <a:pPr indent="0" lvl="0" marL="0" rtl="0" algn="ctr">
                        <a:spcBef>
                          <a:spcPts val="0"/>
                        </a:spcBef>
                        <a:spcAft>
                          <a:spcPts val="0"/>
                        </a:spcAft>
                        <a:buNone/>
                      </a:pPr>
                      <a:r>
                        <a:rPr b="1" lang="en" sz="1800">
                          <a:latin typeface="Nunito"/>
                          <a:ea typeface="Nunito"/>
                          <a:cs typeface="Nunito"/>
                          <a:sym typeface="Nunito"/>
                        </a:rPr>
                        <a:t>Algorithm</a:t>
                      </a:r>
                      <a:endParaRPr b="1" sz="18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 sz="1800">
                          <a:latin typeface="Nunito"/>
                          <a:ea typeface="Nunito"/>
                          <a:cs typeface="Nunito"/>
                          <a:sym typeface="Nunito"/>
                        </a:rPr>
                        <a:t>Test</a:t>
                      </a:r>
                      <a:endParaRPr b="1" sz="1800">
                        <a:latin typeface="Nunito"/>
                        <a:ea typeface="Nunito"/>
                        <a:cs typeface="Nunito"/>
                        <a:sym typeface="Nunito"/>
                      </a:endParaRPr>
                    </a:p>
                    <a:p>
                      <a:pPr indent="0" lvl="0" marL="0" rtl="0" algn="ctr">
                        <a:spcBef>
                          <a:spcPts val="0"/>
                        </a:spcBef>
                        <a:spcAft>
                          <a:spcPts val="0"/>
                        </a:spcAft>
                        <a:buNone/>
                      </a:pPr>
                      <a:r>
                        <a:rPr b="1" lang="en" sz="1800">
                          <a:latin typeface="Nunito"/>
                          <a:ea typeface="Nunito"/>
                          <a:cs typeface="Nunito"/>
                          <a:sym typeface="Nunito"/>
                        </a:rPr>
                        <a:t>Accuracy</a:t>
                      </a:r>
                      <a:endParaRPr b="1" sz="18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488275" y="434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Contributions and comparisons</a:t>
            </a:r>
            <a:endParaRPr/>
          </a:p>
        </p:txBody>
      </p:sp>
      <p:sp>
        <p:nvSpPr>
          <p:cNvPr id="309" name="Google Shape;309;p37"/>
          <p:cNvSpPr txBox="1"/>
          <p:nvPr>
            <p:ph idx="4294967295" type="subTitle"/>
          </p:nvPr>
        </p:nvSpPr>
        <p:spPr>
          <a:xfrm>
            <a:off x="1214275" y="2939750"/>
            <a:ext cx="4255500" cy="30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600"/>
          </a:p>
          <a:p>
            <a:pPr indent="457200" lvl="0" marL="0" rtl="0" algn="l">
              <a:spcBef>
                <a:spcPts val="1200"/>
              </a:spcBef>
              <a:spcAft>
                <a:spcPts val="0"/>
              </a:spcAft>
              <a:buNone/>
            </a:pPr>
            <a:r>
              <a:t/>
            </a:r>
            <a:endParaRPr/>
          </a:p>
          <a:p>
            <a:pPr indent="457200" lvl="0" marL="0" rtl="0" algn="l">
              <a:spcBef>
                <a:spcPts val="1200"/>
              </a:spcBef>
              <a:spcAft>
                <a:spcPts val="1200"/>
              </a:spcAft>
              <a:buNone/>
            </a:pPr>
            <a:r>
              <a:t/>
            </a:r>
            <a:endParaRPr b="1"/>
          </a:p>
        </p:txBody>
      </p:sp>
      <p:sp>
        <p:nvSpPr>
          <p:cNvPr id="310" name="Google Shape;310;p37"/>
          <p:cNvSpPr txBox="1"/>
          <p:nvPr/>
        </p:nvSpPr>
        <p:spPr>
          <a:xfrm>
            <a:off x="794900" y="1337325"/>
            <a:ext cx="6022500" cy="2284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Our contribution to this topic was trying new algorithms </a:t>
            </a:r>
            <a:r>
              <a:rPr lang="en" sz="1800">
                <a:latin typeface="Nunito"/>
                <a:ea typeface="Nunito"/>
                <a:cs typeface="Nunito"/>
                <a:sym typeface="Nunito"/>
              </a:rPr>
              <a:t>which were not used in previous works.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comparison of all algorithms that we utilized to do our contribution to the topic is: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457200" lvl="0" marL="914400" rtl="0" algn="l">
              <a:lnSpc>
                <a:spcPct val="115000"/>
              </a:lnSpc>
              <a:spcBef>
                <a:spcPts val="0"/>
              </a:spcBef>
              <a:spcAft>
                <a:spcPts val="0"/>
              </a:spcAft>
              <a:buNone/>
            </a:pPr>
            <a:r>
              <a:rPr b="1" lang="en" sz="1600">
                <a:solidFill>
                  <a:schemeClr val="dk2"/>
                </a:solidFill>
                <a:latin typeface="Calibri"/>
                <a:ea typeface="Calibri"/>
                <a:cs typeface="Calibri"/>
                <a:sym typeface="Calibri"/>
              </a:rPr>
              <a:t>Neural Network = XGB &lt; AdaBoost</a:t>
            </a:r>
            <a:endParaRPr sz="1800">
              <a:latin typeface="Nunito"/>
              <a:ea typeface="Nunito"/>
              <a:cs typeface="Nunito"/>
              <a:sym typeface="Nunito"/>
            </a:endParaRPr>
          </a:p>
          <a:p>
            <a:pPr indent="0" lvl="0" marL="457200" rtl="0" algn="l">
              <a:spcBef>
                <a:spcPts val="1200"/>
              </a:spcBef>
              <a:spcAft>
                <a:spcPts val="0"/>
              </a:spcAft>
              <a:buNone/>
            </a:pPr>
            <a:r>
              <a:t/>
            </a:r>
            <a:endParaRPr sz="1800">
              <a:latin typeface="Nunito"/>
              <a:ea typeface="Nunito"/>
              <a:cs typeface="Nunito"/>
              <a:sym typeface="Nunito"/>
            </a:endParaRPr>
          </a:p>
        </p:txBody>
      </p:sp>
      <p:pic>
        <p:nvPicPr>
          <p:cNvPr id="311" name="Google Shape;311;p37"/>
          <p:cNvPicPr preferRelativeResize="0"/>
          <p:nvPr/>
        </p:nvPicPr>
        <p:blipFill>
          <a:blip r:embed="rId3">
            <a:alphaModFix/>
          </a:blip>
          <a:stretch>
            <a:fillRect/>
          </a:stretch>
        </p:blipFill>
        <p:spPr>
          <a:xfrm>
            <a:off x="5894675" y="2524800"/>
            <a:ext cx="2637850" cy="223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386900" y="329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Discussion</a:t>
            </a:r>
            <a:endParaRPr b="1">
              <a:latin typeface="Calibri"/>
              <a:ea typeface="Calibri"/>
              <a:cs typeface="Calibri"/>
              <a:sym typeface="Calibri"/>
            </a:endParaRPr>
          </a:p>
        </p:txBody>
      </p:sp>
      <p:sp>
        <p:nvSpPr>
          <p:cNvPr id="317" name="Google Shape;317;p38"/>
          <p:cNvSpPr txBox="1"/>
          <p:nvPr/>
        </p:nvSpPr>
        <p:spPr>
          <a:xfrm>
            <a:off x="326750" y="1283775"/>
            <a:ext cx="82668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Previous papers were using decision tree, random forest, linear regression algorithms to predict diabetes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They were easy to implement</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Therefore, we decided to implement our model using algorithms which were not commonly seen in the research papers</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Our main objective was to implement a complicated algorithm and try to obtain better result compared to basic algorithms</a:t>
            </a:r>
            <a:endParaRPr sz="18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531400" y="53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latin typeface="Calibri"/>
                <a:ea typeface="Calibri"/>
                <a:cs typeface="Calibri"/>
                <a:sym typeface="Calibri"/>
              </a:rPr>
              <a:t>Limitations</a:t>
            </a:r>
            <a:endParaRPr b="1" sz="3600">
              <a:latin typeface="Calibri"/>
              <a:ea typeface="Calibri"/>
              <a:cs typeface="Calibri"/>
              <a:sym typeface="Calibri"/>
            </a:endParaRPr>
          </a:p>
        </p:txBody>
      </p:sp>
      <p:sp>
        <p:nvSpPr>
          <p:cNvPr id="323" name="Google Shape;323;p39"/>
          <p:cNvSpPr txBox="1"/>
          <p:nvPr/>
        </p:nvSpPr>
        <p:spPr>
          <a:xfrm>
            <a:off x="228650" y="1763375"/>
            <a:ext cx="8324100" cy="2893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Private data :</a:t>
            </a:r>
            <a:r>
              <a:rPr lang="en"/>
              <a:t> </a:t>
            </a:r>
            <a:r>
              <a:rPr lang="en" sz="1800">
                <a:latin typeface="Nunito"/>
                <a:ea typeface="Nunito"/>
                <a:cs typeface="Nunito"/>
                <a:sym typeface="Nunito"/>
              </a:rPr>
              <a:t>Medical facilities which can be difficult to get as hospitals like to keep data of their patients private on the grounds of integrity.</a:t>
            </a:r>
            <a:endParaRPr sz="1800">
              <a:latin typeface="Nunito"/>
              <a:ea typeface="Nunito"/>
              <a:cs typeface="Nunito"/>
              <a:sym typeface="Nunito"/>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Old data: The data obtained from hospitals can be old and may be missing a recent trend which may be a major factor in causing diabetes. Thus it is necessary to obtain the latest datasets of patients to stay up to date with recent trends which in turn will help to build a better model.</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p:txBody>
      </p:sp>
      <p:pic>
        <p:nvPicPr>
          <p:cNvPr id="324" name="Google Shape;324;p39"/>
          <p:cNvPicPr preferRelativeResize="0"/>
          <p:nvPr/>
        </p:nvPicPr>
        <p:blipFill>
          <a:blip r:embed="rId3">
            <a:alphaModFix/>
          </a:blip>
          <a:stretch>
            <a:fillRect/>
          </a:stretch>
        </p:blipFill>
        <p:spPr>
          <a:xfrm>
            <a:off x="6437225" y="207375"/>
            <a:ext cx="2526100" cy="146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nvSpPr>
        <p:spPr>
          <a:xfrm>
            <a:off x="400475" y="392800"/>
            <a:ext cx="436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Calibri"/>
                <a:ea typeface="Calibri"/>
                <a:cs typeface="Calibri"/>
                <a:sym typeface="Calibri"/>
              </a:rPr>
              <a:t>Future Work</a:t>
            </a:r>
            <a:endParaRPr>
              <a:latin typeface="Calibri"/>
              <a:ea typeface="Calibri"/>
              <a:cs typeface="Calibri"/>
              <a:sym typeface="Calibri"/>
            </a:endParaRPr>
          </a:p>
        </p:txBody>
      </p:sp>
      <p:sp>
        <p:nvSpPr>
          <p:cNvPr id="330" name="Google Shape;330;p40"/>
          <p:cNvSpPr txBox="1"/>
          <p:nvPr/>
        </p:nvSpPr>
        <p:spPr>
          <a:xfrm>
            <a:off x="920675" y="1257525"/>
            <a:ext cx="7047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We hope that in future our work can be developed further by other peers to build a prediction model having even better results and higher accuracy using different algorithms., specifically neural network </a:t>
            </a:r>
            <a:r>
              <a:rPr lang="en" sz="1800">
                <a:latin typeface="Nunito"/>
                <a:ea typeface="Nunito"/>
                <a:cs typeface="Nunito"/>
                <a:sym typeface="Nunito"/>
              </a:rPr>
              <a:t>to pursue our initial hypothesis.</a:t>
            </a:r>
            <a:endParaRPr sz="18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458200" y="374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latin typeface="Calibri"/>
                <a:ea typeface="Calibri"/>
                <a:cs typeface="Calibri"/>
                <a:sym typeface="Calibri"/>
              </a:rPr>
              <a:t>Conclusions</a:t>
            </a:r>
            <a:endParaRPr sz="3300">
              <a:latin typeface="Calibri"/>
              <a:ea typeface="Calibri"/>
              <a:cs typeface="Calibri"/>
              <a:sym typeface="Calibri"/>
            </a:endParaRPr>
          </a:p>
        </p:txBody>
      </p:sp>
      <p:sp>
        <p:nvSpPr>
          <p:cNvPr id="336" name="Google Shape;336;p41"/>
          <p:cNvSpPr txBox="1"/>
          <p:nvPr/>
        </p:nvSpPr>
        <p:spPr>
          <a:xfrm>
            <a:off x="345425" y="1237975"/>
            <a:ext cx="8352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Diabetes prediction using machine learning is effective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Our contribution is to utilize Neural networks, XGBoost and AdaBoost</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Initial results were not matching our expectations, further tests saw an improvement in numbers.</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results showed, simple algorithms have better results compared to complicated ones which we utilized in this project. </a:t>
            </a:r>
            <a:endParaRPr sz="18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451700" y="586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Application fields</a:t>
            </a:r>
            <a:endParaRPr b="1">
              <a:latin typeface="Calibri"/>
              <a:ea typeface="Calibri"/>
              <a:cs typeface="Calibri"/>
              <a:sym typeface="Calibri"/>
            </a:endParaRPr>
          </a:p>
        </p:txBody>
      </p:sp>
      <p:sp>
        <p:nvSpPr>
          <p:cNvPr id="142" name="Google Shape;142;p15"/>
          <p:cNvSpPr txBox="1"/>
          <p:nvPr>
            <p:ph idx="1" type="body"/>
          </p:nvPr>
        </p:nvSpPr>
        <p:spPr>
          <a:xfrm>
            <a:off x="522675" y="2013850"/>
            <a:ext cx="6790800" cy="2886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sz="1800">
                <a:solidFill>
                  <a:srgbClr val="000000"/>
                </a:solidFill>
              </a:rPr>
              <a:t>Medical purposes - To know more about the patient and study the case of the patient in more detail.</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Can be helpful to know if a person has diabetes or not which can save diagnosis time and would enable the patient to start treatment quickly.</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Can be used to determine any upcoming trend regarding diabetes from the data with the help of prediction model</a:t>
            </a:r>
            <a:endParaRPr sz="1800">
              <a:solidFill>
                <a:srgbClr val="000000"/>
              </a:solidFill>
            </a:endParaRPr>
          </a:p>
          <a:p>
            <a:pPr indent="0" lvl="0" marL="457200" rtl="0" algn="just">
              <a:spcBef>
                <a:spcPts val="1200"/>
              </a:spcBef>
              <a:spcAft>
                <a:spcPts val="1200"/>
              </a:spcAft>
              <a:buNone/>
            </a:pPr>
            <a:r>
              <a:rPr b="1" lang="en" sz="1800">
                <a:solidFill>
                  <a:schemeClr val="dk2"/>
                </a:solidFill>
              </a:rPr>
              <a:t> </a:t>
            </a:r>
            <a:endParaRPr b="1" sz="1800">
              <a:solidFill>
                <a:schemeClr val="dk2"/>
              </a:solidFill>
            </a:endParaRPr>
          </a:p>
        </p:txBody>
      </p:sp>
      <p:pic>
        <p:nvPicPr>
          <p:cNvPr id="143" name="Google Shape;143;p15"/>
          <p:cNvPicPr preferRelativeResize="0"/>
          <p:nvPr/>
        </p:nvPicPr>
        <p:blipFill rotWithShape="1">
          <a:blip r:embed="rId3">
            <a:alphaModFix/>
          </a:blip>
          <a:srcRect b="-7770" l="1948" r="2044" t="24395"/>
          <a:stretch/>
        </p:blipFill>
        <p:spPr>
          <a:xfrm rot="1123464">
            <a:off x="6368957" y="551305"/>
            <a:ext cx="2311636" cy="14843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309175" y="217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latin typeface="Calibri"/>
                <a:ea typeface="Calibri"/>
                <a:cs typeface="Calibri"/>
                <a:sym typeface="Calibri"/>
              </a:rPr>
              <a:t>Reference list</a:t>
            </a:r>
            <a:endParaRPr sz="3300">
              <a:latin typeface="Calibri"/>
              <a:ea typeface="Calibri"/>
              <a:cs typeface="Calibri"/>
              <a:sym typeface="Calibri"/>
            </a:endParaRPr>
          </a:p>
        </p:txBody>
      </p:sp>
      <p:sp>
        <p:nvSpPr>
          <p:cNvPr id="342" name="Google Shape;342;p42"/>
          <p:cNvSpPr txBox="1"/>
          <p:nvPr/>
        </p:nvSpPr>
        <p:spPr>
          <a:xfrm>
            <a:off x="507150" y="824375"/>
            <a:ext cx="8042400" cy="395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D3B45"/>
                </a:solidFill>
                <a:highlight>
                  <a:srgbClr val="FFFFFF"/>
                </a:highlight>
                <a:latin typeface="Times New Roman"/>
                <a:ea typeface="Times New Roman"/>
                <a:cs typeface="Times New Roman"/>
                <a:sym typeface="Times New Roman"/>
              </a:rPr>
              <a:t>1.       Thomas R. Einarson, Annabel Acs, Craig Ludwig, Ulrik H. Panton, Prevalence of cardiovascular disease in type 2 diabetes: a systematic literature review of scientific evidence from across the world in 2007–2017</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latin typeface="Times New Roman"/>
                <a:ea typeface="Times New Roman"/>
                <a:cs typeface="Times New Roman"/>
                <a:sym typeface="Times New Roman"/>
              </a:rPr>
              <a:t>2.     Aishwarya Mujumdar, V Vaidehi, Diabetes Prediction using Machine Learning Algorithms, Procedia Computer Science, Volume 165, 2019, Pages 292-299</a:t>
            </a:r>
            <a:endParaRPr sz="1100">
              <a:solidFill>
                <a:srgbClr val="2D3B45"/>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22222"/>
                </a:solidFill>
                <a:highlight>
                  <a:srgbClr val="FFFFFF"/>
                </a:highlight>
                <a:latin typeface="Times New Roman"/>
                <a:ea typeface="Times New Roman"/>
                <a:cs typeface="Times New Roman"/>
                <a:sym typeface="Times New Roman"/>
              </a:rPr>
              <a:t>3.    Tigga, Neha Prerna, and Shruti Garg. "Prediction of type 2 diabetes using machine learning classification methods." </a:t>
            </a:r>
            <a:r>
              <a:rPr i="1" lang="en" sz="1100">
                <a:solidFill>
                  <a:srgbClr val="222222"/>
                </a:solidFill>
                <a:highlight>
                  <a:srgbClr val="FFFFFF"/>
                </a:highlight>
                <a:latin typeface="Times New Roman"/>
                <a:ea typeface="Times New Roman"/>
                <a:cs typeface="Times New Roman"/>
                <a:sym typeface="Times New Roman"/>
              </a:rPr>
              <a:t>Procedia Computer Science</a:t>
            </a:r>
            <a:r>
              <a:rPr lang="en" sz="1100">
                <a:solidFill>
                  <a:srgbClr val="222222"/>
                </a:solidFill>
                <a:highlight>
                  <a:srgbClr val="FFFFFF"/>
                </a:highlight>
                <a:latin typeface="Times New Roman"/>
                <a:ea typeface="Times New Roman"/>
                <a:cs typeface="Times New Roman"/>
                <a:sym typeface="Times New Roman"/>
              </a:rPr>
              <a:t> 167 (2020): 706-716.</a:t>
            </a:r>
            <a:endParaRPr sz="11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22222"/>
                </a:solidFill>
                <a:highlight>
                  <a:srgbClr val="FFFFFF"/>
                </a:highlight>
                <a:latin typeface="Times New Roman"/>
                <a:ea typeface="Times New Roman"/>
                <a:cs typeface="Times New Roman"/>
                <a:sym typeface="Times New Roman"/>
              </a:rPr>
              <a:t>4.   Sisodia, Deepti, and Dilip Singh Sisodia. "Prediction of diabetes using classification algorithms." </a:t>
            </a:r>
            <a:r>
              <a:rPr i="1" lang="en" sz="1100">
                <a:solidFill>
                  <a:srgbClr val="222222"/>
                </a:solidFill>
                <a:highlight>
                  <a:srgbClr val="FFFFFF"/>
                </a:highlight>
                <a:latin typeface="Times New Roman"/>
                <a:ea typeface="Times New Roman"/>
                <a:cs typeface="Times New Roman"/>
                <a:sym typeface="Times New Roman"/>
              </a:rPr>
              <a:t>Procedia computer science</a:t>
            </a:r>
            <a:r>
              <a:rPr lang="en" sz="1100">
                <a:solidFill>
                  <a:srgbClr val="222222"/>
                </a:solidFill>
                <a:highlight>
                  <a:srgbClr val="FFFFFF"/>
                </a:highlight>
                <a:latin typeface="Times New Roman"/>
                <a:ea typeface="Times New Roman"/>
                <a:cs typeface="Times New Roman"/>
                <a:sym typeface="Times New Roman"/>
              </a:rPr>
              <a:t> 132 (2018): 1578-1585.</a:t>
            </a:r>
            <a:endParaRPr sz="11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latin typeface="Times New Roman"/>
                <a:ea typeface="Times New Roman"/>
                <a:cs typeface="Times New Roman"/>
                <a:sym typeface="Times New Roman"/>
              </a:rPr>
              <a:t>5.      </a:t>
            </a:r>
            <a:r>
              <a:rPr lang="en" sz="1100">
                <a:solidFill>
                  <a:srgbClr val="2D3B45"/>
                </a:solidFill>
                <a:highlight>
                  <a:srgbClr val="FFFFFF"/>
                </a:highlight>
                <a:latin typeface="Times New Roman"/>
                <a:ea typeface="Times New Roman"/>
                <a:cs typeface="Times New Roman"/>
                <a:sym typeface="Times New Roman"/>
              </a:rPr>
              <a:t>M. K. Hasan, M. A. Alam, D. Das, E. Hossain and M. Hasan, "Diabetes Prediction Using Ensembling of Different Machine Learning Classifiers," in </a:t>
            </a:r>
            <a:r>
              <a:rPr i="1" lang="en" sz="1100">
                <a:solidFill>
                  <a:srgbClr val="2D3B45"/>
                </a:solidFill>
                <a:highlight>
                  <a:srgbClr val="FFFFFF"/>
                </a:highlight>
                <a:latin typeface="Times New Roman"/>
                <a:ea typeface="Times New Roman"/>
                <a:cs typeface="Times New Roman"/>
                <a:sym typeface="Times New Roman"/>
              </a:rPr>
              <a:t>IEEE Access</a:t>
            </a:r>
            <a:r>
              <a:rPr lang="en" sz="1100">
                <a:solidFill>
                  <a:srgbClr val="2D3B45"/>
                </a:solidFill>
                <a:highlight>
                  <a:srgbClr val="FFFFFF"/>
                </a:highlight>
                <a:latin typeface="Times New Roman"/>
                <a:ea typeface="Times New Roman"/>
                <a:cs typeface="Times New Roman"/>
                <a:sym typeface="Times New Roman"/>
              </a:rPr>
              <a:t>, vol. 8, pp. 76516-76531, 2020, doi: 10.1109/ACCESS.2020.2989857</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latin typeface="Times New Roman"/>
                <a:ea typeface="Times New Roman"/>
                <a:cs typeface="Times New Roman"/>
                <a:sym typeface="Times New Roman"/>
              </a:rPr>
              <a:t>6.      </a:t>
            </a:r>
            <a:r>
              <a:rPr lang="en" sz="1100" u="sng">
                <a:solidFill>
                  <a:srgbClr val="2D3B45"/>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Kaur, H.</a:t>
            </a:r>
            <a:r>
              <a:rPr lang="en" sz="1100">
                <a:solidFill>
                  <a:srgbClr val="2D3B45"/>
                </a:solidFill>
                <a:highlight>
                  <a:srgbClr val="FFFFFF"/>
                </a:highlight>
                <a:latin typeface="Times New Roman"/>
                <a:ea typeface="Times New Roman"/>
                <a:cs typeface="Times New Roman"/>
                <a:sym typeface="Times New Roman"/>
              </a:rPr>
              <a:t> and</a:t>
            </a:r>
            <a:r>
              <a:rPr lang="en" sz="1100">
                <a:solidFill>
                  <a:srgbClr val="2D3B45"/>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 Kumari, V.</a:t>
            </a:r>
            <a:r>
              <a:rPr lang="en" sz="1100">
                <a:solidFill>
                  <a:srgbClr val="2D3B45"/>
                </a:solidFill>
                <a:highlight>
                  <a:srgbClr val="FFFFFF"/>
                </a:highlight>
                <a:latin typeface="Times New Roman"/>
                <a:ea typeface="Times New Roman"/>
                <a:cs typeface="Times New Roman"/>
                <a:sym typeface="Times New Roman"/>
              </a:rPr>
              <a:t> (2022), "Predictive modeling and analytics for diabetes using a machine learning approach",</a:t>
            </a:r>
            <a:r>
              <a:rPr lang="en" sz="1100">
                <a:solidFill>
                  <a:srgbClr val="2D3B45"/>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 </a:t>
            </a:r>
            <a:r>
              <a:rPr i="1" lang="en" sz="1100">
                <a:solidFill>
                  <a:srgbClr val="2D3B45"/>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Applied Computing and Informatics</a:t>
            </a:r>
            <a:r>
              <a:rPr lang="en" sz="1100">
                <a:solidFill>
                  <a:srgbClr val="2D3B45"/>
                </a:solidFill>
                <a:highlight>
                  <a:srgbClr val="FFFFFF"/>
                </a:highlight>
                <a:latin typeface="Times New Roman"/>
                <a:ea typeface="Times New Roman"/>
                <a:cs typeface="Times New Roman"/>
                <a:sym typeface="Times New Roman"/>
              </a:rPr>
              <a:t>, Vol. 18 No. 1/2, pp. 90-100.</a:t>
            </a:r>
            <a:r>
              <a:rPr lang="en" sz="1100">
                <a:solidFill>
                  <a:srgbClr val="2D3B45"/>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 https://doi.org/10.1016/j.aci.2018.12.004</a:t>
            </a:r>
            <a:endParaRPr sz="1100">
              <a:solidFill>
                <a:srgbClr val="2D3B45"/>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 sz="1100">
                <a:solidFill>
                  <a:srgbClr val="2D3B45"/>
                </a:solidFill>
                <a:latin typeface="Times New Roman"/>
                <a:ea typeface="Times New Roman"/>
                <a:cs typeface="Times New Roman"/>
                <a:sym typeface="Times New Roman"/>
              </a:rPr>
              <a:t>7.      </a:t>
            </a:r>
            <a:r>
              <a:rPr lang="en" sz="1100">
                <a:solidFill>
                  <a:srgbClr val="2D3B45"/>
                </a:solidFill>
                <a:highlight>
                  <a:srgbClr val="FFFFFF"/>
                </a:highlight>
                <a:latin typeface="Times New Roman"/>
                <a:ea typeface="Times New Roman"/>
                <a:cs typeface="Times New Roman"/>
                <a:sym typeface="Times New Roman"/>
              </a:rPr>
              <a:t>Li, Huixia PhD; Luo, Miyang MD; Zheng, Jianfei MD; Luo, Jiayou PhD; Zeng, Rong MPH; Feng, Na MPH; Du, Qiyun MD; Fang, Junqun MPH An artificial neural network prediction model of congenital heart disease based on risk factors, Medicine: February 2017 - Volume 96 - Issue 6 - p e6090</a:t>
            </a:r>
            <a:endParaRPr sz="11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nvSpPr>
        <p:spPr>
          <a:xfrm>
            <a:off x="374075" y="430175"/>
            <a:ext cx="8416500" cy="392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rgbClr val="2D3B45"/>
                </a:solidFill>
                <a:latin typeface="Times New Roman"/>
                <a:ea typeface="Times New Roman"/>
                <a:cs typeface="Times New Roman"/>
                <a:sym typeface="Times New Roman"/>
              </a:rPr>
              <a:t>8.       </a:t>
            </a:r>
            <a:r>
              <a:rPr lang="en" sz="1100">
                <a:solidFill>
                  <a:srgbClr val="2D3B45"/>
                </a:solidFill>
                <a:highlight>
                  <a:srgbClr val="FFFFFF"/>
                </a:highlight>
                <a:latin typeface="Times New Roman"/>
                <a:ea typeface="Times New Roman"/>
                <a:cs typeface="Times New Roman"/>
                <a:sym typeface="Times New Roman"/>
              </a:rPr>
              <a:t>Maren A, Harston C and Pap R, Handbook of Neural Computing Applications. Academic Press, London (1990)</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highlight>
                  <a:srgbClr val="FFFFFF"/>
                </a:highlight>
                <a:latin typeface="Times New Roman"/>
                <a:ea typeface="Times New Roman"/>
                <a:cs typeface="Times New Roman"/>
                <a:sym typeface="Times New Roman"/>
              </a:rPr>
              <a:t>9.    GÜCLÜ, Dunyamin, et al. “Application of Neural Network Prediction Model to Full-Scale Anaerobic Sludge Digestion.” Journal of Chemical Technology and Biotechnology (1986), vol. 86, no. 5, John Wiley &amp; Sons, Ltd, 2011, pp. 691–98</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highlight>
                  <a:srgbClr val="FFFFFF"/>
                </a:highlight>
                <a:latin typeface="Times New Roman"/>
                <a:ea typeface="Times New Roman"/>
                <a:cs typeface="Times New Roman"/>
                <a:sym typeface="Times New Roman"/>
              </a:rPr>
              <a:t>10.   Chen, T.; Guestrin, C. XGBoost: A scalable tree boosting system. In Proceedings of the 22nd ACM SIGDD Int Conf on Knowledge Discovery, San Francisco, CA, USA, August 2016; pp. 13–17</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highlight>
                  <a:srgbClr val="FFFFFF"/>
                </a:highlight>
                <a:latin typeface="Times New Roman"/>
                <a:ea typeface="Times New Roman"/>
                <a:cs typeface="Times New Roman"/>
                <a:sym typeface="Times New Roman"/>
              </a:rPr>
              <a:t>11.   Cappon, G., Facchinetti, A., Sparacino, G., Georgiou, P., &amp; Herrero, P. (2019). Classification of postprandial glycemic status with application to insulin dosing in type 1 Diabetes—An in silico proof-of-concept.</a:t>
            </a:r>
            <a:r>
              <a:rPr i="1" lang="en" sz="1100">
                <a:solidFill>
                  <a:srgbClr val="2D3B45"/>
                </a:solidFill>
                <a:highlight>
                  <a:srgbClr val="FFFFFF"/>
                </a:highlight>
                <a:latin typeface="Times New Roman"/>
                <a:ea typeface="Times New Roman"/>
                <a:cs typeface="Times New Roman"/>
                <a:sym typeface="Times New Roman"/>
              </a:rPr>
              <a:t> Sensors, 19</a:t>
            </a:r>
            <a:r>
              <a:rPr lang="en" sz="1100">
                <a:solidFill>
                  <a:srgbClr val="2D3B45"/>
                </a:solidFill>
                <a:highlight>
                  <a:srgbClr val="FFFFFF"/>
                </a:highlight>
                <a:latin typeface="Times New Roman"/>
                <a:ea typeface="Times New Roman"/>
                <a:cs typeface="Times New Roman"/>
                <a:sym typeface="Times New Roman"/>
              </a:rPr>
              <a:t>(14)</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highlight>
                  <a:srgbClr val="FFFFFF"/>
                </a:highlight>
                <a:latin typeface="Times New Roman"/>
                <a:ea typeface="Times New Roman"/>
                <a:cs typeface="Times New Roman"/>
                <a:sym typeface="Times New Roman"/>
              </a:rPr>
              <a:t>12.   Chmielewski, Michal R., and Jerzy W. Grzymala-Busse. "Global discretization of continuous attributes as preprocessing for machine learning." </a:t>
            </a:r>
            <a:r>
              <a:rPr i="1" lang="en" sz="1100">
                <a:solidFill>
                  <a:srgbClr val="2D3B45"/>
                </a:solidFill>
                <a:highlight>
                  <a:srgbClr val="FFFFFF"/>
                </a:highlight>
                <a:latin typeface="Times New Roman"/>
                <a:ea typeface="Times New Roman"/>
                <a:cs typeface="Times New Roman"/>
                <a:sym typeface="Times New Roman"/>
              </a:rPr>
              <a:t>International journal of approximate reasoning</a:t>
            </a:r>
            <a:r>
              <a:rPr lang="en" sz="1100">
                <a:solidFill>
                  <a:srgbClr val="2D3B45"/>
                </a:solidFill>
                <a:highlight>
                  <a:srgbClr val="FFFFFF"/>
                </a:highlight>
                <a:latin typeface="Times New Roman"/>
                <a:ea typeface="Times New Roman"/>
                <a:cs typeface="Times New Roman"/>
                <a:sym typeface="Times New Roman"/>
              </a:rPr>
              <a:t> 15.4</a:t>
            </a:r>
            <a:endParaRPr sz="11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100">
                <a:solidFill>
                  <a:srgbClr val="2D3B45"/>
                </a:solidFill>
                <a:latin typeface="Times New Roman"/>
                <a:ea typeface="Times New Roman"/>
                <a:cs typeface="Times New Roman"/>
                <a:sym typeface="Times New Roman"/>
              </a:rPr>
              <a:t>13.    Lee, Wei-Meng. Python Machine Learning. 1st edition, Wiley, 2019</a:t>
            </a:r>
            <a:endParaRPr sz="1100">
              <a:solidFill>
                <a:srgbClr val="2D3B45"/>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100">
              <a:solidFill>
                <a:srgbClr val="2D3B45"/>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100">
              <a:solidFill>
                <a:srgbClr val="2D3B45"/>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639984" y="20469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5000">
                <a:solidFill>
                  <a:schemeClr val="dk1"/>
                </a:solidFill>
                <a:latin typeface="Calibri"/>
                <a:ea typeface="Calibri"/>
                <a:cs typeface="Calibri"/>
                <a:sym typeface="Calibri"/>
              </a:rPr>
              <a:t>THANK YOU ALL!</a:t>
            </a:r>
            <a:endParaRPr b="1" i="1" sz="5000">
              <a:solidFill>
                <a:schemeClr val="dk1"/>
              </a:solidFill>
              <a:latin typeface="Calibri"/>
              <a:ea typeface="Calibri"/>
              <a:cs typeface="Calibri"/>
              <a:sym typeface="Calibri"/>
            </a:endParaRPr>
          </a:p>
          <a:p>
            <a:pPr indent="0" lvl="0" marL="0" rtl="0" algn="ctr">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2289734" y="1748700"/>
            <a:ext cx="5377500" cy="164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i="1" lang="en" sz="7200">
                <a:solidFill>
                  <a:srgbClr val="000000"/>
                </a:solidFill>
                <a:latin typeface="Calibri"/>
                <a:ea typeface="Calibri"/>
                <a:cs typeface="Calibri"/>
                <a:sym typeface="Calibri"/>
              </a:rPr>
              <a:t>Q&amp;A  </a:t>
            </a:r>
            <a:endParaRPr sz="7200">
              <a:solidFill>
                <a:srgbClr val="000000"/>
              </a:solidFill>
              <a:latin typeface="Calibri"/>
              <a:ea typeface="Calibri"/>
              <a:cs typeface="Calibri"/>
              <a:sym typeface="Calibri"/>
            </a:endParaRPr>
          </a:p>
        </p:txBody>
      </p:sp>
      <p:pic>
        <p:nvPicPr>
          <p:cNvPr id="358" name="Google Shape;358;p45"/>
          <p:cNvPicPr preferRelativeResize="0"/>
          <p:nvPr/>
        </p:nvPicPr>
        <p:blipFill>
          <a:blip r:embed="rId3">
            <a:alphaModFix/>
          </a:blip>
          <a:stretch>
            <a:fillRect/>
          </a:stretch>
        </p:blipFill>
        <p:spPr>
          <a:xfrm>
            <a:off x="2186850" y="1158075"/>
            <a:ext cx="3572200" cy="248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548450" y="454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Calibri"/>
                <a:ea typeface="Calibri"/>
                <a:cs typeface="Calibri"/>
                <a:sym typeface="Calibri"/>
              </a:rPr>
              <a:t> </a:t>
            </a:r>
            <a:r>
              <a:rPr b="1" lang="en" sz="3300">
                <a:latin typeface="Calibri"/>
                <a:ea typeface="Calibri"/>
                <a:cs typeface="Calibri"/>
                <a:sym typeface="Calibri"/>
              </a:rPr>
              <a:t>Research problems </a:t>
            </a:r>
            <a:endParaRPr sz="3300">
              <a:latin typeface="Calibri"/>
              <a:ea typeface="Calibri"/>
              <a:cs typeface="Calibri"/>
              <a:sym typeface="Calibri"/>
            </a:endParaRPr>
          </a:p>
        </p:txBody>
      </p:sp>
      <p:sp>
        <p:nvSpPr>
          <p:cNvPr id="149" name="Google Shape;149;p16"/>
          <p:cNvSpPr txBox="1"/>
          <p:nvPr>
            <p:ph idx="4294967295" type="subTitle"/>
          </p:nvPr>
        </p:nvSpPr>
        <p:spPr>
          <a:xfrm>
            <a:off x="432975" y="1692000"/>
            <a:ext cx="4255500" cy="31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sz="1800">
                <a:solidFill>
                  <a:srgbClr val="000000"/>
                </a:solidFill>
              </a:rPr>
              <a:t>Obtaining enough data is not easy since lot of the datasets were either small or incomplete with some of them being very old.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Accuracy improvement</a:t>
            </a:r>
            <a:endParaRPr sz="1800">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50" name="Google Shape;150;p16"/>
          <p:cNvPicPr preferRelativeResize="0"/>
          <p:nvPr/>
        </p:nvPicPr>
        <p:blipFill>
          <a:blip r:embed="rId3">
            <a:alphaModFix/>
          </a:blip>
          <a:stretch>
            <a:fillRect/>
          </a:stretch>
        </p:blipFill>
        <p:spPr>
          <a:xfrm>
            <a:off x="4366700" y="1648100"/>
            <a:ext cx="4547126" cy="325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330175" y="2702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Previous</a:t>
            </a:r>
            <a:r>
              <a:rPr lang="en">
                <a:latin typeface="Calibri"/>
                <a:ea typeface="Calibri"/>
                <a:cs typeface="Calibri"/>
                <a:sym typeface="Calibri"/>
              </a:rPr>
              <a:t> </a:t>
            </a:r>
            <a:r>
              <a:rPr b="1" lang="en">
                <a:latin typeface="Calibri"/>
                <a:ea typeface="Calibri"/>
                <a:cs typeface="Calibri"/>
                <a:sym typeface="Calibri"/>
              </a:rPr>
              <a:t>work</a:t>
            </a:r>
            <a:endParaRPr>
              <a:latin typeface="Calibri"/>
              <a:ea typeface="Calibri"/>
              <a:cs typeface="Calibri"/>
              <a:sym typeface="Calibri"/>
            </a:endParaRPr>
          </a:p>
        </p:txBody>
      </p:sp>
      <p:pic>
        <p:nvPicPr>
          <p:cNvPr id="156" name="Google Shape;156;p17"/>
          <p:cNvPicPr preferRelativeResize="0"/>
          <p:nvPr/>
        </p:nvPicPr>
        <p:blipFill>
          <a:blip r:embed="rId3">
            <a:alphaModFix/>
          </a:blip>
          <a:stretch>
            <a:fillRect/>
          </a:stretch>
        </p:blipFill>
        <p:spPr>
          <a:xfrm>
            <a:off x="6613113" y="270200"/>
            <a:ext cx="2219325" cy="2057400"/>
          </a:xfrm>
          <a:prstGeom prst="rect">
            <a:avLst/>
          </a:prstGeom>
          <a:noFill/>
          <a:ln>
            <a:noFill/>
          </a:ln>
        </p:spPr>
      </p:pic>
      <p:sp>
        <p:nvSpPr>
          <p:cNvPr id="157" name="Google Shape;157;p17"/>
          <p:cNvSpPr txBox="1"/>
          <p:nvPr/>
        </p:nvSpPr>
        <p:spPr>
          <a:xfrm>
            <a:off x="479900" y="886800"/>
            <a:ext cx="6322500" cy="3697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Nunito"/>
              <a:buChar char="●"/>
            </a:pPr>
            <a:r>
              <a:rPr lang="en" sz="1700">
                <a:latin typeface="Nunito"/>
                <a:ea typeface="Nunito"/>
                <a:cs typeface="Nunito"/>
                <a:sym typeface="Nunito"/>
              </a:rPr>
              <a:t>In o</a:t>
            </a:r>
            <a:r>
              <a:rPr lang="en" sz="1700">
                <a:latin typeface="Nunito"/>
                <a:ea typeface="Nunito"/>
                <a:cs typeface="Nunito"/>
                <a:sym typeface="Nunito"/>
              </a:rPr>
              <a:t>ne paper [3] preference was given to decision tree, random forest and linear regression. Their results showed over 96% accuracy for these algorithms which was a good score.</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Next paper, [4] the data they used was obtained from Dyrad Digital Repository.  The test accuracy they got was above 93% with XGB algorithm.</a:t>
            </a:r>
            <a:endParaRPr sz="1700">
              <a:latin typeface="Nunito"/>
              <a:ea typeface="Nunito"/>
              <a:cs typeface="Nunito"/>
              <a:sym typeface="Nunito"/>
            </a:endParaRPr>
          </a:p>
          <a:p>
            <a:pPr indent="0" lvl="0" marL="457200" rtl="0" algn="l">
              <a:spcBef>
                <a:spcPts val="0"/>
              </a:spcBef>
              <a:spcAft>
                <a:spcPts val="0"/>
              </a:spcAft>
              <a:buNone/>
            </a:pPr>
            <a:r>
              <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In another previous paper [5] named “Type 2 Diabetes Prediction using Machine Learning Algorithm” the authors made 8 different models using 8 different algorithms and compared the results at the end. </a:t>
            </a:r>
            <a:endParaRPr sz="1700">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465800" y="391175"/>
            <a:ext cx="4477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Previous</a:t>
            </a:r>
            <a:r>
              <a:rPr lang="en">
                <a:latin typeface="Calibri"/>
                <a:ea typeface="Calibri"/>
                <a:cs typeface="Calibri"/>
                <a:sym typeface="Calibri"/>
              </a:rPr>
              <a:t> </a:t>
            </a:r>
            <a:r>
              <a:rPr b="1" lang="en">
                <a:latin typeface="Calibri"/>
                <a:ea typeface="Calibri"/>
                <a:cs typeface="Calibri"/>
                <a:sym typeface="Calibri"/>
              </a:rPr>
              <a:t>work-continue</a:t>
            </a:r>
            <a:endParaRPr>
              <a:latin typeface="Calibri"/>
              <a:ea typeface="Calibri"/>
              <a:cs typeface="Calibri"/>
              <a:sym typeface="Calibri"/>
            </a:endParaRPr>
          </a:p>
        </p:txBody>
      </p:sp>
      <p:sp>
        <p:nvSpPr>
          <p:cNvPr id="163" name="Google Shape;163;p18"/>
          <p:cNvSpPr txBox="1"/>
          <p:nvPr>
            <p:ph idx="1" type="body"/>
          </p:nvPr>
        </p:nvSpPr>
        <p:spPr>
          <a:xfrm>
            <a:off x="423025" y="1297425"/>
            <a:ext cx="6535800" cy="3568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Nunito"/>
              <a:buChar char="●"/>
            </a:pPr>
            <a:r>
              <a:rPr lang="en" sz="1800">
                <a:solidFill>
                  <a:srgbClr val="000000"/>
                </a:solidFill>
              </a:rPr>
              <a:t>Pima indian dataset was used in most of the papers as it was easy to obtain.</a:t>
            </a:r>
            <a:endParaRPr sz="1800">
              <a:solidFill>
                <a:srgbClr val="000000"/>
              </a:solidFill>
            </a:endParaRPr>
          </a:p>
          <a:p>
            <a:pPr indent="-342900" lvl="0" marL="457200" rtl="0" algn="l">
              <a:lnSpc>
                <a:spcPct val="200000"/>
              </a:lnSpc>
              <a:spcBef>
                <a:spcPts val="0"/>
              </a:spcBef>
              <a:spcAft>
                <a:spcPts val="0"/>
              </a:spcAft>
              <a:buClr>
                <a:srgbClr val="000000"/>
              </a:buClr>
              <a:buSzPts val="1800"/>
              <a:buFont typeface="Nunito"/>
              <a:buChar char="●"/>
            </a:pPr>
            <a:r>
              <a:rPr lang="en" sz="1800">
                <a:solidFill>
                  <a:srgbClr val="000000"/>
                </a:solidFill>
              </a:rPr>
              <a:t>Mostly supervised learning algorithms were used as they were easier to implement.</a:t>
            </a:r>
            <a:endParaRPr sz="1800">
              <a:solidFill>
                <a:srgbClr val="000000"/>
              </a:solidFill>
            </a:endParaRPr>
          </a:p>
          <a:p>
            <a:pPr indent="-342900" lvl="0" marL="457200" rtl="0" algn="l">
              <a:lnSpc>
                <a:spcPct val="200000"/>
              </a:lnSpc>
              <a:spcBef>
                <a:spcPts val="0"/>
              </a:spcBef>
              <a:spcAft>
                <a:spcPts val="0"/>
              </a:spcAft>
              <a:buClr>
                <a:srgbClr val="000000"/>
              </a:buClr>
              <a:buSzPts val="1800"/>
              <a:buFont typeface="Arial"/>
              <a:buChar char="●"/>
            </a:pPr>
            <a:r>
              <a:rPr lang="en" sz="1800">
                <a:solidFill>
                  <a:srgbClr val="000000"/>
                </a:solidFill>
              </a:rPr>
              <a:t>A lot of papers had predictions models with many different algorithms with all the results compared at the end.</a:t>
            </a:r>
            <a:endParaRPr sz="1400">
              <a:solidFill>
                <a:srgbClr val="000000"/>
              </a:solidFill>
            </a:endParaRPr>
          </a:p>
          <a:p>
            <a:pPr indent="0" lvl="0" marL="457200" rtl="0" algn="l">
              <a:lnSpc>
                <a:spcPct val="200000"/>
              </a:lnSpc>
              <a:spcBef>
                <a:spcPts val="1200"/>
              </a:spcBef>
              <a:spcAft>
                <a:spcPts val="0"/>
              </a:spcAft>
              <a:buNone/>
            </a:pPr>
            <a:r>
              <a:t/>
            </a:r>
            <a:endParaRPr sz="1800">
              <a:solidFill>
                <a:srgbClr val="000000"/>
              </a:solidFill>
            </a:endParaRPr>
          </a:p>
          <a:p>
            <a:pPr indent="0" lvl="0" marL="457200" rtl="0" algn="l">
              <a:lnSpc>
                <a:spcPct val="200000"/>
              </a:lnSpc>
              <a:spcBef>
                <a:spcPts val="0"/>
              </a:spcBef>
              <a:spcAft>
                <a:spcPts val="0"/>
              </a:spcAft>
              <a:buNone/>
            </a:pPr>
            <a:r>
              <a:t/>
            </a:r>
            <a:endParaRPr sz="1800">
              <a:solidFill>
                <a:srgbClr val="000000"/>
              </a:solidFill>
            </a:endParaRPr>
          </a:p>
          <a:p>
            <a:pPr indent="0" lvl="0" marL="0" rtl="0" algn="l">
              <a:lnSpc>
                <a:spcPct val="200000"/>
              </a:lnSpc>
              <a:spcBef>
                <a:spcPts val="1200"/>
              </a:spcBef>
              <a:spcAft>
                <a:spcPts val="0"/>
              </a:spcAft>
              <a:buNone/>
            </a:pPr>
            <a:r>
              <a:t/>
            </a:r>
            <a:endParaRPr sz="1800">
              <a:solidFill>
                <a:srgbClr val="000000"/>
              </a:solidFill>
            </a:endParaRPr>
          </a:p>
          <a:p>
            <a:pPr indent="0" lvl="0" marL="457200" rtl="0" algn="l">
              <a:lnSpc>
                <a:spcPct val="200000"/>
              </a:lnSpc>
              <a:spcBef>
                <a:spcPts val="1200"/>
              </a:spcBef>
              <a:spcAft>
                <a:spcPts val="1200"/>
              </a:spcAft>
              <a:buNone/>
            </a:pPr>
            <a:r>
              <a:t/>
            </a:r>
            <a:endParaRPr sz="1800">
              <a:solidFill>
                <a:srgbClr val="000000"/>
              </a:solidFill>
            </a:endParaRPr>
          </a:p>
        </p:txBody>
      </p:sp>
      <p:sp>
        <p:nvSpPr>
          <p:cNvPr id="164" name="Google Shape;164;p18"/>
          <p:cNvSpPr txBox="1"/>
          <p:nvPr/>
        </p:nvSpPr>
        <p:spPr>
          <a:xfrm>
            <a:off x="8304425" y="4544975"/>
            <a:ext cx="4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5" name="Google Shape;165;p18"/>
          <p:cNvPicPr preferRelativeResize="0"/>
          <p:nvPr/>
        </p:nvPicPr>
        <p:blipFill>
          <a:blip r:embed="rId3">
            <a:alphaModFix/>
          </a:blip>
          <a:stretch>
            <a:fillRect/>
          </a:stretch>
        </p:blipFill>
        <p:spPr>
          <a:xfrm>
            <a:off x="6838400" y="311925"/>
            <a:ext cx="2029075" cy="182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88275" y="404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Calibri"/>
                <a:ea typeface="Calibri"/>
                <a:cs typeface="Calibri"/>
                <a:sym typeface="Calibri"/>
              </a:rPr>
              <a:t>  Hypothesis /plans</a:t>
            </a:r>
            <a:endParaRPr sz="3500">
              <a:latin typeface="Calibri"/>
              <a:ea typeface="Calibri"/>
              <a:cs typeface="Calibri"/>
              <a:sym typeface="Calibri"/>
            </a:endParaRPr>
          </a:p>
        </p:txBody>
      </p:sp>
      <p:sp>
        <p:nvSpPr>
          <p:cNvPr id="171" name="Google Shape;171;p19"/>
          <p:cNvSpPr txBox="1"/>
          <p:nvPr>
            <p:ph idx="4294967295" type="subTitle"/>
          </p:nvPr>
        </p:nvSpPr>
        <p:spPr>
          <a:xfrm>
            <a:off x="824000" y="1473875"/>
            <a:ext cx="5843400" cy="281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sz="1800">
                <a:solidFill>
                  <a:srgbClr val="000000"/>
                </a:solidFill>
              </a:rPr>
              <a:t>Our plan is to utilize more complicated algorithms; Mostly unsupervised learning algorithms to check if it is </a:t>
            </a:r>
            <a:r>
              <a:rPr lang="en" sz="1800">
                <a:solidFill>
                  <a:srgbClr val="000000"/>
                </a:solidFill>
              </a:rPr>
              <a:t>possible</a:t>
            </a:r>
            <a:r>
              <a:rPr lang="en" sz="1800">
                <a:solidFill>
                  <a:srgbClr val="000000"/>
                </a:solidFill>
              </a:rPr>
              <a:t> to get higher accuracy levels than basic ones.</a:t>
            </a:r>
            <a:endParaRPr sz="1800">
              <a:solidFill>
                <a:srgbClr val="000000"/>
              </a:solidFill>
            </a:endParaRPr>
          </a:p>
        </p:txBody>
      </p:sp>
      <p:pic>
        <p:nvPicPr>
          <p:cNvPr id="172" name="Google Shape;172;p19"/>
          <p:cNvPicPr preferRelativeResize="0"/>
          <p:nvPr/>
        </p:nvPicPr>
        <p:blipFill>
          <a:blip r:embed="rId3">
            <a:alphaModFix/>
          </a:blip>
          <a:stretch>
            <a:fillRect/>
          </a:stretch>
        </p:blipFill>
        <p:spPr>
          <a:xfrm>
            <a:off x="2545675" y="2869100"/>
            <a:ext cx="3631275" cy="172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58200" y="32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latin typeface="Calibri"/>
                <a:ea typeface="Calibri"/>
                <a:cs typeface="Calibri"/>
                <a:sym typeface="Calibri"/>
              </a:rPr>
              <a:t>Dataset</a:t>
            </a:r>
            <a:endParaRPr b="1" sz="3600">
              <a:latin typeface="Calibri"/>
              <a:ea typeface="Calibri"/>
              <a:cs typeface="Calibri"/>
              <a:sym typeface="Calibri"/>
            </a:endParaRPr>
          </a:p>
        </p:txBody>
      </p:sp>
      <p:sp>
        <p:nvSpPr>
          <p:cNvPr id="178" name="Google Shape;178;p20"/>
          <p:cNvSpPr txBox="1"/>
          <p:nvPr/>
        </p:nvSpPr>
        <p:spPr>
          <a:xfrm>
            <a:off x="309525" y="1382600"/>
            <a:ext cx="8295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Pima India Diabetes (PID) database was the dataset which we used and it was obtained from kaggle.com.</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It included data of women, most of whichwere are at least 21 years of age.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a:t>
            </a:r>
            <a:r>
              <a:rPr lang="en" sz="1800">
                <a:latin typeface="Nunito"/>
                <a:ea typeface="Nunito"/>
                <a:cs typeface="Nunito"/>
                <a:sym typeface="Nunito"/>
              </a:rPr>
              <a:t>dataset</a:t>
            </a:r>
            <a:r>
              <a:rPr lang="en" sz="1800">
                <a:latin typeface="Nunito"/>
                <a:ea typeface="Nunito"/>
                <a:cs typeface="Nunito"/>
                <a:sym typeface="Nunito"/>
              </a:rPr>
              <a:t> has 2000 instance and 8 descriptive features.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The target feature has a binary value which indicates the patient has diabetes or not with 1 indicating the patient has diabetes.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
        <p:nvSpPr>
          <p:cNvPr id="179" name="Google Shape;179;p20"/>
          <p:cNvSpPr txBox="1"/>
          <p:nvPr/>
        </p:nvSpPr>
        <p:spPr>
          <a:xfrm>
            <a:off x="8190000" y="4488875"/>
            <a:ext cx="9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p:txBody>
      </p:sp>
      <p:pic>
        <p:nvPicPr>
          <p:cNvPr id="180" name="Google Shape;180;p20"/>
          <p:cNvPicPr preferRelativeResize="0"/>
          <p:nvPr/>
        </p:nvPicPr>
        <p:blipFill>
          <a:blip r:embed="rId3">
            <a:alphaModFix/>
          </a:blip>
          <a:stretch>
            <a:fillRect/>
          </a:stretch>
        </p:blipFill>
        <p:spPr>
          <a:xfrm>
            <a:off x="6977400" y="250925"/>
            <a:ext cx="1852350" cy="110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000"/>
                                        <p:tgtEl>
                                          <p:spTgt spid="1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8" st="8"/>
                                            </p:txEl>
                                          </p:spTgt>
                                        </p:tgtEl>
                                        <p:attrNameLst>
                                          <p:attrName>style.visibility</p:attrName>
                                        </p:attrNameLst>
                                      </p:cBhvr>
                                      <p:to>
                                        <p:strVal val="visible"/>
                                      </p:to>
                                    </p:set>
                                    <p:animEffect filter="fade" transition="in">
                                      <p:cBhvr>
                                        <p:cTn dur="1000"/>
                                        <p:tgtEl>
                                          <p:spTgt spid="17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1820775" y="1018125"/>
            <a:ext cx="5502450" cy="2291525"/>
          </a:xfrm>
          <a:prstGeom prst="rect">
            <a:avLst/>
          </a:prstGeom>
          <a:noFill/>
          <a:ln>
            <a:noFill/>
          </a:ln>
        </p:spPr>
      </p:pic>
      <p:sp>
        <p:nvSpPr>
          <p:cNvPr id="186" name="Google Shape;186;p21"/>
          <p:cNvSpPr txBox="1"/>
          <p:nvPr/>
        </p:nvSpPr>
        <p:spPr>
          <a:xfrm>
            <a:off x="8276350" y="4507575"/>
            <a:ext cx="6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[6]</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