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56" r:id="rId2"/>
    <p:sldId id="267" r:id="rId3"/>
    <p:sldId id="257" r:id="rId4"/>
    <p:sldId id="292" r:id="rId5"/>
    <p:sldId id="294" r:id="rId6"/>
    <p:sldId id="270" r:id="rId7"/>
    <p:sldId id="271" r:id="rId8"/>
    <p:sldId id="269" r:id="rId9"/>
    <p:sldId id="272" r:id="rId10"/>
    <p:sldId id="273" r:id="rId11"/>
    <p:sldId id="274" r:id="rId12"/>
    <p:sldId id="275" r:id="rId13"/>
    <p:sldId id="278" r:id="rId14"/>
    <p:sldId id="279" r:id="rId15"/>
    <p:sldId id="280" r:id="rId16"/>
    <p:sldId id="285" r:id="rId17"/>
    <p:sldId id="286" r:id="rId18"/>
    <p:sldId id="282" r:id="rId19"/>
    <p:sldId id="287" r:id="rId20"/>
    <p:sldId id="288" r:id="rId21"/>
    <p:sldId id="289" r:id="rId22"/>
    <p:sldId id="290" r:id="rId23"/>
    <p:sldId id="291" r:id="rId24"/>
    <p:sldId id="293" r:id="rId25"/>
    <p:sldId id="295"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93" d="100"/>
          <a:sy n="93" d="100"/>
        </p:scale>
        <p:origin x="2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65F5A-84E9-4B42-8E8C-7A0F54B0505C}" type="datetimeFigureOut">
              <a:rPr lang="en-US" smtClean="0"/>
              <a:t>5/21/2023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1CB9BE-1B64-4DF8-8516-A5E01853A417}" type="slidenum">
              <a:rPr lang="en-US" smtClean="0"/>
              <a:t>‹#›</a:t>
            </a:fld>
            <a:endParaRPr lang="en-US"/>
          </a:p>
        </p:txBody>
      </p:sp>
    </p:spTree>
    <p:extLst>
      <p:ext uri="{BB962C8B-B14F-4D97-AF65-F5344CB8AC3E}">
        <p14:creationId xmlns:p14="http://schemas.microsoft.com/office/powerpoint/2010/main" val="1952300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1CB9BE-1B64-4DF8-8516-A5E01853A417}" type="slidenum">
              <a:rPr lang="en-US" smtClean="0"/>
              <a:t>3</a:t>
            </a:fld>
            <a:endParaRPr lang="en-US"/>
          </a:p>
        </p:txBody>
      </p:sp>
    </p:spTree>
    <p:extLst>
      <p:ext uri="{BB962C8B-B14F-4D97-AF65-F5344CB8AC3E}">
        <p14:creationId xmlns:p14="http://schemas.microsoft.com/office/powerpoint/2010/main" val="1401548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1CB9BE-1B64-4DF8-8516-A5E01853A417}" type="slidenum">
              <a:rPr lang="en-US" smtClean="0"/>
              <a:t>24</a:t>
            </a:fld>
            <a:endParaRPr lang="en-US"/>
          </a:p>
        </p:txBody>
      </p:sp>
    </p:spTree>
    <p:extLst>
      <p:ext uri="{BB962C8B-B14F-4D97-AF65-F5344CB8AC3E}">
        <p14:creationId xmlns:p14="http://schemas.microsoft.com/office/powerpoint/2010/main" val="1986578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1CB9BE-1B64-4DF8-8516-A5E01853A417}" type="slidenum">
              <a:rPr lang="en-US" smtClean="0"/>
              <a:t>25</a:t>
            </a:fld>
            <a:endParaRPr lang="en-US"/>
          </a:p>
        </p:txBody>
      </p:sp>
    </p:spTree>
    <p:extLst>
      <p:ext uri="{BB962C8B-B14F-4D97-AF65-F5344CB8AC3E}">
        <p14:creationId xmlns:p14="http://schemas.microsoft.com/office/powerpoint/2010/main" val="3855452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998758" cy="2769989"/>
          </a:xfrm>
          <a:prstGeom prst="rect">
            <a:avLst/>
          </a:prstGeom>
          <a:solidFill>
            <a:srgbClr val="3B3B3B"/>
          </a:solidFill>
        </p:spPr>
        <p:txBody>
          <a:bodyPr wrap="none" rtlCol="0">
            <a:spAutoFit/>
          </a:bodyPr>
          <a:lstStyle/>
          <a:p>
            <a:r>
              <a:rPr lang="en-US" sz="6600" dirty="0">
                <a:solidFill>
                  <a:srgbClr val="FF6600"/>
                </a:solidFill>
              </a:rPr>
              <a:t>G2M  Case Study</a:t>
            </a:r>
          </a:p>
          <a:p>
            <a:r>
              <a:rPr lang="en-US" sz="4000" dirty="0"/>
              <a:t>Virtual internship</a:t>
            </a:r>
          </a:p>
          <a:p>
            <a:endParaRPr lang="en-US" sz="4000" dirty="0"/>
          </a:p>
          <a:p>
            <a:r>
              <a:rPr lang="en-US" sz="2800" b="1" dirty="0">
                <a:solidFill>
                  <a:schemeClr val="bg1"/>
                </a:solidFill>
              </a:rPr>
              <a:t>05/21/2023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 Cab data</a:t>
            </a:r>
          </a:p>
        </p:txBody>
      </p:sp>
      <p:pic>
        <p:nvPicPr>
          <p:cNvPr id="3" name="Content Placeholder 2" descr="A blue and white rectangle with black border&#10;&#10;Description automatically generated with low confidence">
            <a:extLst>
              <a:ext uri="{FF2B5EF4-FFF2-40B4-BE49-F238E27FC236}">
                <a16:creationId xmlns:a16="http://schemas.microsoft.com/office/drawing/2014/main" id="{ABB43DF7-E797-FEEF-21B6-DCA7B7B559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00911"/>
            <a:ext cx="7456124" cy="44598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FDC29CBE-131F-58A6-0725-AC0F2302D931}"/>
              </a:ext>
            </a:extLst>
          </p:cNvPr>
          <p:cNvSpPr txBox="1"/>
          <p:nvPr/>
        </p:nvSpPr>
        <p:spPr>
          <a:xfrm>
            <a:off x="8567351" y="2184174"/>
            <a:ext cx="3410465" cy="3693319"/>
          </a:xfrm>
          <a:prstGeom prst="rect">
            <a:avLst/>
          </a:prstGeom>
          <a:noFill/>
        </p:spPr>
        <p:txBody>
          <a:bodyPr wrap="square" rtlCol="0">
            <a:spAutoFit/>
          </a:bodyPr>
          <a:lstStyle/>
          <a:p>
            <a:pPr algn="just"/>
            <a:r>
              <a:rPr lang="en-US" b="0" i="0" dirty="0">
                <a:solidFill>
                  <a:srgbClr val="000000"/>
                </a:solidFill>
                <a:effectLst/>
                <a:latin typeface="Helvetica Neue"/>
              </a:rPr>
              <a:t>This plot visualizes the mean profit per kilometer for each company in a horizontal bar plot, allowing you to compare and analyze the profitability efficiency of different companies in terms of profit earned per kilometer traveled.</a:t>
            </a:r>
          </a:p>
          <a:p>
            <a:pPr algn="just"/>
            <a:endParaRPr lang="en-US" b="0" i="0" dirty="0">
              <a:solidFill>
                <a:srgbClr val="000000"/>
              </a:solidFill>
              <a:effectLst/>
              <a:latin typeface="Helvetica Neue"/>
            </a:endParaRPr>
          </a:p>
          <a:p>
            <a:pPr algn="just"/>
            <a:r>
              <a:rPr lang="en-US" b="0" i="0" dirty="0">
                <a:solidFill>
                  <a:schemeClr val="accent2">
                    <a:lumMod val="75000"/>
                  </a:schemeClr>
                </a:solidFill>
                <a:effectLst/>
                <a:latin typeface="Helvetica Neue"/>
              </a:rPr>
              <a:t>Result</a:t>
            </a:r>
            <a:r>
              <a:rPr lang="en-US" b="0" i="0" dirty="0">
                <a:solidFill>
                  <a:srgbClr val="000000"/>
                </a:solidFill>
                <a:effectLst/>
                <a:latin typeface="Helvetica Neue"/>
              </a:rPr>
              <a:t>: The Yellow Cab company has more profitability per KM!</a:t>
            </a:r>
          </a:p>
          <a:p>
            <a:pPr algn="just"/>
            <a:endParaRPr lang="en-US" dirty="0"/>
          </a:p>
        </p:txBody>
      </p:sp>
    </p:spTree>
    <p:extLst>
      <p:ext uri="{BB962C8B-B14F-4D97-AF65-F5344CB8AC3E}">
        <p14:creationId xmlns:p14="http://schemas.microsoft.com/office/powerpoint/2010/main" val="1126309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 Cab data</a:t>
            </a:r>
          </a:p>
        </p:txBody>
      </p:sp>
      <p:pic>
        <p:nvPicPr>
          <p:cNvPr id="3" name="Content Placeholder 2" descr="A screenshot of a computer&#10;&#10;Description automatically generated with medium confidence">
            <a:extLst>
              <a:ext uri="{FF2B5EF4-FFF2-40B4-BE49-F238E27FC236}">
                <a16:creationId xmlns:a16="http://schemas.microsoft.com/office/drawing/2014/main" id="{3CAAE444-2862-DDEC-D13C-7FE3C31414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63297"/>
            <a:ext cx="6405068" cy="44738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3A6624F2-0297-9C5A-4144-70CBE67B795B}"/>
              </a:ext>
            </a:extLst>
          </p:cNvPr>
          <p:cNvSpPr txBox="1"/>
          <p:nvPr/>
        </p:nvSpPr>
        <p:spPr>
          <a:xfrm>
            <a:off x="7603524" y="2108887"/>
            <a:ext cx="4242487" cy="3693319"/>
          </a:xfrm>
          <a:prstGeom prst="rect">
            <a:avLst/>
          </a:prstGeom>
          <a:noFill/>
        </p:spPr>
        <p:txBody>
          <a:bodyPr wrap="square" rtlCol="0">
            <a:spAutoFit/>
          </a:bodyPr>
          <a:lstStyle/>
          <a:p>
            <a:pPr algn="just"/>
            <a:r>
              <a:rPr lang="en-US" b="0" i="0" dirty="0">
                <a:solidFill>
                  <a:srgbClr val="000000"/>
                </a:solidFill>
                <a:effectLst/>
                <a:latin typeface="Helvetica Neue"/>
              </a:rPr>
              <a:t>This plot visualizes the relationship between the aggregated values of 'KM Travelled' and 'Profit' for each company in a scatter plot. The use of different colors and company names allows for easy identification and comparison of data points belonging to different companies.</a:t>
            </a:r>
          </a:p>
          <a:p>
            <a:pPr algn="just"/>
            <a:endParaRPr lang="en-US" b="0" i="0" dirty="0">
              <a:solidFill>
                <a:srgbClr val="000000"/>
              </a:solidFill>
              <a:effectLst/>
              <a:latin typeface="Helvetica Neue"/>
            </a:endParaRPr>
          </a:p>
          <a:p>
            <a:pPr algn="just"/>
            <a:endParaRPr lang="en-US" dirty="0">
              <a:solidFill>
                <a:srgbClr val="000000"/>
              </a:solidFill>
              <a:latin typeface="Helvetica Neue"/>
            </a:endParaRPr>
          </a:p>
          <a:p>
            <a:pPr algn="just"/>
            <a:r>
              <a:rPr lang="en-US" b="0" i="0" dirty="0">
                <a:solidFill>
                  <a:schemeClr val="accent2">
                    <a:lumMod val="75000"/>
                  </a:schemeClr>
                </a:solidFill>
                <a:effectLst/>
                <a:latin typeface="Helvetica Neue"/>
              </a:rPr>
              <a:t>Result</a:t>
            </a:r>
            <a:r>
              <a:rPr lang="en-US" b="0" i="0" dirty="0">
                <a:solidFill>
                  <a:srgbClr val="000000"/>
                </a:solidFill>
                <a:effectLst/>
                <a:latin typeface="Helvetica Neue"/>
              </a:rPr>
              <a:t>: Yellow cab has a higher result again.</a:t>
            </a:r>
          </a:p>
          <a:p>
            <a:pPr algn="just"/>
            <a:endParaRPr lang="en-US" dirty="0"/>
          </a:p>
        </p:txBody>
      </p:sp>
    </p:spTree>
    <p:extLst>
      <p:ext uri="{BB962C8B-B14F-4D97-AF65-F5344CB8AC3E}">
        <p14:creationId xmlns:p14="http://schemas.microsoft.com/office/powerpoint/2010/main" val="2806632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 Cab data</a:t>
            </a:r>
          </a:p>
        </p:txBody>
      </p:sp>
      <p:pic>
        <p:nvPicPr>
          <p:cNvPr id="3" name="Content Placeholder 2" descr="A picture containing screenshot, rectangle, line, graphics&#10;&#10;Description automatically generated">
            <a:extLst>
              <a:ext uri="{FF2B5EF4-FFF2-40B4-BE49-F238E27FC236}">
                <a16:creationId xmlns:a16="http://schemas.microsoft.com/office/drawing/2014/main" id="{D45D6F32-75EC-0FD4-D65F-05879D524D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577" y="1611441"/>
            <a:ext cx="6249203" cy="47481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A33C1D04-A7A9-8FB3-E189-130258153056}"/>
              </a:ext>
            </a:extLst>
          </p:cNvPr>
          <p:cNvSpPr txBox="1"/>
          <p:nvPr/>
        </p:nvSpPr>
        <p:spPr>
          <a:xfrm>
            <a:off x="7257535" y="1861751"/>
            <a:ext cx="4436888" cy="3416320"/>
          </a:xfrm>
          <a:prstGeom prst="rect">
            <a:avLst/>
          </a:prstGeom>
          <a:noFill/>
        </p:spPr>
        <p:txBody>
          <a:bodyPr wrap="square" rtlCol="0">
            <a:spAutoFit/>
          </a:bodyPr>
          <a:lstStyle/>
          <a:p>
            <a:pPr algn="l"/>
            <a:r>
              <a:rPr lang="en-US" b="0" i="0" dirty="0">
                <a:solidFill>
                  <a:srgbClr val="000000"/>
                </a:solidFill>
                <a:effectLst/>
                <a:latin typeface="Helvetica Neue"/>
              </a:rPr>
              <a:t>This visualizes the mean profit for each city in a bar plot, sorted in ascending order. The plot allows for an easy comparison of mean profits among different cities, providing insights into the profitability across various locations.</a:t>
            </a: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r>
              <a:rPr lang="en-US" b="0" i="0" dirty="0">
                <a:solidFill>
                  <a:schemeClr val="accent2">
                    <a:lumMod val="75000"/>
                  </a:schemeClr>
                </a:solidFill>
                <a:effectLst/>
                <a:latin typeface="Helvetica Neue"/>
              </a:rPr>
              <a:t>Result</a:t>
            </a:r>
            <a:r>
              <a:rPr lang="en-US" b="0" i="0" dirty="0">
                <a:solidFill>
                  <a:srgbClr val="000000"/>
                </a:solidFill>
                <a:effectLst/>
                <a:latin typeface="Helvetica Neue"/>
              </a:rPr>
              <a:t>: The cab industry in New York gives more profit than all other cities, so the investment advice could be investing in cabs in New York.</a:t>
            </a:r>
          </a:p>
        </p:txBody>
      </p:sp>
    </p:spTree>
    <p:extLst>
      <p:ext uri="{BB962C8B-B14F-4D97-AF65-F5344CB8AC3E}">
        <p14:creationId xmlns:p14="http://schemas.microsoft.com/office/powerpoint/2010/main" val="2328235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1762895"/>
            <a:ext cx="10223157" cy="4580239"/>
          </a:xfrm>
        </p:spPr>
        <p:txBody>
          <a:bodyPr>
            <a:normAutofit/>
          </a:bodyPr>
          <a:lstStyle/>
          <a:p>
            <a:endParaRPr lang="en-US" sz="1800" b="0" i="0" dirty="0">
              <a:solidFill>
                <a:srgbClr val="000000"/>
              </a:solidFill>
              <a:effectLst/>
            </a:endParaRPr>
          </a:p>
          <a:p>
            <a:r>
              <a:rPr lang="en-US" sz="1800" dirty="0"/>
              <a:t>Importing city dataset.</a:t>
            </a:r>
          </a:p>
          <a:p>
            <a:r>
              <a:rPr lang="en-US" sz="1800" dirty="0"/>
              <a:t>Checking the data types and changing the Population and Users to float data type.</a:t>
            </a:r>
          </a:p>
          <a:p>
            <a:r>
              <a:rPr lang="en-US" sz="1800" dirty="0"/>
              <a:t>Checking for null values. None were found.</a:t>
            </a:r>
          </a:p>
          <a:p>
            <a:r>
              <a:rPr lang="en-US" sz="1800" dirty="0"/>
              <a:t>Creating a new column for User per Population.</a:t>
            </a:r>
          </a:p>
          <a:p>
            <a:pPr lvl="1"/>
            <a:r>
              <a:rPr lang="en-US" sz="1800" dirty="0"/>
              <a:t>User per Population = Users / Population</a:t>
            </a:r>
          </a:p>
          <a:p>
            <a:r>
              <a:rPr lang="en-US" sz="1800" dirty="0">
                <a:solidFill>
                  <a:srgbClr val="000000"/>
                </a:solidFill>
              </a:rPr>
              <a:t>V</a:t>
            </a:r>
            <a:r>
              <a:rPr lang="en-US" sz="1800" b="0" i="0" dirty="0">
                <a:solidFill>
                  <a:srgbClr val="000000"/>
                </a:solidFill>
                <a:effectLst/>
              </a:rPr>
              <a:t>isualizing the number of users for each city in a bar plot.</a:t>
            </a:r>
          </a:p>
          <a:p>
            <a:endParaRPr lang="en-US" sz="1800" b="0" i="0" dirty="0">
              <a:solidFill>
                <a:srgbClr val="000000"/>
              </a:solidFill>
              <a:effectLst/>
            </a:endParaRPr>
          </a:p>
          <a:p>
            <a:endParaRPr lang="en-US" sz="1800" dirty="0"/>
          </a:p>
          <a:p>
            <a:endParaRPr lang="en-US" sz="1400" dirty="0"/>
          </a:p>
          <a:p>
            <a:pPr marL="457200" lvl="1" indent="0">
              <a:buNone/>
            </a:pPr>
            <a:endParaRPr lang="en-US" sz="1400" dirty="0"/>
          </a:p>
          <a:p>
            <a:pPr lvl="1"/>
            <a:endParaRPr lang="en-US" sz="1400" dirty="0"/>
          </a:p>
          <a:p>
            <a:pPr marL="457200" lvl="1" indent="0">
              <a:buNone/>
            </a:pPr>
            <a:endParaRPr lang="en-US" sz="1400" dirty="0"/>
          </a:p>
          <a:p>
            <a:endParaRPr lang="en-US" sz="1800" dirty="0"/>
          </a:p>
          <a:p>
            <a:endParaRPr lang="en-US" sz="1400" dirty="0"/>
          </a:p>
          <a:p>
            <a:pPr marL="457200" lvl="1" indent="0">
              <a:buNone/>
            </a:pPr>
            <a:endParaRPr lang="en-US" sz="1400" dirty="0"/>
          </a:p>
          <a:p>
            <a:pPr lvl="1"/>
            <a:endParaRPr lang="en-US" sz="1400" dirty="0"/>
          </a:p>
          <a:p>
            <a:pPr marL="457200" lvl="1" indent="0">
              <a:buNone/>
            </a:pPr>
            <a:endParaRPr lang="en-US" sz="14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 City data</a:t>
            </a:r>
          </a:p>
        </p:txBody>
      </p:sp>
    </p:spTree>
    <p:extLst>
      <p:ext uri="{BB962C8B-B14F-4D97-AF65-F5344CB8AC3E}">
        <p14:creationId xmlns:p14="http://schemas.microsoft.com/office/powerpoint/2010/main" val="515273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1762895"/>
            <a:ext cx="10223157" cy="4580239"/>
          </a:xfrm>
        </p:spPr>
        <p:txBody>
          <a:bodyPr>
            <a:normAutofit/>
          </a:bodyPr>
          <a:lstStyle/>
          <a:p>
            <a:endParaRPr lang="en-US" sz="1800" b="0" i="0" dirty="0">
              <a:solidFill>
                <a:srgbClr val="000000"/>
              </a:solidFill>
              <a:effectLst/>
            </a:endParaRPr>
          </a:p>
          <a:p>
            <a:endParaRPr lang="en-US" sz="1800" dirty="0"/>
          </a:p>
          <a:p>
            <a:endParaRPr lang="en-US" sz="1400" dirty="0"/>
          </a:p>
          <a:p>
            <a:pPr marL="457200" lvl="1" indent="0">
              <a:buNone/>
            </a:pPr>
            <a:endParaRPr lang="en-US" sz="1400" dirty="0"/>
          </a:p>
          <a:p>
            <a:pPr lvl="1"/>
            <a:endParaRPr lang="en-US" sz="1400" dirty="0"/>
          </a:p>
          <a:p>
            <a:pPr marL="457200" lvl="1" indent="0">
              <a:buNone/>
            </a:pPr>
            <a:endParaRPr lang="en-US" sz="14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 City data</a:t>
            </a:r>
          </a:p>
        </p:txBody>
      </p:sp>
      <p:pic>
        <p:nvPicPr>
          <p:cNvPr id="5" name="Picture 4" descr="A picture containing screenshot, graphics, design&#10;&#10;Description automatically generated">
            <a:extLst>
              <a:ext uri="{FF2B5EF4-FFF2-40B4-BE49-F238E27FC236}">
                <a16:creationId xmlns:a16="http://schemas.microsoft.com/office/drawing/2014/main" id="{A248C8D5-B7E0-C538-0FE3-4D96144AF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842" y="1509569"/>
            <a:ext cx="6240217" cy="50230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A4C3CA5E-B75A-5132-5642-A2F2490278EB}"/>
              </a:ext>
            </a:extLst>
          </p:cNvPr>
          <p:cNvSpPr txBox="1"/>
          <p:nvPr/>
        </p:nvSpPr>
        <p:spPr>
          <a:xfrm>
            <a:off x="6952735" y="1639330"/>
            <a:ext cx="4983892" cy="3970318"/>
          </a:xfrm>
          <a:prstGeom prst="rect">
            <a:avLst/>
          </a:prstGeom>
          <a:noFill/>
        </p:spPr>
        <p:txBody>
          <a:bodyPr wrap="square" rtlCol="0">
            <a:spAutoFit/>
          </a:bodyPr>
          <a:lstStyle/>
          <a:p>
            <a:pPr algn="just"/>
            <a:r>
              <a:rPr lang="en-US" b="0" i="0" dirty="0">
                <a:solidFill>
                  <a:srgbClr val="000000"/>
                </a:solidFill>
                <a:effectLst/>
                <a:latin typeface="Helvetica Neue"/>
              </a:rPr>
              <a:t>This visualizes the number of users for each city in a bar plot, with the cities sorted in ascending order of the number of users. The plot allows for easy comparison of user counts among different cities, providing insights into the distribution of users across various locations.</a:t>
            </a:r>
          </a:p>
          <a:p>
            <a:pPr algn="just"/>
            <a:endParaRPr lang="en-US" b="0" i="0" dirty="0">
              <a:solidFill>
                <a:srgbClr val="000000"/>
              </a:solidFill>
              <a:effectLst/>
              <a:latin typeface="Helvetica Neue"/>
            </a:endParaRPr>
          </a:p>
          <a:p>
            <a:pPr algn="just"/>
            <a:endParaRPr lang="en-US" dirty="0">
              <a:solidFill>
                <a:srgbClr val="000000"/>
              </a:solidFill>
              <a:latin typeface="Helvetica Neue"/>
            </a:endParaRPr>
          </a:p>
          <a:p>
            <a:pPr algn="just"/>
            <a:r>
              <a:rPr lang="en-US" b="0" i="0" dirty="0">
                <a:solidFill>
                  <a:schemeClr val="accent2">
                    <a:lumMod val="75000"/>
                  </a:schemeClr>
                </a:solidFill>
                <a:effectLst/>
                <a:latin typeface="Helvetica Neue"/>
              </a:rPr>
              <a:t>Result</a:t>
            </a:r>
            <a:r>
              <a:rPr lang="en-US" b="0" i="0" dirty="0">
                <a:solidFill>
                  <a:srgbClr val="000000"/>
                </a:solidFill>
                <a:effectLst/>
                <a:latin typeface="Helvetica Neue"/>
              </a:rPr>
              <a:t>: New York has the most cab users among others. After New York, San Francisco, and Chicago are the next. Thi</a:t>
            </a:r>
            <a:r>
              <a:rPr lang="en-US" dirty="0">
                <a:solidFill>
                  <a:srgbClr val="000000"/>
                </a:solidFill>
                <a:latin typeface="Helvetica Neue"/>
              </a:rPr>
              <a:t>s plot approves the city distribution plot from Cab dataset.</a:t>
            </a:r>
            <a:endParaRPr lang="en-US" b="0" i="0" dirty="0">
              <a:solidFill>
                <a:srgbClr val="000000"/>
              </a:solidFill>
              <a:effectLst/>
              <a:latin typeface="Helvetica Neue"/>
            </a:endParaRPr>
          </a:p>
          <a:p>
            <a:pPr algn="just"/>
            <a:endParaRPr lang="en-US" dirty="0"/>
          </a:p>
        </p:txBody>
      </p:sp>
    </p:spTree>
    <p:extLst>
      <p:ext uri="{BB962C8B-B14F-4D97-AF65-F5344CB8AC3E}">
        <p14:creationId xmlns:p14="http://schemas.microsoft.com/office/powerpoint/2010/main" val="772738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6917726" y="2231724"/>
            <a:ext cx="4936524" cy="1977083"/>
          </a:xfrm>
        </p:spPr>
        <p:txBody>
          <a:bodyPr>
            <a:normAutofit/>
          </a:bodyPr>
          <a:lstStyle/>
          <a:p>
            <a:endParaRPr lang="en-US" sz="1800" b="0" i="0" dirty="0">
              <a:solidFill>
                <a:srgbClr val="000000"/>
              </a:solidFill>
              <a:effectLst/>
            </a:endParaRPr>
          </a:p>
          <a:p>
            <a:r>
              <a:rPr lang="en-US" sz="1800" dirty="0"/>
              <a:t>Importing Customer dataset.</a:t>
            </a:r>
          </a:p>
          <a:p>
            <a:r>
              <a:rPr lang="en-US" sz="1800" dirty="0"/>
              <a:t>Checking the data types.</a:t>
            </a:r>
          </a:p>
          <a:p>
            <a:r>
              <a:rPr lang="en-US" sz="1800" dirty="0"/>
              <a:t>Checking for null values. None were found.</a:t>
            </a:r>
          </a:p>
          <a:p>
            <a:pPr marL="0" indent="0">
              <a:buNone/>
            </a:pPr>
            <a:endParaRPr lang="en-US" sz="1800" b="0" i="0" dirty="0">
              <a:solidFill>
                <a:srgbClr val="000000"/>
              </a:solidFill>
              <a:effectLst/>
            </a:endParaRPr>
          </a:p>
          <a:p>
            <a:endParaRPr lang="en-US" sz="1800" dirty="0"/>
          </a:p>
          <a:p>
            <a:endParaRPr lang="en-US" sz="1400" dirty="0"/>
          </a:p>
          <a:p>
            <a:pPr marL="457200" lvl="1" indent="0">
              <a:buNone/>
            </a:pPr>
            <a:endParaRPr lang="en-US" sz="1400" dirty="0"/>
          </a:p>
          <a:p>
            <a:pPr marL="457200" lvl="1" indent="0">
              <a:buNone/>
            </a:pPr>
            <a:endParaRPr lang="en-US" sz="1400" dirty="0"/>
          </a:p>
          <a:p>
            <a:endParaRPr lang="en-US" sz="1800" dirty="0"/>
          </a:p>
          <a:p>
            <a:endParaRPr lang="en-US" sz="1400" dirty="0"/>
          </a:p>
          <a:p>
            <a:pPr marL="457200" lvl="1" indent="0">
              <a:buNone/>
            </a:pPr>
            <a:endParaRPr lang="en-US" sz="1400" dirty="0"/>
          </a:p>
          <a:p>
            <a:pPr lvl="1"/>
            <a:endParaRPr lang="en-US" sz="1400" dirty="0"/>
          </a:p>
          <a:p>
            <a:pPr marL="457200" lvl="1" indent="0">
              <a:buNone/>
            </a:pPr>
            <a:endParaRPr lang="en-US" sz="1400" dirty="0"/>
          </a:p>
          <a:p>
            <a:pPr marL="0" indent="0">
              <a:buNone/>
            </a:pPr>
            <a:endParaRPr lang="en-US" sz="1400" dirty="0"/>
          </a:p>
          <a:p>
            <a:pPr marL="457200" lvl="1" indent="0">
              <a:buNone/>
            </a:pPr>
            <a:endParaRPr lang="en-US" sz="1400" dirty="0"/>
          </a:p>
          <a:p>
            <a:pPr lvl="1"/>
            <a:endParaRPr lang="en-US" sz="1400" dirty="0"/>
          </a:p>
          <a:p>
            <a:pPr marL="457200" lvl="1" indent="0">
              <a:buNone/>
            </a:pPr>
            <a:endParaRPr lang="en-US" sz="14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 Customer &amp; Transaction data</a:t>
            </a:r>
          </a:p>
        </p:txBody>
      </p:sp>
      <p:sp>
        <p:nvSpPr>
          <p:cNvPr id="2" name="Content Placeholder 2">
            <a:extLst>
              <a:ext uri="{FF2B5EF4-FFF2-40B4-BE49-F238E27FC236}">
                <a16:creationId xmlns:a16="http://schemas.microsoft.com/office/drawing/2014/main" id="{935A0ABE-15D7-94AF-1F13-4F2950F9316F}"/>
              </a:ext>
            </a:extLst>
          </p:cNvPr>
          <p:cNvSpPr txBox="1">
            <a:spLocks/>
          </p:cNvSpPr>
          <p:nvPr/>
        </p:nvSpPr>
        <p:spPr>
          <a:xfrm>
            <a:off x="278027" y="2231724"/>
            <a:ext cx="5612027" cy="1977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0" i="0" dirty="0">
              <a:solidFill>
                <a:srgbClr val="000000"/>
              </a:solidFill>
              <a:effectLst/>
            </a:endParaRPr>
          </a:p>
          <a:p>
            <a:r>
              <a:rPr lang="en-US" sz="1800" dirty="0"/>
              <a:t>Importing Transaction dataset.</a:t>
            </a:r>
          </a:p>
          <a:p>
            <a:r>
              <a:rPr lang="en-US" sz="1800" dirty="0"/>
              <a:t>Checking the data types.</a:t>
            </a:r>
          </a:p>
          <a:p>
            <a:r>
              <a:rPr lang="en-US" sz="1800" dirty="0"/>
              <a:t>Checking for null values. None were found.</a:t>
            </a:r>
          </a:p>
          <a:p>
            <a:pPr marL="0" indent="0">
              <a:buNone/>
            </a:pPr>
            <a:endParaRPr lang="en-US" sz="1800" b="0" i="0" dirty="0">
              <a:solidFill>
                <a:srgbClr val="000000"/>
              </a:solidFill>
              <a:effectLst/>
            </a:endParaRPr>
          </a:p>
          <a:p>
            <a:endParaRPr lang="en-US" sz="1800" dirty="0"/>
          </a:p>
          <a:p>
            <a:endParaRPr lang="en-US" sz="1400" dirty="0"/>
          </a:p>
          <a:p>
            <a:pPr marL="457200" lvl="1" indent="0">
              <a:buNone/>
            </a:pPr>
            <a:endParaRPr lang="en-US" sz="1400" dirty="0"/>
          </a:p>
          <a:p>
            <a:pPr marL="457200" lvl="1" indent="0">
              <a:buNone/>
            </a:pPr>
            <a:endParaRPr lang="en-US" sz="1400" dirty="0"/>
          </a:p>
          <a:p>
            <a:endParaRPr lang="en-US" sz="1800" dirty="0"/>
          </a:p>
          <a:p>
            <a:endParaRPr lang="en-US" sz="1400" dirty="0"/>
          </a:p>
          <a:p>
            <a:pPr marL="457200" lvl="1" indent="0">
              <a:buNone/>
            </a:pPr>
            <a:endParaRPr lang="en-US" sz="1400" dirty="0"/>
          </a:p>
          <a:p>
            <a:pPr lvl="1"/>
            <a:endParaRPr lang="en-US" sz="1400" dirty="0"/>
          </a:p>
          <a:p>
            <a:pPr marL="457200" lvl="1" indent="0">
              <a:buNone/>
            </a:pPr>
            <a:endParaRPr lang="en-US" sz="1400" dirty="0"/>
          </a:p>
          <a:p>
            <a:pPr marL="0" indent="0">
              <a:buNone/>
            </a:pPr>
            <a:endParaRPr lang="en-US" sz="1400" dirty="0"/>
          </a:p>
          <a:p>
            <a:pPr marL="457200" lvl="1" indent="0">
              <a:buNone/>
            </a:pPr>
            <a:endParaRPr lang="en-US" sz="1400" dirty="0"/>
          </a:p>
          <a:p>
            <a:pPr lvl="1"/>
            <a:endParaRPr lang="en-US" sz="1400" dirty="0"/>
          </a:p>
          <a:p>
            <a:pPr marL="457200" lvl="1" indent="0">
              <a:buNone/>
            </a:pPr>
            <a:endParaRPr lang="en-US" sz="1400" dirty="0"/>
          </a:p>
        </p:txBody>
      </p:sp>
    </p:spTree>
    <p:extLst>
      <p:ext uri="{BB962C8B-B14F-4D97-AF65-F5344CB8AC3E}">
        <p14:creationId xmlns:p14="http://schemas.microsoft.com/office/powerpoint/2010/main" val="1225092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1762895"/>
            <a:ext cx="10223157" cy="4580239"/>
          </a:xfrm>
        </p:spPr>
        <p:txBody>
          <a:bodyPr>
            <a:normAutofit/>
          </a:bodyPr>
          <a:lstStyle/>
          <a:p>
            <a:r>
              <a:rPr lang="en-US" sz="1800" dirty="0">
                <a:solidFill>
                  <a:srgbClr val="000000"/>
                </a:solidFill>
              </a:rPr>
              <a:t>Merging Cab &amp; City datasets.</a:t>
            </a:r>
          </a:p>
          <a:p>
            <a:endParaRPr lang="en-US" sz="1800" dirty="0">
              <a:solidFill>
                <a:srgbClr val="000000"/>
              </a:solidFill>
            </a:endParaRPr>
          </a:p>
          <a:p>
            <a:endParaRPr lang="en-US" sz="1400" dirty="0"/>
          </a:p>
          <a:p>
            <a:pPr marL="457200" lvl="1" indent="0">
              <a:buNone/>
            </a:pPr>
            <a:endParaRPr lang="en-US" sz="1400" dirty="0"/>
          </a:p>
          <a:p>
            <a:pPr lvl="1"/>
            <a:endParaRPr lang="en-US" sz="1400" dirty="0"/>
          </a:p>
          <a:p>
            <a:pPr marL="457200" lvl="1" indent="0">
              <a:buNone/>
            </a:pPr>
            <a:endParaRPr lang="en-US" sz="14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 Merged data</a:t>
            </a:r>
          </a:p>
        </p:txBody>
      </p:sp>
      <p:pic>
        <p:nvPicPr>
          <p:cNvPr id="5" name="Picture 4" descr="A blue and white rectangles&#10;&#10;Description automatically generated with low confidence">
            <a:extLst>
              <a:ext uri="{FF2B5EF4-FFF2-40B4-BE49-F238E27FC236}">
                <a16:creationId xmlns:a16="http://schemas.microsoft.com/office/drawing/2014/main" id="{AFE2858F-3C3B-8942-F217-48EED4417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785" y="2467328"/>
            <a:ext cx="4348750" cy="37357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83A1DCC7-A350-6A0A-921E-387E9F934DDB}"/>
              </a:ext>
            </a:extLst>
          </p:cNvPr>
          <p:cNvSpPr txBox="1"/>
          <p:nvPr/>
        </p:nvSpPr>
        <p:spPr>
          <a:xfrm>
            <a:off x="7150443" y="2467328"/>
            <a:ext cx="4596714" cy="3970318"/>
          </a:xfrm>
          <a:prstGeom prst="rect">
            <a:avLst/>
          </a:prstGeom>
          <a:noFill/>
        </p:spPr>
        <p:txBody>
          <a:bodyPr wrap="square" rtlCol="0">
            <a:spAutoFit/>
          </a:bodyPr>
          <a:lstStyle/>
          <a:p>
            <a:pPr algn="just"/>
            <a:r>
              <a:rPr lang="en-US" b="0" i="0" dirty="0">
                <a:solidFill>
                  <a:srgbClr val="000000"/>
                </a:solidFill>
                <a:effectLst/>
                <a:latin typeface="Helvetica Neue"/>
              </a:rPr>
              <a:t>This visualizes the total number of cab users for each company in a bar plot. It provides insights into the distribution of cab users among different companies and allows for easy comparison of user counts. Additionally, it identifies the company with the maximum number of cab users, which can be useful for analyzing market dominance or customer preferences.</a:t>
            </a:r>
          </a:p>
          <a:p>
            <a:pPr algn="just"/>
            <a:endParaRPr lang="en-US" b="0" i="0" dirty="0">
              <a:solidFill>
                <a:srgbClr val="000000"/>
              </a:solidFill>
              <a:effectLst/>
              <a:latin typeface="Helvetica Neue"/>
            </a:endParaRPr>
          </a:p>
          <a:p>
            <a:pPr algn="just"/>
            <a:endParaRPr lang="en-US" dirty="0">
              <a:solidFill>
                <a:srgbClr val="000000"/>
              </a:solidFill>
              <a:latin typeface="Helvetica Neue"/>
            </a:endParaRPr>
          </a:p>
          <a:p>
            <a:pPr algn="just"/>
            <a:r>
              <a:rPr lang="en-US" b="0" i="0" dirty="0">
                <a:solidFill>
                  <a:schemeClr val="accent2">
                    <a:lumMod val="75000"/>
                  </a:schemeClr>
                </a:solidFill>
                <a:effectLst/>
                <a:latin typeface="Helvetica Neue"/>
              </a:rPr>
              <a:t>Result</a:t>
            </a:r>
            <a:r>
              <a:rPr lang="en-US" b="0" i="0" dirty="0">
                <a:solidFill>
                  <a:srgbClr val="000000"/>
                </a:solidFill>
                <a:effectLst/>
                <a:latin typeface="Helvetica Neue"/>
              </a:rPr>
              <a:t>: Yellow cab company has considerably more users than Pink cab.</a:t>
            </a:r>
          </a:p>
          <a:p>
            <a:pPr algn="just"/>
            <a:endParaRPr lang="en-US" dirty="0"/>
          </a:p>
        </p:txBody>
      </p:sp>
    </p:spTree>
    <p:extLst>
      <p:ext uri="{BB962C8B-B14F-4D97-AF65-F5344CB8AC3E}">
        <p14:creationId xmlns:p14="http://schemas.microsoft.com/office/powerpoint/2010/main" val="2726948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1762895"/>
            <a:ext cx="10223157" cy="4580239"/>
          </a:xfrm>
        </p:spPr>
        <p:txBody>
          <a:bodyPr>
            <a:normAutofit/>
          </a:bodyPr>
          <a:lstStyle/>
          <a:p>
            <a:r>
              <a:rPr lang="en-US" sz="1600" dirty="0">
                <a:solidFill>
                  <a:srgbClr val="000000"/>
                </a:solidFill>
              </a:rPr>
              <a:t>Merging Customer &amp; Transaction datasets.</a:t>
            </a:r>
          </a:p>
          <a:p>
            <a:r>
              <a:rPr lang="en-US" sz="1600" dirty="0">
                <a:solidFill>
                  <a:srgbClr val="000000"/>
                </a:solidFill>
              </a:rPr>
              <a:t>Afterwards, the last two merged datasets were merged to make the master merged dataset. </a:t>
            </a:r>
          </a:p>
          <a:p>
            <a:r>
              <a:rPr lang="en-US" sz="1600" dirty="0">
                <a:solidFill>
                  <a:srgbClr val="000000"/>
                </a:solidFill>
              </a:rPr>
              <a:t>The mean age of both cab company users was calculated by the </a:t>
            </a:r>
            <a:r>
              <a:rPr lang="en-US" sz="1600" dirty="0" err="1">
                <a:solidFill>
                  <a:srgbClr val="000000"/>
                </a:solidFill>
              </a:rPr>
              <a:t>GroupBy</a:t>
            </a:r>
            <a:r>
              <a:rPr lang="en-US" sz="1600" dirty="0">
                <a:solidFill>
                  <a:srgbClr val="000000"/>
                </a:solidFill>
              </a:rPr>
              <a:t> function:</a:t>
            </a:r>
          </a:p>
          <a:p>
            <a:pPr lvl="1"/>
            <a:r>
              <a:rPr lang="en-US" sz="1600" dirty="0">
                <a:solidFill>
                  <a:srgbClr val="000000"/>
                </a:solidFill>
              </a:rPr>
              <a:t>Pink Cab      35.322414</a:t>
            </a:r>
          </a:p>
          <a:p>
            <a:pPr lvl="1"/>
            <a:r>
              <a:rPr lang="en-US" sz="1600" dirty="0">
                <a:solidFill>
                  <a:srgbClr val="000000"/>
                </a:solidFill>
              </a:rPr>
              <a:t>Yellow Cab    35.341112</a:t>
            </a:r>
          </a:p>
          <a:p>
            <a:pPr lvl="1"/>
            <a:r>
              <a:rPr lang="en-US" sz="1600" dirty="0">
                <a:solidFill>
                  <a:srgbClr val="000000"/>
                </a:solidFill>
              </a:rPr>
              <a:t>Result: </a:t>
            </a:r>
            <a:r>
              <a:rPr lang="en-US" sz="1600" b="0" i="0" dirty="0">
                <a:solidFill>
                  <a:srgbClr val="000000"/>
                </a:solidFill>
                <a:effectLst/>
              </a:rPr>
              <a:t>The average age of the users of both companies is the same (35).</a:t>
            </a:r>
            <a:endParaRPr lang="en-US" sz="1600" dirty="0">
              <a:solidFill>
                <a:srgbClr val="000000"/>
              </a:solidFill>
            </a:endParaRPr>
          </a:p>
          <a:p>
            <a:r>
              <a:rPr lang="en-US" sz="1600" dirty="0">
                <a:solidFill>
                  <a:srgbClr val="000000"/>
                </a:solidFill>
              </a:rPr>
              <a:t>The mean income of both cab company users was calculated by the </a:t>
            </a:r>
            <a:r>
              <a:rPr lang="en-US" sz="1600" dirty="0" err="1">
                <a:solidFill>
                  <a:srgbClr val="000000"/>
                </a:solidFill>
              </a:rPr>
              <a:t>GroupBy</a:t>
            </a:r>
            <a:r>
              <a:rPr lang="en-US" sz="1600" dirty="0">
                <a:solidFill>
                  <a:srgbClr val="000000"/>
                </a:solidFill>
              </a:rPr>
              <a:t> function:</a:t>
            </a:r>
          </a:p>
          <a:p>
            <a:pPr lvl="1"/>
            <a:r>
              <a:rPr lang="en-US" sz="1600" dirty="0">
                <a:solidFill>
                  <a:srgbClr val="000000"/>
                </a:solidFill>
              </a:rPr>
              <a:t>Yellow Cab    15045.669817</a:t>
            </a:r>
          </a:p>
          <a:p>
            <a:pPr lvl="1"/>
            <a:r>
              <a:rPr lang="en-US" sz="1600" dirty="0">
                <a:solidFill>
                  <a:srgbClr val="000000"/>
                </a:solidFill>
              </a:rPr>
              <a:t>Pink Cab      15059.047137</a:t>
            </a:r>
          </a:p>
          <a:p>
            <a:pPr lvl="1"/>
            <a:r>
              <a:rPr lang="en-US" sz="1600" dirty="0">
                <a:solidFill>
                  <a:srgbClr val="000000"/>
                </a:solidFill>
              </a:rPr>
              <a:t>Result: </a:t>
            </a:r>
            <a:r>
              <a:rPr lang="en-US" sz="1600" b="0" i="0" dirty="0">
                <a:solidFill>
                  <a:srgbClr val="000000"/>
                </a:solidFill>
                <a:effectLst/>
              </a:rPr>
              <a:t>The average income of the users of both companies is the same (15000).</a:t>
            </a:r>
            <a:endParaRPr lang="en-US" sz="1600" dirty="0">
              <a:solidFill>
                <a:srgbClr val="000000"/>
              </a:solidFill>
            </a:endParaRPr>
          </a:p>
          <a:p>
            <a:r>
              <a:rPr lang="en-US" sz="1600" dirty="0">
                <a:solidFill>
                  <a:srgbClr val="000000"/>
                </a:solidFill>
              </a:rPr>
              <a:t>The mode gender of both cab company users was investigated by the </a:t>
            </a:r>
            <a:r>
              <a:rPr lang="en-US" sz="1600" dirty="0" err="1">
                <a:solidFill>
                  <a:srgbClr val="000000"/>
                </a:solidFill>
              </a:rPr>
              <a:t>GroupBy</a:t>
            </a:r>
            <a:r>
              <a:rPr lang="en-US" sz="1600" dirty="0">
                <a:solidFill>
                  <a:srgbClr val="000000"/>
                </a:solidFill>
              </a:rPr>
              <a:t> function:</a:t>
            </a:r>
          </a:p>
          <a:p>
            <a:pPr lvl="1"/>
            <a:r>
              <a:rPr lang="en-US" sz="1600" dirty="0">
                <a:solidFill>
                  <a:srgbClr val="000000"/>
                </a:solidFill>
              </a:rPr>
              <a:t>Pink Cab      Male</a:t>
            </a:r>
          </a:p>
          <a:p>
            <a:pPr lvl="1"/>
            <a:r>
              <a:rPr lang="en-US" sz="1600" dirty="0">
                <a:solidFill>
                  <a:srgbClr val="000000"/>
                </a:solidFill>
              </a:rPr>
              <a:t>Yellow Cab    Male</a:t>
            </a:r>
          </a:p>
          <a:p>
            <a:pPr lvl="1"/>
            <a:r>
              <a:rPr lang="en-US" sz="1600" b="0" i="0" dirty="0">
                <a:solidFill>
                  <a:srgbClr val="000000"/>
                </a:solidFill>
                <a:effectLst/>
              </a:rPr>
              <a:t>Result: for both companies, most of the cab users are male.</a:t>
            </a:r>
            <a:endParaRPr lang="en-US" sz="16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pPr algn="r"/>
            <a:endParaRPr lang="en-US" sz="1800" dirty="0">
              <a:solidFill>
                <a:srgbClr val="000000"/>
              </a:solidFill>
            </a:endParaRPr>
          </a:p>
          <a:p>
            <a:endParaRPr lang="en-US" sz="1800" dirty="0">
              <a:solidFill>
                <a:srgbClr val="000000"/>
              </a:solidFill>
            </a:endParaRPr>
          </a:p>
          <a:p>
            <a:endParaRPr lang="en-US" sz="1800" dirty="0"/>
          </a:p>
          <a:p>
            <a:endParaRPr lang="en-US" sz="1400" dirty="0"/>
          </a:p>
          <a:p>
            <a:pPr marL="457200" lvl="1" indent="0">
              <a:buNone/>
            </a:pPr>
            <a:endParaRPr lang="en-US" sz="1400" dirty="0"/>
          </a:p>
          <a:p>
            <a:pPr lvl="1"/>
            <a:endParaRPr lang="en-US" sz="1400" dirty="0"/>
          </a:p>
          <a:p>
            <a:pPr marL="457200" lvl="1" indent="0">
              <a:buNone/>
            </a:pPr>
            <a:endParaRPr lang="en-US" sz="14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 Merged data</a:t>
            </a:r>
          </a:p>
        </p:txBody>
      </p:sp>
    </p:spTree>
    <p:extLst>
      <p:ext uri="{BB962C8B-B14F-4D97-AF65-F5344CB8AC3E}">
        <p14:creationId xmlns:p14="http://schemas.microsoft.com/office/powerpoint/2010/main" val="1197415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1762895"/>
            <a:ext cx="10223157" cy="4580239"/>
          </a:xfrm>
        </p:spPr>
        <p:txBody>
          <a:bodyPr>
            <a:normAutofit/>
          </a:bodyPr>
          <a:lstStyle/>
          <a:p>
            <a:endParaRPr lang="en-US" sz="1800" b="0" i="0" dirty="0">
              <a:solidFill>
                <a:srgbClr val="000000"/>
              </a:solidFill>
              <a:effectLst/>
            </a:endParaRPr>
          </a:p>
          <a:p>
            <a:endParaRPr lang="en-US" sz="1800" dirty="0"/>
          </a:p>
          <a:p>
            <a:endParaRPr lang="en-US" sz="1400" dirty="0"/>
          </a:p>
          <a:p>
            <a:pPr marL="457200" lvl="1" indent="0">
              <a:buNone/>
            </a:pPr>
            <a:endParaRPr lang="en-US" sz="1400" dirty="0"/>
          </a:p>
          <a:p>
            <a:pPr lvl="1"/>
            <a:endParaRPr lang="en-US" sz="1400" dirty="0"/>
          </a:p>
          <a:p>
            <a:pPr marL="457200" lvl="1" indent="0">
              <a:buNone/>
            </a:pPr>
            <a:endParaRPr lang="en-US" sz="14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 Merged data</a:t>
            </a:r>
          </a:p>
        </p:txBody>
      </p:sp>
      <p:pic>
        <p:nvPicPr>
          <p:cNvPr id="5" name="Picture 4" descr="A picture containing screenshot, design&#10;&#10;Description automatically generated">
            <a:extLst>
              <a:ext uri="{FF2B5EF4-FFF2-40B4-BE49-F238E27FC236}">
                <a16:creationId xmlns:a16="http://schemas.microsoft.com/office/drawing/2014/main" id="{87635233-699E-3CFF-9246-F248C93C8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940" y="1532897"/>
            <a:ext cx="8033505" cy="47206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365F60AA-A0A9-00EC-B9F4-8520C4F5A8B0}"/>
              </a:ext>
            </a:extLst>
          </p:cNvPr>
          <p:cNvSpPr txBox="1"/>
          <p:nvPr/>
        </p:nvSpPr>
        <p:spPr>
          <a:xfrm>
            <a:off x="8741959" y="1659285"/>
            <a:ext cx="3194669" cy="4524315"/>
          </a:xfrm>
          <a:prstGeom prst="rect">
            <a:avLst/>
          </a:prstGeom>
          <a:noFill/>
        </p:spPr>
        <p:txBody>
          <a:bodyPr wrap="square" rtlCol="0">
            <a:spAutoFit/>
          </a:bodyPr>
          <a:lstStyle/>
          <a:p>
            <a:pPr algn="just"/>
            <a:r>
              <a:rPr lang="en-US" sz="1600" b="0" i="0" dirty="0">
                <a:solidFill>
                  <a:srgbClr val="000000"/>
                </a:solidFill>
                <a:effectLst/>
                <a:latin typeface="Helvetica Neue"/>
              </a:rPr>
              <a:t>This visualizes the relationship between cities and companies in terms of the count of occurrences. The stacked bar plot provides insights into the distribution of companies within each city, showing the relative presence of different companies in different cities. </a:t>
            </a:r>
          </a:p>
          <a:p>
            <a:pPr algn="just"/>
            <a:endParaRPr lang="en-US" sz="1600" dirty="0">
              <a:solidFill>
                <a:srgbClr val="000000"/>
              </a:solidFill>
              <a:latin typeface="Helvetica Neue"/>
            </a:endParaRPr>
          </a:p>
          <a:p>
            <a:pPr algn="just"/>
            <a:endParaRPr lang="en-US" sz="1600" dirty="0">
              <a:solidFill>
                <a:srgbClr val="000000"/>
              </a:solidFill>
              <a:latin typeface="Helvetica Neue"/>
            </a:endParaRPr>
          </a:p>
          <a:p>
            <a:pPr algn="just"/>
            <a:r>
              <a:rPr lang="en-US" sz="1600" dirty="0">
                <a:solidFill>
                  <a:schemeClr val="accent2">
                    <a:lumMod val="75000"/>
                  </a:schemeClr>
                </a:solidFill>
                <a:latin typeface="Helvetica Neue"/>
              </a:rPr>
              <a:t>Result</a:t>
            </a:r>
            <a:r>
              <a:rPr lang="en-US" sz="1600" dirty="0">
                <a:solidFill>
                  <a:srgbClr val="000000"/>
                </a:solidFill>
                <a:latin typeface="Helvetica Neue"/>
              </a:rPr>
              <a:t>: In most of the cities, the users of the Yellow Cab are more than the Pink Cab. For a few cities where the total number of cab users is less, the distribution of Yellow and Pink is ultimately equal. </a:t>
            </a:r>
            <a:endParaRPr lang="en-US" sz="1600" dirty="0"/>
          </a:p>
        </p:txBody>
      </p:sp>
    </p:spTree>
    <p:extLst>
      <p:ext uri="{BB962C8B-B14F-4D97-AF65-F5344CB8AC3E}">
        <p14:creationId xmlns:p14="http://schemas.microsoft.com/office/powerpoint/2010/main" val="4026035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1762895"/>
            <a:ext cx="10223157" cy="4580239"/>
          </a:xfrm>
        </p:spPr>
        <p:txBody>
          <a:bodyPr>
            <a:normAutofit/>
          </a:bodyPr>
          <a:lstStyle/>
          <a:p>
            <a:endParaRPr lang="en-US" sz="1800" b="0" i="0" dirty="0">
              <a:solidFill>
                <a:srgbClr val="000000"/>
              </a:solidFill>
              <a:effectLst/>
            </a:endParaRPr>
          </a:p>
          <a:p>
            <a:endParaRPr lang="en-US" sz="1800" dirty="0"/>
          </a:p>
          <a:p>
            <a:endParaRPr lang="en-US" sz="1400" dirty="0"/>
          </a:p>
          <a:p>
            <a:pPr marL="457200" lvl="1" indent="0">
              <a:buNone/>
            </a:pPr>
            <a:endParaRPr lang="en-US" sz="1400" dirty="0"/>
          </a:p>
          <a:p>
            <a:pPr lvl="1"/>
            <a:endParaRPr lang="en-US" sz="1400" dirty="0"/>
          </a:p>
          <a:p>
            <a:pPr marL="457200" lvl="1" indent="0">
              <a:buNone/>
            </a:pPr>
            <a:endParaRPr lang="en-US" sz="14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 Merged data</a:t>
            </a:r>
          </a:p>
        </p:txBody>
      </p:sp>
      <p:pic>
        <p:nvPicPr>
          <p:cNvPr id="5" name="Picture 4" descr="A picture containing screenshot, rectangle, design&#10;&#10;Description automatically generated">
            <a:extLst>
              <a:ext uri="{FF2B5EF4-FFF2-40B4-BE49-F238E27FC236}">
                <a16:creationId xmlns:a16="http://schemas.microsoft.com/office/drawing/2014/main" id="{3285053C-C7E1-54CC-8E38-2BF1BA41E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89" y="1609547"/>
            <a:ext cx="8139714" cy="44976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105C48EC-C893-447B-B26C-CFA4435C92EA}"/>
              </a:ext>
            </a:extLst>
          </p:cNvPr>
          <p:cNvSpPr txBox="1"/>
          <p:nvPr/>
        </p:nvSpPr>
        <p:spPr>
          <a:xfrm>
            <a:off x="8732108" y="1990386"/>
            <a:ext cx="3393989" cy="4247317"/>
          </a:xfrm>
          <a:prstGeom prst="rect">
            <a:avLst/>
          </a:prstGeom>
          <a:noFill/>
        </p:spPr>
        <p:txBody>
          <a:bodyPr wrap="square" rtlCol="0">
            <a:spAutoFit/>
          </a:bodyPr>
          <a:lstStyle/>
          <a:p>
            <a:pPr algn="just"/>
            <a:r>
              <a:rPr lang="en-US" dirty="0"/>
              <a:t>This visualizes the relationship between gender and companies in terms of the count of occurrences. The stacked bar plot provides insights into the distribution of companies within each gender category.</a:t>
            </a:r>
          </a:p>
          <a:p>
            <a:pPr algn="just"/>
            <a:endParaRPr lang="en-US" dirty="0"/>
          </a:p>
          <a:p>
            <a:pPr algn="just"/>
            <a:r>
              <a:rPr lang="en-US" dirty="0">
                <a:solidFill>
                  <a:schemeClr val="accent2">
                    <a:lumMod val="75000"/>
                  </a:schemeClr>
                </a:solidFill>
              </a:rPr>
              <a:t>Result</a:t>
            </a:r>
            <a:r>
              <a:rPr lang="en-US" dirty="0"/>
              <a:t>: For both cab companies, the number of male users is considerably more than for females. Overall, the Yellow cab users are more than the Pink cab users.</a:t>
            </a:r>
          </a:p>
          <a:p>
            <a:pPr algn="just"/>
            <a:endParaRPr lang="en-US" dirty="0"/>
          </a:p>
        </p:txBody>
      </p:sp>
    </p:spTree>
    <p:extLst>
      <p:ext uri="{BB962C8B-B14F-4D97-AF65-F5344CB8AC3E}">
        <p14:creationId xmlns:p14="http://schemas.microsoft.com/office/powerpoint/2010/main" val="328840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Assumption</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1762895"/>
            <a:ext cx="10223157" cy="4580239"/>
          </a:xfrm>
        </p:spPr>
        <p:txBody>
          <a:bodyPr>
            <a:normAutofit/>
          </a:bodyPr>
          <a:lstStyle/>
          <a:p>
            <a:endParaRPr lang="en-US" sz="1800" b="0" i="0" dirty="0">
              <a:solidFill>
                <a:srgbClr val="000000"/>
              </a:solidFill>
              <a:effectLst/>
            </a:endParaRPr>
          </a:p>
          <a:p>
            <a:endParaRPr lang="en-US" sz="1800" dirty="0"/>
          </a:p>
          <a:p>
            <a:endParaRPr lang="en-US" sz="1400" dirty="0"/>
          </a:p>
          <a:p>
            <a:pPr marL="457200" lvl="1" indent="0">
              <a:buNone/>
            </a:pPr>
            <a:endParaRPr lang="en-US" sz="1400" dirty="0"/>
          </a:p>
          <a:p>
            <a:pPr lvl="1"/>
            <a:endParaRPr lang="en-US" sz="1400" dirty="0"/>
          </a:p>
          <a:p>
            <a:pPr marL="457200" lvl="1" indent="0">
              <a:buNone/>
            </a:pPr>
            <a:endParaRPr lang="en-US" sz="14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 Merged data</a:t>
            </a:r>
          </a:p>
        </p:txBody>
      </p:sp>
      <p:pic>
        <p:nvPicPr>
          <p:cNvPr id="5" name="Picture 4" descr="A blue and white rectangle with a black border&#10;&#10;Description automatically generated with low confidence">
            <a:extLst>
              <a:ext uri="{FF2B5EF4-FFF2-40B4-BE49-F238E27FC236}">
                <a16:creationId xmlns:a16="http://schemas.microsoft.com/office/drawing/2014/main" id="{3B46703E-4630-AF3B-CB45-53035A95C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86" y="2074860"/>
            <a:ext cx="7388045" cy="4419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8BC5138C-CF3D-9FEF-328E-0D762982D9E2}"/>
              </a:ext>
            </a:extLst>
          </p:cNvPr>
          <p:cNvSpPr txBox="1"/>
          <p:nvPr/>
        </p:nvSpPr>
        <p:spPr>
          <a:xfrm>
            <a:off x="8089557" y="2799400"/>
            <a:ext cx="3764692" cy="2970044"/>
          </a:xfrm>
          <a:prstGeom prst="rect">
            <a:avLst/>
          </a:prstGeom>
          <a:noFill/>
        </p:spPr>
        <p:txBody>
          <a:bodyPr wrap="square" rtlCol="0">
            <a:spAutoFit/>
          </a:bodyPr>
          <a:lstStyle/>
          <a:p>
            <a:pPr algn="just"/>
            <a:r>
              <a:rPr lang="en-US" sz="1700" b="0" i="0" dirty="0">
                <a:solidFill>
                  <a:srgbClr val="000000"/>
                </a:solidFill>
                <a:effectLst/>
                <a:latin typeface="Helvetica Neue"/>
              </a:rPr>
              <a:t>This visualizes the aggregated sum of 'KM Travelled' by company. The horizontal bar plot provides a comparison of the total distance traveled by each company. </a:t>
            </a:r>
          </a:p>
          <a:p>
            <a:pPr algn="just"/>
            <a:endParaRPr lang="en-US" sz="1700" dirty="0">
              <a:solidFill>
                <a:srgbClr val="000000"/>
              </a:solidFill>
              <a:latin typeface="Helvetica Neue"/>
            </a:endParaRPr>
          </a:p>
          <a:p>
            <a:pPr algn="just"/>
            <a:endParaRPr lang="en-US" sz="1700" b="0" i="0" dirty="0">
              <a:solidFill>
                <a:srgbClr val="000000"/>
              </a:solidFill>
              <a:effectLst/>
              <a:latin typeface="Helvetica Neue"/>
            </a:endParaRPr>
          </a:p>
          <a:p>
            <a:pPr algn="just"/>
            <a:r>
              <a:rPr lang="en-US" sz="1700" b="0" i="0" dirty="0">
                <a:solidFill>
                  <a:schemeClr val="accent2">
                    <a:lumMod val="75000"/>
                  </a:schemeClr>
                </a:solidFill>
                <a:effectLst/>
                <a:latin typeface="Helvetica Neue"/>
              </a:rPr>
              <a:t>Result</a:t>
            </a:r>
            <a:r>
              <a:rPr lang="en-US" sz="1700" b="0" i="0" dirty="0">
                <a:solidFill>
                  <a:srgbClr val="000000"/>
                </a:solidFill>
                <a:effectLst/>
                <a:latin typeface="Helvetica Neue"/>
              </a:rPr>
              <a:t>: The total Kilometers traveled by the Yellow cab company is much more than Pink cab.</a:t>
            </a:r>
          </a:p>
          <a:p>
            <a:pPr algn="just"/>
            <a:endParaRPr lang="en-US" sz="1700" dirty="0"/>
          </a:p>
        </p:txBody>
      </p:sp>
    </p:spTree>
    <p:extLst>
      <p:ext uri="{BB962C8B-B14F-4D97-AF65-F5344CB8AC3E}">
        <p14:creationId xmlns:p14="http://schemas.microsoft.com/office/powerpoint/2010/main" val="3708123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1762895"/>
            <a:ext cx="10223157" cy="4580239"/>
          </a:xfrm>
        </p:spPr>
        <p:txBody>
          <a:bodyPr>
            <a:normAutofit/>
          </a:bodyPr>
          <a:lstStyle/>
          <a:p>
            <a:endParaRPr lang="en-US" sz="1800" b="0" i="0" dirty="0">
              <a:solidFill>
                <a:srgbClr val="000000"/>
              </a:solidFill>
              <a:effectLst/>
            </a:endParaRPr>
          </a:p>
          <a:p>
            <a:endParaRPr lang="en-US" sz="1800" dirty="0"/>
          </a:p>
          <a:p>
            <a:endParaRPr lang="en-US" sz="1400" dirty="0"/>
          </a:p>
          <a:p>
            <a:pPr marL="457200" lvl="1" indent="0">
              <a:buNone/>
            </a:pPr>
            <a:endParaRPr lang="en-US" sz="1400" dirty="0"/>
          </a:p>
          <a:p>
            <a:pPr lvl="1"/>
            <a:endParaRPr lang="en-US" sz="1400" dirty="0"/>
          </a:p>
          <a:p>
            <a:pPr marL="457200" lvl="1" indent="0">
              <a:buNone/>
            </a:pPr>
            <a:endParaRPr lang="en-US" sz="14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 Merged data</a:t>
            </a:r>
          </a:p>
        </p:txBody>
      </p:sp>
      <p:pic>
        <p:nvPicPr>
          <p:cNvPr id="5" name="Picture 4" descr="A blue and white rectangles&#10;&#10;Description automatically generated with medium confidence">
            <a:extLst>
              <a:ext uri="{FF2B5EF4-FFF2-40B4-BE49-F238E27FC236}">
                <a16:creationId xmlns:a16="http://schemas.microsoft.com/office/drawing/2014/main" id="{A229CDBE-953B-E849-18AD-530E37EB8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50" y="1762895"/>
            <a:ext cx="7683267" cy="48948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68A6E4BC-7A68-BE9A-16D5-CA20D27F1ECD}"/>
              </a:ext>
            </a:extLst>
          </p:cNvPr>
          <p:cNvSpPr txBox="1"/>
          <p:nvPr/>
        </p:nvSpPr>
        <p:spPr>
          <a:xfrm>
            <a:off x="8361461" y="2567992"/>
            <a:ext cx="3253946" cy="3231654"/>
          </a:xfrm>
          <a:prstGeom prst="rect">
            <a:avLst/>
          </a:prstGeom>
          <a:noFill/>
        </p:spPr>
        <p:txBody>
          <a:bodyPr wrap="square" rtlCol="0">
            <a:spAutoFit/>
          </a:bodyPr>
          <a:lstStyle/>
          <a:p>
            <a:pPr algn="just"/>
            <a:r>
              <a:rPr lang="en-US" sz="1700" b="0" i="0" dirty="0">
                <a:solidFill>
                  <a:srgbClr val="000000"/>
                </a:solidFill>
                <a:effectLst/>
                <a:latin typeface="Helvetica Neue"/>
              </a:rPr>
              <a:t>The code helps you visualize the distribution of payment modes. The bar plot provides a clear comparison of the frequency or count of each payment mode. </a:t>
            </a:r>
          </a:p>
          <a:p>
            <a:pPr algn="just"/>
            <a:endParaRPr lang="en-US" sz="1700" dirty="0">
              <a:solidFill>
                <a:srgbClr val="000000"/>
              </a:solidFill>
              <a:latin typeface="Helvetica Neue"/>
            </a:endParaRPr>
          </a:p>
          <a:p>
            <a:pPr algn="just"/>
            <a:endParaRPr lang="en-US" sz="1700" b="0" i="0" dirty="0">
              <a:solidFill>
                <a:srgbClr val="000000"/>
              </a:solidFill>
              <a:effectLst/>
              <a:latin typeface="Helvetica Neue"/>
            </a:endParaRPr>
          </a:p>
          <a:p>
            <a:pPr algn="just"/>
            <a:r>
              <a:rPr lang="en-US" sz="1700" b="0" i="0" dirty="0">
                <a:solidFill>
                  <a:schemeClr val="accent2">
                    <a:lumMod val="75000"/>
                  </a:schemeClr>
                </a:solidFill>
                <a:effectLst/>
                <a:latin typeface="Helvetica Neue"/>
              </a:rPr>
              <a:t>Result</a:t>
            </a:r>
            <a:r>
              <a:rPr lang="en-US" sz="1700" b="0" i="0" dirty="0">
                <a:solidFill>
                  <a:srgbClr val="000000"/>
                </a:solidFill>
                <a:effectLst/>
                <a:latin typeface="Helvetica Neue"/>
              </a:rPr>
              <a:t>: most of the cab users use the card as a payment method.</a:t>
            </a:r>
          </a:p>
          <a:p>
            <a:pPr algn="just"/>
            <a:endParaRPr lang="en-US" sz="1700" dirty="0"/>
          </a:p>
        </p:txBody>
      </p:sp>
    </p:spTree>
    <p:extLst>
      <p:ext uri="{BB962C8B-B14F-4D97-AF65-F5344CB8AC3E}">
        <p14:creationId xmlns:p14="http://schemas.microsoft.com/office/powerpoint/2010/main" val="1452822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1762895"/>
            <a:ext cx="10223157" cy="4580239"/>
          </a:xfrm>
        </p:spPr>
        <p:txBody>
          <a:bodyPr>
            <a:normAutofit/>
          </a:bodyPr>
          <a:lstStyle/>
          <a:p>
            <a:endParaRPr lang="en-US" sz="1800" b="0" i="0" dirty="0">
              <a:solidFill>
                <a:srgbClr val="000000"/>
              </a:solidFill>
              <a:effectLst/>
            </a:endParaRPr>
          </a:p>
          <a:p>
            <a:endParaRPr lang="en-US" sz="1800" dirty="0"/>
          </a:p>
          <a:p>
            <a:endParaRPr lang="en-US" sz="1400" dirty="0"/>
          </a:p>
          <a:p>
            <a:pPr marL="457200" lvl="1" indent="0">
              <a:buNone/>
            </a:pPr>
            <a:endParaRPr lang="en-US" sz="1400" dirty="0"/>
          </a:p>
          <a:p>
            <a:pPr lvl="1"/>
            <a:endParaRPr lang="en-US" sz="1400" dirty="0"/>
          </a:p>
          <a:p>
            <a:pPr marL="457200" lvl="1" indent="0">
              <a:buNone/>
            </a:pPr>
            <a:endParaRPr lang="en-US" sz="14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 Merged data</a:t>
            </a:r>
          </a:p>
        </p:txBody>
      </p:sp>
      <p:pic>
        <p:nvPicPr>
          <p:cNvPr id="5" name="Picture 4" descr="A screenshot of a computer screen&#10;&#10;Description automatically generated with medium confidence">
            <a:extLst>
              <a:ext uri="{FF2B5EF4-FFF2-40B4-BE49-F238E27FC236}">
                <a16:creationId xmlns:a16="http://schemas.microsoft.com/office/drawing/2014/main" id="{C3F50438-FCA2-F585-FD4F-2AA9D16D8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31" y="1597688"/>
            <a:ext cx="7441991" cy="50831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63DFD930-FB1B-8881-58DA-6A7AB3E60CF9}"/>
              </a:ext>
            </a:extLst>
          </p:cNvPr>
          <p:cNvSpPr txBox="1"/>
          <p:nvPr/>
        </p:nvSpPr>
        <p:spPr>
          <a:xfrm>
            <a:off x="8048368" y="2401330"/>
            <a:ext cx="3739978" cy="3293209"/>
          </a:xfrm>
          <a:prstGeom prst="rect">
            <a:avLst/>
          </a:prstGeom>
          <a:noFill/>
        </p:spPr>
        <p:txBody>
          <a:bodyPr wrap="square" rtlCol="0">
            <a:spAutoFit/>
          </a:bodyPr>
          <a:lstStyle/>
          <a:p>
            <a:pPr algn="just"/>
            <a:r>
              <a:rPr lang="en-US" sz="1600" b="0" i="0" dirty="0">
                <a:solidFill>
                  <a:srgbClr val="000000"/>
                </a:solidFill>
                <a:effectLst/>
                <a:latin typeface="Helvetica Neue"/>
              </a:rPr>
              <a:t>This visualizes the distribution of payment modes by company. The stacked bar plot provides insights into the preferred payment modes for each company and allows for comparison between companies. </a:t>
            </a:r>
          </a:p>
          <a:p>
            <a:pPr algn="just"/>
            <a:endParaRPr lang="en-US" sz="1600" dirty="0">
              <a:solidFill>
                <a:srgbClr val="000000"/>
              </a:solidFill>
              <a:latin typeface="Helvetica Neue"/>
            </a:endParaRPr>
          </a:p>
          <a:p>
            <a:pPr algn="just"/>
            <a:endParaRPr lang="en-US" sz="1600" b="0" i="0" dirty="0">
              <a:solidFill>
                <a:schemeClr val="accent2">
                  <a:lumMod val="75000"/>
                </a:schemeClr>
              </a:solidFill>
              <a:effectLst/>
              <a:latin typeface="Helvetica Neue"/>
            </a:endParaRPr>
          </a:p>
          <a:p>
            <a:pPr algn="just"/>
            <a:r>
              <a:rPr lang="en-US" sz="1600" b="0" i="0" dirty="0">
                <a:solidFill>
                  <a:schemeClr val="accent2">
                    <a:lumMod val="75000"/>
                  </a:schemeClr>
                </a:solidFill>
                <a:effectLst/>
                <a:latin typeface="Helvetica Neue"/>
              </a:rPr>
              <a:t>Result</a:t>
            </a:r>
            <a:r>
              <a:rPr lang="en-US" sz="1600" b="0" i="0" dirty="0">
                <a:solidFill>
                  <a:srgbClr val="000000"/>
                </a:solidFill>
                <a:effectLst/>
                <a:latin typeface="Helvetica Neue"/>
              </a:rPr>
              <a:t>: Same result as the previous figure. most of cab users use cards instead of cash. The same pattern works for Yellow Cab.</a:t>
            </a:r>
          </a:p>
          <a:p>
            <a:pPr algn="just"/>
            <a:endParaRPr lang="en-US" sz="1600" dirty="0"/>
          </a:p>
        </p:txBody>
      </p:sp>
    </p:spTree>
    <p:extLst>
      <p:ext uri="{BB962C8B-B14F-4D97-AF65-F5344CB8AC3E}">
        <p14:creationId xmlns:p14="http://schemas.microsoft.com/office/powerpoint/2010/main" val="690151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1762895"/>
            <a:ext cx="10223157" cy="4580239"/>
          </a:xfrm>
        </p:spPr>
        <p:txBody>
          <a:bodyPr>
            <a:normAutofit/>
          </a:bodyPr>
          <a:lstStyle/>
          <a:p>
            <a:endParaRPr lang="en-US" sz="1800" b="0" i="0" dirty="0">
              <a:solidFill>
                <a:srgbClr val="000000"/>
              </a:solidFill>
              <a:effectLst/>
            </a:endParaRPr>
          </a:p>
          <a:p>
            <a:endParaRPr lang="en-US" sz="1800" dirty="0"/>
          </a:p>
          <a:p>
            <a:endParaRPr lang="en-US" sz="1400" dirty="0"/>
          </a:p>
          <a:p>
            <a:pPr marL="457200" lvl="1" indent="0">
              <a:buNone/>
            </a:pPr>
            <a:endParaRPr lang="en-US" sz="1400" dirty="0"/>
          </a:p>
          <a:p>
            <a:pPr lvl="1"/>
            <a:endParaRPr lang="en-US" sz="1400" dirty="0"/>
          </a:p>
          <a:p>
            <a:pPr marL="457200" lvl="1" indent="0">
              <a:buNone/>
            </a:pPr>
            <a:endParaRPr lang="en-US" sz="14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 Merged data</a:t>
            </a:r>
          </a:p>
        </p:txBody>
      </p:sp>
      <p:pic>
        <p:nvPicPr>
          <p:cNvPr id="5" name="Picture 4" descr="A picture containing text, screenshot, line, rectangle&#10;&#10;Description automatically generated">
            <a:extLst>
              <a:ext uri="{FF2B5EF4-FFF2-40B4-BE49-F238E27FC236}">
                <a16:creationId xmlns:a16="http://schemas.microsoft.com/office/drawing/2014/main" id="{BEF37949-70E5-A398-1EE1-1A001E7CF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249" y="1713095"/>
            <a:ext cx="6632574" cy="46798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C33B0404-006A-07ED-3C50-A29E70417B92}"/>
              </a:ext>
            </a:extLst>
          </p:cNvPr>
          <p:cNvSpPr txBox="1"/>
          <p:nvPr/>
        </p:nvSpPr>
        <p:spPr>
          <a:xfrm>
            <a:off x="7704437" y="2215976"/>
            <a:ext cx="3649363" cy="3416320"/>
          </a:xfrm>
          <a:prstGeom prst="rect">
            <a:avLst/>
          </a:prstGeom>
          <a:noFill/>
        </p:spPr>
        <p:txBody>
          <a:bodyPr wrap="square" rtlCol="0">
            <a:spAutoFit/>
          </a:bodyPr>
          <a:lstStyle/>
          <a:p>
            <a:pPr algn="just"/>
            <a:r>
              <a:rPr lang="en-US" dirty="0"/>
              <a:t>The resulting plot shows the trend of profit for each company over the years, with each company represented by a different colored line. It helps visualize how the profit of each company has evolved or changed over time.</a:t>
            </a:r>
          </a:p>
          <a:p>
            <a:pPr algn="just"/>
            <a:endParaRPr lang="en-US" dirty="0"/>
          </a:p>
          <a:p>
            <a:pPr algn="just"/>
            <a:endParaRPr lang="en-US" dirty="0"/>
          </a:p>
          <a:p>
            <a:pPr algn="just"/>
            <a:r>
              <a:rPr lang="en-US" dirty="0">
                <a:solidFill>
                  <a:schemeClr val="accent2">
                    <a:lumMod val="75000"/>
                  </a:schemeClr>
                </a:solidFill>
              </a:rPr>
              <a:t>Result</a:t>
            </a:r>
            <a:r>
              <a:rPr lang="en-US" dirty="0"/>
              <a:t>: </a:t>
            </a:r>
            <a:r>
              <a:rPr lang="en-US" dirty="0">
                <a:solidFill>
                  <a:srgbClr val="000000"/>
                </a:solidFill>
                <a:latin typeface="Helvetica Neue"/>
              </a:rPr>
              <a:t>P</a:t>
            </a:r>
            <a:r>
              <a:rPr lang="en-US" b="0" i="0" dirty="0">
                <a:solidFill>
                  <a:srgbClr val="000000"/>
                </a:solidFill>
                <a:effectLst/>
                <a:latin typeface="Helvetica Neue"/>
              </a:rPr>
              <a:t>rofit of the both companies has reduced over the past few years.</a:t>
            </a:r>
            <a:endParaRPr lang="en-US" dirty="0"/>
          </a:p>
        </p:txBody>
      </p:sp>
    </p:spTree>
    <p:extLst>
      <p:ext uri="{BB962C8B-B14F-4D97-AF65-F5344CB8AC3E}">
        <p14:creationId xmlns:p14="http://schemas.microsoft.com/office/powerpoint/2010/main" val="4118934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1005017" y="1960889"/>
            <a:ext cx="9341707" cy="3533749"/>
          </a:xfrm>
        </p:spPr>
        <p:txBody>
          <a:bodyPr>
            <a:normAutofit/>
          </a:bodyPr>
          <a:lstStyle/>
          <a:p>
            <a:r>
              <a:rPr lang="en-US" sz="1800" dirty="0"/>
              <a:t>Through the analysis of the merged dataset, we have discovered several important findings, including the company with the maximum number of cab users, mean profits and profit per kilometer by company, mean profit by city, and user distribution across cities. These findings provide valuable information for strategic decision-making and business growth.</a:t>
            </a:r>
          </a:p>
          <a:p>
            <a:r>
              <a:rPr lang="en-US" sz="1800" dirty="0"/>
              <a:t>The Yellow Cab Company has a higher value for all the above features. </a:t>
            </a:r>
          </a:p>
          <a:p>
            <a:r>
              <a:rPr lang="en-US" sz="1800" dirty="0"/>
              <a:t>New York has the most cab users.</a:t>
            </a:r>
          </a:p>
          <a:p>
            <a:r>
              <a:rPr lang="en-US" sz="1800" dirty="0"/>
              <a:t>Therefore, investing in Yellow Cab Company is recommended.</a:t>
            </a:r>
          </a:p>
          <a:p>
            <a:endParaRPr lang="en-US" sz="1800" dirty="0"/>
          </a:p>
          <a:p>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Summary</a:t>
            </a:r>
          </a:p>
        </p:txBody>
      </p:sp>
    </p:spTree>
    <p:extLst>
      <p:ext uri="{BB962C8B-B14F-4D97-AF65-F5344CB8AC3E}">
        <p14:creationId xmlns:p14="http://schemas.microsoft.com/office/powerpoint/2010/main" val="3089772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416011" y="1417637"/>
            <a:ext cx="11359978" cy="4628936"/>
          </a:xfrm>
        </p:spPr>
        <p:txBody>
          <a:bodyPr>
            <a:normAutofit lnSpcReduction="10000"/>
          </a:bodyPr>
          <a:lstStyle/>
          <a:p>
            <a:pPr algn="just">
              <a:lnSpc>
                <a:spcPct val="160000"/>
              </a:lnSpc>
            </a:pPr>
            <a:r>
              <a:rPr lang="en-US" sz="1200" b="1" dirty="0"/>
              <a:t>Targeted Marketing: </a:t>
            </a:r>
            <a:r>
              <a:rPr lang="en-US" sz="1200" dirty="0"/>
              <a:t>Utilize customer segmentation analysis to tailor marketing strategies and promotional campaigns for different customer segments. Focus on segments that contribute the most to the business in terms of revenue or number of rides. This can include personalized offers, loyalty programs, and targeted advertising to enhance customer satisfaction and increase customer retention.</a:t>
            </a:r>
          </a:p>
          <a:p>
            <a:pPr algn="just">
              <a:lnSpc>
                <a:spcPct val="160000"/>
              </a:lnSpc>
            </a:pPr>
            <a:r>
              <a:rPr lang="en-US" sz="1200" b="1" dirty="0"/>
              <a:t>Payment Options Optimization</a:t>
            </a:r>
            <a:r>
              <a:rPr lang="en-US" sz="1200" dirty="0"/>
              <a:t>: Optimize the available payment options based on the preferences identified in the payment mode analysis. Ensure a seamless and secure payment experience for customers by offering popular payment modes and exploring options for digital wallets or contactless payments. Monitor customer feedback and satisfaction to continuously improve the payment process.</a:t>
            </a:r>
          </a:p>
          <a:p>
            <a:pPr algn="just">
              <a:lnSpc>
                <a:spcPct val="160000"/>
              </a:lnSpc>
            </a:pPr>
            <a:r>
              <a:rPr lang="en-US" sz="1200" b="1" dirty="0"/>
              <a:t>Seasonal Demand Planning: </a:t>
            </a:r>
            <a:r>
              <a:rPr lang="en-US" sz="1200" dirty="0"/>
              <a:t>Leverage the insights from the analysis of travel patterns to optimize resource allocation and pricing strategies during peak demand periods. Identify the specific days of the week or months with higher demand and plan driver availability and fleet management accordingly. Implement dynamic pricing strategies to maximize revenue during high-demand periods.</a:t>
            </a:r>
          </a:p>
          <a:p>
            <a:pPr algn="just">
              <a:lnSpc>
                <a:spcPct val="160000"/>
              </a:lnSpc>
            </a:pPr>
            <a:r>
              <a:rPr lang="en-US" sz="1200" b="1" dirty="0"/>
              <a:t>Geographical Expansion: </a:t>
            </a:r>
            <a:r>
              <a:rPr lang="en-US" sz="1200" dirty="0"/>
              <a:t>Consider expanding operations to cities where specific companies have a lower presence or market share. Utilize the analysis of user distribution across cities to identify potential growth opportunities. Conduct market research and feasibility studies to assess the viability and potential success of expanding into new cities.</a:t>
            </a:r>
          </a:p>
          <a:p>
            <a:pPr algn="just">
              <a:lnSpc>
                <a:spcPct val="160000"/>
              </a:lnSpc>
            </a:pPr>
            <a:r>
              <a:rPr lang="en-US" sz="1200" b="1" dirty="0"/>
              <a:t>Customer Experience Enhancement</a:t>
            </a:r>
            <a:r>
              <a:rPr lang="en-US" sz="1200" dirty="0"/>
              <a:t>: Continuously monitor and analyze customer feedback and satisfaction metrics to identify areas for improvement. Focus on enhancing the overall customer experience by providing reliable and comfortable rides, ensuring prompt customer support, and offering personalized services based on customer preferences.</a:t>
            </a:r>
          </a:p>
          <a:p>
            <a:pPr algn="just">
              <a:lnSpc>
                <a:spcPct val="160000"/>
              </a:lnSpc>
            </a:pPr>
            <a:r>
              <a:rPr lang="en-US" sz="1200" b="1" dirty="0"/>
              <a:t>Competitor Analysis: </a:t>
            </a:r>
            <a:r>
              <a:rPr lang="en-US" sz="1200" dirty="0"/>
              <a:t>Conduct a thorough analysis of competitors in the market to understand their strategies, market share, and customer base. Identify areas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Recommendation</a:t>
            </a:r>
          </a:p>
        </p:txBody>
      </p:sp>
    </p:spTree>
    <p:extLst>
      <p:ext uri="{BB962C8B-B14F-4D97-AF65-F5344CB8AC3E}">
        <p14:creationId xmlns:p14="http://schemas.microsoft.com/office/powerpoint/2010/main" val="1606035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043" y="5517782"/>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316513" y="2399565"/>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1301579" y="1960889"/>
            <a:ext cx="8746524" cy="4351338"/>
          </a:xfrm>
        </p:spPr>
        <p:txBody>
          <a:bodyPr>
            <a:normAutofit/>
          </a:bodyPr>
          <a:lstStyle/>
          <a:p>
            <a:pPr algn="just">
              <a:lnSpc>
                <a:spcPct val="150000"/>
              </a:lnSpc>
            </a:pPr>
            <a:r>
              <a:rPr lang="en-US" sz="1800" b="0" i="0" dirty="0">
                <a:solidFill>
                  <a:srgbClr val="374151"/>
                </a:solidFill>
                <a:effectLst/>
              </a:rPr>
              <a:t>XYZ, a US-based private equity firm, intends to invest in the Cab Industry due to its significant expansion and the presence of numerous influential players. The aim is to assist XYZ in selecting the appropriate company for investment by offering practical guidance.</a:t>
            </a:r>
          </a:p>
          <a:p>
            <a:pPr algn="just">
              <a:lnSpc>
                <a:spcPct val="150000"/>
              </a:lnSpc>
            </a:pPr>
            <a:r>
              <a:rPr lang="en-US" sz="1800" b="1" dirty="0"/>
              <a:t>Objective</a:t>
            </a:r>
            <a:r>
              <a:rPr lang="en-US" sz="1800" dirty="0"/>
              <a:t>: Provide actionable insights to help XYZ firm in identifying the right company for making an investment.</a:t>
            </a:r>
          </a:p>
          <a:p>
            <a:pPr marL="0" indent="0">
              <a:lnSpc>
                <a:spcPct val="150000"/>
              </a:lnSpc>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Statement</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08454" y="1462214"/>
            <a:ext cx="10645346" cy="5395786"/>
          </a:xfrm>
        </p:spPr>
        <p:txBody>
          <a:bodyPr>
            <a:noAutofit/>
          </a:bodyPr>
          <a:lstStyle/>
          <a:p>
            <a:pPr algn="just">
              <a:lnSpc>
                <a:spcPct val="170000"/>
              </a:lnSpc>
            </a:pPr>
            <a:r>
              <a:rPr lang="en-US" sz="1500" b="1" dirty="0"/>
              <a:t>Data Integrity: </a:t>
            </a:r>
            <a:r>
              <a:rPr lang="en-US" sz="1500" dirty="0"/>
              <a:t>It is assumed that the provided datasets, including Cab_Data.csv, Customer_ID.csv, Transaction_ID.csv, and City.csv, are reliable and accurately represent the relevant information for analysis.</a:t>
            </a:r>
          </a:p>
          <a:p>
            <a:pPr algn="just">
              <a:lnSpc>
                <a:spcPct val="170000"/>
              </a:lnSpc>
            </a:pPr>
            <a:r>
              <a:rPr lang="en-US" sz="1500" b="1" dirty="0"/>
              <a:t>Data Merging: </a:t>
            </a:r>
            <a:r>
              <a:rPr lang="en-US" sz="1500" dirty="0"/>
              <a:t>The datasets have been merged based on common columns such as "City" and "Company" to combine relevant information from different sources. It is assumed that the merging process has been performed correctly, and the resulting merged dataset accurately represents the combined information.</a:t>
            </a:r>
          </a:p>
          <a:p>
            <a:pPr algn="just">
              <a:lnSpc>
                <a:spcPct val="170000"/>
              </a:lnSpc>
            </a:pPr>
            <a:r>
              <a:rPr lang="en-US" sz="1500" b="1" dirty="0"/>
              <a:t>Missing Data: </a:t>
            </a:r>
            <a:r>
              <a:rPr lang="en-US" sz="1500" dirty="0"/>
              <a:t>It is assumed that missing data, if any, has been handled appropriately. This includes strategies such as imputation or excluding incomplete data points, as deemed suitable for the specific analysis.</a:t>
            </a:r>
          </a:p>
          <a:p>
            <a:pPr algn="just">
              <a:lnSpc>
                <a:spcPct val="170000"/>
              </a:lnSpc>
            </a:pPr>
            <a:r>
              <a:rPr lang="en-US" sz="1500" b="1" dirty="0"/>
              <a:t>Currency and Units: </a:t>
            </a:r>
            <a:r>
              <a:rPr lang="en-US" sz="1500" dirty="0"/>
              <a:t>The financial figures in the datasets, such as "Price Charged," "Cost of Trip," and "Profit," are assumed to be in the same currency. Additionally, the units of measurement for distance (e.g., "KM Travelled") and population-related features (e.g., "Population," "Users") are assumed to be consistent throughout the datasets.</a:t>
            </a:r>
          </a:p>
          <a:p>
            <a:pPr algn="just">
              <a:lnSpc>
                <a:spcPct val="170000"/>
              </a:lnSpc>
            </a:pPr>
            <a:r>
              <a:rPr lang="en-US" sz="1500" b="1" dirty="0"/>
              <a:t>Time Frame: </a:t>
            </a:r>
            <a:r>
              <a:rPr lang="en-US" sz="1500" dirty="0"/>
              <a:t>The analysis is based on the available data within the specified time frame. It is assumed that this time frame provides a representative sample for understanding the patterns and trends in the data.</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Assumption</a:t>
            </a:r>
          </a:p>
        </p:txBody>
      </p:sp>
    </p:spTree>
    <p:extLst>
      <p:ext uri="{BB962C8B-B14F-4D97-AF65-F5344CB8AC3E}">
        <p14:creationId xmlns:p14="http://schemas.microsoft.com/office/powerpoint/2010/main" val="407358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1" y="1622853"/>
            <a:ext cx="10645346" cy="5428736"/>
          </a:xfrm>
        </p:spPr>
        <p:txBody>
          <a:bodyPr>
            <a:normAutofit fontScale="77500" lnSpcReduction="20000"/>
          </a:bodyPr>
          <a:lstStyle/>
          <a:p>
            <a:pPr algn="just">
              <a:lnSpc>
                <a:spcPct val="160000"/>
              </a:lnSpc>
            </a:pPr>
            <a:r>
              <a:rPr lang="en-US" sz="1600" b="1" dirty="0"/>
              <a:t>Data Preprocessing: </a:t>
            </a:r>
            <a:r>
              <a:rPr lang="en-US" sz="1600" dirty="0"/>
              <a:t>Before proceeding with the analysis, ensure the dataset is clean and well-structured. Handle missing values, remove duplicates if any, and validate the data consistency and integrity. Convert relevant columns to appropriate data types, such as converting object type to datetime type for date-related columns.</a:t>
            </a:r>
          </a:p>
          <a:p>
            <a:pPr algn="just">
              <a:lnSpc>
                <a:spcPct val="160000"/>
              </a:lnSpc>
            </a:pPr>
            <a:r>
              <a:rPr lang="en-US" sz="1600" b="1" dirty="0"/>
              <a:t>Exploratory Data Analysis (EDA): </a:t>
            </a:r>
            <a:r>
              <a:rPr lang="en-US" sz="1600" dirty="0"/>
              <a:t>Perform exploratory data analysis to gain initial insights into the dataset. This includes descriptive statistics, data visualization, and identifying any outliers or anomalies. Explore the relationships between variables, uncover patterns, and understand the distribution of key features.</a:t>
            </a:r>
          </a:p>
          <a:p>
            <a:pPr algn="just">
              <a:lnSpc>
                <a:spcPct val="160000"/>
              </a:lnSpc>
            </a:pPr>
            <a:r>
              <a:rPr lang="en-US" sz="1600" b="1" dirty="0"/>
              <a:t>Customer Segmentation: </a:t>
            </a:r>
            <a:r>
              <a:rPr lang="en-US" sz="1600" dirty="0"/>
              <a:t>Utilize demographic features such as age, gender, and income to segment customers into meaningful groups. Analyze the preferences and usage patterns of each segment to identify the customer segments that contribute the most to the business in terms of revenue or a number of rides. Tailor marketing strategies and promotional campaigns specific to each segment to enhance customer satisfaction and loyalty.</a:t>
            </a:r>
          </a:p>
          <a:p>
            <a:pPr algn="just">
              <a:lnSpc>
                <a:spcPct val="160000"/>
              </a:lnSpc>
            </a:pPr>
            <a:r>
              <a:rPr lang="en-US" sz="1600" b="1" dirty="0"/>
              <a:t>Payment Mode Analysis: </a:t>
            </a:r>
            <a:r>
              <a:rPr lang="en-US" sz="1600" dirty="0"/>
              <a:t>Investigate the distribution of payment modes used by customers and examine any variations across different companies or cities. Determine if there is a correlation between payment modes and factors like profit or customer satisfaction. Identify the most common payment modes and explore strategies to optimize the payment options offered to customers.</a:t>
            </a:r>
          </a:p>
          <a:p>
            <a:pPr algn="just">
              <a:lnSpc>
                <a:spcPct val="160000"/>
              </a:lnSpc>
            </a:pPr>
            <a:r>
              <a:rPr lang="en-US" sz="1600" b="1" dirty="0"/>
              <a:t>Travel Patterns: </a:t>
            </a:r>
            <a:r>
              <a:rPr lang="en-US" sz="1600" dirty="0"/>
              <a:t>Analyze the date of travel to identify seasonal trends or patterns in cab usage. Determine if there are specific days of the week or months with higher demand. Visualize the trends using line plots or heatmaps to understand the variations in cab usage throughout the year. Use these insights to optimize resource allocation, pricing strategies, and marketing campaigns during peak demand periods.</a:t>
            </a:r>
          </a:p>
          <a:p>
            <a:pPr algn="just">
              <a:lnSpc>
                <a:spcPct val="160000"/>
              </a:lnSpc>
            </a:pPr>
            <a:r>
              <a:rPr lang="en-US" sz="1600" b="1" dirty="0"/>
              <a:t>City and Company Relationships: </a:t>
            </a:r>
            <a:r>
              <a:rPr lang="en-US" sz="1600" dirty="0"/>
              <a:t>Investigate the relationship between cities and companies in terms of cab usage. Analyze factors such as profit, number of rides, and user distribution across different cities and companies. Identify the cities where specific companies have a higher presence and assess their market share. Leverage these insights to target specific cities and optimize operations and marketing efforts accordingly.</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Assumption</a:t>
            </a:r>
          </a:p>
        </p:txBody>
      </p:sp>
    </p:spTree>
    <p:extLst>
      <p:ext uri="{BB962C8B-B14F-4D97-AF65-F5344CB8AC3E}">
        <p14:creationId xmlns:p14="http://schemas.microsoft.com/office/powerpoint/2010/main" val="2859901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1622853"/>
            <a:ext cx="4475205" cy="2372498"/>
          </a:xfrm>
        </p:spPr>
        <p:txBody>
          <a:bodyPr>
            <a:normAutofit/>
          </a:bodyPr>
          <a:lstStyle/>
          <a:p>
            <a:pPr marL="0" indent="0">
              <a:buNone/>
            </a:pPr>
            <a:r>
              <a:rPr lang="en-US" sz="2400" dirty="0"/>
              <a:t>Four files have been used:</a:t>
            </a:r>
          </a:p>
          <a:p>
            <a:pPr marL="0" indent="0">
              <a:buNone/>
            </a:pPr>
            <a:endParaRPr lang="en-US" sz="2400" dirty="0"/>
          </a:p>
          <a:p>
            <a:pPr lvl="1"/>
            <a:r>
              <a:rPr lang="en-US" sz="1800" dirty="0">
                <a:solidFill>
                  <a:schemeClr val="accent2">
                    <a:lumMod val="75000"/>
                  </a:schemeClr>
                </a:solidFill>
              </a:rPr>
              <a:t>Cab_data.csv</a:t>
            </a:r>
          </a:p>
          <a:p>
            <a:pPr lvl="1"/>
            <a:r>
              <a:rPr lang="en-US" sz="1800" dirty="0">
                <a:solidFill>
                  <a:schemeClr val="accent2">
                    <a:lumMod val="75000"/>
                  </a:schemeClr>
                </a:solidFill>
              </a:rPr>
              <a:t>City_data.csv</a:t>
            </a:r>
          </a:p>
          <a:p>
            <a:pPr lvl="1"/>
            <a:r>
              <a:rPr lang="en-US" sz="1800" dirty="0">
                <a:solidFill>
                  <a:schemeClr val="accent2">
                    <a:lumMod val="75000"/>
                  </a:schemeClr>
                </a:solidFill>
              </a:rPr>
              <a:t>Customer_data.csv</a:t>
            </a:r>
          </a:p>
          <a:p>
            <a:pPr lvl="1"/>
            <a:r>
              <a:rPr lang="en-US" sz="1800" dirty="0">
                <a:solidFill>
                  <a:schemeClr val="accent2">
                    <a:lumMod val="75000"/>
                  </a:schemeClr>
                </a:solidFill>
              </a:rPr>
              <a:t>Transaction_data.csv</a:t>
            </a:r>
          </a:p>
          <a:p>
            <a:pPr marL="0" indent="0">
              <a:buNone/>
            </a:pPr>
            <a:endParaRPr lang="en-US" sz="24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a:t>
            </a:r>
          </a:p>
        </p:txBody>
      </p:sp>
      <p:sp>
        <p:nvSpPr>
          <p:cNvPr id="5" name="TextBox 4">
            <a:extLst>
              <a:ext uri="{FF2B5EF4-FFF2-40B4-BE49-F238E27FC236}">
                <a16:creationId xmlns:a16="http://schemas.microsoft.com/office/drawing/2014/main" id="{8E75AEFC-1030-21B8-65B3-699145AB84FE}"/>
              </a:ext>
            </a:extLst>
          </p:cNvPr>
          <p:cNvSpPr txBox="1"/>
          <p:nvPr/>
        </p:nvSpPr>
        <p:spPr>
          <a:xfrm>
            <a:off x="838200" y="4151870"/>
            <a:ext cx="6847703" cy="2031325"/>
          </a:xfrm>
          <a:prstGeom prst="rect">
            <a:avLst/>
          </a:prstGeom>
          <a:noFill/>
        </p:spPr>
        <p:txBody>
          <a:bodyPr wrap="square" rtlCol="0">
            <a:spAutoFit/>
          </a:bodyPr>
          <a:lstStyle/>
          <a:p>
            <a:r>
              <a:rPr lang="en-US" dirty="0"/>
              <a:t>Three merged files were created:</a:t>
            </a:r>
          </a:p>
          <a:p>
            <a:endParaRPr lang="en-US" dirty="0"/>
          </a:p>
          <a:p>
            <a:pPr marL="742950" lvl="1" indent="-285750">
              <a:buFont typeface="Arial" panose="020B0604020202020204" pitchFamily="34" charset="0"/>
              <a:buChar char="•"/>
            </a:pPr>
            <a:r>
              <a:rPr lang="en-US" dirty="0" err="1">
                <a:solidFill>
                  <a:schemeClr val="accent2">
                    <a:lumMod val="75000"/>
                  </a:schemeClr>
                </a:solidFill>
              </a:rPr>
              <a:t>Merged_data</a:t>
            </a:r>
            <a:r>
              <a:rPr lang="en-US" dirty="0">
                <a:solidFill>
                  <a:schemeClr val="accent2">
                    <a:lumMod val="75000"/>
                  </a:schemeClr>
                </a:solidFill>
              </a:rPr>
              <a:t> = </a:t>
            </a:r>
            <a:r>
              <a:rPr lang="en-US" dirty="0" err="1">
                <a:solidFill>
                  <a:schemeClr val="accent2">
                    <a:lumMod val="75000"/>
                  </a:schemeClr>
                </a:solidFill>
              </a:rPr>
              <a:t>Cab_data</a:t>
            </a:r>
            <a:r>
              <a:rPr lang="en-US" dirty="0">
                <a:solidFill>
                  <a:schemeClr val="accent2">
                    <a:lumMod val="75000"/>
                  </a:schemeClr>
                </a:solidFill>
              </a:rPr>
              <a:t> &amp; </a:t>
            </a:r>
            <a:r>
              <a:rPr lang="en-US" dirty="0" err="1">
                <a:solidFill>
                  <a:schemeClr val="accent2">
                    <a:lumMod val="75000"/>
                  </a:schemeClr>
                </a:solidFill>
              </a:rPr>
              <a:t>City_data</a:t>
            </a:r>
            <a:endParaRPr lang="en-US" dirty="0">
              <a:solidFill>
                <a:schemeClr val="accent2">
                  <a:lumMod val="75000"/>
                </a:schemeClr>
              </a:solidFill>
            </a:endParaRPr>
          </a:p>
          <a:p>
            <a:pPr marL="742950" lvl="1" indent="-285750">
              <a:buFont typeface="Arial" panose="020B0604020202020204" pitchFamily="34" charset="0"/>
              <a:buChar char="•"/>
            </a:pPr>
            <a:r>
              <a:rPr lang="en-US" dirty="0">
                <a:solidFill>
                  <a:schemeClr val="accent2">
                    <a:lumMod val="75000"/>
                  </a:schemeClr>
                </a:solidFill>
              </a:rPr>
              <a:t>Merged_data2 = </a:t>
            </a:r>
            <a:r>
              <a:rPr lang="en-US" dirty="0" err="1">
                <a:solidFill>
                  <a:schemeClr val="accent2">
                    <a:lumMod val="75000"/>
                  </a:schemeClr>
                </a:solidFill>
              </a:rPr>
              <a:t>Customer_data</a:t>
            </a:r>
            <a:r>
              <a:rPr lang="en-US" dirty="0">
                <a:solidFill>
                  <a:schemeClr val="accent2">
                    <a:lumMod val="75000"/>
                  </a:schemeClr>
                </a:solidFill>
              </a:rPr>
              <a:t> &amp; </a:t>
            </a:r>
            <a:r>
              <a:rPr lang="en-US" dirty="0" err="1">
                <a:solidFill>
                  <a:schemeClr val="accent2">
                    <a:lumMod val="75000"/>
                  </a:schemeClr>
                </a:solidFill>
              </a:rPr>
              <a:t>Transaction_data</a:t>
            </a:r>
            <a:endParaRPr lang="en-US" dirty="0">
              <a:solidFill>
                <a:schemeClr val="accent2">
                  <a:lumMod val="75000"/>
                </a:schemeClr>
              </a:solidFill>
            </a:endParaRPr>
          </a:p>
          <a:p>
            <a:pPr marL="742950" lvl="1" indent="-285750">
              <a:buFont typeface="Arial" panose="020B0604020202020204" pitchFamily="34" charset="0"/>
              <a:buChar char="•"/>
            </a:pPr>
            <a:r>
              <a:rPr lang="en-US" dirty="0">
                <a:solidFill>
                  <a:schemeClr val="accent2">
                    <a:lumMod val="75000"/>
                  </a:schemeClr>
                </a:solidFill>
              </a:rPr>
              <a:t>Merged_data3 = </a:t>
            </a:r>
            <a:r>
              <a:rPr lang="en-US" dirty="0" err="1">
                <a:solidFill>
                  <a:schemeClr val="accent2">
                    <a:lumMod val="75000"/>
                  </a:schemeClr>
                </a:solidFill>
              </a:rPr>
              <a:t>Merged_data</a:t>
            </a:r>
            <a:r>
              <a:rPr lang="en-US" dirty="0">
                <a:solidFill>
                  <a:schemeClr val="accent2">
                    <a:lumMod val="75000"/>
                  </a:schemeClr>
                </a:solidFill>
              </a:rPr>
              <a:t> &amp; Merged_data2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2919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1762895"/>
            <a:ext cx="10223157" cy="4580239"/>
          </a:xfrm>
        </p:spPr>
        <p:txBody>
          <a:bodyPr>
            <a:normAutofit/>
          </a:bodyPr>
          <a:lstStyle/>
          <a:p>
            <a:r>
              <a:rPr lang="en-US" sz="1800" dirty="0"/>
              <a:t>Importing cab dataset</a:t>
            </a:r>
          </a:p>
          <a:p>
            <a:r>
              <a:rPr lang="en-US" sz="1800" dirty="0"/>
              <a:t>Checking the data types and changing the travel date to </a:t>
            </a:r>
            <a:r>
              <a:rPr lang="en-US" sz="1800" dirty="0" err="1"/>
              <a:t>DateTime</a:t>
            </a:r>
            <a:r>
              <a:rPr lang="en-US" sz="1800" dirty="0"/>
              <a:t> type.</a:t>
            </a:r>
          </a:p>
          <a:p>
            <a:r>
              <a:rPr lang="en-US" sz="1800" dirty="0"/>
              <a:t>Checking for null values. None were found.</a:t>
            </a:r>
          </a:p>
          <a:p>
            <a:r>
              <a:rPr lang="en-US" sz="1800" dirty="0"/>
              <a:t>Creating two new columns for profit and profit per kilometer. </a:t>
            </a:r>
          </a:p>
          <a:p>
            <a:pPr lvl="1"/>
            <a:r>
              <a:rPr lang="en-US" sz="1400" dirty="0"/>
              <a:t>Profit = Price charged – cost</a:t>
            </a:r>
          </a:p>
          <a:p>
            <a:pPr lvl="1"/>
            <a:r>
              <a:rPr lang="en-US" sz="1400" dirty="0"/>
              <a:t>Profit per km = profit / km traveled</a:t>
            </a:r>
          </a:p>
          <a:p>
            <a:r>
              <a:rPr lang="en-US" sz="1800" dirty="0"/>
              <a:t>Aggregating the mean of the profit for each cab company and visualizing them.</a:t>
            </a:r>
          </a:p>
          <a:p>
            <a:r>
              <a:rPr lang="en-US" sz="1800" dirty="0"/>
              <a:t>Aggregating the mean of the profit per KM for each cab company and visualizing them.</a:t>
            </a:r>
          </a:p>
          <a:p>
            <a:r>
              <a:rPr lang="en-US" sz="1800" dirty="0"/>
              <a:t>Plotting </a:t>
            </a:r>
            <a:r>
              <a:rPr lang="en-US" sz="1800" b="0" i="0" dirty="0">
                <a:solidFill>
                  <a:srgbClr val="000000"/>
                </a:solidFill>
                <a:effectLst/>
              </a:rPr>
              <a:t>the distribution of prices charged by different companies. </a:t>
            </a:r>
          </a:p>
          <a:p>
            <a:r>
              <a:rPr lang="en-US" sz="1800" dirty="0">
                <a:solidFill>
                  <a:srgbClr val="000000"/>
                </a:solidFill>
              </a:rPr>
              <a:t>V</a:t>
            </a:r>
            <a:r>
              <a:rPr lang="en-US" sz="1800" b="0" i="0" dirty="0">
                <a:solidFill>
                  <a:srgbClr val="000000"/>
                </a:solidFill>
                <a:effectLst/>
              </a:rPr>
              <a:t>isualizing the relationship between the aggregated values of KM Travelled and Profit for each company in a scatter plot</a:t>
            </a:r>
          </a:p>
          <a:p>
            <a:r>
              <a:rPr lang="en-US" sz="1800" dirty="0">
                <a:solidFill>
                  <a:srgbClr val="000000"/>
                </a:solidFill>
              </a:rPr>
              <a:t>V</a:t>
            </a:r>
            <a:r>
              <a:rPr lang="en-US" sz="1800" b="0" i="0" dirty="0">
                <a:solidFill>
                  <a:srgbClr val="000000"/>
                </a:solidFill>
                <a:effectLst/>
              </a:rPr>
              <a:t>isualizing the mean profit for each city in a bar plot, sorted in ascending order. </a:t>
            </a:r>
          </a:p>
          <a:p>
            <a:endParaRPr lang="en-US" sz="1800" b="0" i="0" dirty="0">
              <a:solidFill>
                <a:srgbClr val="000000"/>
              </a:solidFill>
              <a:effectLst/>
            </a:endParaRPr>
          </a:p>
          <a:p>
            <a:endParaRPr lang="en-US" sz="1800" dirty="0"/>
          </a:p>
          <a:p>
            <a:endParaRPr lang="en-US" sz="1400" dirty="0"/>
          </a:p>
          <a:p>
            <a:pPr marL="457200" lvl="1" indent="0">
              <a:buNone/>
            </a:pPr>
            <a:endParaRPr lang="en-US" sz="1400" dirty="0"/>
          </a:p>
          <a:p>
            <a:pPr lvl="1"/>
            <a:endParaRPr lang="en-US" sz="1400" dirty="0"/>
          </a:p>
          <a:p>
            <a:pPr marL="457200" lvl="1" indent="0">
              <a:buNone/>
            </a:pPr>
            <a:endParaRPr lang="en-US" sz="14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 Cab data</a:t>
            </a:r>
          </a:p>
        </p:txBody>
      </p:sp>
    </p:spTree>
    <p:extLst>
      <p:ext uri="{BB962C8B-B14F-4D97-AF65-F5344CB8AC3E}">
        <p14:creationId xmlns:p14="http://schemas.microsoft.com/office/powerpoint/2010/main" val="1456949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ue and white rectangle with black border&#10;&#10;Description automatically generated with low confidence">
            <a:extLst>
              <a:ext uri="{FF2B5EF4-FFF2-40B4-BE49-F238E27FC236}">
                <a16:creationId xmlns:a16="http://schemas.microsoft.com/office/drawing/2014/main" id="{999F571A-9A2A-64B2-1028-140802E1C0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5655"/>
            <a:ext cx="7619259" cy="42662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 Cab data</a:t>
            </a:r>
          </a:p>
        </p:txBody>
      </p:sp>
      <p:sp>
        <p:nvSpPr>
          <p:cNvPr id="7" name="TextBox 6">
            <a:extLst>
              <a:ext uri="{FF2B5EF4-FFF2-40B4-BE49-F238E27FC236}">
                <a16:creationId xmlns:a16="http://schemas.microsoft.com/office/drawing/2014/main" id="{CA4CDE0E-C18D-FE32-5BF3-B55F30F944D4}"/>
              </a:ext>
            </a:extLst>
          </p:cNvPr>
          <p:cNvSpPr txBox="1"/>
          <p:nvPr/>
        </p:nvSpPr>
        <p:spPr>
          <a:xfrm>
            <a:off x="8798011" y="2459118"/>
            <a:ext cx="3188043" cy="3139321"/>
          </a:xfrm>
          <a:prstGeom prst="rect">
            <a:avLst/>
          </a:prstGeom>
          <a:noFill/>
        </p:spPr>
        <p:txBody>
          <a:bodyPr wrap="square" rtlCol="0">
            <a:spAutoFit/>
          </a:bodyPr>
          <a:lstStyle/>
          <a:p>
            <a:pPr algn="just"/>
            <a:r>
              <a:rPr lang="en-US" dirty="0">
                <a:solidFill>
                  <a:srgbClr val="000000"/>
                </a:solidFill>
                <a:latin typeface="Helvetica Neue"/>
              </a:rPr>
              <a:t>T</a:t>
            </a:r>
            <a:r>
              <a:rPr lang="en-US" b="0" i="0" dirty="0">
                <a:solidFill>
                  <a:srgbClr val="000000"/>
                </a:solidFill>
                <a:effectLst/>
                <a:latin typeface="Helvetica Neue"/>
              </a:rPr>
              <a:t>he mean profit of each company in a horizontal bar plot </a:t>
            </a:r>
            <a:r>
              <a:rPr lang="en-US" dirty="0">
                <a:solidFill>
                  <a:srgbClr val="000000"/>
                </a:solidFill>
                <a:latin typeface="Helvetica Neue"/>
              </a:rPr>
              <a:t>is plotted which </a:t>
            </a:r>
            <a:r>
              <a:rPr lang="en-US" b="0" i="0" dirty="0">
                <a:solidFill>
                  <a:srgbClr val="000000"/>
                </a:solidFill>
                <a:effectLst/>
                <a:latin typeface="Helvetica Neue"/>
              </a:rPr>
              <a:t>allows us to easily compare and analyze the profitability of different companies.</a:t>
            </a:r>
          </a:p>
          <a:p>
            <a:pPr algn="just"/>
            <a:endParaRPr lang="en-US" b="0" i="0" dirty="0">
              <a:solidFill>
                <a:srgbClr val="000000"/>
              </a:solidFill>
              <a:effectLst/>
              <a:latin typeface="Helvetica Neue"/>
            </a:endParaRPr>
          </a:p>
          <a:p>
            <a:pPr algn="just"/>
            <a:r>
              <a:rPr lang="en-US" b="0" i="0" dirty="0">
                <a:solidFill>
                  <a:schemeClr val="accent2">
                    <a:lumMod val="75000"/>
                  </a:schemeClr>
                </a:solidFill>
                <a:effectLst/>
                <a:latin typeface="Helvetica Neue"/>
              </a:rPr>
              <a:t>Result</a:t>
            </a:r>
            <a:r>
              <a:rPr lang="en-US" b="0" i="0" dirty="0">
                <a:solidFill>
                  <a:srgbClr val="000000"/>
                </a:solidFill>
                <a:effectLst/>
                <a:latin typeface="Helvetica Neue"/>
              </a:rPr>
              <a:t>: The Yellow Cab Company has a higher mean profit.</a:t>
            </a:r>
          </a:p>
          <a:p>
            <a:pPr algn="just"/>
            <a:endParaRPr lang="en-US" dirty="0"/>
          </a:p>
        </p:txBody>
      </p:sp>
    </p:spTree>
    <p:extLst>
      <p:ext uri="{BB962C8B-B14F-4D97-AF65-F5344CB8AC3E}">
        <p14:creationId xmlns:p14="http://schemas.microsoft.com/office/powerpoint/2010/main" val="2828552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 Cab data</a:t>
            </a:r>
          </a:p>
        </p:txBody>
      </p:sp>
      <p:pic>
        <p:nvPicPr>
          <p:cNvPr id="10" name="Content Placeholder 9" descr="A picture containing diagram, rectangle, line, design&#10;&#10;Description automatically generated">
            <a:extLst>
              <a:ext uri="{FF2B5EF4-FFF2-40B4-BE49-F238E27FC236}">
                <a16:creationId xmlns:a16="http://schemas.microsoft.com/office/drawing/2014/main" id="{7D47542E-04BD-1F82-A6A2-DA333AB029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1937"/>
            <a:ext cx="6679361" cy="43793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1F46717E-EC39-7B88-5122-1D4FABE5EB61}"/>
              </a:ext>
            </a:extLst>
          </p:cNvPr>
          <p:cNvSpPr txBox="1"/>
          <p:nvPr/>
        </p:nvSpPr>
        <p:spPr>
          <a:xfrm>
            <a:off x="7941276" y="2067252"/>
            <a:ext cx="3987113" cy="3908762"/>
          </a:xfrm>
          <a:prstGeom prst="rect">
            <a:avLst/>
          </a:prstGeom>
          <a:noFill/>
        </p:spPr>
        <p:txBody>
          <a:bodyPr wrap="square" rtlCol="0">
            <a:spAutoFit/>
          </a:bodyPr>
          <a:lstStyle/>
          <a:p>
            <a:pPr algn="just"/>
            <a:r>
              <a:rPr lang="en-US" sz="1600" b="0" i="0" dirty="0">
                <a:solidFill>
                  <a:srgbClr val="000000"/>
                </a:solidFill>
                <a:effectLst/>
                <a:latin typeface="Helvetica Neue"/>
              </a:rPr>
              <a:t>This plot displays a box plot for each company, showing the distribution of the "Price Charged" variable. The box represents the interquartile range (IQR), with the median marked as a horizontal line inside the box. The whiskers extend to the minimum and maximum values within a certain range (usually 1.5 times the IQR). Any data points outside this range are considered outliers and are shown as individual points on the plot.</a:t>
            </a:r>
            <a:endParaRPr lang="en-US" sz="1600" b="1" i="0" dirty="0">
              <a:solidFill>
                <a:srgbClr val="000000"/>
              </a:solidFill>
              <a:effectLst/>
              <a:latin typeface="Helvetica Neue"/>
            </a:endParaRPr>
          </a:p>
          <a:p>
            <a:pPr algn="just"/>
            <a:endParaRPr lang="en-US" sz="1600" b="1" dirty="0">
              <a:solidFill>
                <a:srgbClr val="000000"/>
              </a:solidFill>
              <a:latin typeface="Helvetica Neue"/>
            </a:endParaRPr>
          </a:p>
          <a:p>
            <a:pPr algn="just"/>
            <a:r>
              <a:rPr lang="en-US" sz="1600" dirty="0">
                <a:solidFill>
                  <a:schemeClr val="accent2">
                    <a:lumMod val="75000"/>
                  </a:schemeClr>
                </a:solidFill>
                <a:latin typeface="Helvetica Neue"/>
              </a:rPr>
              <a:t>Result</a:t>
            </a:r>
            <a:r>
              <a:rPr lang="en-US" sz="1600" dirty="0">
                <a:solidFill>
                  <a:srgbClr val="000000"/>
                </a:solidFill>
                <a:latin typeface="Helvetica Neue"/>
              </a:rPr>
              <a:t>: T</a:t>
            </a:r>
            <a:r>
              <a:rPr lang="en-US" sz="1600" b="0" i="0" dirty="0">
                <a:solidFill>
                  <a:srgbClr val="000000"/>
                </a:solidFill>
                <a:effectLst/>
                <a:latin typeface="Helvetica Neue"/>
              </a:rPr>
              <a:t>hat Yellow </a:t>
            </a:r>
            <a:r>
              <a:rPr lang="en-US" sz="1600" dirty="0">
                <a:solidFill>
                  <a:srgbClr val="000000"/>
                </a:solidFill>
                <a:latin typeface="Helvetica Neue"/>
              </a:rPr>
              <a:t>C</a:t>
            </a:r>
            <a:r>
              <a:rPr lang="en-US" sz="1600" b="0" i="0" dirty="0">
                <a:solidFill>
                  <a:srgbClr val="000000"/>
                </a:solidFill>
                <a:effectLst/>
                <a:latin typeface="Helvetica Neue"/>
              </a:rPr>
              <a:t>ab Company has marginally higher prices than the Pink Cab Company.</a:t>
            </a:r>
            <a:endParaRPr lang="en-US" sz="1600" b="1" dirty="0"/>
          </a:p>
        </p:txBody>
      </p:sp>
    </p:spTree>
    <p:extLst>
      <p:ext uri="{BB962C8B-B14F-4D97-AF65-F5344CB8AC3E}">
        <p14:creationId xmlns:p14="http://schemas.microsoft.com/office/powerpoint/2010/main" val="1650325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 (2)</Template>
  <TotalTime>222</TotalTime>
  <Words>2448</Words>
  <Application>Microsoft Office PowerPoint</Application>
  <PresentationFormat>Widescreen</PresentationFormat>
  <Paragraphs>244</Paragraphs>
  <Slides>26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Helvetica Neue</vt:lpstr>
      <vt:lpstr>Office Theme</vt:lpstr>
      <vt:lpstr>PowerPoint Presentation</vt:lpstr>
      <vt:lpstr>   Agenda</vt:lpstr>
      <vt:lpstr>Problem Statement</vt:lpstr>
      <vt:lpstr>Assumption</vt:lpstr>
      <vt:lpstr>Assumption</vt:lpstr>
      <vt:lpstr>EDA</vt:lpstr>
      <vt:lpstr>EDA - Cab data</vt:lpstr>
      <vt:lpstr>EDA - Cab data</vt:lpstr>
      <vt:lpstr>EDA - Cab data</vt:lpstr>
      <vt:lpstr>EDA - Cab data</vt:lpstr>
      <vt:lpstr>EDA - Cab data</vt:lpstr>
      <vt:lpstr>EDA - Cab data</vt:lpstr>
      <vt:lpstr>EDA - City data</vt:lpstr>
      <vt:lpstr>EDA - City data</vt:lpstr>
      <vt:lpstr>EDA - Customer &amp; Transaction data</vt:lpstr>
      <vt:lpstr>EDA - Merged data</vt:lpstr>
      <vt:lpstr>EDA - Merged data</vt:lpstr>
      <vt:lpstr>EDA - Merged data</vt:lpstr>
      <vt:lpstr>EDA - Merged data</vt:lpstr>
      <vt:lpstr>EDA - Merged data</vt:lpstr>
      <vt:lpstr>EDA - Merged data</vt:lpstr>
      <vt:lpstr>EDA - Merged data</vt:lpstr>
      <vt:lpstr>EDA - Merged data</vt:lpstr>
      <vt:lpstr>Summary</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 Ramezani</dc:creator>
  <cp:lastModifiedBy>shiva Ramezani</cp:lastModifiedBy>
  <cp:revision>1</cp:revision>
  <dcterms:created xsi:type="dcterms:W3CDTF">2023-05-21T20:25:03Z</dcterms:created>
  <dcterms:modified xsi:type="dcterms:W3CDTF">2023-05-22T00:07:23Z</dcterms:modified>
</cp:coreProperties>
</file>