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5143500" cy="9144000"/>
  <p:custDataLst>
    <p:tags r:id="rId19"/>
  </p:custDataLst>
  <p:defaultTextStyle>
    <a:defPPr lvl="0"/>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tags" Target="tags/tag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6599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651609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895564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1"/>
          <p:cNvSpPr/>
          <p:nvPr/>
        </p:nvSpPr>
        <p:spPr>
          <a:xfrm>
            <a:off x="0" y="951106"/>
            <a:ext cx="9143999" cy="4192393"/>
          </a:xfrm>
          <a:prstGeom prst="rect">
            <a:avLst/>
          </a:prstGeom>
          <a:noFill/>
          <a:ln/>
        </p:spPr>
        <p:txBody>
          <a:bodyPr wrap="square" rtlCol="0" anchor="t"/>
          <a:lstStyle/>
          <a:p>
            <a:pPr marL="0" indent="0">
              <a:buNone/>
            </a:pPr>
            <a:endParaRPr lang="en-US" sz="4000" b="1" dirty="0">
              <a:solidFill>
                <a:srgbClr val="1A6847"/>
              </a:solidFill>
              <a:latin typeface="Outfit" pitchFamily="34" charset="0"/>
              <a:ea typeface="Outfit" pitchFamily="34" charset="-122"/>
              <a:cs typeface="Outfit" pitchFamily="34" charset="-120"/>
            </a:endParaRPr>
          </a:p>
          <a:p>
            <a:pPr marL="0" indent="0" algn="ctr">
              <a:buNone/>
            </a:pPr>
            <a:r>
              <a:rPr lang="en-US" sz="4000" b="1" dirty="0">
                <a:latin typeface="Outfit" pitchFamily="34" charset="0"/>
                <a:ea typeface="Outfit" pitchFamily="34" charset="-122"/>
                <a:cs typeface="Outfit" pitchFamily="34" charset="-120"/>
              </a:rPr>
              <a:t>Revolutionizing Interaction: Hand Gesture Recognition</a:t>
            </a:r>
            <a:r>
              <a:rPr lang="en-US" sz="3200" b="1" dirty="0">
                <a:solidFill>
                  <a:srgbClr val="1A6847"/>
                </a:solidFill>
                <a:latin typeface="Outfit" pitchFamily="34" charset="0"/>
                <a:ea typeface="Outfit" pitchFamily="34" charset="-122"/>
                <a:cs typeface="Outfit" pitchFamily="34" charset="-120"/>
              </a:rPr>
              <a:t>
                                  </a:t>
            </a:r>
          </a:p>
          <a:p>
            <a:pPr marL="0" indent="0" algn="r">
              <a:buNone/>
            </a:pPr>
            <a:r>
              <a:rPr lang="en-US" sz="1400" b="1" dirty="0">
                <a:latin typeface="Outfit" pitchFamily="34" charset="0"/>
                <a:ea typeface="Outfit" pitchFamily="34" charset="-122"/>
                <a:cs typeface="Outfit" pitchFamily="34" charset="-120"/>
              </a:rPr>
              <a:t>  </a:t>
            </a:r>
          </a:p>
          <a:p>
            <a:pPr marL="0" indent="0" algn="r">
              <a:buNone/>
            </a:pPr>
            <a:endParaRPr lang="en-US" sz="1400" b="1" dirty="0">
              <a:latin typeface="Outfit" pitchFamily="34" charset="0"/>
              <a:ea typeface="Outfit" pitchFamily="34" charset="-122"/>
              <a:cs typeface="Outfit" pitchFamily="34" charset="-120"/>
            </a:endParaRPr>
          </a:p>
          <a:p>
            <a:pPr marL="0" indent="0">
              <a:buNone/>
            </a:pPr>
            <a:endParaRPr lang="en-US" sz="1400" dirty="0"/>
          </a:p>
        </p:txBody>
      </p:sp>
      <p:sp>
        <p:nvSpPr>
          <p:cNvPr id="5" name="Text 2"/>
          <p:cNvSpPr/>
          <p:nvPr/>
        </p:nvSpPr>
        <p:spPr>
          <a:xfrm>
            <a:off x="2743200" y="4754880"/>
            <a:ext cx="1828800" cy="457200"/>
          </a:xfrm>
          <a:prstGeom prst="rect">
            <a:avLst/>
          </a:prstGeom>
          <a:noFill/>
          <a:ln/>
        </p:spPr>
        <p:txBody>
          <a:bodyPr wrap="square" rtlCol="0" anchor="ctr"/>
          <a:lstStyle/>
          <a:p>
            <a:pPr marL="0" indent="0">
              <a:buNone/>
            </a:pPr>
            <a:endParaRPr lang="en-US" sz="800" dirty="0"/>
          </a:p>
        </p:txBody>
      </p:sp>
      <p:pic>
        <p:nvPicPr>
          <p:cNvPr id="7" name="Picture 6">
            <a:extLst>
              <a:ext uri="{FF2B5EF4-FFF2-40B4-BE49-F238E27FC236}">
                <a16:creationId xmlns:a16="http://schemas.microsoft.com/office/drawing/2014/main" id="{7260599D-D9CE-695D-5079-0791F3A5FFAD}"/>
              </a:ext>
            </a:extLst>
          </p:cNvPr>
          <p:cNvPicPr>
            <a:picLocks noChangeAspect="1"/>
          </p:cNvPicPr>
          <p:nvPr/>
        </p:nvPicPr>
        <p:blipFill>
          <a:blip r:embed="rId3"/>
          <a:stretch>
            <a:fillRect/>
          </a:stretch>
        </p:blipFill>
        <p:spPr>
          <a:xfrm>
            <a:off x="8176953" y="0"/>
            <a:ext cx="967047" cy="951106"/>
          </a:xfrm>
          <a:prstGeom prst="rect">
            <a:avLst/>
          </a:prstGeom>
        </p:spPr>
      </p:pic>
      <p:pic>
        <p:nvPicPr>
          <p:cNvPr id="9" name="Picture 8">
            <a:extLst>
              <a:ext uri="{FF2B5EF4-FFF2-40B4-BE49-F238E27FC236}">
                <a16:creationId xmlns:a16="http://schemas.microsoft.com/office/drawing/2014/main" id="{E7EA5D80-7B91-3865-0E30-51EC70205CB9}"/>
              </a:ext>
            </a:extLst>
          </p:cNvPr>
          <p:cNvPicPr>
            <a:picLocks noChangeAspect="1"/>
          </p:cNvPicPr>
          <p:nvPr/>
        </p:nvPicPr>
        <p:blipFill>
          <a:blip r:embed="rId4"/>
          <a:stretch>
            <a:fillRect/>
          </a:stretch>
        </p:blipFill>
        <p:spPr>
          <a:xfrm>
            <a:off x="0" y="0"/>
            <a:ext cx="712123" cy="970708"/>
          </a:xfrm>
          <a:prstGeom prst="rect">
            <a:avLst/>
          </a:prstGeom>
        </p:spPr>
      </p:pic>
      <p:sp>
        <p:nvSpPr>
          <p:cNvPr id="14" name="TextBox 13">
            <a:extLst>
              <a:ext uri="{FF2B5EF4-FFF2-40B4-BE49-F238E27FC236}">
                <a16:creationId xmlns:a16="http://schemas.microsoft.com/office/drawing/2014/main" id="{CB4FC77C-DBE5-17E5-4F11-A4C2744EDFA7}"/>
              </a:ext>
            </a:extLst>
          </p:cNvPr>
          <p:cNvSpPr txBox="1"/>
          <p:nvPr/>
        </p:nvSpPr>
        <p:spPr>
          <a:xfrm>
            <a:off x="187692" y="4121706"/>
            <a:ext cx="3604662" cy="861774"/>
          </a:xfrm>
          <a:prstGeom prst="rect">
            <a:avLst/>
          </a:prstGeom>
          <a:noFill/>
        </p:spPr>
        <p:txBody>
          <a:bodyPr wrap="square" rtlCol="0">
            <a:spAutoFit/>
          </a:bodyPr>
          <a:lstStyle/>
          <a:p>
            <a:r>
              <a:rPr lang="en-US" b="1" dirty="0"/>
              <a:t>Project Supervisor :</a:t>
            </a:r>
          </a:p>
          <a:p>
            <a:r>
              <a:rPr lang="en-US" sz="1600" dirty="0"/>
              <a:t>Prof. (Dr.) Surender Dhiman </a:t>
            </a:r>
          </a:p>
          <a:p>
            <a:r>
              <a:rPr lang="en-US" sz="1600" dirty="0"/>
              <a:t>(Head of Department - ECE)</a:t>
            </a:r>
          </a:p>
        </p:txBody>
      </p:sp>
      <p:sp>
        <p:nvSpPr>
          <p:cNvPr id="19" name="TextBox 18">
            <a:extLst>
              <a:ext uri="{FF2B5EF4-FFF2-40B4-BE49-F238E27FC236}">
                <a16:creationId xmlns:a16="http://schemas.microsoft.com/office/drawing/2014/main" id="{9D32A86F-09ED-4FC4-EC7E-76B14350B9CA}"/>
              </a:ext>
            </a:extLst>
          </p:cNvPr>
          <p:cNvSpPr txBox="1"/>
          <p:nvPr/>
        </p:nvSpPr>
        <p:spPr>
          <a:xfrm>
            <a:off x="6412828" y="4045766"/>
            <a:ext cx="2731171" cy="1097733"/>
          </a:xfrm>
          <a:prstGeom prst="rect">
            <a:avLst/>
          </a:prstGeom>
          <a:noFill/>
        </p:spPr>
        <p:txBody>
          <a:bodyPr wrap="square" rtlCol="0">
            <a:spAutoFit/>
          </a:bodyPr>
          <a:lstStyle/>
          <a:p>
            <a:r>
              <a:rPr lang="en-US" b="1" dirty="0"/>
              <a:t>By:</a:t>
            </a:r>
          </a:p>
          <a:p>
            <a:r>
              <a:rPr lang="en-US" sz="1600" dirty="0"/>
              <a:t>Zehra(06115602821)</a:t>
            </a:r>
          </a:p>
          <a:p>
            <a:r>
              <a:rPr lang="en-US" sz="1600" dirty="0"/>
              <a:t>Tamanna(08015602821) </a:t>
            </a:r>
          </a:p>
          <a:p>
            <a:r>
              <a:rPr lang="en-US" sz="1600" dirty="0"/>
              <a:t>Shivansh(05815602821)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7</a:t>
            </a:r>
            <a:endParaRPr lang="en-US" sz="1800" dirty="0"/>
          </a:p>
        </p:txBody>
      </p:sp>
      <p:sp>
        <p:nvSpPr>
          <p:cNvPr id="8" name="Text 4"/>
          <p:cNvSpPr/>
          <p:nvPr/>
        </p:nvSpPr>
        <p:spPr>
          <a:xfrm>
            <a:off x="3703320" y="722736"/>
            <a:ext cx="5554132" cy="514350"/>
          </a:xfrm>
          <a:prstGeom prst="rect">
            <a:avLst/>
          </a:prstGeom>
          <a:noFill/>
          <a:ln/>
        </p:spPr>
        <p:txBody>
          <a:bodyPr wrap="square" rtlCol="0" anchor="ctr"/>
          <a:lstStyle/>
          <a:p>
            <a:pPr marL="0" indent="0" algn="ctr">
              <a:buNone/>
            </a:pPr>
            <a:r>
              <a:rPr lang="en-US" sz="3600" b="1" dirty="0">
                <a:solidFill>
                  <a:srgbClr val="1A6847"/>
                </a:solidFill>
                <a:latin typeface="Outfit" pitchFamily="34" charset="0"/>
                <a:ea typeface="Outfit" pitchFamily="34" charset="-122"/>
                <a:cs typeface="Outfit" pitchFamily="34" charset="-120"/>
              </a:rPr>
              <a:t>Challenges in Development</a:t>
            </a:r>
            <a:endParaRPr lang="en-US" sz="36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endParaRPr lang="en-US" sz="1600" dirty="0"/>
          </a:p>
        </p:txBody>
      </p:sp>
      <p:sp>
        <p:nvSpPr>
          <p:cNvPr id="10" name="Text 6"/>
          <p:cNvSpPr/>
          <p:nvPr/>
        </p:nvSpPr>
        <p:spPr>
          <a:xfrm>
            <a:off x="3965786" y="1502622"/>
            <a:ext cx="4778588" cy="3103245"/>
          </a:xfrm>
          <a:prstGeom prst="rect">
            <a:avLst/>
          </a:prstGeom>
          <a:noFill/>
          <a:ln/>
        </p:spPr>
        <p:txBody>
          <a:bodyPr wrap="square" rtlCol="0" anchor="t"/>
          <a:lstStyle/>
          <a:p>
            <a:pPr marL="342900" indent="-342900" algn="just">
              <a:lnSpc>
                <a:spcPts val="2000"/>
              </a:lnSpc>
              <a:buSzPct val="100000"/>
              <a:buChar char="•"/>
            </a:pPr>
            <a:r>
              <a:rPr lang="en-US" sz="2000" dirty="0">
                <a:solidFill>
                  <a:srgbClr val="000000"/>
                </a:solidFill>
                <a:latin typeface="Calibri (Body)"/>
                <a:ea typeface="Outfit" pitchFamily="34" charset="-122"/>
                <a:cs typeface="Outfit" pitchFamily="34" charset="-120"/>
              </a:rPr>
              <a:t>Despite the exciting potential, challenges exist in accurately recognizing gestures in varying conditions and contexts.
Environmental factors, lighting changes, and user diversity present hurdles to overcome in development.
We are committed to addressing these challenges through rigorous testing and model refinement processes.
Preparing for these challenges is essential for creating a reliable and effective gesture recognition system.</a:t>
            </a:r>
            <a:endParaRPr lang="en-US" sz="2000" dirty="0">
              <a:latin typeface="Calibri (Body)"/>
            </a:endParaRPr>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pic>
        <p:nvPicPr>
          <p:cNvPr id="1026" name="Picture 2" descr="Top 10 Compliance Challenges in 2024 ...">
            <a:extLst>
              <a:ext uri="{FF2B5EF4-FFF2-40B4-BE49-F238E27FC236}">
                <a16:creationId xmlns:a16="http://schemas.microsoft.com/office/drawing/2014/main" id="{855CF691-A893-BE0B-93BA-D91065254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407" y="1405015"/>
            <a:ext cx="3142825" cy="29519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8</a:t>
            </a:r>
            <a:endParaRPr lang="en-US" sz="1800" dirty="0"/>
          </a:p>
        </p:txBody>
      </p:sp>
      <p:sp>
        <p:nvSpPr>
          <p:cNvPr id="8" name="Text 4"/>
          <p:cNvSpPr/>
          <p:nvPr/>
        </p:nvSpPr>
        <p:spPr>
          <a:xfrm>
            <a:off x="3703320" y="710464"/>
            <a:ext cx="4389120" cy="514350"/>
          </a:xfrm>
          <a:prstGeom prst="rect">
            <a:avLst/>
          </a:prstGeom>
          <a:noFill/>
          <a:ln/>
        </p:spPr>
        <p:txBody>
          <a:bodyPr wrap="square" rtlCol="0" anchor="ctr"/>
          <a:lstStyle/>
          <a:p>
            <a:pPr marL="0" indent="0" algn="ctr">
              <a:buNone/>
            </a:pPr>
            <a:r>
              <a:rPr lang="en-US" sz="3600" b="1" dirty="0">
                <a:solidFill>
                  <a:srgbClr val="1A6847"/>
                </a:solidFill>
                <a:latin typeface="Outfit" pitchFamily="34" charset="0"/>
                <a:ea typeface="Outfit" pitchFamily="34" charset="-122"/>
                <a:cs typeface="Outfit" pitchFamily="34" charset="-120"/>
              </a:rPr>
              <a:t> Future Directions</a:t>
            </a:r>
            <a:endParaRPr lang="en-US" sz="36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endParaRPr lang="en-US" sz="1600" dirty="0"/>
          </a:p>
        </p:txBody>
      </p:sp>
      <p:sp>
        <p:nvSpPr>
          <p:cNvPr id="10" name="Text 6"/>
          <p:cNvSpPr/>
          <p:nvPr/>
        </p:nvSpPr>
        <p:spPr>
          <a:xfrm>
            <a:off x="3749040" y="1475370"/>
            <a:ext cx="5215467" cy="3864397"/>
          </a:xfrm>
          <a:prstGeom prst="rect">
            <a:avLst/>
          </a:prstGeom>
          <a:noFill/>
          <a:ln/>
        </p:spPr>
        <p:txBody>
          <a:bodyPr wrap="square" rtlCol="0" anchor="t"/>
          <a:lstStyle/>
          <a:p>
            <a:pPr marL="342900" indent="-342900" algn="just">
              <a:lnSpc>
                <a:spcPts val="2000"/>
              </a:lnSpc>
              <a:buSzPct val="100000"/>
              <a:buChar char="•"/>
            </a:pPr>
            <a:r>
              <a:rPr lang="en-US" sz="2000" dirty="0">
                <a:solidFill>
                  <a:srgbClr val="000000"/>
                </a:solidFill>
                <a:latin typeface="Calibri (Body)"/>
                <a:ea typeface="Outfit" pitchFamily="34" charset="-122"/>
                <a:cs typeface="Outfit" pitchFamily="34" charset="-120"/>
              </a:rPr>
              <a:t>As technology evolves, so will our gesture recognition system, incorporating advanced algorithms and techniques.
Future improvements may include better recognition rates and adaptability to a wider range of gestures.
Exploring integration with virtual reality and augmented reality offers exciting new possibilities for user interaction.
Our vision includes creating a system that not only recognizes gestures but understands their context and intent.</a:t>
            </a:r>
            <a:endParaRPr lang="en-US" sz="2000" dirty="0">
              <a:latin typeface="Calibri (Body)"/>
            </a:endParaRPr>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pic>
        <p:nvPicPr>
          <p:cNvPr id="13" name="Picture 12">
            <a:extLst>
              <a:ext uri="{FF2B5EF4-FFF2-40B4-BE49-F238E27FC236}">
                <a16:creationId xmlns:a16="http://schemas.microsoft.com/office/drawing/2014/main" id="{4DFFC013-3947-9599-7745-7915502C0484}"/>
              </a:ext>
            </a:extLst>
          </p:cNvPr>
          <p:cNvPicPr>
            <a:picLocks noChangeAspect="1"/>
          </p:cNvPicPr>
          <p:nvPr/>
        </p:nvPicPr>
        <p:blipFill>
          <a:blip r:embed="rId4"/>
          <a:stretch>
            <a:fillRect/>
          </a:stretch>
        </p:blipFill>
        <p:spPr>
          <a:xfrm>
            <a:off x="655320" y="1697355"/>
            <a:ext cx="2590800" cy="23196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9</a:t>
            </a:r>
            <a:endParaRPr lang="en-US" sz="1800" dirty="0"/>
          </a:p>
        </p:txBody>
      </p:sp>
      <p:sp>
        <p:nvSpPr>
          <p:cNvPr id="8" name="Text 4"/>
          <p:cNvSpPr/>
          <p:nvPr/>
        </p:nvSpPr>
        <p:spPr>
          <a:xfrm>
            <a:off x="3931920" y="694373"/>
            <a:ext cx="4389120" cy="514350"/>
          </a:xfrm>
          <a:prstGeom prst="rect">
            <a:avLst/>
          </a:prstGeom>
          <a:noFill/>
          <a:ln/>
        </p:spPr>
        <p:txBody>
          <a:bodyPr wrap="square" rtlCol="0" anchor="ctr"/>
          <a:lstStyle/>
          <a:p>
            <a:pPr marL="0" indent="0" algn="ctr">
              <a:buNone/>
            </a:pPr>
            <a:r>
              <a:rPr lang="en-US" sz="3600" b="1" dirty="0">
                <a:solidFill>
                  <a:srgbClr val="1A6847"/>
                </a:solidFill>
                <a:latin typeface="Outfit" pitchFamily="34" charset="0"/>
                <a:ea typeface="Outfit" pitchFamily="34" charset="-122"/>
                <a:cs typeface="Outfit" pitchFamily="34" charset="-120"/>
              </a:rPr>
              <a:t>Conclusion</a:t>
            </a:r>
            <a:endParaRPr lang="en-US" sz="36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endParaRPr lang="en-US" sz="1600" dirty="0"/>
          </a:p>
        </p:txBody>
      </p:sp>
      <p:sp>
        <p:nvSpPr>
          <p:cNvPr id="10" name="Text 6"/>
          <p:cNvSpPr/>
          <p:nvPr/>
        </p:nvSpPr>
        <p:spPr>
          <a:xfrm>
            <a:off x="3703320" y="1543050"/>
            <a:ext cx="5335693" cy="3394709"/>
          </a:xfrm>
          <a:prstGeom prst="rect">
            <a:avLst/>
          </a:prstGeom>
          <a:noFill/>
          <a:ln/>
        </p:spPr>
        <p:txBody>
          <a:bodyPr wrap="square" rtlCol="0" anchor="t"/>
          <a:lstStyle/>
          <a:p>
            <a:pPr marL="342900" indent="-342900" algn="just">
              <a:lnSpc>
                <a:spcPts val="2000"/>
              </a:lnSpc>
              <a:buSzPct val="100000"/>
              <a:buChar char="•"/>
            </a:pPr>
            <a:r>
              <a:rPr lang="en-US" sz="2000" dirty="0">
                <a:solidFill>
                  <a:srgbClr val="000000"/>
                </a:solidFill>
                <a:latin typeface="Calibri (Body)"/>
                <a:ea typeface="Outfit" pitchFamily="34" charset="-122"/>
                <a:cs typeface="Outfit" pitchFamily="34" charset="-120"/>
              </a:rPr>
              <a:t>In conclusion, our project on hand gesture recognition is not just about technology; it's about enhancing human experiences.
Through innovative approaches and rigorous research, we aim to make interactions effortless and intuitive.
The potential applications extend beyond entertainment, pushing boundaries in accessibility and user engagement.
This journey is just beginning, and we are excited for the future of Human-Computer Interaction.</a:t>
            </a:r>
            <a:endParaRPr lang="en-US" sz="2000" dirty="0">
              <a:latin typeface="Calibri (Body)"/>
            </a:endParaRPr>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pic>
        <p:nvPicPr>
          <p:cNvPr id="12" name="Picture 11">
            <a:extLst>
              <a:ext uri="{FF2B5EF4-FFF2-40B4-BE49-F238E27FC236}">
                <a16:creationId xmlns:a16="http://schemas.microsoft.com/office/drawing/2014/main" id="{8644A2F6-4D9F-874F-473B-219C5323686D}"/>
              </a:ext>
            </a:extLst>
          </p:cNvPr>
          <p:cNvPicPr>
            <a:picLocks noChangeAspect="1"/>
          </p:cNvPicPr>
          <p:nvPr/>
        </p:nvPicPr>
        <p:blipFill>
          <a:blip r:embed="rId4"/>
          <a:stretch>
            <a:fillRect/>
          </a:stretch>
        </p:blipFill>
        <p:spPr>
          <a:xfrm>
            <a:off x="411480" y="1543050"/>
            <a:ext cx="3099435" cy="20279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
          <p:cNvSpPr/>
          <p:nvPr/>
        </p:nvSpPr>
        <p:spPr>
          <a:xfrm>
            <a:off x="0" y="0"/>
            <a:ext cx="320100" cy="5143500"/>
          </a:xfrm>
          <a:prstGeom prst="rect">
            <a:avLst/>
          </a:prstGeom>
          <a:solidFill>
            <a:srgbClr val="1A6847"/>
          </a:solidFill>
          <a:ln cap="flat" cmpd="sng" w="12700">
            <a:solidFill>
              <a:srgbClr val="1A68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
          <p:cNvSpPr/>
          <p:nvPr/>
        </p:nvSpPr>
        <p:spPr>
          <a:xfrm>
            <a:off x="431800" y="0"/>
            <a:ext cx="457200" cy="457200"/>
          </a:xfrm>
          <a:prstGeom prst="rect">
            <a:avLst/>
          </a:prstGeom>
          <a:solidFill>
            <a:srgbClr val="1A6847"/>
          </a:solidFill>
          <a:ln cap="flat" cmpd="sng" w="12700">
            <a:solidFill>
              <a:srgbClr val="1A684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
          <p:cNvSpPr/>
          <p:nvPr/>
        </p:nvSpPr>
        <p:spPr>
          <a:xfrm>
            <a:off x="431800" y="0"/>
            <a:ext cx="4572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D600"/>
              </a:buClr>
              <a:buSzPts val="1800"/>
              <a:buFont typeface="Arial"/>
              <a:buNone/>
            </a:pPr>
            <a:r>
              <a:rPr b="1" lang="en-US" sz="1800">
                <a:solidFill>
                  <a:srgbClr val="FFD600"/>
                </a:solidFill>
                <a:latin typeface="Arial"/>
                <a:ea typeface="Arial"/>
                <a:cs typeface="Arial"/>
                <a:sym typeface="Arial"/>
              </a:rPr>
              <a:t>10</a:t>
            </a:r>
            <a:endParaRPr sz="1800">
              <a:solidFill>
                <a:schemeClr val="dk1"/>
              </a:solidFill>
              <a:latin typeface="Calibri"/>
              <a:ea typeface="Calibri"/>
              <a:cs typeface="Calibri"/>
              <a:sym typeface="Calibri"/>
            </a:endParaRPr>
          </a:p>
        </p:txBody>
      </p:sp>
      <p:sp>
        <p:nvSpPr>
          <p:cNvPr id="1032" name="Google Shape;1032;p1"/>
          <p:cNvSpPr/>
          <p:nvPr/>
        </p:nvSpPr>
        <p:spPr>
          <a:xfrm>
            <a:off x="1193800" y="-182880"/>
            <a:ext cx="6598800" cy="851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1A6847"/>
              </a:buClr>
              <a:buSzPts val="3600"/>
              <a:buFont typeface="Arial"/>
              <a:buNone/>
            </a:pPr>
            <a:r>
              <a:rPr b="1" lang="en-US" sz="3600">
                <a:solidFill>
                  <a:srgbClr val="1A6847"/>
                </a:solidFill>
                <a:latin typeface="Arial"/>
                <a:ea typeface="Arial"/>
                <a:cs typeface="Arial"/>
                <a:sym typeface="Arial"/>
              </a:rPr>
              <a:t>References</a:t>
            </a:r>
            <a:endParaRPr sz="3600">
              <a:solidFill>
                <a:schemeClr val="dk1"/>
              </a:solidFill>
              <a:latin typeface="Calibri"/>
              <a:ea typeface="Calibri"/>
              <a:cs typeface="Calibri"/>
              <a:sym typeface="Calibri"/>
            </a:endParaRPr>
          </a:p>
        </p:txBody>
      </p:sp>
      <p:sp>
        <p:nvSpPr>
          <p:cNvPr id="1033" name="Google Shape;1033;p1"/>
          <p:cNvSpPr/>
          <p:nvPr/>
        </p:nvSpPr>
        <p:spPr>
          <a:xfrm>
            <a:off x="4572000" y="1697355"/>
            <a:ext cx="3749100" cy="514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Calibri"/>
              <a:buNone/>
            </a:pPr>
            <a:r>
              <a:t/>
            </a:r>
            <a:endParaRPr sz="1600">
              <a:solidFill>
                <a:schemeClr val="dk1"/>
              </a:solidFill>
              <a:latin typeface="Calibri"/>
              <a:ea typeface="Calibri"/>
              <a:cs typeface="Calibri"/>
              <a:sym typeface="Calibri"/>
            </a:endParaRPr>
          </a:p>
        </p:txBody>
      </p:sp>
      <p:sp>
        <p:nvSpPr>
          <p:cNvPr id="1034" name="Google Shape;1034;p1"/>
          <p:cNvSpPr/>
          <p:nvPr/>
        </p:nvSpPr>
        <p:spPr>
          <a:xfrm>
            <a:off x="431799" y="457201"/>
            <a:ext cx="8712300" cy="46863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Calibri"/>
              <a:buChar char="•"/>
            </a:pPr>
            <a:r>
              <a:rPr b="1" lang="en-US" sz="2000">
                <a:solidFill>
                  <a:schemeClr val="dk1"/>
                </a:solidFill>
                <a:latin typeface="Calibri"/>
                <a:ea typeface="Calibri"/>
                <a:cs typeface="Calibri"/>
                <a:sym typeface="Calibri"/>
              </a:rPr>
              <a:t>RESEARCH PAPERS:  </a:t>
            </a:r>
            <a:endParaRPr/>
          </a:p>
          <a:p>
            <a:pPr indent="0" lvl="0" marL="0" marR="0" rtl="0" algn="l">
              <a:lnSpc>
                <a:spcPct val="111111"/>
              </a:lnSpc>
              <a:spcBef>
                <a:spcPts val="0"/>
              </a:spcBef>
              <a:spcAft>
                <a:spcPts val="0"/>
              </a:spcAft>
              <a:buNone/>
            </a:pPr>
            <a:r>
              <a:rPr lang="en-US" sz="1800">
                <a:solidFill>
                  <a:schemeClr val="dk1"/>
                </a:solidFill>
                <a:latin typeface="Calibri"/>
                <a:ea typeface="Calibri"/>
                <a:cs typeface="Calibri"/>
                <a:sym typeface="Calibri"/>
              </a:rPr>
              <a:t>      1)Real-Time Hand Gesture Recognition for American Sign Language Using OpenCV : </a:t>
            </a:r>
            <a:endParaRPr/>
          </a:p>
          <a:p>
            <a:pPr indent="0" lvl="0" marL="0" marR="0" rtl="0" algn="l">
              <a:lnSpc>
                <a:spcPct val="111111"/>
              </a:lnSpc>
              <a:spcBef>
                <a:spcPts val="0"/>
              </a:spcBef>
              <a:spcAft>
                <a:spcPts val="0"/>
              </a:spcAft>
              <a:buNone/>
            </a:pPr>
            <a:r>
              <a:rPr lang="en-US" sz="1800">
                <a:solidFill>
                  <a:schemeClr val="dk1"/>
                </a:solidFill>
                <a:latin typeface="Calibri"/>
                <a:ea typeface="Calibri"/>
                <a:cs typeface="Calibri"/>
                <a:sym typeface="Calibri"/>
              </a:rPr>
              <a:t>       The research focuses on real-time ISL recognition using machine learning </a:t>
            </a:r>
            <a:endParaRPr/>
          </a:p>
          <a:p>
            <a:pPr indent="0" lvl="0" marL="0" marR="0" rtl="0" algn="l">
              <a:lnSpc>
                <a:spcPct val="111111"/>
              </a:lnSpc>
              <a:spcBef>
                <a:spcPts val="0"/>
              </a:spcBef>
              <a:spcAft>
                <a:spcPts val="0"/>
              </a:spcAft>
              <a:buNone/>
            </a:pPr>
            <a:r>
              <a:rPr lang="en-US" sz="1800">
                <a:solidFill>
                  <a:schemeClr val="dk1"/>
                </a:solidFill>
                <a:latin typeface="Calibri"/>
                <a:ea typeface="Calibri"/>
                <a:cs typeface="Calibri"/>
                <a:sym typeface="Calibri"/>
              </a:rPr>
              <a:t>       algorithms like SVM and KNN, with OpenCV handling the image processing tasks. </a:t>
            </a:r>
            <a:endParaRPr/>
          </a:p>
          <a:p>
            <a:pPr indent="0" lvl="0" marL="0" marR="0" rtl="0" algn="l">
              <a:lnSpc>
                <a:spcPct val="111111"/>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lnSpc>
                <a:spcPct val="111111"/>
              </a:lnSpc>
              <a:spcBef>
                <a:spcPts val="0"/>
              </a:spcBef>
              <a:spcAft>
                <a:spcPts val="0"/>
              </a:spcAft>
              <a:buNone/>
            </a:pPr>
            <a:r>
              <a:rPr lang="en-US" sz="1800">
                <a:solidFill>
                  <a:schemeClr val="dk1"/>
                </a:solidFill>
                <a:latin typeface="Calibri"/>
                <a:ea typeface="Calibri"/>
                <a:cs typeface="Calibri"/>
                <a:sym typeface="Calibri"/>
              </a:rPr>
              <a:t>      2)Hand Gesture Recognition for American Sign Language: A Survey of Techniques</a:t>
            </a:r>
            <a:endParaRPr/>
          </a:p>
          <a:p>
            <a:pPr indent="0" lvl="0" marL="0" marR="0" rtl="0" algn="just">
              <a:lnSpc>
                <a:spcPct val="111111"/>
              </a:lnSpc>
              <a:spcBef>
                <a:spcPts val="0"/>
              </a:spcBef>
              <a:spcAft>
                <a:spcPts val="0"/>
              </a:spcAft>
              <a:buNone/>
            </a:pPr>
            <a:r>
              <a:rPr lang="en-US" sz="1800">
                <a:solidFill>
                  <a:schemeClr val="dk1"/>
                </a:solidFill>
                <a:latin typeface="Calibri"/>
                <a:ea typeface="Calibri"/>
                <a:cs typeface="Calibri"/>
                <a:sym typeface="Calibri"/>
              </a:rPr>
              <a:t>       and Tools - This survey paper provides a detailed overview of the techniques and </a:t>
            </a:r>
            <a:endParaRPr/>
          </a:p>
          <a:p>
            <a:pPr indent="0" lvl="0" marL="0" marR="0" rtl="0" algn="just">
              <a:lnSpc>
                <a:spcPct val="111111"/>
              </a:lnSpc>
              <a:spcBef>
                <a:spcPts val="0"/>
              </a:spcBef>
              <a:spcAft>
                <a:spcPts val="0"/>
              </a:spcAft>
              <a:buNone/>
            </a:pPr>
            <a:r>
              <a:rPr lang="en-US" sz="1800">
                <a:solidFill>
                  <a:schemeClr val="dk1"/>
                </a:solidFill>
                <a:latin typeface="Calibri"/>
                <a:ea typeface="Calibri"/>
                <a:cs typeface="Calibri"/>
                <a:sym typeface="Calibri"/>
              </a:rPr>
              <a:t>       tools used for ISL recognition, emphasizing the role of OpenCV in preprocessing </a:t>
            </a:r>
            <a:endParaRPr/>
          </a:p>
          <a:p>
            <a:pPr indent="0" lvl="0" marL="0" marR="0" rtl="0" algn="just">
              <a:lnSpc>
                <a:spcPct val="111111"/>
              </a:lnSpc>
              <a:spcBef>
                <a:spcPts val="0"/>
              </a:spcBef>
              <a:spcAft>
                <a:spcPts val="0"/>
              </a:spcAft>
              <a:buNone/>
            </a:pPr>
            <a:r>
              <a:rPr lang="en-US" sz="1800">
                <a:solidFill>
                  <a:schemeClr val="dk1"/>
                </a:solidFill>
                <a:latin typeface="Calibri"/>
                <a:ea typeface="Calibri"/>
                <a:cs typeface="Calibri"/>
                <a:sym typeface="Calibri"/>
              </a:rPr>
              <a:t>       and feature extraction.</a:t>
            </a:r>
            <a:endParaRPr/>
          </a:p>
          <a:p>
            <a:pPr indent="0" lvl="0" marL="0" marR="0" rtl="0" algn="just">
              <a:lnSpc>
                <a:spcPct val="111111"/>
              </a:lnSpc>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lnSpc>
                <a:spcPct val="111111"/>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035" name="Google Shape;1035;p1"/>
          <p:cNvSpPr/>
          <p:nvPr/>
        </p:nvSpPr>
        <p:spPr>
          <a:xfrm flipH="1" rot="10800000">
            <a:off x="2743200" y="5212200"/>
            <a:ext cx="1828800" cy="960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
              <a:buFont typeface="Calibri"/>
              <a:buNone/>
            </a:pPr>
            <a:r>
              <a:t/>
            </a:r>
            <a:endParaRPr sz="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77ED19D-F89C-A872-5A4C-FE0C39011506}"/>
              </a:ext>
            </a:extLst>
          </p:cNvPr>
          <p:cNvSpPr/>
          <p:nvPr/>
        </p:nvSpPr>
        <p:spPr>
          <a:xfrm>
            <a:off x="1278374" y="1551820"/>
            <a:ext cx="6587251" cy="1569660"/>
          </a:xfrm>
          <a:prstGeom prst="rect">
            <a:avLst/>
          </a:prstGeom>
          <a:noFill/>
        </p:spPr>
        <p:txBody>
          <a:bodyPr wrap="none" lIns="91440" tIns="45720" rIns="91440" bIns="45720">
            <a:spAutoFit/>
          </a:bodyPr>
          <a:lstStyle/>
          <a:p>
            <a:pPr algn="ctr"/>
            <a:r>
              <a:rPr lang="en-US" sz="9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 </a:t>
            </a:r>
          </a:p>
        </p:txBody>
      </p:sp>
    </p:spTree>
    <p:extLst>
      <p:ext uri="{BB962C8B-B14F-4D97-AF65-F5344CB8AC3E}">
        <p14:creationId xmlns:p14="http://schemas.microsoft.com/office/powerpoint/2010/main" val="1549508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3600" b="1" dirty="0">
                <a:solidFill>
                  <a:srgbClr val="1A6847"/>
                </a:solidFill>
                <a:latin typeface="Outfit" pitchFamily="34" charset="0"/>
                <a:ea typeface="Outfit" pitchFamily="34" charset="-122"/>
                <a:cs typeface="Outfit" pitchFamily="34" charset="-120"/>
              </a:rPr>
              <a:t>Table of Contents</a:t>
            </a:r>
            <a:endParaRPr lang="en-US" sz="36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cs typeface="Outfit" pitchFamily="34" charset="-120"/>
              </a:rPr>
              <a:t>01</a:t>
            </a:r>
            <a:endParaRPr lang="en-US" sz="20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cs typeface="Outfit" pitchFamily="34" charset="-120"/>
              </a:rPr>
              <a:t>Introduction</a:t>
            </a:r>
            <a:endParaRPr lang="en-US" sz="20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cs typeface="Outfit" pitchFamily="34" charset="-120"/>
              </a:rPr>
              <a:t>02</a:t>
            </a:r>
            <a:endParaRPr lang="en-US" sz="20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cs typeface="Outfit" pitchFamily="34" charset="-120"/>
              </a:rPr>
              <a:t>Objectives</a:t>
            </a:r>
            <a:endParaRPr lang="en-US" sz="20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cs typeface="Outfit" pitchFamily="34" charset="-120"/>
              </a:rPr>
              <a:t>03</a:t>
            </a:r>
            <a:endParaRPr lang="en-US" sz="20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rPr>
              <a:t>Literature Survey</a:t>
            </a:r>
            <a:endParaRPr lang="en-US" sz="2000" dirty="0"/>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cs typeface="Outfit" pitchFamily="34" charset="-120"/>
              </a:rPr>
              <a:t>04</a:t>
            </a:r>
            <a:endParaRPr lang="en-US" sz="2000" dirty="0"/>
          </a:p>
        </p:txBody>
      </p:sp>
      <p:sp>
        <p:nvSpPr>
          <p:cNvPr id="11" name="Text 9"/>
          <p:cNvSpPr/>
          <p:nvPr/>
        </p:nvSpPr>
        <p:spPr>
          <a:xfrm>
            <a:off x="4206240" y="1463040"/>
            <a:ext cx="411480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rPr>
              <a:t>Methodology Adopted</a:t>
            </a:r>
            <a:endParaRPr lang="en-US" sz="2000" dirty="0"/>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cs typeface="Outfit" pitchFamily="34" charset="-120"/>
              </a:rPr>
              <a:t>05</a:t>
            </a:r>
            <a:endParaRPr lang="en-US" sz="2000" dirty="0"/>
          </a:p>
        </p:txBody>
      </p:sp>
      <p:sp>
        <p:nvSpPr>
          <p:cNvPr id="13" name="Text 11"/>
          <p:cNvSpPr/>
          <p:nvPr/>
        </p:nvSpPr>
        <p:spPr>
          <a:xfrm>
            <a:off x="4206240" y="1828800"/>
            <a:ext cx="411480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rPr>
              <a:t>Software Used</a:t>
            </a:r>
            <a:endParaRPr lang="en-US" sz="2000" dirty="0"/>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cs typeface="Outfit" pitchFamily="34" charset="-120"/>
              </a:rPr>
              <a:t>06</a:t>
            </a:r>
            <a:endParaRPr lang="en-US" sz="2000" dirty="0"/>
          </a:p>
        </p:txBody>
      </p:sp>
      <p:sp>
        <p:nvSpPr>
          <p:cNvPr id="15" name="Text 13"/>
          <p:cNvSpPr/>
          <p:nvPr/>
        </p:nvSpPr>
        <p:spPr>
          <a:xfrm>
            <a:off x="4206240" y="2194560"/>
            <a:ext cx="411480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cs typeface="Outfit" pitchFamily="34" charset="-120"/>
              </a:rPr>
              <a:t>Applications and Advantages</a:t>
            </a:r>
            <a:endParaRPr lang="en-US" sz="2000" dirty="0"/>
          </a:p>
        </p:txBody>
      </p:sp>
      <p:sp>
        <p:nvSpPr>
          <p:cNvPr id="16" name="Text 14"/>
          <p:cNvSpPr/>
          <p:nvPr/>
        </p:nvSpPr>
        <p:spPr>
          <a:xfrm>
            <a:off x="3749040" y="2560320"/>
            <a:ext cx="64008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cs typeface="Outfit" pitchFamily="34" charset="-120"/>
              </a:rPr>
              <a:t>07</a:t>
            </a:r>
            <a:endParaRPr lang="en-US" sz="2000" dirty="0"/>
          </a:p>
        </p:txBody>
      </p:sp>
      <p:sp>
        <p:nvSpPr>
          <p:cNvPr id="17" name="Text 15"/>
          <p:cNvSpPr/>
          <p:nvPr/>
        </p:nvSpPr>
        <p:spPr>
          <a:xfrm>
            <a:off x="4206240" y="2560320"/>
            <a:ext cx="411480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cs typeface="Outfit" pitchFamily="34" charset="-120"/>
              </a:rPr>
              <a:t>Challenges in Development</a:t>
            </a:r>
            <a:endParaRPr lang="en-US" sz="2000" dirty="0"/>
          </a:p>
        </p:txBody>
      </p:sp>
      <p:sp>
        <p:nvSpPr>
          <p:cNvPr id="18" name="Text 16"/>
          <p:cNvSpPr/>
          <p:nvPr/>
        </p:nvSpPr>
        <p:spPr>
          <a:xfrm>
            <a:off x="3749040" y="2926080"/>
            <a:ext cx="64008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cs typeface="Outfit" pitchFamily="34" charset="-120"/>
              </a:rPr>
              <a:t>08</a:t>
            </a:r>
            <a:endParaRPr lang="en-US" sz="2000" dirty="0"/>
          </a:p>
        </p:txBody>
      </p:sp>
      <p:sp>
        <p:nvSpPr>
          <p:cNvPr id="19" name="Text 17"/>
          <p:cNvSpPr/>
          <p:nvPr/>
        </p:nvSpPr>
        <p:spPr>
          <a:xfrm>
            <a:off x="4206240" y="2926080"/>
            <a:ext cx="411480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cs typeface="Outfit" pitchFamily="34" charset="-120"/>
              </a:rPr>
              <a:t>Future Directions</a:t>
            </a:r>
            <a:endParaRPr lang="en-US" sz="2000" dirty="0"/>
          </a:p>
        </p:txBody>
      </p:sp>
      <p:sp>
        <p:nvSpPr>
          <p:cNvPr id="20" name="Text 18"/>
          <p:cNvSpPr/>
          <p:nvPr/>
        </p:nvSpPr>
        <p:spPr>
          <a:xfrm>
            <a:off x="3749040" y="3291840"/>
            <a:ext cx="64008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cs typeface="Outfit" pitchFamily="34" charset="-120"/>
              </a:rPr>
              <a:t>09</a:t>
            </a:r>
            <a:endParaRPr lang="en-US" sz="2000" dirty="0"/>
          </a:p>
        </p:txBody>
      </p:sp>
      <p:sp>
        <p:nvSpPr>
          <p:cNvPr id="21" name="Text 19"/>
          <p:cNvSpPr/>
          <p:nvPr/>
        </p:nvSpPr>
        <p:spPr>
          <a:xfrm>
            <a:off x="4206240" y="3291840"/>
            <a:ext cx="411480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cs typeface="Outfit" pitchFamily="34" charset="-120"/>
              </a:rPr>
              <a:t>Conclusion</a:t>
            </a:r>
            <a:endParaRPr lang="en-US" sz="2000" dirty="0"/>
          </a:p>
        </p:txBody>
      </p:sp>
      <p:sp>
        <p:nvSpPr>
          <p:cNvPr id="22" name="Text 20"/>
          <p:cNvSpPr/>
          <p:nvPr/>
        </p:nvSpPr>
        <p:spPr>
          <a:xfrm>
            <a:off x="3749040" y="3657600"/>
            <a:ext cx="64008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cs typeface="Outfit" pitchFamily="34" charset="-120"/>
              </a:rPr>
              <a:t>10</a:t>
            </a:r>
            <a:endParaRPr lang="en-US" sz="2000" dirty="0"/>
          </a:p>
        </p:txBody>
      </p:sp>
      <p:sp>
        <p:nvSpPr>
          <p:cNvPr id="23" name="Text 21"/>
          <p:cNvSpPr/>
          <p:nvPr/>
        </p:nvSpPr>
        <p:spPr>
          <a:xfrm>
            <a:off x="4206240" y="3657600"/>
            <a:ext cx="4114800" cy="360045"/>
          </a:xfrm>
          <a:prstGeom prst="rect">
            <a:avLst/>
          </a:prstGeom>
          <a:noFill/>
          <a:ln/>
        </p:spPr>
        <p:txBody>
          <a:bodyPr wrap="square" rtlCol="0" anchor="ctr"/>
          <a:lstStyle/>
          <a:p>
            <a:pPr marL="0" indent="0">
              <a:buNone/>
            </a:pPr>
            <a:r>
              <a:rPr lang="en-US" sz="2000" dirty="0">
                <a:solidFill>
                  <a:srgbClr val="000000"/>
                </a:solidFill>
                <a:latin typeface="Outfit" pitchFamily="34" charset="0"/>
                <a:ea typeface="Outfit" pitchFamily="34" charset="-122"/>
              </a:rPr>
              <a:t>References</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a:t>
            </a:r>
            <a:endParaRPr lang="en-US" sz="1800" dirty="0"/>
          </a:p>
        </p:txBody>
      </p:sp>
      <p:sp>
        <p:nvSpPr>
          <p:cNvPr id="8" name="Text 4"/>
          <p:cNvSpPr/>
          <p:nvPr/>
        </p:nvSpPr>
        <p:spPr>
          <a:xfrm>
            <a:off x="4114800" y="457200"/>
            <a:ext cx="4389120" cy="660400"/>
          </a:xfrm>
          <a:prstGeom prst="rect">
            <a:avLst/>
          </a:prstGeom>
          <a:noFill/>
          <a:ln/>
        </p:spPr>
        <p:txBody>
          <a:bodyPr wrap="square" rtlCol="0" anchor="ctr"/>
          <a:lstStyle/>
          <a:p>
            <a:pPr marL="0" indent="0">
              <a:buNone/>
            </a:pPr>
            <a:r>
              <a:rPr lang="en-US" sz="3600" b="1" dirty="0">
                <a:solidFill>
                  <a:srgbClr val="1A6847"/>
                </a:solidFill>
                <a:latin typeface="Outfit" pitchFamily="34" charset="0"/>
                <a:ea typeface="Outfit" pitchFamily="34" charset="-122"/>
                <a:cs typeface="Outfit" pitchFamily="34" charset="-120"/>
              </a:rPr>
              <a:t>Introduction</a:t>
            </a:r>
            <a:endParaRPr lang="en-US" sz="36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endParaRPr lang="en-US" sz="1600" dirty="0"/>
          </a:p>
        </p:txBody>
      </p:sp>
      <p:sp>
        <p:nvSpPr>
          <p:cNvPr id="10" name="Text 6"/>
          <p:cNvSpPr/>
          <p:nvPr/>
        </p:nvSpPr>
        <p:spPr>
          <a:xfrm>
            <a:off x="3977640" y="1117600"/>
            <a:ext cx="4846320" cy="3357245"/>
          </a:xfrm>
          <a:prstGeom prst="rect">
            <a:avLst/>
          </a:prstGeom>
          <a:noFill/>
          <a:ln/>
        </p:spPr>
        <p:txBody>
          <a:bodyPr wrap="square" rtlCol="0" anchor="t"/>
          <a:lstStyle/>
          <a:p>
            <a:pPr marL="342900" indent="-342900" algn="just">
              <a:lnSpc>
                <a:spcPts val="2000"/>
              </a:lnSpc>
              <a:buSzPct val="100000"/>
              <a:buChar char="•"/>
            </a:pPr>
            <a:r>
              <a:rPr lang="en-US" sz="2000" dirty="0">
                <a:solidFill>
                  <a:srgbClr val="000000"/>
                </a:solidFill>
                <a:latin typeface="Calibri (Body)"/>
                <a:ea typeface="Outfit" pitchFamily="34" charset="-122"/>
                <a:cs typeface="Outfit" pitchFamily="34" charset="-120"/>
              </a:rPr>
              <a:t>Hand gesture recognition serves as a vital bridge in Human-Computer Interaction, enhancing usability and interaction frequency.
By allowing intuitive control, it offers a natural interface promoting seamless communication between users and devices.
With technology advancing rapidly, gesture recognition is evolving into a key element in creating smarter technology solutions.
It's not just about control; it's about creating experiences that resonate with human behavior and emotions.</a:t>
            </a:r>
            <a:endParaRPr lang="en-US" sz="2000" dirty="0">
              <a:latin typeface="Calibri (Body)"/>
            </a:endParaRPr>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pic>
        <p:nvPicPr>
          <p:cNvPr id="13" name="Picture 12">
            <a:extLst>
              <a:ext uri="{FF2B5EF4-FFF2-40B4-BE49-F238E27FC236}">
                <a16:creationId xmlns:a16="http://schemas.microsoft.com/office/drawing/2014/main" id="{2BF12C62-0658-12BF-D653-788EAFFEFD93}"/>
              </a:ext>
            </a:extLst>
          </p:cNvPr>
          <p:cNvPicPr>
            <a:picLocks noChangeAspect="1"/>
          </p:cNvPicPr>
          <p:nvPr/>
        </p:nvPicPr>
        <p:blipFill>
          <a:blip r:embed="rId4"/>
          <a:stretch>
            <a:fillRect/>
          </a:stretch>
        </p:blipFill>
        <p:spPr>
          <a:xfrm>
            <a:off x="320040" y="0"/>
            <a:ext cx="3291841"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sp>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2</a:t>
            </a:r>
            <a:endParaRPr lang="en-US" sz="1800" dirty="0"/>
          </a:p>
        </p:txBody>
      </p:sp>
      <p:sp>
        <p:nvSpPr>
          <p:cNvPr id="8" name="Text 4"/>
          <p:cNvSpPr/>
          <p:nvPr/>
        </p:nvSpPr>
        <p:spPr>
          <a:xfrm>
            <a:off x="4114800" y="611244"/>
            <a:ext cx="4389120" cy="514350"/>
          </a:xfrm>
          <a:prstGeom prst="rect">
            <a:avLst/>
          </a:prstGeom>
          <a:noFill/>
          <a:ln/>
        </p:spPr>
        <p:txBody>
          <a:bodyPr wrap="square" rtlCol="0" anchor="ctr"/>
          <a:lstStyle/>
          <a:p>
            <a:pPr marL="0" indent="0">
              <a:buNone/>
            </a:pPr>
            <a:r>
              <a:rPr lang="en-US" sz="3600" b="1" dirty="0">
                <a:solidFill>
                  <a:srgbClr val="1A6847"/>
                </a:solidFill>
                <a:latin typeface="Outfit" pitchFamily="34" charset="0"/>
                <a:ea typeface="Outfit" pitchFamily="34" charset="-122"/>
                <a:cs typeface="Outfit" pitchFamily="34" charset="-120"/>
              </a:rPr>
              <a:t>Objectives</a:t>
            </a:r>
            <a:endParaRPr lang="en-US" sz="36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endParaRPr lang="en-US" sz="1600" dirty="0"/>
          </a:p>
        </p:txBody>
      </p:sp>
      <p:sp>
        <p:nvSpPr>
          <p:cNvPr id="10" name="Text 6"/>
          <p:cNvSpPr/>
          <p:nvPr/>
        </p:nvSpPr>
        <p:spPr>
          <a:xfrm>
            <a:off x="4114800" y="1363134"/>
            <a:ext cx="4512734" cy="3780366"/>
          </a:xfrm>
          <a:prstGeom prst="rect">
            <a:avLst/>
          </a:prstGeom>
          <a:noFill/>
          <a:ln/>
        </p:spPr>
        <p:txBody>
          <a:bodyPr wrap="square" rtlCol="0" anchor="t"/>
          <a:lstStyle/>
          <a:p>
            <a:pPr marL="342900" indent="-342900" algn="just">
              <a:lnSpc>
                <a:spcPts val="2000"/>
              </a:lnSpc>
              <a:buSzPct val="100000"/>
              <a:buChar char="•"/>
            </a:pPr>
            <a:r>
              <a:rPr lang="en-US" sz="2000" dirty="0">
                <a:solidFill>
                  <a:srgbClr val="000000"/>
                </a:solidFill>
                <a:latin typeface="Calibri (Body)"/>
                <a:ea typeface="Outfit" pitchFamily="34" charset="-122"/>
                <a:cs typeface="Outfit" pitchFamily="34" charset="-120"/>
              </a:rPr>
              <a:t>Our goal is to develop a robust gesture recognition system that identifies and classifies hand movements in real-time.
Crucially, this system also seeks to support assistive technology for individuals with disabilities, promoting inclusivity.
The project focuses on creating technology that understands and reacts appropriately to human gestures, improving interactions.</a:t>
            </a:r>
            <a:endParaRPr lang="en-US" sz="2000" dirty="0">
              <a:latin typeface="Calibri (Body)"/>
            </a:endParaRPr>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pic>
        <p:nvPicPr>
          <p:cNvPr id="15" name="Picture 14">
            <a:extLst>
              <a:ext uri="{FF2B5EF4-FFF2-40B4-BE49-F238E27FC236}">
                <a16:creationId xmlns:a16="http://schemas.microsoft.com/office/drawing/2014/main" id="{029F5575-1EA5-719A-30FE-10A6D77A1313}"/>
              </a:ext>
            </a:extLst>
          </p:cNvPr>
          <p:cNvPicPr>
            <a:picLocks noChangeAspect="1"/>
          </p:cNvPicPr>
          <p:nvPr/>
        </p:nvPicPr>
        <p:blipFill>
          <a:blip r:embed="rId4"/>
          <a:stretch>
            <a:fillRect/>
          </a:stretch>
        </p:blipFill>
        <p:spPr>
          <a:xfrm>
            <a:off x="442762" y="1626669"/>
            <a:ext cx="2982077" cy="23807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23334" y="0"/>
            <a:ext cx="457200" cy="457200"/>
          </a:xfrm>
          <a:prstGeom prst="rect">
            <a:avLst/>
          </a:prstGeom>
          <a:solidFill>
            <a:srgbClr val="1A6847"/>
          </a:solidFill>
          <a:ln w="12700">
            <a:solidFill>
              <a:srgbClr val="1A6847"/>
            </a:solidFill>
            <a:prstDash val="solid"/>
          </a:ln>
        </p:spPr>
      </p:sp>
      <p:sp>
        <p:nvSpPr>
          <p:cNvPr id="7" name="Text 3"/>
          <p:cNvSpPr/>
          <p:nvPr/>
        </p:nvSpPr>
        <p:spPr>
          <a:xfrm>
            <a:off x="320040" y="0"/>
            <a:ext cx="457200" cy="457200"/>
          </a:xfrm>
          <a:prstGeom prst="rect">
            <a:avLst/>
          </a:prstGeom>
          <a:noFill/>
          <a:ln/>
        </p:spPr>
        <p:txBody>
          <a:bodyPr wrap="square" rtlCol="0" anchor="t"/>
          <a:lstStyle/>
          <a:p>
            <a:pPr marL="0" indent="0" algn="ctr">
              <a:buNone/>
            </a:pPr>
            <a:r>
              <a:rPr lang="en-US" b="1" dirty="0">
                <a:solidFill>
                  <a:srgbClr val="FFD600"/>
                </a:solidFill>
                <a:latin typeface="Outfit" pitchFamily="34" charset="0"/>
                <a:ea typeface="Outfit" pitchFamily="34" charset="-122"/>
              </a:rPr>
              <a:t>   3</a:t>
            </a:r>
            <a:endParaRPr lang="en-US" sz="1800" dirty="0"/>
          </a:p>
        </p:txBody>
      </p:sp>
      <p:sp>
        <p:nvSpPr>
          <p:cNvPr id="8" name="Text 4"/>
          <p:cNvSpPr/>
          <p:nvPr/>
        </p:nvSpPr>
        <p:spPr>
          <a:xfrm>
            <a:off x="2377440" y="57787"/>
            <a:ext cx="4389120" cy="514350"/>
          </a:xfrm>
          <a:prstGeom prst="rect">
            <a:avLst/>
          </a:prstGeom>
          <a:noFill/>
          <a:ln/>
        </p:spPr>
        <p:txBody>
          <a:bodyPr wrap="square" rtlCol="0" anchor="ctr"/>
          <a:lstStyle/>
          <a:p>
            <a:pPr marL="0" indent="0" algn="ctr">
              <a:buNone/>
            </a:pPr>
            <a:r>
              <a:rPr lang="en-US" sz="3600" b="1" dirty="0">
                <a:solidFill>
                  <a:srgbClr val="1A6847"/>
                </a:solidFill>
                <a:latin typeface="Outfit" pitchFamily="34" charset="0"/>
                <a:ea typeface="Outfit" pitchFamily="34" charset="-122"/>
              </a:rPr>
              <a:t>Literature Survey</a:t>
            </a:r>
            <a:endParaRPr lang="en-US" sz="3600" dirty="0"/>
          </a:p>
        </p:txBody>
      </p:sp>
      <p:sp>
        <p:nvSpPr>
          <p:cNvPr id="9" name="Text 5"/>
          <p:cNvSpPr/>
          <p:nvPr/>
        </p:nvSpPr>
        <p:spPr>
          <a:xfrm>
            <a:off x="4572000" y="2211705"/>
            <a:ext cx="3749040" cy="514350"/>
          </a:xfrm>
          <a:prstGeom prst="rect">
            <a:avLst/>
          </a:prstGeom>
          <a:noFill/>
          <a:ln/>
        </p:spPr>
        <p:txBody>
          <a:bodyPr wrap="square" rtlCol="0" anchor="ctr"/>
          <a:lstStyle/>
          <a:p>
            <a:pPr marL="0" indent="0">
              <a:buNone/>
            </a:pPr>
            <a:endParaRPr lang="en-US" sz="1600" dirty="0"/>
          </a:p>
        </p:txBody>
      </p:sp>
      <p:sp>
        <p:nvSpPr>
          <p:cNvPr id="10" name="Text 6"/>
          <p:cNvSpPr/>
          <p:nvPr/>
        </p:nvSpPr>
        <p:spPr>
          <a:xfrm>
            <a:off x="423333" y="618067"/>
            <a:ext cx="8661399" cy="4004731"/>
          </a:xfrm>
          <a:prstGeom prst="rect">
            <a:avLst/>
          </a:prstGeom>
          <a:noFill/>
          <a:ln/>
        </p:spPr>
        <p:txBody>
          <a:bodyPr wrap="square" rtlCol="0" anchor="t"/>
          <a:lstStyle/>
          <a:p>
            <a:pPr marL="342900" indent="-342900" algn="just">
              <a:lnSpc>
                <a:spcPts val="2000"/>
              </a:lnSpc>
              <a:buSzPct val="100000"/>
              <a:buChar char="•"/>
            </a:pPr>
            <a:r>
              <a:rPr lang="en-US" sz="2000" dirty="0"/>
              <a:t>Accurate Gesture Detection: Implement a model capable of recognizing and classifying a predefined set of hand gestures with high accuracy and reliability. This involves training the model on diverse gesture datasets and optimizing it for real-world scenarios. </a:t>
            </a:r>
          </a:p>
          <a:p>
            <a:pPr marL="342900" indent="-342900" algn="just">
              <a:lnSpc>
                <a:spcPts val="2000"/>
              </a:lnSpc>
              <a:buSzPct val="100000"/>
              <a:buChar char="•"/>
            </a:pPr>
            <a:endParaRPr lang="en-US" sz="2000" dirty="0"/>
          </a:p>
          <a:p>
            <a:pPr marL="342900" indent="-342900" algn="just">
              <a:lnSpc>
                <a:spcPts val="2000"/>
              </a:lnSpc>
              <a:buSzPct val="100000"/>
              <a:buChar char="•"/>
            </a:pPr>
            <a:r>
              <a:rPr lang="en-US" sz="2000" dirty="0"/>
              <a:t>Real-Time Performance: Ensure that the gesture recognition system operates in real-time, providing immediate feedback and responses to user inputs. This requires efficient processing of video frames and quick inference times. </a:t>
            </a:r>
          </a:p>
          <a:p>
            <a:pPr marL="342900" indent="-342900" algn="just">
              <a:lnSpc>
                <a:spcPts val="2000"/>
              </a:lnSpc>
              <a:buSzPct val="100000"/>
              <a:buChar char="•"/>
            </a:pPr>
            <a:endParaRPr lang="en-US" sz="2000" dirty="0"/>
          </a:p>
          <a:p>
            <a:pPr marL="342900" indent="-342900" algn="just">
              <a:lnSpc>
                <a:spcPts val="2000"/>
              </a:lnSpc>
              <a:buSzPct val="100000"/>
              <a:buChar char="•"/>
            </a:pPr>
            <a:r>
              <a:rPr lang="en-US" sz="2000" dirty="0"/>
              <a:t>User-Friendly Interface: Develop an intuitive interface that allows users to interact with the system seamlessly. The interface should clearly display recognized gestures and provide actionable outputs or feedback based on the gestures detected.  </a:t>
            </a:r>
          </a:p>
          <a:p>
            <a:pPr marL="342900" indent="-342900" algn="just">
              <a:lnSpc>
                <a:spcPts val="2000"/>
              </a:lnSpc>
              <a:buSzPct val="100000"/>
              <a:buChar char="•"/>
            </a:pPr>
            <a:endParaRPr lang="en-US" sz="2000" dirty="0"/>
          </a:p>
          <a:p>
            <a:pPr marL="342900" indent="-342900" algn="just">
              <a:lnSpc>
                <a:spcPts val="2000"/>
              </a:lnSpc>
              <a:buSzPct val="100000"/>
              <a:buChar char="•"/>
            </a:pPr>
            <a:r>
              <a:rPr lang="en-US" sz="2000" dirty="0"/>
              <a:t>Robustness and Adaptability: Design the system to handle variations in lighting conditions, hand sizes, and gestures performed at different speeds. The model should be adaptable to different environments and user characteristics. </a:t>
            </a:r>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11480" y="0"/>
            <a:ext cx="457200" cy="457200"/>
          </a:xfrm>
          <a:prstGeom prst="rect">
            <a:avLst/>
          </a:prstGeom>
          <a:solidFill>
            <a:srgbClr val="1A6847"/>
          </a:solidFill>
          <a:ln w="12700">
            <a:solidFill>
              <a:srgbClr val="1A6847"/>
            </a:solidFill>
            <a:prstDash val="solid"/>
          </a:ln>
        </p:spPr>
      </p:sp>
      <p:sp>
        <p:nvSpPr>
          <p:cNvPr id="7" name="Text 3"/>
          <p:cNvSpPr/>
          <p:nvPr/>
        </p:nvSpPr>
        <p:spPr>
          <a:xfrm>
            <a:off x="32004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rPr>
              <a:t>  4</a:t>
            </a:r>
            <a:endParaRPr lang="en-US" sz="1800" dirty="0"/>
          </a:p>
        </p:txBody>
      </p:sp>
      <p:sp>
        <p:nvSpPr>
          <p:cNvPr id="8" name="Text 4"/>
          <p:cNvSpPr/>
          <p:nvPr/>
        </p:nvSpPr>
        <p:spPr>
          <a:xfrm>
            <a:off x="1532467" y="201932"/>
            <a:ext cx="6299200" cy="514350"/>
          </a:xfrm>
          <a:prstGeom prst="rect">
            <a:avLst/>
          </a:prstGeom>
          <a:noFill/>
          <a:ln/>
        </p:spPr>
        <p:txBody>
          <a:bodyPr wrap="square" rtlCol="0" anchor="ctr"/>
          <a:lstStyle/>
          <a:p>
            <a:pPr marL="0" indent="0" algn="ctr">
              <a:buNone/>
            </a:pPr>
            <a:r>
              <a:rPr lang="en-US" sz="3600" b="1" dirty="0">
                <a:solidFill>
                  <a:srgbClr val="1A6847"/>
                </a:solidFill>
                <a:latin typeface="Outfit" pitchFamily="34" charset="0"/>
                <a:ea typeface="Outfit" pitchFamily="34" charset="-122"/>
              </a:rPr>
              <a:t>Methodology Adopted</a:t>
            </a:r>
            <a:endParaRPr lang="en-US" sz="3600" dirty="0"/>
          </a:p>
        </p:txBody>
      </p:sp>
      <p:sp>
        <p:nvSpPr>
          <p:cNvPr id="9" name="Text 5"/>
          <p:cNvSpPr/>
          <p:nvPr/>
        </p:nvSpPr>
        <p:spPr>
          <a:xfrm>
            <a:off x="4572000" y="2211705"/>
            <a:ext cx="3749040" cy="514350"/>
          </a:xfrm>
          <a:prstGeom prst="rect">
            <a:avLst/>
          </a:prstGeom>
          <a:noFill/>
          <a:ln/>
        </p:spPr>
        <p:txBody>
          <a:bodyPr wrap="square" rtlCol="0" anchor="ctr"/>
          <a:lstStyle/>
          <a:p>
            <a:pPr marL="0" indent="0">
              <a:buNone/>
            </a:pPr>
            <a:endParaRPr lang="en-US" sz="1600" dirty="0"/>
          </a:p>
        </p:txBody>
      </p:sp>
      <p:sp>
        <p:nvSpPr>
          <p:cNvPr id="10" name="Text 6"/>
          <p:cNvSpPr/>
          <p:nvPr/>
        </p:nvSpPr>
        <p:spPr>
          <a:xfrm>
            <a:off x="423333" y="978749"/>
            <a:ext cx="8661399" cy="4004731"/>
          </a:xfrm>
          <a:prstGeom prst="rect">
            <a:avLst/>
          </a:prstGeom>
          <a:noFill/>
          <a:ln/>
        </p:spPr>
        <p:txBody>
          <a:bodyPr wrap="square" rtlCol="0" anchor="t"/>
          <a:lstStyle/>
          <a:p>
            <a:pPr marL="342900" indent="-342900" algn="just">
              <a:lnSpc>
                <a:spcPts val="2000"/>
              </a:lnSpc>
              <a:buSzPct val="100000"/>
              <a:buChar char="•"/>
            </a:pPr>
            <a:endParaRPr lang="en-US" sz="20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pic>
        <p:nvPicPr>
          <p:cNvPr id="2" name="Picture 1">
            <a:extLst>
              <a:ext uri="{FF2B5EF4-FFF2-40B4-BE49-F238E27FC236}">
                <a16:creationId xmlns:a16="http://schemas.microsoft.com/office/drawing/2014/main" id="{B47C037B-4309-CD98-F4F8-9BA3CF9F4B24}"/>
              </a:ext>
            </a:extLst>
          </p:cNvPr>
          <p:cNvPicPr>
            <a:picLocks noChangeAspect="1"/>
          </p:cNvPicPr>
          <p:nvPr/>
        </p:nvPicPr>
        <p:blipFill>
          <a:blip r:embed="rId4"/>
          <a:stretch>
            <a:fillRect/>
          </a:stretch>
        </p:blipFill>
        <p:spPr>
          <a:xfrm>
            <a:off x="411480" y="1160736"/>
            <a:ext cx="8640796" cy="3279227"/>
          </a:xfrm>
          <a:prstGeom prst="rect">
            <a:avLst/>
          </a:prstGeom>
        </p:spPr>
      </p:pic>
    </p:spTree>
    <p:extLst>
      <p:ext uri="{BB962C8B-B14F-4D97-AF65-F5344CB8AC3E}">
        <p14:creationId xmlns:p14="http://schemas.microsoft.com/office/powerpoint/2010/main" val="18333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23333" y="0"/>
            <a:ext cx="457200" cy="457200"/>
          </a:xfrm>
          <a:prstGeom prst="rect">
            <a:avLst/>
          </a:prstGeom>
          <a:solidFill>
            <a:srgbClr val="1A6847"/>
          </a:solidFill>
          <a:ln w="12700">
            <a:solidFill>
              <a:srgbClr val="1A6847"/>
            </a:solidFill>
            <a:prstDash val="solid"/>
          </a:ln>
        </p:spPr>
        <p:txBody>
          <a:bodyPr/>
          <a:lstStyle/>
          <a:p>
            <a:endParaRPr lang="en-US" dirty="0"/>
          </a:p>
        </p:txBody>
      </p:sp>
      <p:sp>
        <p:nvSpPr>
          <p:cNvPr id="7" name="Text 3"/>
          <p:cNvSpPr/>
          <p:nvPr/>
        </p:nvSpPr>
        <p:spPr>
          <a:xfrm>
            <a:off x="423333" y="31591"/>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rPr>
              <a:t>5</a:t>
            </a:r>
            <a:endParaRPr lang="en-US" sz="1800" dirty="0"/>
          </a:p>
        </p:txBody>
      </p:sp>
      <p:sp>
        <p:nvSpPr>
          <p:cNvPr id="8" name="Text 4"/>
          <p:cNvSpPr/>
          <p:nvPr/>
        </p:nvSpPr>
        <p:spPr>
          <a:xfrm>
            <a:off x="2997200" y="-40376"/>
            <a:ext cx="4389120" cy="601133"/>
          </a:xfrm>
          <a:prstGeom prst="rect">
            <a:avLst/>
          </a:prstGeom>
          <a:noFill/>
          <a:ln/>
        </p:spPr>
        <p:txBody>
          <a:bodyPr wrap="square" rtlCol="0" anchor="ctr"/>
          <a:lstStyle/>
          <a:p>
            <a:pPr marL="0" indent="0">
              <a:buNone/>
            </a:pPr>
            <a:r>
              <a:rPr lang="en-US" sz="3600" b="1" dirty="0">
                <a:solidFill>
                  <a:srgbClr val="1A6847"/>
                </a:solidFill>
                <a:latin typeface="Outfit" pitchFamily="34" charset="0"/>
                <a:ea typeface="Outfit" pitchFamily="34" charset="-122"/>
              </a:rPr>
              <a:t>Software Used</a:t>
            </a:r>
            <a:endParaRPr lang="en-US" sz="36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endParaRPr lang="en-US" sz="1600" dirty="0"/>
          </a:p>
        </p:txBody>
      </p:sp>
      <p:sp>
        <p:nvSpPr>
          <p:cNvPr id="10" name="Text 6"/>
          <p:cNvSpPr/>
          <p:nvPr/>
        </p:nvSpPr>
        <p:spPr>
          <a:xfrm>
            <a:off x="423333" y="685800"/>
            <a:ext cx="8288867" cy="4131733"/>
          </a:xfrm>
          <a:prstGeom prst="rect">
            <a:avLst/>
          </a:prstGeom>
          <a:noFill/>
          <a:ln/>
        </p:spPr>
        <p:txBody>
          <a:bodyPr wrap="square" rtlCol="0" anchor="t"/>
          <a:lstStyle/>
          <a:p>
            <a:pPr marL="342900" indent="-342900" algn="just">
              <a:lnSpc>
                <a:spcPts val="2000"/>
              </a:lnSpc>
              <a:buSzPct val="100000"/>
              <a:buChar char="•"/>
            </a:pPr>
            <a:r>
              <a:rPr lang="en-US" sz="2400" b="1" dirty="0"/>
              <a:t>Programming Language </a:t>
            </a:r>
            <a:r>
              <a:rPr lang="en-US" sz="2000" b="1" dirty="0"/>
              <a:t>– </a:t>
            </a:r>
          </a:p>
          <a:p>
            <a:pPr marL="342900" indent="-342900" algn="just">
              <a:lnSpc>
                <a:spcPts val="2000"/>
              </a:lnSpc>
              <a:buSzPct val="100000"/>
              <a:buChar char="•"/>
            </a:pPr>
            <a:endParaRPr lang="en-US" sz="2000" dirty="0"/>
          </a:p>
          <a:p>
            <a:pPr algn="just">
              <a:lnSpc>
                <a:spcPts val="2000"/>
              </a:lnSpc>
              <a:buSzPct val="100000"/>
            </a:pPr>
            <a:r>
              <a:rPr lang="en-US" sz="2000" dirty="0"/>
              <a:t>      1)Python: Chosen for its extensive support for libraries and frameworks, </a:t>
            </a:r>
          </a:p>
          <a:p>
            <a:pPr algn="just">
              <a:lnSpc>
                <a:spcPts val="2000"/>
              </a:lnSpc>
              <a:buSzPct val="100000"/>
            </a:pPr>
            <a:r>
              <a:rPr lang="en-US" sz="2000" dirty="0"/>
              <a:t>      ease  of use, and strong community support. </a:t>
            </a:r>
          </a:p>
          <a:p>
            <a:pPr algn="just">
              <a:lnSpc>
                <a:spcPts val="2000"/>
              </a:lnSpc>
              <a:buSzPct val="100000"/>
            </a:pPr>
            <a:endParaRPr lang="en-US" sz="2000" dirty="0"/>
          </a:p>
          <a:p>
            <a:pPr algn="just">
              <a:lnSpc>
                <a:spcPts val="2000"/>
              </a:lnSpc>
              <a:buSzPct val="100000"/>
            </a:pPr>
            <a:endParaRPr lang="en-US" sz="2000" dirty="0"/>
          </a:p>
          <a:p>
            <a:pPr marL="342900" indent="-342900" algn="just">
              <a:lnSpc>
                <a:spcPts val="2000"/>
              </a:lnSpc>
              <a:buSzPct val="100000"/>
              <a:buChar char="•"/>
            </a:pPr>
            <a:r>
              <a:rPr lang="en-US" sz="2400" b="1" dirty="0"/>
              <a:t>Libraries and Frameworks –</a:t>
            </a:r>
          </a:p>
          <a:p>
            <a:pPr marL="342900" indent="-342900" algn="just">
              <a:lnSpc>
                <a:spcPts val="2000"/>
              </a:lnSpc>
              <a:buSzPct val="100000"/>
              <a:buChar char="•"/>
            </a:pPr>
            <a:endParaRPr lang="en-US" sz="2000" dirty="0"/>
          </a:p>
          <a:p>
            <a:pPr algn="just">
              <a:lnSpc>
                <a:spcPts val="2000"/>
              </a:lnSpc>
              <a:buSzPct val="100000"/>
            </a:pPr>
            <a:r>
              <a:rPr lang="en-US" sz="2000" dirty="0"/>
              <a:t>      1)OpenCV: For real-time image and video processing, including </a:t>
            </a:r>
          </a:p>
          <a:p>
            <a:pPr algn="just">
              <a:lnSpc>
                <a:spcPts val="2000"/>
              </a:lnSpc>
              <a:buSzPct val="100000"/>
            </a:pPr>
            <a:r>
              <a:rPr lang="en-US" sz="2000" dirty="0"/>
              <a:t>      frame  extraction, hand region detection, and feature extraction. </a:t>
            </a:r>
          </a:p>
          <a:p>
            <a:pPr algn="just">
              <a:lnSpc>
                <a:spcPts val="2000"/>
              </a:lnSpc>
              <a:buSzPct val="100000"/>
            </a:pPr>
            <a:endParaRPr lang="en-US" sz="2000" dirty="0"/>
          </a:p>
          <a:p>
            <a:pPr algn="just">
              <a:lnSpc>
                <a:spcPts val="2000"/>
              </a:lnSpc>
              <a:buSzPct val="100000"/>
            </a:pPr>
            <a:r>
              <a:rPr lang="en-US" sz="2000" dirty="0"/>
              <a:t>      2)TensorFlow / </a:t>
            </a:r>
            <a:r>
              <a:rPr lang="en-US" sz="2000" dirty="0" err="1"/>
              <a:t>Keras</a:t>
            </a:r>
            <a:r>
              <a:rPr lang="en-US" sz="2000" dirty="0"/>
              <a:t> / </a:t>
            </a:r>
            <a:r>
              <a:rPr lang="en-US" sz="2000" dirty="0" err="1"/>
              <a:t>PyTorch</a:t>
            </a:r>
            <a:r>
              <a:rPr lang="en-US" sz="2000" dirty="0"/>
              <a:t>: For building and training machine </a:t>
            </a:r>
          </a:p>
          <a:p>
            <a:pPr algn="just">
              <a:lnSpc>
                <a:spcPts val="2000"/>
              </a:lnSpc>
              <a:buSzPct val="100000"/>
            </a:pPr>
            <a:r>
              <a:rPr lang="en-US" sz="2000" dirty="0"/>
              <a:t>      learning   models, including CNNs for gesture recognition. </a:t>
            </a:r>
          </a:p>
          <a:p>
            <a:pPr algn="just">
              <a:lnSpc>
                <a:spcPts val="2000"/>
              </a:lnSpc>
              <a:buSzPct val="100000"/>
            </a:pPr>
            <a:endParaRPr lang="en-US" sz="2000" dirty="0"/>
          </a:p>
          <a:p>
            <a:pPr algn="just">
              <a:lnSpc>
                <a:spcPts val="2000"/>
              </a:lnSpc>
              <a:buSzPct val="100000"/>
            </a:pPr>
            <a:r>
              <a:rPr lang="en-US" sz="2000" dirty="0"/>
              <a:t>      3)scikit-learn: For additional machine learning algorithms and tools for </a:t>
            </a:r>
          </a:p>
          <a:p>
            <a:pPr algn="just">
              <a:lnSpc>
                <a:spcPts val="2000"/>
              </a:lnSpc>
              <a:buSzPct val="100000"/>
            </a:pPr>
            <a:r>
              <a:rPr lang="en-US" sz="2000" dirty="0"/>
              <a:t>      model evaluation.</a:t>
            </a:r>
          </a:p>
          <a:p>
            <a:pPr algn="just">
              <a:lnSpc>
                <a:spcPts val="2000"/>
              </a:lnSpc>
              <a:buSzPct val="100000"/>
            </a:pPr>
            <a:r>
              <a:rPr lang="en-US" sz="2000" dirty="0"/>
              <a:t>      </a:t>
            </a:r>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6" name="Shape 2"/>
          <p:cNvSpPr/>
          <p:nvPr/>
        </p:nvSpPr>
        <p:spPr>
          <a:xfrm>
            <a:off x="440266" y="0"/>
            <a:ext cx="457200" cy="457200"/>
          </a:xfrm>
          <a:prstGeom prst="rect">
            <a:avLst/>
          </a:prstGeom>
          <a:solidFill>
            <a:srgbClr val="1A6847"/>
          </a:solidFill>
          <a:ln w="12700">
            <a:solidFill>
              <a:srgbClr val="1A6847"/>
            </a:solidFill>
            <a:prstDash val="solid"/>
          </a:ln>
        </p:spPr>
        <p:txBody>
          <a:bodyPr/>
          <a:lstStyle/>
          <a:p>
            <a:pPr algn="ctr"/>
            <a:r>
              <a:rPr lang="en-US" b="1" dirty="0">
                <a:solidFill>
                  <a:srgbClr val="FFFF00"/>
                </a:solidFill>
              </a:rPr>
              <a:t>6</a:t>
            </a:r>
          </a:p>
        </p:txBody>
      </p:sp>
      <p:sp>
        <p:nvSpPr>
          <p:cNvPr id="7" name="Text 3"/>
          <p:cNvSpPr/>
          <p:nvPr/>
        </p:nvSpPr>
        <p:spPr>
          <a:xfrm>
            <a:off x="440266" y="0"/>
            <a:ext cx="457200" cy="457200"/>
          </a:xfrm>
          <a:prstGeom prst="rect">
            <a:avLst/>
          </a:prstGeom>
          <a:noFill/>
          <a:ln/>
        </p:spPr>
        <p:txBody>
          <a:bodyPr wrap="square" rtlCol="0" anchor="t"/>
          <a:lstStyle/>
          <a:p>
            <a:pPr marL="0" indent="0" algn="ctr">
              <a:buNone/>
            </a:pPr>
            <a:endParaRPr lang="en-US" sz="1800" dirty="0"/>
          </a:p>
        </p:txBody>
      </p:sp>
      <p:sp>
        <p:nvSpPr>
          <p:cNvPr id="8" name="Text 4"/>
          <p:cNvSpPr/>
          <p:nvPr/>
        </p:nvSpPr>
        <p:spPr>
          <a:xfrm>
            <a:off x="2218267" y="-55033"/>
            <a:ext cx="4969933" cy="723688"/>
          </a:xfrm>
          <a:prstGeom prst="rect">
            <a:avLst/>
          </a:prstGeom>
          <a:noFill/>
          <a:ln/>
        </p:spPr>
        <p:txBody>
          <a:bodyPr wrap="square" rtlCol="0" anchor="ctr"/>
          <a:lstStyle/>
          <a:p>
            <a:pPr marL="0" indent="0" algn="ctr">
              <a:buNone/>
            </a:pPr>
            <a:r>
              <a:rPr lang="en-US" sz="3600" b="1" dirty="0">
                <a:solidFill>
                  <a:srgbClr val="1A6847"/>
                </a:solidFill>
                <a:latin typeface="Outfit" pitchFamily="34" charset="0"/>
                <a:ea typeface="Outfit" pitchFamily="34" charset="-122"/>
                <a:cs typeface="Outfit" pitchFamily="34" charset="-120"/>
              </a:rPr>
              <a:t>Applications</a:t>
            </a:r>
            <a:endParaRPr lang="en-US" sz="36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endParaRPr lang="en-US" sz="1600" dirty="0"/>
          </a:p>
        </p:txBody>
      </p:sp>
      <p:sp>
        <p:nvSpPr>
          <p:cNvPr id="10" name="Text 6"/>
          <p:cNvSpPr/>
          <p:nvPr/>
        </p:nvSpPr>
        <p:spPr>
          <a:xfrm>
            <a:off x="440266" y="668656"/>
            <a:ext cx="8703734" cy="4309744"/>
          </a:xfrm>
          <a:prstGeom prst="rect">
            <a:avLst/>
          </a:prstGeom>
          <a:noFill/>
          <a:ln/>
        </p:spPr>
        <p:txBody>
          <a:bodyPr wrap="square" rtlCol="0" anchor="t"/>
          <a:lstStyle/>
          <a:p>
            <a:r>
              <a:rPr lang="en-US" sz="2000" b="1" dirty="0"/>
              <a:t>1. Sign Language Translation</a:t>
            </a:r>
          </a:p>
          <a:p>
            <a:pPr>
              <a:buFont typeface="Arial" panose="020B0604020202020204" pitchFamily="34" charset="0"/>
              <a:buChar char="•"/>
            </a:pPr>
            <a:r>
              <a:rPr lang="en-US" sz="2000" dirty="0"/>
              <a:t> Deaf and Mute Communication: Hand gesture recognition is extensively used to translate sign language into text or speech, helping improve communication between deaf individuals and those who do not know sign language.</a:t>
            </a:r>
          </a:p>
          <a:p>
            <a:pPr>
              <a:buFont typeface="Arial" panose="020B0604020202020204" pitchFamily="34" charset="0"/>
              <a:buChar char="•"/>
            </a:pPr>
            <a:endParaRPr lang="en-US" sz="2000" dirty="0"/>
          </a:p>
          <a:p>
            <a:r>
              <a:rPr lang="en-US" sz="2000" b="1" dirty="0"/>
              <a:t>2. Smart Home Automation</a:t>
            </a:r>
          </a:p>
          <a:p>
            <a:pPr>
              <a:buFont typeface="Arial" panose="020B0604020202020204" pitchFamily="34" charset="0"/>
              <a:buChar char="•"/>
            </a:pPr>
            <a:r>
              <a:rPr lang="en-US" sz="2000" dirty="0"/>
              <a:t> Control Home Devices: Smart homes use gesture recognition to allow homeowners to control lights, fans, or other appliances with simple hand movements.</a:t>
            </a:r>
          </a:p>
          <a:p>
            <a:pPr>
              <a:buFont typeface="Arial" panose="020B0604020202020204" pitchFamily="34" charset="0"/>
              <a:buChar char="•"/>
            </a:pPr>
            <a:endParaRPr lang="en-US" sz="2000" dirty="0"/>
          </a:p>
          <a:p>
            <a:r>
              <a:rPr lang="en-US" sz="2000" b="1" dirty="0"/>
              <a:t>3. Automotive Applications</a:t>
            </a:r>
          </a:p>
          <a:p>
            <a:pPr>
              <a:buFont typeface="Arial" panose="020B0604020202020204" pitchFamily="34" charset="0"/>
              <a:buChar char="•"/>
            </a:pPr>
            <a:r>
              <a:rPr lang="en-US" sz="2000" b="1" dirty="0"/>
              <a:t> </a:t>
            </a:r>
            <a:r>
              <a:rPr lang="en-US" sz="2000" dirty="0"/>
              <a:t>Gesture-based Controls in Cars: Drivers can control the infotainment system, air conditioning, or even answer calls using simple hand gestures, reducing the need for manual control and minimizing distractions.</a:t>
            </a:r>
          </a:p>
          <a:p>
            <a:pPr marL="342900" indent="-342900" algn="just">
              <a:lnSpc>
                <a:spcPts val="2000"/>
              </a:lnSpc>
              <a:buSzPct val="100000"/>
              <a:buChar char="•"/>
            </a:pPr>
            <a:endParaRPr lang="en-US" sz="20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sp>
      <p:sp>
        <p:nvSpPr>
          <p:cNvPr id="7" name="Text 3"/>
          <p:cNvSpPr/>
          <p:nvPr/>
        </p:nvSpPr>
        <p:spPr>
          <a:xfrm>
            <a:off x="440266" y="0"/>
            <a:ext cx="457200" cy="457200"/>
          </a:xfrm>
          <a:prstGeom prst="rect">
            <a:avLst/>
          </a:prstGeom>
          <a:noFill/>
          <a:ln/>
        </p:spPr>
        <p:txBody>
          <a:bodyPr wrap="square" rtlCol="0" anchor="t"/>
          <a:lstStyle/>
          <a:p>
            <a:pPr marL="0" indent="0" algn="ctr">
              <a:buNone/>
            </a:pPr>
            <a:endParaRPr lang="en-US" sz="1800" dirty="0"/>
          </a:p>
        </p:txBody>
      </p:sp>
      <p:sp>
        <p:nvSpPr>
          <p:cNvPr id="8" name="Text 4"/>
          <p:cNvSpPr/>
          <p:nvPr/>
        </p:nvSpPr>
        <p:spPr>
          <a:xfrm>
            <a:off x="2218267" y="-55033"/>
            <a:ext cx="4969933" cy="723688"/>
          </a:xfrm>
          <a:prstGeom prst="rect">
            <a:avLst/>
          </a:prstGeom>
          <a:noFill/>
          <a:ln/>
        </p:spPr>
        <p:txBody>
          <a:bodyPr wrap="square" rtlCol="0" anchor="ctr"/>
          <a:lstStyle/>
          <a:p>
            <a:pPr marL="0" indent="0" algn="ctr">
              <a:buNone/>
            </a:pPr>
            <a:r>
              <a:rPr lang="en-US" sz="3600" b="1" dirty="0">
                <a:solidFill>
                  <a:srgbClr val="1A6847"/>
                </a:solidFill>
                <a:latin typeface="Outfit" pitchFamily="34" charset="0"/>
                <a:ea typeface="Outfit" pitchFamily="34" charset="-122"/>
                <a:cs typeface="Outfit" pitchFamily="34" charset="-120"/>
              </a:rPr>
              <a:t>Advantages</a:t>
            </a:r>
            <a:endParaRPr lang="en-US" sz="3600" dirty="0"/>
          </a:p>
        </p:txBody>
      </p:sp>
      <p:sp>
        <p:nvSpPr>
          <p:cNvPr id="9" name="Text 5"/>
          <p:cNvSpPr/>
          <p:nvPr/>
        </p:nvSpPr>
        <p:spPr>
          <a:xfrm>
            <a:off x="4572000" y="1697355"/>
            <a:ext cx="3749040" cy="514350"/>
          </a:xfrm>
          <a:prstGeom prst="rect">
            <a:avLst/>
          </a:prstGeom>
          <a:noFill/>
          <a:ln/>
        </p:spPr>
        <p:txBody>
          <a:bodyPr wrap="square" rtlCol="0" anchor="ctr"/>
          <a:lstStyle/>
          <a:p>
            <a:pPr marL="0" indent="0">
              <a:buNone/>
            </a:pPr>
            <a:endParaRPr lang="en-US" sz="1600" dirty="0"/>
          </a:p>
        </p:txBody>
      </p:sp>
      <p:sp>
        <p:nvSpPr>
          <p:cNvPr id="10" name="Text 6"/>
          <p:cNvSpPr/>
          <p:nvPr/>
        </p:nvSpPr>
        <p:spPr>
          <a:xfrm>
            <a:off x="440266" y="668656"/>
            <a:ext cx="8703734" cy="4309744"/>
          </a:xfrm>
          <a:prstGeom prst="rect">
            <a:avLst/>
          </a:prstGeom>
          <a:noFill/>
          <a:ln/>
        </p:spPr>
        <p:txBody>
          <a:bodyPr wrap="square" rtlCol="0" anchor="t"/>
          <a:lstStyle/>
          <a:p>
            <a:pPr marL="342900" indent="-342900" algn="just">
              <a:lnSpc>
                <a:spcPts val="2000"/>
              </a:lnSpc>
              <a:buSzPct val="100000"/>
              <a:buChar char="•"/>
            </a:pPr>
            <a:endParaRPr lang="en-US" sz="20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
        <p:nvSpPr>
          <p:cNvPr id="3" name="TextBox 2">
            <a:extLst>
              <a:ext uri="{FF2B5EF4-FFF2-40B4-BE49-F238E27FC236}">
                <a16:creationId xmlns:a16="http://schemas.microsoft.com/office/drawing/2014/main" id="{79DE4BEE-7492-9D3D-A379-85DF3B65440D}"/>
              </a:ext>
            </a:extLst>
          </p:cNvPr>
          <p:cNvSpPr txBox="1"/>
          <p:nvPr/>
        </p:nvSpPr>
        <p:spPr>
          <a:xfrm>
            <a:off x="320040" y="827881"/>
            <a:ext cx="8997526" cy="4493538"/>
          </a:xfrm>
          <a:prstGeom prst="rect">
            <a:avLst/>
          </a:prstGeom>
          <a:noFill/>
        </p:spPr>
        <p:txBody>
          <a:bodyPr wrap="square">
            <a:spAutoFit/>
          </a:bodyPr>
          <a:lstStyle/>
          <a:p>
            <a:r>
              <a:rPr lang="en-US" b="1" dirty="0"/>
              <a:t>1</a:t>
            </a:r>
            <a:r>
              <a:rPr lang="en-US" sz="2000" b="1" dirty="0"/>
              <a:t>. Intuitive Interaction</a:t>
            </a:r>
          </a:p>
          <a:p>
            <a:pPr>
              <a:buFont typeface="Arial" panose="020B0604020202020204" pitchFamily="34" charset="0"/>
              <a:buChar char="•"/>
            </a:pPr>
            <a:r>
              <a:rPr lang="en-US" sz="2000" dirty="0"/>
              <a:t> Ease of Use: Gestures are a natural form of communication, making hand sign recognition systems easy to use, especially for people who may not be familiar with advanced technology.</a:t>
            </a:r>
          </a:p>
          <a:p>
            <a:pPr>
              <a:buFont typeface="Arial" panose="020B0604020202020204" pitchFamily="34" charset="0"/>
              <a:buChar char="•"/>
            </a:pPr>
            <a:endParaRPr lang="en-US" sz="2000" dirty="0"/>
          </a:p>
          <a:p>
            <a:r>
              <a:rPr lang="en-US" sz="2000" b="1" dirty="0"/>
              <a:t>2. Accessibility for Disabled Individuals</a:t>
            </a:r>
          </a:p>
          <a:p>
            <a:pPr>
              <a:buFont typeface="Arial" panose="020B0604020202020204" pitchFamily="34" charset="0"/>
              <a:buChar char="•"/>
            </a:pPr>
            <a:r>
              <a:rPr lang="en-US" sz="2000" dirty="0"/>
              <a:t> Sign Language Translation: This technology can translate sign language into text or speech, greatly enhancing communication for deaf and mute individuals.</a:t>
            </a:r>
          </a:p>
          <a:p>
            <a:endParaRPr lang="en-US" b="1" dirty="0"/>
          </a:p>
          <a:p>
            <a:r>
              <a:rPr lang="en-US" sz="2000" b="1" dirty="0"/>
              <a:t>3. Enhanced Safety in Automotive Applications</a:t>
            </a:r>
          </a:p>
          <a:p>
            <a:pPr>
              <a:buFont typeface="Arial" panose="020B0604020202020204" pitchFamily="34" charset="0"/>
              <a:buChar char="•"/>
            </a:pPr>
            <a:r>
              <a:rPr lang="en-US" dirty="0"/>
              <a:t> Minimized Driver Distraction: In vehicles, drivers can control the infotainment system or other features through gestures, reducing the need to take their hands off the steering wheel and thereby improving safety.</a:t>
            </a:r>
          </a:p>
          <a:p>
            <a:endParaRPr lang="en-US" dirty="0"/>
          </a:p>
          <a:p>
            <a:endParaRPr lang="en-US" sz="1800" dirty="0"/>
          </a:p>
        </p:txBody>
      </p:sp>
    </p:spTree>
    <p:extLst>
      <p:ext uri="{BB962C8B-B14F-4D97-AF65-F5344CB8AC3E}">
        <p14:creationId xmlns:p14="http://schemas.microsoft.com/office/powerpoint/2010/main" val="1302148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3.xml" val="670763963"/>
  <p:tag name="ppt/slides/slide1.xml" val="4091341262"/>
  <p:tag name="ppt/slides/slide2.xml" val="3068143822"/>
  <p:tag name="ppt/slides/slide3.xml" val="667143300"/>
  <p:tag name="ppt/slides/slide4.xml" val="1641851671"/>
  <p:tag name="ppt/slides/slide5.xml" val="2499618734"/>
  <p:tag name="ppt/slides/slide6.xml" val="985554078"/>
  <p:tag name="ppt/slides/slide7.xml" val="981577883"/>
  <p:tag name="ppt/slides/slide8.xml" val="3868109172"/>
  <p:tag name="ppt/slides/slide9.xml" val="1357232124"/>
  <p:tag name="ppt/slides/slide10.xml" val="1409352275"/>
  <p:tag name="ppt/slides/slide11.xml" val="159083711"/>
  <p:tag name="ppt/slides/slide12.xml" val="1947717581"/>
  <p:tag name="ppt/slides/slide14.xml" val="4178260942"/>
  <p:tag name="ppt/slideMasters/slideMaster1.xml" val="1206870010"/>
  <p:tag name="ppt/notesSlides/notesSlide6.xml" val="3972569846"/>
  <p:tag name="ppt/notesSlides/notesSlide13.xml" val="1151862018"/>
  <p:tag name="ppt/notesSlides/notesSlide10.xml" val="3615842293"/>
  <p:tag name="ppt/slideLayouts/slideLayout1.xml" val="4068652780"/>
  <p:tag name="ppt/notesSlides/notesSlide7.xml" val="416821884"/>
  <p:tag name="ppt/notesSlides/notesSlide1.xml" val="3857940947"/>
  <p:tag name="ppt/notesSlides/notesSlide8.xml" val="2865957268"/>
  <p:tag name="ppt/notesSlides/notesSlide12.xml" val="2204356240"/>
  <p:tag name="ppt/notesSlides/notesSlide2.xml" val="1994316580"/>
  <p:tag name="ppt/notesSlides/notesSlide3.xml" val="2970947766"/>
  <p:tag name="ppt/notesSlides/notesSlide9.xml" val="1949163224"/>
  <p:tag name="ppt/notesSlides/notesSlide4.xml" val="2348116107"/>
  <p:tag name="ppt/notesSlides/notesSlide11.xml" val="273585255"/>
  <p:tag name="ppt/notesSlides/notesSlide5.xml" val="1279173401"/>
  <p:tag name="ppt/theme/theme2.xml" val="1572619131"/>
  <p:tag name="ppt/media/image1.jpg" val="556533920"/>
  <p:tag name="ppt/media/image3.png" val="4223868871"/>
  <p:tag name="ppt/media/image6.jpeg" val="1947941308"/>
  <p:tag name="ppt/media/image2.jpg" val="2856613413"/>
  <p:tag name="ppt/media/image4.png" val="2781782644"/>
  <p:tag name="ppt/media/image5.png" val="1474245681"/>
  <p:tag name="ppt/media/image8.png" val="2172438612"/>
  <p:tag name="ppt/media/image7.png" val="3410814360"/>
  <p:tag name="ppt/notesMasters/notesMaster1.xml" val="1599596249"/>
  <p:tag name="ppt/theme/theme1.xml" val="15726191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