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0312b7ae3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0312b7ae3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0312b7ae3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0312b7ae3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fda80436f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fda80436f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fda80436f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fda80436f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fda80436f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fda80436f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fda80436f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fda80436f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fda80436f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fda80436f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fda80436f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fda80436f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fda80436f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fda80436f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fda80436f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fda80436f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0312b7ae3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0312b7ae3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99525" y="554775"/>
            <a:ext cx="5017500" cy="213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LIBRARY MANAGEMENT SYSTEM</a:t>
            </a:r>
            <a:endParaRPr/>
          </a:p>
        </p:txBody>
      </p:sp>
      <p:sp>
        <p:nvSpPr>
          <p:cNvPr id="135" name="Google Shape;135;p13"/>
          <p:cNvSpPr txBox="1"/>
          <p:nvPr>
            <p:ph idx="1" type="subTitle"/>
          </p:nvPr>
        </p:nvSpPr>
        <p:spPr>
          <a:xfrm>
            <a:off x="5087075" y="2990200"/>
            <a:ext cx="3467700" cy="201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Team:</a:t>
            </a:r>
            <a:endParaRPr/>
          </a:p>
          <a:p>
            <a:pPr indent="0" lvl="0" marL="0" rtl="0" algn="l">
              <a:spcBef>
                <a:spcPts val="0"/>
              </a:spcBef>
              <a:spcAft>
                <a:spcPts val="0"/>
              </a:spcAft>
              <a:buNone/>
            </a:pPr>
            <a:r>
              <a:rPr lang="en"/>
              <a:t>Abhinay Kailas - 20071A1261 </a:t>
            </a:r>
            <a:endParaRPr/>
          </a:p>
          <a:p>
            <a:pPr indent="0" lvl="0" marL="0" rtl="0" algn="l">
              <a:spcBef>
                <a:spcPts val="0"/>
              </a:spcBef>
              <a:spcAft>
                <a:spcPts val="0"/>
              </a:spcAft>
              <a:buNone/>
            </a:pPr>
            <a:r>
              <a:rPr lang="en"/>
              <a:t>A Shiva Teja - 20071A1262 </a:t>
            </a:r>
            <a:endParaRPr/>
          </a:p>
          <a:p>
            <a:pPr indent="0" lvl="0" marL="0" rtl="0" algn="l">
              <a:spcBef>
                <a:spcPts val="0"/>
              </a:spcBef>
              <a:spcAft>
                <a:spcPts val="0"/>
              </a:spcAft>
              <a:buNone/>
            </a:pPr>
            <a:r>
              <a:rPr lang="en"/>
              <a:t>Anirudh Bukka - 20071A1263 </a:t>
            </a:r>
            <a:endParaRPr/>
          </a:p>
          <a:p>
            <a:pPr indent="0" lvl="0" marL="0" rtl="0" algn="l">
              <a:spcBef>
                <a:spcPts val="0"/>
              </a:spcBef>
              <a:spcAft>
                <a:spcPts val="0"/>
              </a:spcAft>
              <a:buNone/>
            </a:pPr>
            <a:r>
              <a:rPr lang="en"/>
              <a:t>A Abhishek Rao - 20071A1264 </a:t>
            </a:r>
            <a:endParaRPr/>
          </a:p>
          <a:p>
            <a:pPr indent="0" lvl="0" marL="0" rtl="0" algn="l">
              <a:spcBef>
                <a:spcPts val="0"/>
              </a:spcBef>
              <a:spcAft>
                <a:spcPts val="0"/>
              </a:spcAft>
              <a:buNone/>
            </a:pPr>
            <a:r>
              <a:rPr lang="en"/>
              <a:t>B Pravanthi - 20071A1265 </a:t>
            </a:r>
            <a:endParaRPr/>
          </a:p>
          <a:p>
            <a:pPr indent="0" lvl="0" marL="0" rtl="0" algn="l">
              <a:spcBef>
                <a:spcPts val="0"/>
              </a:spcBef>
              <a:spcAft>
                <a:spcPts val="0"/>
              </a:spcAft>
              <a:buNone/>
            </a:pPr>
            <a:r>
              <a:rPr lang="en"/>
              <a:t>Gopala Manaswini - 20071A1276 </a:t>
            </a:r>
            <a:endParaRPr/>
          </a:p>
          <a:p>
            <a:pPr indent="0" lvl="0" marL="0" rtl="0" algn="l">
              <a:spcBef>
                <a:spcPts val="0"/>
              </a:spcBef>
              <a:spcAft>
                <a:spcPts val="0"/>
              </a:spcAft>
              <a:buNone/>
            </a:pPr>
            <a:r>
              <a:rPr lang="en"/>
              <a:t>Gouni Pravallika - 20071A1277 </a:t>
            </a:r>
            <a:endParaRPr/>
          </a:p>
          <a:p>
            <a:pPr indent="0" lvl="0" marL="0" rtl="0" algn="l">
              <a:spcBef>
                <a:spcPts val="0"/>
              </a:spcBef>
              <a:spcAft>
                <a:spcPts val="0"/>
              </a:spcAft>
              <a:buNone/>
            </a:pPr>
            <a:r>
              <a:rPr lang="en"/>
              <a:t>Gummadavalli Dhanush - 20071A1278 </a:t>
            </a:r>
            <a:endParaRPr/>
          </a:p>
          <a:p>
            <a:pPr indent="0" lvl="0" marL="0" rtl="0" algn="l">
              <a:spcBef>
                <a:spcPts val="0"/>
              </a:spcBef>
              <a:spcAft>
                <a:spcPts val="0"/>
              </a:spcAft>
              <a:buNone/>
            </a:pPr>
            <a:r>
              <a:rPr lang="en"/>
              <a:t>Roshni - 21075A1211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Query2 -</a:t>
            </a:r>
            <a:r>
              <a:rPr b="1" lang="en" sz="1400">
                <a:solidFill>
                  <a:srgbClr val="000000"/>
                </a:solidFill>
                <a:highlight>
                  <a:srgbClr val="FFFFFF"/>
                </a:highlight>
                <a:latin typeface="Courier New"/>
                <a:ea typeface="Courier New"/>
                <a:cs typeface="Courier New"/>
                <a:sym typeface="Courier New"/>
              </a:rPr>
              <a:t> </a:t>
            </a:r>
            <a:endParaRPr b="1" sz="1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400">
                <a:solidFill>
                  <a:srgbClr val="000000"/>
                </a:solidFill>
                <a:highlight>
                  <a:srgbClr val="FFFFFF"/>
                </a:highlight>
                <a:latin typeface="Courier New"/>
                <a:ea typeface="Courier New"/>
                <a:cs typeface="Courier New"/>
                <a:sym typeface="Courier New"/>
              </a:rPr>
              <a:t>Display Authors' names whose Year of publication is before 2000.</a:t>
            </a:r>
            <a:endParaRPr/>
          </a:p>
        </p:txBody>
      </p:sp>
      <p:sp>
        <p:nvSpPr>
          <p:cNvPr id="199" name="Google Shape;19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select AUTHOR, B_NAME, BOOKID, YEAR_OF_PUBLICATION</a:t>
            </a:r>
            <a:endParaRPr sz="14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from BOOKS</a:t>
            </a:r>
            <a:endParaRPr sz="14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where YEAR_OF_PUBLICATION &lt; 2000;</a:t>
            </a:r>
            <a:endParaRPr/>
          </a:p>
        </p:txBody>
      </p:sp>
      <p:pic>
        <p:nvPicPr>
          <p:cNvPr id="200" name="Google Shape;200;p22"/>
          <p:cNvPicPr preferRelativeResize="0"/>
          <p:nvPr/>
        </p:nvPicPr>
        <p:blipFill>
          <a:blip r:embed="rId3">
            <a:alphaModFix/>
          </a:blip>
          <a:stretch>
            <a:fillRect/>
          </a:stretch>
        </p:blipFill>
        <p:spPr>
          <a:xfrm>
            <a:off x="1297500" y="2873825"/>
            <a:ext cx="4638675" cy="1400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Query3 -</a:t>
            </a:r>
            <a:endParaRPr sz="1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400">
                <a:solidFill>
                  <a:srgbClr val="000000"/>
                </a:solidFill>
                <a:highlight>
                  <a:srgbClr val="FFFFFF"/>
                </a:highlight>
                <a:latin typeface="Courier New"/>
                <a:ea typeface="Courier New"/>
                <a:cs typeface="Courier New"/>
                <a:sym typeface="Courier New"/>
              </a:rPr>
              <a:t> Display the Students' names who took the book "Python programming".</a:t>
            </a:r>
            <a:endParaRPr b="1" sz="1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06" name="Google Shape;206;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select s.sname, s.id_card, b.b_name, b.bookid</a:t>
            </a:r>
            <a:endParaRPr sz="14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from student s, books b</a:t>
            </a:r>
            <a:endParaRPr sz="14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where b.b_name = 'Python programming' and s.book_id = 20202;</a:t>
            </a:r>
            <a:endParaRPr sz="14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br>
              <a:rPr lang="en" sz="1400">
                <a:solidFill>
                  <a:srgbClr val="000000"/>
                </a:solidFill>
                <a:highlight>
                  <a:srgbClr val="FFFFFF"/>
                </a:highlight>
                <a:latin typeface="Courier New"/>
                <a:ea typeface="Courier New"/>
                <a:cs typeface="Courier New"/>
                <a:sym typeface="Courier New"/>
              </a:rPr>
            </a:br>
            <a:endParaRPr/>
          </a:p>
        </p:txBody>
      </p:sp>
      <p:pic>
        <p:nvPicPr>
          <p:cNvPr id="207" name="Google Shape;207;p23"/>
          <p:cNvPicPr preferRelativeResize="0"/>
          <p:nvPr/>
        </p:nvPicPr>
        <p:blipFill>
          <a:blip r:embed="rId3">
            <a:alphaModFix/>
          </a:blip>
          <a:stretch>
            <a:fillRect/>
          </a:stretch>
        </p:blipFill>
        <p:spPr>
          <a:xfrm>
            <a:off x="1297500" y="3214000"/>
            <a:ext cx="4533900" cy="962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231450" y="2902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13" name="Google Shape;213;p24"/>
          <p:cNvSpPr txBox="1"/>
          <p:nvPr>
            <p:ph idx="1" type="body"/>
          </p:nvPr>
        </p:nvSpPr>
        <p:spPr>
          <a:xfrm>
            <a:off x="1231450" y="13776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summarize and conclude, in this course based project, we created a Library management based environment for users to seamlessly interact with books of different kinds, from varied authors, publishers and genres. Furthermore, we have also given them a large variety of options in terms of book ownership, to complete unilateral ownership of the book. Throughout the project, we have made use of concepts taught to us, including DDL, DML commands, Primary Keys e.t.c. We have built the database from the ground up, starting from the basic ER – Diagram, all the way to a complete, well defined, well structured database schema. Furthermore, to practically show the usage of the database, a large number of sample queries for each and every entity based tables have been provided. We believe that a model like ours can be implemented seamlessly in order to make the experience of reading pleasurable and comfortable to the end user.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main ideology is to develop a completely automated, database driven galore of books to serve as a one stop solution for accessing various types of literatures. By making use of Database technologies such as ORACLE SQL, we aim to create a organised and hierarchical library structure, one which can also enable users to lend books.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7" name="Google Shape;147;p15"/>
          <p:cNvSpPr txBox="1"/>
          <p:nvPr>
            <p:ph idx="1" type="body"/>
          </p:nvPr>
        </p:nvSpPr>
        <p:spPr>
          <a:xfrm>
            <a:off x="907675" y="1400725"/>
            <a:ext cx="7428600" cy="307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DCDDDE"/>
                </a:solidFill>
                <a:latin typeface="Arial"/>
                <a:ea typeface="Arial"/>
                <a:cs typeface="Arial"/>
                <a:sym typeface="Arial"/>
              </a:rPr>
              <a:t>The phenomenal run of the e-commerce sector and the booming start-up ecosystem has today assumed an extremely vital role in our daily lives. It enhances our convenience by allowing us access to varied resources, all from the comfort of our home.</a:t>
            </a:r>
            <a:endParaRPr sz="1200">
              <a:solidFill>
                <a:srgbClr val="DCDDDE"/>
              </a:solidFill>
              <a:latin typeface="Arial"/>
              <a:ea typeface="Arial"/>
              <a:cs typeface="Arial"/>
              <a:sym typeface="Arial"/>
            </a:endParaRPr>
          </a:p>
          <a:p>
            <a:pPr indent="0" lvl="0" marL="0" rtl="0" algn="l">
              <a:spcBef>
                <a:spcPts val="1200"/>
              </a:spcBef>
              <a:spcAft>
                <a:spcPts val="0"/>
              </a:spcAft>
              <a:buNone/>
            </a:pPr>
            <a:r>
              <a:rPr lang="en" sz="1200">
                <a:solidFill>
                  <a:srgbClr val="DCDDDE"/>
                </a:solidFill>
                <a:latin typeface="Arial"/>
                <a:ea typeface="Arial"/>
                <a:cs typeface="Arial"/>
                <a:sym typeface="Arial"/>
              </a:rPr>
              <a:t> Books are one such commodity which is extremely vital to spread knowledge among the community. Books provide us with centuries of knowledge which can later be applied in our respective fields of life.</a:t>
            </a:r>
            <a:endParaRPr sz="1200">
              <a:solidFill>
                <a:srgbClr val="DCDDDE"/>
              </a:solidFill>
              <a:latin typeface="Arial"/>
              <a:ea typeface="Arial"/>
              <a:cs typeface="Arial"/>
              <a:sym typeface="Arial"/>
            </a:endParaRPr>
          </a:p>
          <a:p>
            <a:pPr indent="0" lvl="0" marL="0" rtl="0" algn="l">
              <a:spcBef>
                <a:spcPts val="1200"/>
              </a:spcBef>
              <a:spcAft>
                <a:spcPts val="1200"/>
              </a:spcAft>
              <a:buNone/>
            </a:pPr>
            <a:r>
              <a:rPr lang="en" sz="1200">
                <a:solidFill>
                  <a:srgbClr val="DCDDDE"/>
                </a:solidFill>
                <a:latin typeface="Arial"/>
                <a:ea typeface="Arial"/>
                <a:cs typeface="Arial"/>
                <a:sym typeface="Arial"/>
              </a:rPr>
              <a:t> We therefore aim to merge the growing e-commerce market with the passion for spreading knowledge. Our project thereby, aims to create a library that is fully digital in nature, and can be accessed by any device that is connected to the internet. Users can then decide if they wish to purchase a book for complete ownership, or if they wish to just access a trial version of the book to get a feel for the same. The books will be segregated on the basis of various easy to understand factors such as author name, genre and popularity. To organize data, we will be using oracle DBMS, in association with SQL to execute queries and present to the user the product of their choice.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ENTITIES AND ATTRIBUTES</a:t>
            </a:r>
            <a:endParaRPr/>
          </a:p>
        </p:txBody>
      </p:sp>
      <p:sp>
        <p:nvSpPr>
          <p:cNvPr id="153" name="Google Shape;153;p16"/>
          <p:cNvSpPr txBox="1"/>
          <p:nvPr>
            <p:ph idx="1" type="body"/>
          </p:nvPr>
        </p:nvSpPr>
        <p:spPr>
          <a:xfrm>
            <a:off x="151275" y="1553800"/>
            <a:ext cx="1785000" cy="2911200"/>
          </a:xfrm>
          <a:prstGeom prst="rect">
            <a:avLst/>
          </a:prstGeom>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00"/>
              <a:t>1) Library:                 </a:t>
            </a:r>
            <a:r>
              <a:rPr lang="en"/>
              <a:t>        </a:t>
            </a:r>
            <a:endParaRPr/>
          </a:p>
          <a:p>
            <a:pPr indent="-311150" lvl="0" marL="457200" rtl="0" algn="l">
              <a:spcBef>
                <a:spcPts val="1200"/>
              </a:spcBef>
              <a:spcAft>
                <a:spcPts val="0"/>
              </a:spcAft>
              <a:buSzPts val="1300"/>
              <a:buAutoNum type="arabicPeriod"/>
            </a:pPr>
            <a:r>
              <a:rPr lang="en"/>
              <a:t>  Name</a:t>
            </a:r>
            <a:endParaRPr/>
          </a:p>
          <a:p>
            <a:pPr indent="-311150" lvl="0" marL="457200" rtl="0" algn="l">
              <a:spcBef>
                <a:spcPts val="0"/>
              </a:spcBef>
              <a:spcAft>
                <a:spcPts val="0"/>
              </a:spcAft>
              <a:buSzPts val="1300"/>
              <a:buAutoNum type="arabicPeriod"/>
            </a:pPr>
            <a:r>
              <a:rPr lang="en"/>
              <a:t> </a:t>
            </a:r>
            <a:r>
              <a:rPr lang="en"/>
              <a:t>t</a:t>
            </a:r>
            <a:r>
              <a:rPr lang="en"/>
              <a:t>iming</a:t>
            </a:r>
            <a:endParaRPr/>
          </a:p>
          <a:p>
            <a:pPr indent="-311150" lvl="0" marL="457200" marR="0" rtl="0" algn="l">
              <a:lnSpc>
                <a:spcPct val="115000"/>
              </a:lnSpc>
              <a:spcBef>
                <a:spcPts val="0"/>
              </a:spcBef>
              <a:spcAft>
                <a:spcPts val="0"/>
              </a:spcAft>
              <a:buSzPts val="1300"/>
              <a:buAutoNum type="arabicPeriod"/>
            </a:pPr>
            <a:r>
              <a:rPr lang="en"/>
              <a:t> Staff no.</a:t>
            </a:r>
            <a:endParaRPr/>
          </a:p>
          <a:p>
            <a:pPr indent="-311150" lvl="0" marL="457200" rtl="0" algn="l">
              <a:spcBef>
                <a:spcPts val="0"/>
              </a:spcBef>
              <a:spcAft>
                <a:spcPts val="0"/>
              </a:spcAft>
              <a:buSzPts val="1300"/>
              <a:buAutoNum type="arabicPeriod"/>
            </a:pPr>
            <a:r>
              <a:rPr lang="en"/>
              <a:t> Books </a:t>
            </a:r>
            <a:r>
              <a:rPr lang="en"/>
              <a:t>available</a:t>
            </a:r>
            <a:endParaRPr/>
          </a:p>
        </p:txBody>
      </p:sp>
      <p:sp>
        <p:nvSpPr>
          <p:cNvPr id="154" name="Google Shape;154;p16"/>
          <p:cNvSpPr txBox="1"/>
          <p:nvPr>
            <p:ph idx="1" type="body"/>
          </p:nvPr>
        </p:nvSpPr>
        <p:spPr>
          <a:xfrm>
            <a:off x="1936266" y="1553800"/>
            <a:ext cx="1785000" cy="2911200"/>
          </a:xfrm>
          <a:prstGeom prst="rect">
            <a:avLst/>
          </a:prstGeom>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00"/>
              <a:t>2</a:t>
            </a:r>
            <a:r>
              <a:rPr b="1" lang="en" sz="1600"/>
              <a:t>) Books:   </a:t>
            </a:r>
            <a:r>
              <a:rPr lang="en"/>
              <a:t>                      </a:t>
            </a:r>
            <a:endParaRPr/>
          </a:p>
          <a:p>
            <a:pPr indent="-311150" lvl="0" marL="457200" rtl="0" algn="l">
              <a:spcBef>
                <a:spcPts val="1200"/>
              </a:spcBef>
              <a:spcAft>
                <a:spcPts val="0"/>
              </a:spcAft>
              <a:buSzPts val="1300"/>
              <a:buAutoNum type="arabicPeriod"/>
            </a:pPr>
            <a:r>
              <a:rPr lang="en"/>
              <a:t>  Book id	</a:t>
            </a:r>
            <a:endParaRPr/>
          </a:p>
          <a:p>
            <a:pPr indent="-311150" lvl="0" marL="457200" rtl="0" algn="l">
              <a:spcBef>
                <a:spcPts val="0"/>
              </a:spcBef>
              <a:spcAft>
                <a:spcPts val="0"/>
              </a:spcAft>
              <a:buSzPts val="1300"/>
              <a:buAutoNum type="arabicPeriod"/>
            </a:pPr>
            <a:r>
              <a:rPr lang="en"/>
              <a:t> Author</a:t>
            </a:r>
            <a:endParaRPr/>
          </a:p>
          <a:p>
            <a:pPr indent="-311150" lvl="0" marL="457200" marR="0" rtl="0" algn="l">
              <a:lnSpc>
                <a:spcPct val="115000"/>
              </a:lnSpc>
              <a:spcBef>
                <a:spcPts val="0"/>
              </a:spcBef>
              <a:spcAft>
                <a:spcPts val="0"/>
              </a:spcAft>
              <a:buSzPts val="1300"/>
              <a:buAutoNum type="arabicPeriod"/>
            </a:pPr>
            <a:r>
              <a:rPr lang="en"/>
              <a:t> Publisher</a:t>
            </a:r>
            <a:endParaRPr/>
          </a:p>
          <a:p>
            <a:pPr indent="-311150" lvl="0" marL="457200" rtl="0" algn="l">
              <a:spcBef>
                <a:spcPts val="0"/>
              </a:spcBef>
              <a:spcAft>
                <a:spcPts val="0"/>
              </a:spcAft>
              <a:buSzPts val="1300"/>
              <a:buAutoNum type="arabicPeriod"/>
            </a:pPr>
            <a:r>
              <a:rPr lang="en"/>
              <a:t> Subject/Genre</a:t>
            </a:r>
            <a:endParaRPr/>
          </a:p>
          <a:p>
            <a:pPr indent="-311150" lvl="0" marL="457200" rtl="0" algn="l">
              <a:spcBef>
                <a:spcPts val="0"/>
              </a:spcBef>
              <a:spcAft>
                <a:spcPts val="0"/>
              </a:spcAft>
              <a:buSzPts val="1300"/>
              <a:buAutoNum type="arabicPeriod"/>
            </a:pPr>
            <a:r>
              <a:rPr lang="en"/>
              <a:t>Year of Publication</a:t>
            </a:r>
            <a:endParaRPr/>
          </a:p>
          <a:p>
            <a:pPr indent="-311150" lvl="0" marL="457200" rtl="0" algn="l">
              <a:spcBef>
                <a:spcPts val="0"/>
              </a:spcBef>
              <a:spcAft>
                <a:spcPts val="0"/>
              </a:spcAft>
              <a:buSzPts val="1300"/>
              <a:buAutoNum type="arabicPeriod"/>
            </a:pPr>
            <a:r>
              <a:rPr lang="en"/>
              <a:t>Availability</a:t>
            </a:r>
            <a:endParaRPr/>
          </a:p>
        </p:txBody>
      </p:sp>
      <p:sp>
        <p:nvSpPr>
          <p:cNvPr id="155" name="Google Shape;155;p16"/>
          <p:cNvSpPr txBox="1"/>
          <p:nvPr>
            <p:ph idx="1" type="body"/>
          </p:nvPr>
        </p:nvSpPr>
        <p:spPr>
          <a:xfrm>
            <a:off x="5506245" y="1553800"/>
            <a:ext cx="1785000" cy="2911200"/>
          </a:xfrm>
          <a:prstGeom prst="rect">
            <a:avLst/>
          </a:prstGeom>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00"/>
              <a:t>4</a:t>
            </a:r>
            <a:r>
              <a:rPr b="1" lang="en" sz="1600"/>
              <a:t>) Teacher:     </a:t>
            </a:r>
            <a:r>
              <a:rPr lang="en"/>
              <a:t>                    </a:t>
            </a:r>
            <a:endParaRPr/>
          </a:p>
          <a:p>
            <a:pPr indent="-311150" lvl="0" marL="457200" rtl="0" algn="l">
              <a:spcBef>
                <a:spcPts val="1200"/>
              </a:spcBef>
              <a:spcAft>
                <a:spcPts val="0"/>
              </a:spcAft>
              <a:buSzPts val="1300"/>
              <a:buAutoNum type="arabicPeriod"/>
            </a:pPr>
            <a:r>
              <a:rPr lang="en"/>
              <a:t>  TName</a:t>
            </a:r>
            <a:endParaRPr/>
          </a:p>
          <a:p>
            <a:pPr indent="-311150" lvl="0" marL="457200" rtl="0" algn="l">
              <a:spcBef>
                <a:spcPts val="0"/>
              </a:spcBef>
              <a:spcAft>
                <a:spcPts val="0"/>
              </a:spcAft>
              <a:buSzPts val="1300"/>
              <a:buAutoNum type="arabicPeriod"/>
            </a:pPr>
            <a:r>
              <a:rPr lang="en"/>
              <a:t> Book id</a:t>
            </a:r>
            <a:endParaRPr/>
          </a:p>
          <a:p>
            <a:pPr indent="-311150" lvl="0" marL="457200" marR="0" rtl="0" algn="l">
              <a:lnSpc>
                <a:spcPct val="115000"/>
              </a:lnSpc>
              <a:spcBef>
                <a:spcPts val="0"/>
              </a:spcBef>
              <a:spcAft>
                <a:spcPts val="0"/>
              </a:spcAft>
              <a:buSzPts val="1300"/>
              <a:buAutoNum type="arabicPeriod"/>
            </a:pPr>
            <a:r>
              <a:rPr lang="en"/>
              <a:t> Card no.</a:t>
            </a:r>
            <a:endParaRPr/>
          </a:p>
          <a:p>
            <a:pPr indent="-311150" lvl="0" marL="457200" rtl="0" algn="l">
              <a:spcBef>
                <a:spcPts val="0"/>
              </a:spcBef>
              <a:spcAft>
                <a:spcPts val="0"/>
              </a:spcAft>
              <a:buSzPts val="1300"/>
              <a:buAutoNum type="arabicPeriod"/>
            </a:pPr>
            <a:r>
              <a:rPr lang="en"/>
              <a:t>Issue date</a:t>
            </a:r>
            <a:endParaRPr/>
          </a:p>
          <a:p>
            <a:pPr indent="-311150" lvl="0" marL="457200" rtl="0" algn="l">
              <a:spcBef>
                <a:spcPts val="0"/>
              </a:spcBef>
              <a:spcAft>
                <a:spcPts val="0"/>
              </a:spcAft>
              <a:buSzPts val="1300"/>
              <a:buAutoNum type="arabicPeriod"/>
            </a:pPr>
            <a:r>
              <a:rPr lang="en"/>
              <a:t>Due date</a:t>
            </a:r>
            <a:endParaRPr/>
          </a:p>
        </p:txBody>
      </p:sp>
      <p:sp>
        <p:nvSpPr>
          <p:cNvPr id="156" name="Google Shape;156;p16"/>
          <p:cNvSpPr txBox="1"/>
          <p:nvPr>
            <p:ph idx="1" type="body"/>
          </p:nvPr>
        </p:nvSpPr>
        <p:spPr>
          <a:xfrm>
            <a:off x="3721256" y="1553800"/>
            <a:ext cx="1785000" cy="2911200"/>
          </a:xfrm>
          <a:prstGeom prst="rect">
            <a:avLst/>
          </a:prstGeom>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00"/>
              <a:t>3</a:t>
            </a:r>
            <a:r>
              <a:rPr b="1" lang="en" sz="1600"/>
              <a:t>) Student: </a:t>
            </a:r>
            <a:r>
              <a:rPr lang="en"/>
              <a:t>                        </a:t>
            </a:r>
            <a:endParaRPr/>
          </a:p>
          <a:p>
            <a:pPr indent="-311150" lvl="0" marL="457200" rtl="0" algn="l">
              <a:spcBef>
                <a:spcPts val="1200"/>
              </a:spcBef>
              <a:spcAft>
                <a:spcPts val="0"/>
              </a:spcAft>
              <a:buSzPts val="1300"/>
              <a:buAutoNum type="arabicPeriod"/>
            </a:pPr>
            <a:r>
              <a:rPr lang="en"/>
              <a:t>  SName</a:t>
            </a:r>
            <a:endParaRPr/>
          </a:p>
          <a:p>
            <a:pPr indent="-311150" lvl="0" marL="457200" rtl="0" algn="l">
              <a:spcBef>
                <a:spcPts val="0"/>
              </a:spcBef>
              <a:spcAft>
                <a:spcPts val="0"/>
              </a:spcAft>
              <a:buSzPts val="1300"/>
              <a:buAutoNum type="arabicPeriod"/>
            </a:pPr>
            <a:r>
              <a:rPr lang="en"/>
              <a:t> Book id</a:t>
            </a:r>
            <a:endParaRPr/>
          </a:p>
          <a:p>
            <a:pPr indent="-311150" lvl="0" marL="457200" rtl="0" algn="l">
              <a:spcBef>
                <a:spcPts val="0"/>
              </a:spcBef>
              <a:spcAft>
                <a:spcPts val="0"/>
              </a:spcAft>
              <a:buSzPts val="1300"/>
              <a:buAutoNum type="arabicPeriod"/>
            </a:pPr>
            <a:r>
              <a:rPr lang="en"/>
              <a:t>Id card</a:t>
            </a:r>
            <a:endParaRPr/>
          </a:p>
          <a:p>
            <a:pPr indent="-311150" lvl="0" marL="457200" rtl="0" algn="l">
              <a:spcBef>
                <a:spcPts val="0"/>
              </a:spcBef>
              <a:spcAft>
                <a:spcPts val="0"/>
              </a:spcAft>
              <a:buSzPts val="1300"/>
              <a:buAutoNum type="arabicPeriod"/>
            </a:pPr>
            <a:r>
              <a:rPr lang="en"/>
              <a:t>Issue date</a:t>
            </a:r>
            <a:endParaRPr/>
          </a:p>
          <a:p>
            <a:pPr indent="-311150" lvl="0" marL="457200" rtl="0" algn="l">
              <a:spcBef>
                <a:spcPts val="0"/>
              </a:spcBef>
              <a:spcAft>
                <a:spcPts val="0"/>
              </a:spcAft>
              <a:buSzPts val="1300"/>
              <a:buAutoNum type="arabicPeriod"/>
            </a:pPr>
            <a:r>
              <a:rPr lang="en"/>
              <a:t>Due date</a:t>
            </a:r>
            <a:endParaRPr/>
          </a:p>
        </p:txBody>
      </p:sp>
      <p:sp>
        <p:nvSpPr>
          <p:cNvPr id="157" name="Google Shape;157;p16"/>
          <p:cNvSpPr txBox="1"/>
          <p:nvPr>
            <p:ph idx="1" type="body"/>
          </p:nvPr>
        </p:nvSpPr>
        <p:spPr>
          <a:xfrm>
            <a:off x="7291234" y="1540047"/>
            <a:ext cx="1785000" cy="2911200"/>
          </a:xfrm>
          <a:prstGeom prst="rect">
            <a:avLst/>
          </a:prstGeom>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00"/>
              <a:t>5</a:t>
            </a:r>
            <a:r>
              <a:rPr b="1" lang="en" sz="1600"/>
              <a:t>) Librarian:   </a:t>
            </a:r>
            <a:r>
              <a:rPr lang="en"/>
              <a:t>      </a:t>
            </a:r>
            <a:endParaRPr/>
          </a:p>
          <a:p>
            <a:pPr indent="-311150" lvl="0" marL="457200" rtl="0" algn="l">
              <a:lnSpc>
                <a:spcPct val="100000"/>
              </a:lnSpc>
              <a:spcBef>
                <a:spcPts val="1200"/>
              </a:spcBef>
              <a:spcAft>
                <a:spcPts val="0"/>
              </a:spcAft>
              <a:buSzPts val="1300"/>
              <a:buAutoNum type="arabicPeriod"/>
            </a:pPr>
            <a:r>
              <a:rPr lang="en"/>
              <a:t>L.id                </a:t>
            </a:r>
            <a:endParaRPr/>
          </a:p>
          <a:p>
            <a:pPr indent="-311150" lvl="0" marL="457200" rtl="0" algn="l">
              <a:spcBef>
                <a:spcPts val="0"/>
              </a:spcBef>
              <a:spcAft>
                <a:spcPts val="0"/>
              </a:spcAft>
              <a:buSzPts val="1300"/>
              <a:buAutoNum type="arabicPeriod"/>
            </a:pPr>
            <a:r>
              <a:rPr lang="en"/>
              <a:t> </a:t>
            </a:r>
            <a:r>
              <a:rPr lang="en"/>
              <a:t>LName</a:t>
            </a:r>
            <a:endParaRPr/>
          </a:p>
          <a:p>
            <a:pPr indent="-311150" lvl="0" marL="457200" rtl="0" algn="l">
              <a:spcBef>
                <a:spcPts val="0"/>
              </a:spcBef>
              <a:spcAft>
                <a:spcPts val="0"/>
              </a:spcAft>
              <a:buSzPts val="1300"/>
              <a:buAutoNum type="arabicPeriod"/>
            </a:pPr>
            <a:r>
              <a:rPr lang="en"/>
              <a:t> Book id</a:t>
            </a:r>
            <a:endParaRPr/>
          </a:p>
          <a:p>
            <a:pPr indent="-311150" lvl="0" marL="457200" rtl="0" algn="l">
              <a:spcBef>
                <a:spcPts val="0"/>
              </a:spcBef>
              <a:spcAft>
                <a:spcPts val="0"/>
              </a:spcAft>
              <a:buSzPts val="1300"/>
              <a:buAutoNum type="arabicPeriod"/>
            </a:pPr>
            <a:r>
              <a:rPr lang="en"/>
              <a:t>Dob(age)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ENTITY RELATIONSHIP DIAGRAM</a:t>
            </a:r>
            <a:endParaRPr/>
          </a:p>
        </p:txBody>
      </p:sp>
      <p:pic>
        <p:nvPicPr>
          <p:cNvPr id="163" name="Google Shape;163;p17"/>
          <p:cNvPicPr preferRelativeResize="0"/>
          <p:nvPr/>
        </p:nvPicPr>
        <p:blipFill>
          <a:blip r:embed="rId3">
            <a:alphaModFix/>
          </a:blip>
          <a:stretch>
            <a:fillRect/>
          </a:stretch>
        </p:blipFill>
        <p:spPr>
          <a:xfrm>
            <a:off x="1553925" y="1307850"/>
            <a:ext cx="4939952" cy="3530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RELATIONAL MODEL</a:t>
            </a:r>
            <a:endParaRPr/>
          </a:p>
        </p:txBody>
      </p:sp>
      <p:sp>
        <p:nvSpPr>
          <p:cNvPr id="169" name="Google Shape;169;p18"/>
          <p:cNvSpPr txBox="1"/>
          <p:nvPr>
            <p:ph idx="1" type="body"/>
          </p:nvPr>
        </p:nvSpPr>
        <p:spPr>
          <a:xfrm>
            <a:off x="1073275" y="1378750"/>
            <a:ext cx="72630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1)LIBRARY  TABLE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2)Books Table</a:t>
            </a:r>
            <a:endParaRPr/>
          </a:p>
          <a:p>
            <a:pPr indent="0" lvl="0" marL="0" rtl="0" algn="l">
              <a:spcBef>
                <a:spcPts val="1200"/>
              </a:spcBef>
              <a:spcAft>
                <a:spcPts val="1200"/>
              </a:spcAft>
              <a:buNone/>
            </a:pPr>
            <a:r>
              <a:t/>
            </a:r>
            <a:endParaRPr/>
          </a:p>
        </p:txBody>
      </p:sp>
      <p:pic>
        <p:nvPicPr>
          <p:cNvPr descr="Image" id="170" name="Google Shape;170;p18"/>
          <p:cNvPicPr preferRelativeResize="0"/>
          <p:nvPr/>
        </p:nvPicPr>
        <p:blipFill>
          <a:blip r:embed="rId3">
            <a:alphaModFix/>
          </a:blip>
          <a:stretch>
            <a:fillRect/>
          </a:stretch>
        </p:blipFill>
        <p:spPr>
          <a:xfrm>
            <a:off x="1297500" y="1914575"/>
            <a:ext cx="3810000" cy="428625"/>
          </a:xfrm>
          <a:prstGeom prst="rect">
            <a:avLst/>
          </a:prstGeom>
          <a:noFill/>
          <a:ln>
            <a:noFill/>
          </a:ln>
        </p:spPr>
      </p:pic>
      <p:pic>
        <p:nvPicPr>
          <p:cNvPr descr="Image" id="171" name="Google Shape;171;p18"/>
          <p:cNvPicPr preferRelativeResize="0"/>
          <p:nvPr/>
        </p:nvPicPr>
        <p:blipFill>
          <a:blip r:embed="rId4">
            <a:alphaModFix/>
          </a:blip>
          <a:stretch>
            <a:fillRect/>
          </a:stretch>
        </p:blipFill>
        <p:spPr>
          <a:xfrm>
            <a:off x="1297500" y="2831825"/>
            <a:ext cx="3810000" cy="1486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RELATIONAL MODEL</a:t>
            </a:r>
            <a:endParaRPr/>
          </a:p>
        </p:txBody>
      </p:sp>
      <p:sp>
        <p:nvSpPr>
          <p:cNvPr id="177" name="Google Shape;177;p19"/>
          <p:cNvSpPr txBox="1"/>
          <p:nvPr>
            <p:ph idx="1" type="body"/>
          </p:nvPr>
        </p:nvSpPr>
        <p:spPr>
          <a:xfrm>
            <a:off x="1028850" y="957700"/>
            <a:ext cx="4174200" cy="383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3)Student Table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4)Teacher table</a:t>
            </a:r>
            <a:endParaRPr/>
          </a:p>
          <a:p>
            <a:pPr indent="0" lvl="0" marL="0" rtl="0" algn="l">
              <a:spcBef>
                <a:spcPts val="1200"/>
              </a:spcBef>
              <a:spcAft>
                <a:spcPts val="1200"/>
              </a:spcAft>
              <a:buNone/>
            </a:pPr>
            <a:r>
              <a:t/>
            </a:r>
            <a:endParaRPr/>
          </a:p>
        </p:txBody>
      </p:sp>
      <p:pic>
        <p:nvPicPr>
          <p:cNvPr descr="Image" id="178" name="Google Shape;178;p19"/>
          <p:cNvPicPr preferRelativeResize="0"/>
          <p:nvPr/>
        </p:nvPicPr>
        <p:blipFill>
          <a:blip r:embed="rId3">
            <a:alphaModFix/>
          </a:blip>
          <a:stretch>
            <a:fillRect/>
          </a:stretch>
        </p:blipFill>
        <p:spPr>
          <a:xfrm>
            <a:off x="1297500" y="1307850"/>
            <a:ext cx="3810000" cy="1362225"/>
          </a:xfrm>
          <a:prstGeom prst="rect">
            <a:avLst/>
          </a:prstGeom>
          <a:noFill/>
          <a:ln>
            <a:noFill/>
          </a:ln>
        </p:spPr>
      </p:pic>
      <p:pic>
        <p:nvPicPr>
          <p:cNvPr descr="Image" id="179" name="Google Shape;179;p19"/>
          <p:cNvPicPr preferRelativeResize="0"/>
          <p:nvPr/>
        </p:nvPicPr>
        <p:blipFill>
          <a:blip r:embed="rId4">
            <a:alphaModFix/>
          </a:blip>
          <a:stretch>
            <a:fillRect/>
          </a:stretch>
        </p:blipFill>
        <p:spPr>
          <a:xfrm>
            <a:off x="1297500" y="3195100"/>
            <a:ext cx="3810001" cy="1704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RELATIONAL MODEL</a:t>
            </a:r>
            <a:endParaRPr/>
          </a:p>
        </p:txBody>
      </p:sp>
      <p:sp>
        <p:nvSpPr>
          <p:cNvPr id="185" name="Google Shape;185;p20"/>
          <p:cNvSpPr txBox="1"/>
          <p:nvPr>
            <p:ph idx="1" type="body"/>
          </p:nvPr>
        </p:nvSpPr>
        <p:spPr>
          <a:xfrm>
            <a:off x="1297500" y="1254925"/>
            <a:ext cx="7038900" cy="350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5)Librarian Table </a:t>
            </a:r>
            <a:endParaRPr/>
          </a:p>
          <a:p>
            <a:pPr indent="0" lvl="0" marL="0" rtl="0" algn="l">
              <a:spcBef>
                <a:spcPts val="1200"/>
              </a:spcBef>
              <a:spcAft>
                <a:spcPts val="1200"/>
              </a:spcAft>
              <a:buNone/>
            </a:pPr>
            <a:r>
              <a:t/>
            </a:r>
            <a:endParaRPr/>
          </a:p>
        </p:txBody>
      </p:sp>
      <p:pic>
        <p:nvPicPr>
          <p:cNvPr descr="Image" id="186" name="Google Shape;186;p20"/>
          <p:cNvPicPr preferRelativeResize="0"/>
          <p:nvPr/>
        </p:nvPicPr>
        <p:blipFill>
          <a:blip r:embed="rId3">
            <a:alphaModFix/>
          </a:blip>
          <a:stretch>
            <a:fillRect/>
          </a:stretch>
        </p:blipFill>
        <p:spPr>
          <a:xfrm>
            <a:off x="1297500" y="1701475"/>
            <a:ext cx="2322329" cy="285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Query1 - </a:t>
            </a:r>
            <a:endParaRPr sz="1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400">
                <a:solidFill>
                  <a:srgbClr val="000000"/>
                </a:solidFill>
                <a:highlight>
                  <a:srgbClr val="FFFFFF"/>
                </a:highlight>
                <a:latin typeface="Courier New"/>
                <a:ea typeface="Courier New"/>
                <a:cs typeface="Courier New"/>
                <a:sym typeface="Courier New"/>
              </a:rPr>
              <a:t>Display the books that are available.</a:t>
            </a:r>
            <a:endParaRPr/>
          </a:p>
        </p:txBody>
      </p:sp>
      <p:sp>
        <p:nvSpPr>
          <p:cNvPr id="192" name="Google Shape;192;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select B_NAME, BOOKID</a:t>
            </a:r>
            <a:endParaRPr sz="14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from BOOKS</a:t>
            </a:r>
            <a:endParaRPr sz="14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where AVAILABILITY = 'YES';</a:t>
            </a:r>
            <a:endParaRPr sz="1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93" name="Google Shape;193;p21"/>
          <p:cNvPicPr preferRelativeResize="0"/>
          <p:nvPr/>
        </p:nvPicPr>
        <p:blipFill>
          <a:blip r:embed="rId3">
            <a:alphaModFix/>
          </a:blip>
          <a:stretch>
            <a:fillRect/>
          </a:stretch>
        </p:blipFill>
        <p:spPr>
          <a:xfrm>
            <a:off x="1474425" y="2571750"/>
            <a:ext cx="2743825" cy="2318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