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0"/>
  </p:notesMasterIdLst>
  <p:sldIdLst>
    <p:sldId id="259" r:id="rId2"/>
    <p:sldId id="260" r:id="rId3"/>
    <p:sldId id="261" r:id="rId4"/>
    <p:sldId id="265" r:id="rId5"/>
    <p:sldId id="262" r:id="rId6"/>
    <p:sldId id="263" r:id="rId7"/>
    <p:sldId id="268" r:id="rId8"/>
    <p:sldId id="270" r:id="rId9"/>
    <p:sldId id="271" r:id="rId10"/>
    <p:sldId id="272" r:id="rId11"/>
    <p:sldId id="273" r:id="rId12"/>
    <p:sldId id="274" r:id="rId13"/>
    <p:sldId id="266" r:id="rId14"/>
    <p:sldId id="275" r:id="rId15"/>
    <p:sldId id="276" r:id="rId16"/>
    <p:sldId id="267" r:id="rId17"/>
    <p:sldId id="277" r:id="rId18"/>
    <p:sldId id="278" r:id="rId19"/>
    <p:sldId id="280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5" r:id="rId29"/>
    <p:sldId id="296" r:id="rId30"/>
    <p:sldId id="297" r:id="rId31"/>
    <p:sldId id="298" r:id="rId32"/>
    <p:sldId id="307" r:id="rId33"/>
    <p:sldId id="303" r:id="rId34"/>
    <p:sldId id="306" r:id="rId35"/>
    <p:sldId id="305" r:id="rId36"/>
    <p:sldId id="309" r:id="rId37"/>
    <p:sldId id="291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486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551D-14AC-450D-B8FB-EE5207185CF8}" type="datetimeFigureOut">
              <a:rPr lang="en-IN" smtClean="0"/>
              <a:t>13-10-2018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0F48A-3E1D-4AAB-A0C2-3997ECE7C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9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27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9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3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3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07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5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82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5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4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9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5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68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5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53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84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84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42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96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32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35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34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17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6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4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88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7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01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http://analyticspro.org/2016/03/14/r-tutorial-interpretation-of-r-squared-and-adjusted-r-squared-in-regression/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38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75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6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5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4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8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4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7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0F48A-3E1D-4AAB-A0C2-3997ECE7C6A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8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192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12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88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0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5226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5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6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36B8BEB-BB1A-4183-8085-661E169D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3324087"/>
            <a:ext cx="3624797" cy="27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E6C54-6860-4EB6-BF94-186059138A4F}"/>
              </a:ext>
            </a:extLst>
          </p:cNvPr>
          <p:cNvSpPr txBox="1"/>
          <p:nvPr/>
        </p:nvSpPr>
        <p:spPr>
          <a:xfrm>
            <a:off x="2935547" y="355513"/>
            <a:ext cx="6320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New York State Gender Ratio Prediction</a:t>
            </a:r>
          </a:p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B2731-0A8E-4D8A-90C8-BA84A873AD1B}"/>
              </a:ext>
            </a:extLst>
          </p:cNvPr>
          <p:cNvSpPr txBox="1"/>
          <p:nvPr/>
        </p:nvSpPr>
        <p:spPr>
          <a:xfrm>
            <a:off x="7908397" y="5302158"/>
            <a:ext cx="372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Aastha Agrawal			01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Abhijeet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Katiyar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	02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Shivaansh Agarwal		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C6216-209A-4FB0-8FDF-41EF47480F0F}"/>
              </a:ext>
            </a:extLst>
          </p:cNvPr>
          <p:cNvSpPr txBox="1"/>
          <p:nvPr/>
        </p:nvSpPr>
        <p:spPr>
          <a:xfrm>
            <a:off x="1111748" y="5671490"/>
            <a:ext cx="295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Mentor: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Ankit Dwivedi Sir</a:t>
            </a:r>
          </a:p>
        </p:txBody>
      </p:sp>
    </p:spTree>
    <p:extLst>
      <p:ext uri="{BB962C8B-B14F-4D97-AF65-F5344CB8AC3E}">
        <p14:creationId xmlns:p14="http://schemas.microsoft.com/office/powerpoint/2010/main" val="28965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F1449A-C70B-43AF-B538-D1B464A6E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032" y="542925"/>
            <a:ext cx="969328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6972BB-3A3C-44B3-AABC-91F4706F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945" y="542925"/>
            <a:ext cx="95231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BF8E83-21FA-422C-8BCF-1CD0F73B2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548" y="542926"/>
            <a:ext cx="108659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question mark icon">
            <a:extLst>
              <a:ext uri="{FF2B5EF4-FFF2-40B4-BE49-F238E27FC236}">
                <a16:creationId xmlns:a16="http://schemas.microsoft.com/office/drawing/2014/main" id="{5FC1F536-A0A6-4D87-A8DA-D7A5ED19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66" y="2027766"/>
            <a:ext cx="2802467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4135941" y="2551837"/>
            <a:ext cx="3920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Exploratory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0587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E9B55-229C-4299-AFEF-2A73725F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16" y="1785154"/>
            <a:ext cx="7402968" cy="1129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2CDE68-EDAB-49B2-ADF5-B9AF7F38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516" y="3943350"/>
            <a:ext cx="7402968" cy="1129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EEA17-A044-4C11-B04E-69C9EB5CE889}"/>
              </a:ext>
            </a:extLst>
          </p:cNvPr>
          <p:cNvSpPr txBox="1"/>
          <p:nvPr/>
        </p:nvSpPr>
        <p:spPr>
          <a:xfrm>
            <a:off x="2306099" y="357352"/>
            <a:ext cx="757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Count of NA Values and Empty Strings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4499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9963B-9CC5-4EC4-A9A3-A11FFBDE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534839"/>
            <a:ext cx="8820150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870DB-BDC9-4CEC-8470-0F6A9B2E08FD}"/>
              </a:ext>
            </a:extLst>
          </p:cNvPr>
          <p:cNvSpPr txBox="1"/>
          <p:nvPr/>
        </p:nvSpPr>
        <p:spPr>
          <a:xfrm>
            <a:off x="3628204" y="231228"/>
            <a:ext cx="493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Statistics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43344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F41A4-B47B-4722-8E93-0493E922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01" y="4203072"/>
            <a:ext cx="2286198" cy="249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D8221-D580-43AB-B31B-DBAB502E0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96" y="758010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897FF-2E74-4EBD-944F-26A82C0B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386" y="758011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8245F-B5A2-45F1-A16E-5072C4B28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101" y="758010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0D927-1F89-4C4C-995F-21A08391D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291" y="758010"/>
            <a:ext cx="2286198" cy="322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809F7-280D-4E85-82AB-8A13D2EB121A}"/>
              </a:ext>
            </a:extLst>
          </p:cNvPr>
          <p:cNvSpPr txBox="1"/>
          <p:nvPr/>
        </p:nvSpPr>
        <p:spPr>
          <a:xfrm>
            <a:off x="1157101" y="117117"/>
            <a:ext cx="556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Boxplots of Different Variables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27612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F02DE-4A22-4C83-9212-C8F4049B7D7D}"/>
              </a:ext>
            </a:extLst>
          </p:cNvPr>
          <p:cNvSpPr txBox="1"/>
          <p:nvPr/>
        </p:nvSpPr>
        <p:spPr>
          <a:xfrm>
            <a:off x="1081960" y="309808"/>
            <a:ext cx="1078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Combination of Scatterplot Matrix, Histograms, Correlation Matrix before Data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BC2FB-1DF5-47B1-9F3D-D233879431B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6495" y="911322"/>
            <a:ext cx="9219010" cy="5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4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F02DE-4A22-4C83-9212-C8F4049B7D7D}"/>
              </a:ext>
            </a:extLst>
          </p:cNvPr>
          <p:cNvSpPr txBox="1"/>
          <p:nvPr/>
        </p:nvSpPr>
        <p:spPr>
          <a:xfrm>
            <a:off x="1081960" y="309808"/>
            <a:ext cx="1057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Combination of Scatterplot Matrix, Histograms, Correlation Matrix after Data Cleaning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E0948-0CC5-4638-913C-56A3CB5243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6495" y="911323"/>
            <a:ext cx="9219010" cy="5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85228-EAF1-4E59-91A0-14953DBDDCB7}"/>
              </a:ext>
            </a:extLst>
          </p:cNvPr>
          <p:cNvSpPr txBox="1"/>
          <p:nvPr/>
        </p:nvSpPr>
        <p:spPr>
          <a:xfrm>
            <a:off x="1278384" y="319596"/>
            <a:ext cx="5308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8646-57C5-499C-BAEC-69EC51B14824}"/>
              </a:ext>
            </a:extLst>
          </p:cNvPr>
          <p:cNvSpPr txBox="1"/>
          <p:nvPr/>
        </p:nvSpPr>
        <p:spPr>
          <a:xfrm>
            <a:off x="1490134" y="1411111"/>
            <a:ext cx="95278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Understanding The Business Perspective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Project Overview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Exploratory Data Analysis &amp; Data Cleaning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Why Multiple Regression?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Assumptions regarding Multiple Regression </a:t>
            </a: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Model Building </a:t>
            </a:r>
            <a:r>
              <a:rPr lang="en-IN" sz="320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&amp; Evaluation</a:t>
            </a:r>
            <a:endParaRPr lang="en-IN" sz="3200" dirty="0"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3200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DAEE-FDA8-48A0-82E9-891EEFE61C7E}"/>
              </a:ext>
            </a:extLst>
          </p:cNvPr>
          <p:cNvSpPr txBox="1"/>
          <p:nvPr/>
        </p:nvSpPr>
        <p:spPr>
          <a:xfrm>
            <a:off x="1290910" y="5892073"/>
            <a:ext cx="780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Language Used: R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Packages Used: psych,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caTools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ggplot2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, car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1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2951165" y="2551837"/>
            <a:ext cx="6289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Why 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Multiple Regression ?</a:t>
            </a:r>
          </a:p>
        </p:txBody>
      </p:sp>
    </p:spTree>
    <p:extLst>
      <p:ext uri="{BB962C8B-B14F-4D97-AF65-F5344CB8AC3E}">
        <p14:creationId xmlns:p14="http://schemas.microsoft.com/office/powerpoint/2010/main" val="218249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11231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C93F-CB81-47AE-8BCC-752CA837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4" y="3142542"/>
            <a:ext cx="5551283" cy="335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4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Multivariate Normality</a:t>
            </a:r>
          </a:p>
          <a:p>
            <a:pPr marL="342900" indent="-3429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F9351-EAAC-415E-925F-172EB4F9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19" y="3094548"/>
            <a:ext cx="4724609" cy="344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81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Multivariate Normality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Multicollinearity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723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914026" y="181105"/>
            <a:ext cx="1147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Assumptions Regarding Multiple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028FA-C942-4348-84DF-9B92FFA788A6}"/>
              </a:ext>
            </a:extLst>
          </p:cNvPr>
          <p:cNvSpPr txBox="1"/>
          <p:nvPr/>
        </p:nvSpPr>
        <p:spPr>
          <a:xfrm flipH="1">
            <a:off x="1258644" y="1366222"/>
            <a:ext cx="8778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RELATION between the independent and dependent variables.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Multivariate Normality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Multicollinearity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Homoscedasticity</a:t>
            </a:r>
          </a:p>
          <a:p>
            <a:pPr marL="342900" indent="-342900">
              <a:buAutoNum type="arabicPeriod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41279-E9AB-4B64-948F-3D101FBF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10" y="2866565"/>
            <a:ext cx="5570703" cy="381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76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3873363" y="2136338"/>
            <a:ext cx="4445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Model Building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22737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1DCD9-94BC-45CC-8DA3-865E1A635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39"/>
          <a:stretch/>
        </p:blipFill>
        <p:spPr>
          <a:xfrm>
            <a:off x="2033550" y="657616"/>
            <a:ext cx="8124900" cy="25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BC4CB-7817-470F-878A-9523A0EE8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1" b="10645"/>
          <a:stretch/>
        </p:blipFill>
        <p:spPr>
          <a:xfrm>
            <a:off x="2033550" y="1136737"/>
            <a:ext cx="8124900" cy="458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90EFE-DA63-42D4-A4E1-537BA8D8A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0"/>
          <a:stretch/>
        </p:blipFill>
        <p:spPr>
          <a:xfrm>
            <a:off x="2033550" y="5899759"/>
            <a:ext cx="8124900" cy="538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37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</p:txBody>
      </p:sp>
    </p:spTree>
    <p:extLst>
      <p:ext uri="{BB962C8B-B14F-4D97-AF65-F5344CB8AC3E}">
        <p14:creationId xmlns:p14="http://schemas.microsoft.com/office/powerpoint/2010/main" val="70003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13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</p:txBody>
      </p:sp>
    </p:spTree>
    <p:extLst>
      <p:ext uri="{BB962C8B-B14F-4D97-AF65-F5344CB8AC3E}">
        <p14:creationId xmlns:p14="http://schemas.microsoft.com/office/powerpoint/2010/main" val="27686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3873507" y="2136338"/>
            <a:ext cx="4444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the Business </a:t>
            </a:r>
          </a:p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Perspective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98B1C-D33E-4F91-A787-8E4944352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" t="1634" r="1135" b="-1"/>
          <a:stretch/>
        </p:blipFill>
        <p:spPr>
          <a:xfrm>
            <a:off x="1129553" y="301213"/>
            <a:ext cx="3387943" cy="1753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ADC3D-B800-4785-9242-027A4C4318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4885" y="3878702"/>
            <a:ext cx="2469888" cy="2473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B91C6E-9E5F-409E-ADB7-F68CD684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643" y="5537024"/>
            <a:ext cx="1226372" cy="1226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BF14E-EFE1-4596-86E2-0ACEE53FA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447" y="1177961"/>
            <a:ext cx="1433597" cy="13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typical error in prediction in the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020DB-E3E5-456F-B560-CEA6BC22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64" y="3640953"/>
            <a:ext cx="7900723" cy="767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12AEA-274D-4BB1-BB2E-70E5A758DE8A}"/>
              </a:ext>
            </a:extLst>
          </p:cNvPr>
          <p:cNvSpPr txBox="1"/>
          <p:nvPr/>
        </p:nvSpPr>
        <p:spPr>
          <a:xfrm>
            <a:off x="1562064" y="4701245"/>
            <a:ext cx="822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The Residual Standard Error is 4.679 with Error Rate of 5.29%.</a:t>
            </a:r>
          </a:p>
        </p:txBody>
      </p:sp>
    </p:spTree>
    <p:extLst>
      <p:ext uri="{BB962C8B-B14F-4D97-AF65-F5344CB8AC3E}">
        <p14:creationId xmlns:p14="http://schemas.microsoft.com/office/powerpoint/2010/main" val="37435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typical error in prediction in the model?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many towns are included in the sample?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3743E-D4D9-44F3-910E-73224216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74" y="3995139"/>
            <a:ext cx="3700553" cy="8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32114" y="1335314"/>
            <a:ext cx="10421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Build a regression with "MALE_FEM" as the response and all other variables as the predictors. Explain why the predictor "PCT_o65" is excluded in the model.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your conclusion regarding the significance of the overall regression?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the typical error in prediction in the model?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many towns are included in the sample?</a:t>
            </a:r>
          </a:p>
          <a:p>
            <a:pPr marL="342900" indent="-3429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of the predictors probably do/does not belong to the model? Explain how you know this. What might be your next step after viewing this results?</a:t>
            </a:r>
          </a:p>
          <a:p>
            <a:pPr marL="342900" indent="-342900">
              <a:buAutoNum type="arabicPeriod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24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119588" y="923330"/>
            <a:ext cx="10421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Suppose you omit the predictor "TOT_POP" from the model and rerun the regression. Explain what will happen to the value of R-square.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C62A2-3711-4221-9FFA-FC138A78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47" y="1984966"/>
            <a:ext cx="6377379" cy="4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7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E0948-0CC5-4638-913C-56A3CB5243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9472" y="950235"/>
            <a:ext cx="5925982" cy="3713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9B5A8-88C0-4C6F-94DB-5A1AE87A44E0}"/>
              </a:ext>
            </a:extLst>
          </p:cNvPr>
          <p:cNvSpPr txBox="1"/>
          <p:nvPr/>
        </p:nvSpPr>
        <p:spPr>
          <a:xfrm>
            <a:off x="1186774" y="243191"/>
            <a:ext cx="1030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Discuss the presence of multicollinearity. Evaluate the strength of evidence for the presence of multicollinearity. On the basis of this, should you turn to Principal Component Analysis?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EE3A9-77CD-41A5-8E0E-67990A4B9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91"/>
          <a:stretch/>
        </p:blipFill>
        <p:spPr>
          <a:xfrm>
            <a:off x="1529472" y="4802953"/>
            <a:ext cx="7981950" cy="421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93B90-EBCE-4BC9-9C80-C716CC8F0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471" y="5658696"/>
            <a:ext cx="5275555" cy="768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ED2FD-BE67-4CEF-9720-4A84F36CC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113" y="5662621"/>
            <a:ext cx="3358634" cy="768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20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705133" y="0"/>
            <a:ext cx="404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C65D7-15EA-4446-8EB4-2983B8E03948}"/>
              </a:ext>
            </a:extLst>
          </p:cNvPr>
          <p:cNvSpPr txBox="1"/>
          <p:nvPr/>
        </p:nvSpPr>
        <p:spPr>
          <a:xfrm>
            <a:off x="1065610" y="851628"/>
            <a:ext cx="1042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Clearly and completely express the interpretation for the coefficients for PCT_u18. Discuss whether this makes sense.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A72ED-CB38-4DE8-9C3F-133C16388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1" b="10645"/>
          <a:stretch/>
        </p:blipFill>
        <p:spPr>
          <a:xfrm>
            <a:off x="1632718" y="2144208"/>
            <a:ext cx="8124900" cy="458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52AF1-0A3A-45ED-A06A-3148CE32A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39"/>
          <a:stretch/>
        </p:blipFill>
        <p:spPr>
          <a:xfrm>
            <a:off x="1632718" y="1695009"/>
            <a:ext cx="8124900" cy="25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1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211CE3-8C2E-4F32-BF37-20E10122F38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95BBF-92BD-458D-8F89-BDC7A041F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1641" b="64692"/>
          <a:stretch/>
        </p:blipFill>
        <p:spPr>
          <a:xfrm>
            <a:off x="2500690" y="2635917"/>
            <a:ext cx="7190620" cy="1586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882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818498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question mark icon">
            <a:extLst>
              <a:ext uri="{FF2B5EF4-FFF2-40B4-BE49-F238E27FC236}">
                <a16:creationId xmlns:a16="http://schemas.microsoft.com/office/drawing/2014/main" id="{5FC1F536-A0A6-4D87-A8DA-D7A5ED19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66" y="2027766"/>
            <a:ext cx="2802467" cy="28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02389-5683-449D-9DFF-A3821C53D816}"/>
              </a:ext>
            </a:extLst>
          </p:cNvPr>
          <p:cNvSpPr txBox="1"/>
          <p:nvPr/>
        </p:nvSpPr>
        <p:spPr>
          <a:xfrm>
            <a:off x="1102290" y="100208"/>
            <a:ext cx="389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Conclusions: </a:t>
            </a:r>
          </a:p>
        </p:txBody>
      </p:sp>
    </p:spTree>
    <p:extLst>
      <p:ext uri="{BB962C8B-B14F-4D97-AF65-F5344CB8AC3E}">
        <p14:creationId xmlns:p14="http://schemas.microsoft.com/office/powerpoint/2010/main" val="120272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8B338-A9E5-4198-870D-94BDA8428110}"/>
              </a:ext>
            </a:extLst>
          </p:cNvPr>
          <p:cNvSpPr txBox="1"/>
          <p:nvPr/>
        </p:nvSpPr>
        <p:spPr>
          <a:xfrm>
            <a:off x="3844054" y="2828835"/>
            <a:ext cx="450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71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51AC1-6303-4408-9ECF-021602C7F753}"/>
              </a:ext>
            </a:extLst>
          </p:cNvPr>
          <p:cNvSpPr txBox="1"/>
          <p:nvPr/>
        </p:nvSpPr>
        <p:spPr>
          <a:xfrm>
            <a:off x="2877296" y="1720840"/>
            <a:ext cx="6437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cs typeface="Calibri" panose="020F0502020204030204" pitchFamily="34" charset="0"/>
              </a:rPr>
              <a:t>Project Overview (New York State Demographics Dataset)</a:t>
            </a:r>
          </a:p>
        </p:txBody>
      </p:sp>
    </p:spTree>
    <p:extLst>
      <p:ext uri="{BB962C8B-B14F-4D97-AF65-F5344CB8AC3E}">
        <p14:creationId xmlns:p14="http://schemas.microsoft.com/office/powerpoint/2010/main" val="275335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ew york state in US map">
            <a:extLst>
              <a:ext uri="{FF2B5EF4-FFF2-40B4-BE49-F238E27FC236}">
                <a16:creationId xmlns:a16="http://schemas.microsoft.com/office/drawing/2014/main" id="{3A1ACDE2-61A6-416F-9FB2-225ABF39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6E9FF"/>
              </a:clrFrom>
              <a:clrTo>
                <a:srgbClr val="C6E9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" y="0"/>
            <a:ext cx="107785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BD81E-0F09-4D26-8540-B986106BBC6C}"/>
              </a:ext>
            </a:extLst>
          </p:cNvPr>
          <p:cNvSpPr txBox="1"/>
          <p:nvPr/>
        </p:nvSpPr>
        <p:spPr>
          <a:xfrm>
            <a:off x="3663243" y="193596"/>
            <a:ext cx="56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Map of USA highlighting the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40801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26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C8C622-498A-4697-A2C8-5A51AA05C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720" y="542924"/>
            <a:ext cx="2235200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EBD93-15DB-45AF-B887-143E8D024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002" y="542926"/>
            <a:ext cx="950278" cy="5772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16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F6686-7BF6-4F16-9B4C-AB4B676F1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8862" y="542925"/>
            <a:ext cx="7534275" cy="577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EE6C80-B751-4C3D-87B9-2A5DAFE7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804" y="542924"/>
            <a:ext cx="915035" cy="57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64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663</Words>
  <Application>Microsoft Office PowerPoint</Application>
  <PresentationFormat>Widescreen</PresentationFormat>
  <Paragraphs>124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Shivaansh Agarwal</dc:creator>
  <cp:lastModifiedBy>Shivaansh Agarwal</cp:lastModifiedBy>
  <cp:revision>81</cp:revision>
  <dcterms:created xsi:type="dcterms:W3CDTF">2018-10-10T13:48:07Z</dcterms:created>
  <dcterms:modified xsi:type="dcterms:W3CDTF">2018-10-13T08:24:23Z</dcterms:modified>
</cp:coreProperties>
</file>