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303" r:id="rId6"/>
    <p:sldId id="305" r:id="rId7"/>
    <p:sldId id="306" r:id="rId8"/>
    <p:sldId id="325" r:id="rId9"/>
    <p:sldId id="323" r:id="rId10"/>
    <p:sldId id="324" r:id="rId11"/>
    <p:sldId id="311" r:id="rId12"/>
    <p:sldId id="309" r:id="rId13"/>
    <p:sldId id="319" r:id="rId14"/>
    <p:sldId id="300" r:id="rId15"/>
    <p:sldId id="322" r:id="rId16"/>
    <p:sldId id="321" r:id="rId17"/>
    <p:sldId id="32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8" userDrawn="1">
          <p15:clr>
            <a:srgbClr val="A4A3A4"/>
          </p15:clr>
        </p15:guide>
        <p15:guide id="2" pos="386" userDrawn="1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3548" userDrawn="1">
          <p15:clr>
            <a:srgbClr val="A4A3A4"/>
          </p15:clr>
        </p15:guide>
        <p15:guide id="5" orient="horz" pos="742" userDrawn="1">
          <p15:clr>
            <a:srgbClr val="A4A3A4"/>
          </p15:clr>
        </p15:guide>
        <p15:guide id="7" pos="4038" userDrawn="1">
          <p15:clr>
            <a:srgbClr val="A4A3A4"/>
          </p15:clr>
        </p15:guide>
        <p15:guide id="9" pos="3652" userDrawn="1">
          <p15:clr>
            <a:srgbClr val="A4A3A4"/>
          </p15:clr>
        </p15:guide>
        <p15:guide id="10" orient="horz" pos="1514" userDrawn="1">
          <p15:clr>
            <a:srgbClr val="A4A3A4"/>
          </p15:clr>
        </p15:guide>
        <p15:guide id="11" orient="horz" pos="19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5701"/>
  </p:normalViewPr>
  <p:slideViewPr>
    <p:cSldViewPr showGuides="1">
      <p:cViewPr>
        <p:scale>
          <a:sx n="100" d="100"/>
          <a:sy n="100" d="100"/>
        </p:scale>
        <p:origin x="19" y="-533"/>
      </p:cViewPr>
      <p:guideLst>
        <p:guide pos="7298"/>
        <p:guide pos="386"/>
        <p:guide orient="horz" pos="546"/>
        <p:guide orient="horz" pos="3548"/>
        <p:guide orient="horz" pos="742"/>
        <p:guide pos="4038"/>
        <p:guide pos="3652"/>
        <p:guide orient="horz" pos="1514"/>
        <p:guide orient="horz" pos="1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/>
          <a:srcRect l="8809"/>
          <a:stretch>
            <a:fillRect/>
          </a:stretch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" name="Picture Placeholder 23"/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/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7" name="Picture Placeholder 23"/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/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8" name="Picture Placeholder 23"/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/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9" name="Picture Placeholder 23"/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/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865" y="1576070"/>
            <a:ext cx="10909935" cy="2387600"/>
          </a:xfrm>
        </p:spPr>
        <p:txBody>
          <a:bodyPr/>
          <a:lstStyle/>
          <a:p>
            <a:r>
              <a:rPr lang="en-US" sz="6000" dirty="0"/>
              <a:t>IMPROVING THE JOB SCHEDULING EFFICIENCY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65" y="3877310"/>
            <a:ext cx="5690870" cy="2303780"/>
          </a:xfrm>
        </p:spPr>
        <p:txBody>
          <a:bodyPr/>
          <a:lstStyle/>
          <a:p>
            <a:r>
              <a:rPr lang="en-US" dirty="0"/>
              <a:t>Author : </a:t>
            </a:r>
            <a:br>
              <a:rPr lang="en-US" dirty="0"/>
            </a:br>
            <a:r>
              <a:rPr lang="en-US" dirty="0"/>
              <a:t>	</a:t>
            </a:r>
            <a:r>
              <a:rPr lang="en-US" b="0" dirty="0"/>
              <a:t>Shiva A(192224020)</a:t>
            </a:r>
            <a:endParaRPr lang="en-US" b="0" dirty="0"/>
          </a:p>
          <a:p>
            <a:r>
              <a:rPr lang="en-US" b="0" dirty="0"/>
              <a:t>          3rd year</a:t>
            </a:r>
            <a:endParaRPr lang="en-US" b="0" dirty="0"/>
          </a:p>
          <a:p>
            <a:r>
              <a:rPr lang="en-US" b="0" dirty="0"/>
              <a:t>          Saveetha School of engineering</a:t>
            </a:r>
            <a:endParaRPr lang="en-US" b="0" dirty="0"/>
          </a:p>
          <a:p>
            <a:r>
              <a:rPr lang="en-US" b="0" dirty="0"/>
              <a:t>          SIMATS </a:t>
            </a:r>
            <a:endParaRPr lang="en-US" b="0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6414135" y="4004310"/>
            <a:ext cx="5690870" cy="2303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 : </a:t>
            </a:r>
            <a:br>
              <a:rPr lang="en-US" dirty="0"/>
            </a:br>
            <a:r>
              <a:rPr lang="en-US" dirty="0"/>
              <a:t>	</a:t>
            </a:r>
            <a:r>
              <a:rPr lang="en-US" b="0" dirty="0"/>
              <a:t>Dr. Antony Joseph Rajan D</a:t>
            </a:r>
            <a:endParaRPr lang="en-US" b="0" dirty="0"/>
          </a:p>
          <a:p>
            <a:r>
              <a:rPr lang="en-US" b="0" dirty="0"/>
              <a:t>          Assistant Professor </a:t>
            </a:r>
            <a:endParaRPr lang="en-US" b="0" dirty="0"/>
          </a:p>
          <a:p>
            <a:r>
              <a:rPr lang="en-US" b="0" dirty="0"/>
              <a:t>          Saveetha School of engineering</a:t>
            </a:r>
            <a:endParaRPr lang="en-US" b="0" dirty="0"/>
          </a:p>
          <a:p>
            <a:r>
              <a:rPr lang="en-US" b="0" dirty="0"/>
              <a:t>          SIMATS 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87679"/>
            <a:ext cx="10972800" cy="1572768"/>
          </a:xfrm>
        </p:spPr>
        <p:txBody>
          <a:bodyPr/>
          <a:lstStyle/>
          <a:p>
            <a:r>
              <a:rPr lang="en-US" dirty="0"/>
              <a:t>methods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1905000"/>
            <a:ext cx="2029968" cy="530352"/>
          </a:xfrm>
        </p:spPr>
        <p:txBody>
          <a:bodyPr/>
          <a:lstStyle/>
          <a:p>
            <a:r>
              <a:rPr lang="en-US" sz="1400" dirty="0"/>
              <a:t>Define Objectives </a:t>
            </a:r>
            <a:endParaRPr lang="en-US" sz="1400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612775" y="2670175"/>
            <a:ext cx="2030095" cy="3097530"/>
          </a:xfrm>
        </p:spPr>
        <p:txBody>
          <a:bodyPr/>
          <a:lstStyle/>
          <a:p>
            <a:r>
              <a:rPr lang="en-US" dirty="0"/>
              <a:t>Clearly define your goals such as reducing job completion time, maximizing resource utilization, and improving overall cluster performance.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784" y="1905000"/>
            <a:ext cx="2029968" cy="530352"/>
          </a:xfrm>
        </p:spPr>
        <p:txBody>
          <a:bodyPr/>
          <a:lstStyle/>
          <a:p>
            <a:r>
              <a:rPr lang="en-US" sz="1400" dirty="0"/>
              <a:t>Scheduling Algorithm</a:t>
            </a:r>
            <a:endParaRPr lang="en-US" sz="14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2843530" y="2670175"/>
            <a:ext cx="2030095" cy="3101975"/>
          </a:xfrm>
        </p:spPr>
        <p:txBody>
          <a:bodyPr/>
          <a:lstStyle/>
          <a:p>
            <a:pPr lvl="0"/>
            <a:r>
              <a:rPr lang="en-US" dirty="0"/>
              <a:t>Decide whether to enhance an existing algorithm or design a new one based on your findings.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Establish metrics for success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4064" y="1905000"/>
            <a:ext cx="2029968" cy="530352"/>
          </a:xfrm>
        </p:spPr>
        <p:txBody>
          <a:bodyPr/>
          <a:lstStyle/>
          <a:p>
            <a:r>
              <a:rPr lang="en-US" sz="1400" dirty="0"/>
              <a:t>develop algorithm</a:t>
            </a:r>
            <a:endParaRPr lang="en-US" sz="1400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4"/>
          </p:nvPr>
        </p:nvSpPr>
        <p:spPr>
          <a:xfrm>
            <a:off x="5083810" y="2670175"/>
            <a:ext cx="2030095" cy="3092450"/>
          </a:xfrm>
        </p:spPr>
        <p:txBody>
          <a:bodyPr/>
          <a:lstStyle/>
          <a:p>
            <a:pPr lvl="0"/>
            <a:r>
              <a:rPr lang="en-US" dirty="0"/>
              <a:t>Write the scheduling algorithm in Python, ensuring it effectively prioritizes and allocates resources to jobs based on predefined criteria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15200" y="1905000"/>
            <a:ext cx="2029968" cy="530352"/>
          </a:xfrm>
        </p:spPr>
        <p:txBody>
          <a:bodyPr/>
          <a:lstStyle/>
          <a:p>
            <a:r>
              <a:rPr lang="en-US" sz="1400" dirty="0"/>
              <a:t>Set Up Hadoop Environment</a:t>
            </a:r>
            <a:endParaRPr lang="en-US" sz="14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6"/>
          </p:nvPr>
        </p:nvSpPr>
        <p:spPr>
          <a:xfrm>
            <a:off x="7315200" y="2670175"/>
            <a:ext cx="2030095" cy="3091815"/>
          </a:xfrm>
        </p:spPr>
        <p:txBody>
          <a:bodyPr/>
          <a:lstStyle/>
          <a:p>
            <a:pPr lvl="0"/>
            <a:r>
              <a:rPr lang="en-US" dirty="0"/>
              <a:t>Configure a Hadoop cluster either locally using tools like Apache Ambari or on the cloud using services like AWS EMR.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9546336" y="1905000"/>
            <a:ext cx="2029968" cy="530352"/>
          </a:xfrm>
        </p:spPr>
        <p:txBody>
          <a:bodyPr/>
          <a:lstStyle/>
          <a:p>
            <a:r>
              <a:rPr lang="en-US" sz="1400" dirty="0"/>
              <a:t>evaluate</a:t>
            </a:r>
            <a:endParaRPr lang="en-US" sz="140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8"/>
          </p:nvPr>
        </p:nvSpPr>
        <p:spPr>
          <a:xfrm>
            <a:off x="9546590" y="2670175"/>
            <a:ext cx="2030095" cy="3091815"/>
          </a:xfrm>
        </p:spPr>
        <p:txBody>
          <a:bodyPr/>
          <a:lstStyle/>
          <a:p>
            <a:pPr lvl="0"/>
            <a:r>
              <a:rPr lang="en-US" dirty="0"/>
              <a:t>Optimizing job scheduling efficiency in a Hadoop cluster through intelligent prioritization and resource allocation.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16200000">
            <a:off x="-1599565" y="2819400"/>
            <a:ext cx="5949315" cy="981710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1014095"/>
            <a:ext cx="8552815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775" y="1216025"/>
            <a:ext cx="4943475" cy="4416425"/>
          </a:xfrm>
        </p:spPr>
        <p:txBody>
          <a:bodyPr/>
          <a:lstStyle/>
          <a:p>
            <a:r>
              <a:rPr lang="en-US" dirty="0"/>
              <a:t>HOw does it help in Machine learning  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628005" y="1216025"/>
            <a:ext cx="5957570" cy="441642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Faster Model Training: Speeds up data preprocessing and model training, accelerating the development of machine learning models.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Big Data: Enables processing of large datasets and complex models efficiently, supporting scalable machine learning applications.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Resource Use: Maximizes use of computing resources, ensuring machine learning tasks get the necessary power when needed.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Lower Costs: Reduces expenses by optimizing resource usage, making machine learning initiatives more cost-effective.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Quick Data Preparation: Facilitates rapid data preprocessing, crucial for preparing datasets that improve machine learning model accuracy.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775" y="1216025"/>
            <a:ext cx="4943475" cy="4416425"/>
          </a:xfrm>
        </p:spPr>
        <p:txBody>
          <a:bodyPr/>
          <a:lstStyle/>
          <a:p>
            <a:r>
              <a:rPr lang="en-US" dirty="0"/>
              <a:t>solution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628005" y="1216025"/>
            <a:ext cx="5957570" cy="441642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Underutilization: Maximizing cluster resource usage to reduce wastage.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Long Job Completion Times: Decreasing the time taken for job completion to enhance efficiency.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Inconsistent Cluster Performance: Improving stability and performance by balancing workloads.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Operational Costs: Lowering expenses related to energy and hardware maintenance.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Scalability Challenges: Ensuring smooth scaling to handle increased data and demands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775" y="1216025"/>
            <a:ext cx="4943475" cy="4416425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628005" y="1216025"/>
            <a:ext cx="5957570" cy="44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resource allocation through intelligent scheduling algorithms improves cluster efficiency.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job completion times achieved by prioritizing job dependencies and optimizing task scheduling.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cluster throughput by maximizing resource utilization across nodes.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solutions capable of managing diverse workloads and varying cluster sizes effectively.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cost efficiency by minimizing idle resources and optimizing operational expenses.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1216025"/>
            <a:ext cx="4236720" cy="4416425"/>
          </a:xfrm>
        </p:spPr>
        <p:txBody>
          <a:bodyPr/>
          <a:lstStyle/>
          <a:p>
            <a:r>
              <a:rPr lang="en-US" sz="3600" dirty="0"/>
              <a:t>future improvement</a:t>
            </a:r>
            <a:br>
              <a:rPr lang="en-US" sz="3600" dirty="0"/>
            </a:br>
            <a:r>
              <a:rPr lang="en-US" sz="3600" dirty="0"/>
              <a:t>needed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30420" y="1216025"/>
            <a:ext cx="6955155" cy="44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machine learning algorithms to predict workload patterns and optimize job scheduling dynamically.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containerization technologies (e.g., Docker, Kubernetes) to further enhance resource isolation and efficient allocation.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of advanced scheduling policies considering real-time data availability and priority-based job execution.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Adoption of hybrid scheduling strategies combining batch processing with real-time job execution to optimize overall cluster utilization.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9600" spc="300" dirty="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  <a:endParaRPr lang="en-US" sz="96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en-US" b="1" dirty="0"/>
              <a:t>Shiva A(192224020)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dirty="0"/>
          </a:p>
          <a:p>
            <a:r>
              <a:rPr lang="en-US" dirty="0"/>
              <a:t>LITERATURE SURVEY</a:t>
            </a:r>
            <a:endParaRPr lang="en-US" dirty="0"/>
          </a:p>
          <a:p>
            <a:r>
              <a:rPr lang="en-US" dirty="0"/>
              <a:t>PROPOSED METHOD</a:t>
            </a:r>
            <a:endParaRPr lang="en-US" dirty="0"/>
          </a:p>
          <a:p>
            <a:r>
              <a:rPr lang="en-US" dirty="0"/>
              <a:t>RESULT AND DISCUSSION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  <a:p>
            <a:r>
              <a:rPr lang="en-US" dirty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775" y="1216025"/>
            <a:ext cx="4123055" cy="4416425"/>
          </a:xfrm>
        </p:spPr>
        <p:txBody>
          <a:bodyPr/>
          <a:lstStyle/>
          <a:p>
            <a:r>
              <a:rPr lang="en-US" dirty="0"/>
              <a:t>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463540" y="1216025"/>
            <a:ext cx="6122035" cy="4416425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+mn-ea"/>
              </a:rPr>
              <a:t>Objective:</a:t>
            </a:r>
            <a:r>
              <a:rPr lang="en-US" sz="1400" dirty="0">
                <a:solidFill>
                  <a:srgbClr val="37415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Job scheduling using hadoop</a:t>
            </a:r>
            <a:endParaRPr lang="en-US" sz="1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Importance: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 Securing sensitive information is crucial for maintaining data privacy, organizational trust, and regulatory compliance.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Data Collection</a:t>
            </a:r>
            <a:r>
              <a:rPr lang="en-IN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:</a:t>
            </a:r>
            <a:r>
              <a:rPr lang="en-IN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Gathering data from various sources, including logs, user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activities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, and network traffic.</a:t>
            </a:r>
            <a:endParaRPr lang="en-US" sz="1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Technology stack</a:t>
            </a:r>
            <a:r>
              <a:rPr lang="en-IN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:</a:t>
            </a:r>
            <a:r>
              <a:rPr lang="en-IN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The technology stack includes Python, TensorFlow, and Elasticsearch for developing robust data leak detection systems.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Development Phases</a:t>
            </a:r>
            <a:r>
              <a:rPr lang="en-IN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:</a:t>
            </a:r>
            <a:r>
              <a:rPr lang="en-IN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 Design, coding, testing, and deployment stages.</a:t>
            </a:r>
            <a:endParaRPr lang="en-US" sz="1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Conclusion: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This system is crucial for safeguarding against the severe consequences of data leaks, ensuring data privacy, organizational trust, and compliance.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1660"/>
            <a:ext cx="10972800" cy="1276985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US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494665" y="1744980"/>
          <a:ext cx="11090910" cy="446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2464435"/>
                <a:gridCol w="2464435"/>
                <a:gridCol w="2465070"/>
                <a:gridCol w="2464435"/>
              </a:tblGrid>
              <a:tr h="781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 NO.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B2B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SUPPLY CHAIN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ROI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E-COMMERCE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Niu, D., et al. (2012). "A Dynamic Pricing Model for Cloud Resources Based on Geo-distributed Data Centers." IEEE Transactions on Services Computing, 5(4), 558-570.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Niu, D., et al. (2012). "A Dynamic Pricing Model for Cloud Resources Based on Geo-distributed Data Centers." IEEE Transactions on Services Computing, 5(4), 558-570.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Niu, D., et al. (2012). "A Dynamic Pricing Model for Cloud Resources Based on Geo-distributed Data Centers." IEEE Transactions on Services Computing, 5(4), 558-570.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Niu, D., et al. (2012). "A Dynamic Pricing Model for Cloud Resources Based on Geo-distributed Data Centers." IEEE Transactions on Services Computing, 5(4), 558-570.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Zaman, S., &amp; Grosu, D. (2013). "Combinatorial auction-based dynamic VM provisioning and allocation in clouds." IEEE Transactions on Parallel and Distributed Systems, 24(6), 1104-1113.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Zaman, S., &amp; Grosu, D. (2013). "Combinatorial auction-based dynamic VM provisioning and allocation in clouds." IEEE Transactions on Parallel and Distributed Systems, 24(6), 1104-1113.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Zaman, S., &amp; Grosu, D. (2013). "Combinatorial auction-based dynamic VM provisioning and allocation in clouds." IEEE Transactions on Parallel and Distributed Systems, 24(6), 1104-1113.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Zaman, S., &amp; Grosu, D. (2013). "Combinatorial auction-based dynamic VM provisioning and allocation in clouds." IEEE Transactions on Parallel and Distributed Systems, 24(6), 1104-1113.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Chen, C., &amp; Maheshwari, P. (2012). "Priority-Based Scheduling in Cloud Computing." Proceedings of the 2012 IEEE International Conference on Cloud Computing.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Chen, C., &amp; Maheshwari, P. (2012). "Priority-Based Scheduling in Cloud Computing." Proceedings of the 2012 IEEE International Conference on Cloud Computing.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Chen, C., &amp; Maheshwari, P. (2012). "Priority-Based Scheduling in Cloud Computing." Proceedings of the 2012 IEEE International Conference on Cloud Computing.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Chen, C., &amp; Maheshwari, P. (2012). "Priority-Based Scheduling in Cloud Computing." Proceedings of the 2012 IEEE International Conference on Cloud Computing.</a:t>
                      </a:r>
                      <a:endParaRPr sz="11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12775" y="868680"/>
            <a:ext cx="10972800" cy="981710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29" name="Picture Placeholder 28" descr="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676400" y="1981200"/>
            <a:ext cx="8401050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12775" y="868680"/>
            <a:ext cx="10972800" cy="981710"/>
          </a:xfrm>
        </p:spPr>
        <p:txBody>
          <a:bodyPr/>
          <a:lstStyle/>
          <a:p>
            <a:r>
              <a:rPr lang="en-US" dirty="0"/>
              <a:t>fifo 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5" name="Picture Placeholder 4" descr="fifo-scheduler-modifie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743200" y="1981200"/>
            <a:ext cx="559244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12775" y="868680"/>
            <a:ext cx="10972800" cy="981710"/>
          </a:xfrm>
        </p:spPr>
        <p:txBody>
          <a:bodyPr/>
          <a:lstStyle/>
          <a:p>
            <a:r>
              <a:rPr lang="en-US" dirty="0"/>
              <a:t>capacity schedulers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4" name="Picture Placeholder 3" descr="capacity-scheduler-modifie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743200" y="2133600"/>
            <a:ext cx="5256530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12775" y="868680"/>
            <a:ext cx="10972800" cy="981710"/>
          </a:xfrm>
        </p:spPr>
        <p:txBody>
          <a:bodyPr/>
          <a:lstStyle/>
          <a:p>
            <a:r>
              <a:rPr lang="en-US" dirty="0"/>
              <a:t>fair 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4" name="Picture Placeholder 3" descr="fair-scheduler-modifie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124200" y="2057400"/>
            <a:ext cx="537908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612648" y="391159"/>
            <a:ext cx="10972800" cy="1572768"/>
          </a:xfrm>
        </p:spPr>
        <p:txBody>
          <a:bodyPr/>
          <a:lstStyle/>
          <a:p>
            <a:r>
              <a:rPr lang="en-US" dirty="0"/>
              <a:t>methodology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 rot="16200000">
            <a:off x="-372745" y="1687195"/>
            <a:ext cx="2515235" cy="511810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46218" y="1954914"/>
            <a:ext cx="1644986" cy="1783080"/>
          </a:xfrm>
        </p:spPr>
        <p:txBody>
          <a:bodyPr/>
          <a:lstStyle/>
          <a:p>
            <a:pPr lvl="0"/>
            <a:r>
              <a:rPr lang="en-US" dirty="0"/>
              <a:t>Collecting data</a:t>
            </a:r>
            <a:endParaRPr lang="en-US" b="1" dirty="0"/>
          </a:p>
        </p:txBody>
      </p:sp>
      <p:cxnSp>
        <p:nvCxnSpPr>
          <p:cNvPr id="47" name="Straight Arrow Connector 44" descr="Connecting arrow"/>
          <p:cNvCxnSpPr>
            <a:stCxn id="5" idx="3"/>
            <a:endCxn id="3" idx="0"/>
          </p:cNvCxnSpPr>
          <p:nvPr/>
        </p:nvCxnSpPr>
        <p:spPr>
          <a:xfrm rot="16200000" flipH="1">
            <a:off x="3436620" y="2095500"/>
            <a:ext cx="1268730" cy="1965960"/>
          </a:xfrm>
          <a:prstGeom prst="bentConnector4">
            <a:avLst>
              <a:gd name="adj1" fmla="val -57307"/>
              <a:gd name="adj2" fmla="val 56525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 rot="16200000">
            <a:off x="3552190" y="3456940"/>
            <a:ext cx="3515360" cy="511810"/>
          </a:xfrm>
        </p:spPr>
        <p:txBody>
          <a:bodyPr/>
          <a:lstStyle/>
          <a:p>
            <a:r>
              <a:rPr lang="en-US" dirty="0"/>
              <a:t>Develop Algorithm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89586" y="1954915"/>
            <a:ext cx="1644986" cy="1783080"/>
          </a:xfrm>
        </p:spPr>
        <p:txBody>
          <a:bodyPr/>
          <a:lstStyle/>
          <a:p>
            <a:pPr lvl="0"/>
            <a:r>
              <a:rPr lang="en-US" dirty="0"/>
              <a:t>Training our model</a:t>
            </a:r>
            <a:endParaRPr lang="en-US" b="1" dirty="0"/>
          </a:p>
        </p:txBody>
      </p:sp>
      <p:cxnSp>
        <p:nvCxnSpPr>
          <p:cNvPr id="51" name="Straight Arrow Connector 44" descr="Connecting arrow"/>
          <p:cNvCxnSpPr>
            <a:stCxn id="6" idx="3"/>
            <a:endCxn id="4" idx="0"/>
          </p:cNvCxnSpPr>
          <p:nvPr/>
        </p:nvCxnSpPr>
        <p:spPr>
          <a:xfrm rot="16200000">
            <a:off x="8440103" y="1459548"/>
            <a:ext cx="212090" cy="180657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 rot="16200000">
            <a:off x="8675370" y="2000885"/>
            <a:ext cx="2059305" cy="511810"/>
          </a:xfrm>
        </p:spPr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10035230" y="1959676"/>
            <a:ext cx="1796654" cy="1783080"/>
          </a:xfrm>
        </p:spPr>
        <p:txBody>
          <a:bodyPr/>
          <a:lstStyle/>
          <a:p>
            <a:pPr lvl="0"/>
            <a:r>
              <a:rPr lang="en-US" dirty="0"/>
              <a:t>Choose an metrics for comparing and check if it performs well</a:t>
            </a:r>
            <a:endParaRPr lang="en-US" b="1" dirty="0"/>
          </a:p>
        </p:txBody>
      </p:sp>
      <p:cxnSp>
        <p:nvCxnSpPr>
          <p:cNvPr id="45" name="Straight Arrow Connector 44" descr="Connecting arrow"/>
          <p:cNvCxnSpPr>
            <a:stCxn id="2" idx="1"/>
            <a:endCxn id="5" idx="0"/>
          </p:cNvCxnSpPr>
          <p:nvPr/>
        </p:nvCxnSpPr>
        <p:spPr>
          <a:xfrm rot="5400000" flipV="1">
            <a:off x="1157923" y="2928303"/>
            <a:ext cx="1401445" cy="194691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 rot="16200000">
            <a:off x="929640" y="4346575"/>
            <a:ext cx="4316730" cy="511810"/>
          </a:xfrm>
        </p:spPr>
        <p:txBody>
          <a:bodyPr/>
          <a:lstStyle/>
          <a:p>
            <a:r>
              <a:rPr lang="en-US" dirty="0"/>
              <a:t>Scheduling Algorithm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383307" y="3404616"/>
            <a:ext cx="1644986" cy="1783080"/>
          </a:xfrm>
        </p:spPr>
        <p:txBody>
          <a:bodyPr/>
          <a:lstStyle/>
          <a:p>
            <a:pPr lvl="0"/>
            <a:r>
              <a:rPr lang="en-US" dirty="0"/>
              <a:t>Preprocess the collectd dataset</a:t>
            </a:r>
            <a:endParaRPr lang="en-US" b="1" dirty="0"/>
          </a:p>
        </p:txBody>
      </p:sp>
      <p:cxnSp>
        <p:nvCxnSpPr>
          <p:cNvPr id="49" name="Straight Arrow Connector 44" descr="Connecting arrow"/>
          <p:cNvCxnSpPr>
            <a:stCxn id="3" idx="1"/>
            <a:endCxn id="6" idx="0"/>
          </p:cNvCxnSpPr>
          <p:nvPr/>
        </p:nvCxnSpPr>
        <p:spPr>
          <a:xfrm rot="5400000" flipH="1" flipV="1">
            <a:off x="5567680" y="3761740"/>
            <a:ext cx="1450975" cy="1966595"/>
          </a:xfrm>
          <a:prstGeom prst="bentConnector4">
            <a:avLst>
              <a:gd name="adj1" fmla="val -23282"/>
              <a:gd name="adj2" fmla="val 56506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 rot="16200000">
            <a:off x="6091555" y="3653155"/>
            <a:ext cx="3101340" cy="732155"/>
          </a:xfrm>
        </p:spPr>
        <p:txBody>
          <a:bodyPr/>
          <a:lstStyle/>
          <a:p>
            <a:r>
              <a:rPr lang="en-US" dirty="0"/>
              <a:t>Set Up Hadoop Environment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055992" y="3404616"/>
            <a:ext cx="1711538" cy="1783080"/>
          </a:xfrm>
        </p:spPr>
        <p:txBody>
          <a:bodyPr/>
          <a:lstStyle/>
          <a:p>
            <a:r>
              <a:rPr lang="en-US" b="1" dirty="0"/>
              <a:t>Find an perfect training model for our dataset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38600" y="5910026"/>
            <a:ext cx="4114800" cy="851453"/>
          </a:xfr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73*351"/>
  <p:tag name="TABLE_ENDDRAG_RECT" val="38*137*873*351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4 "   m a : c o n t e n t T y p e D e s c r i p t i o n = " C r e a t e   a   n e w   d o c u m e n t . "   m a : c o n t e n t T y p e S c o p e = " "   m a : v e r s i o n I D = " 2 d 7 1 4 a 3 2 9 6 d f 1 4 e b a 7 a 1 0 0 b b 6 6 5 4 4 3 c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9 5 4 9 b f 4 5 b f b b f b 6 c f f e d 5 2 7 3 8 0 e 7 7 e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3.xml><?xml version="1.0" encoding="utf-8"?>
<ds:datastoreItem xmlns:ds="http://schemas.openxmlformats.org/officeDocument/2006/customXml" ds:itemID="{C32A75F4-FAA4-4B3A-89D9-C65257DD9278}">
  <ds:schemaRefs/>
</ds:datastoreItem>
</file>

<file path=customXml/itemProps4.xml><?xml version="1.0" encoding="utf-8"?>
<ds:datastoreItem xmlns:ds="http://schemas.openxmlformats.org/officeDocument/2006/customXml" ds:itemID="{8441F879-28B8-493E-AE7E-E245EA409B76}">
  <ds:schemaRefs/>
</ds:datastoreItem>
</file>

<file path=customXml/itemProps5.xml><?xml version="1.0" encoding="utf-8"?>
<ds:datastoreItem xmlns:ds="http://schemas.openxmlformats.org/officeDocument/2006/customXml" ds:itemID="{BC239F86-289C-4137-84E8-C0091446A9E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6404</Words>
  <Application>WPS Presentation</Application>
  <PresentationFormat>Widescreen</PresentationFormat>
  <Paragraphs>203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IMPROVING THE JOB SCHEDULING EFFICIENCY</vt:lpstr>
      <vt:lpstr>AGENDA</vt:lpstr>
      <vt:lpstr>INTRO-DUCTION</vt:lpstr>
      <vt:lpstr>LITERATURE SURVEY</vt:lpstr>
      <vt:lpstr>METHODOLOGY</vt:lpstr>
      <vt:lpstr>fifo scheduler</vt:lpstr>
      <vt:lpstr>capacity schedulers</vt:lpstr>
      <vt:lpstr>fair scheduler</vt:lpstr>
      <vt:lpstr>methodology </vt:lpstr>
      <vt:lpstr>methods</vt:lpstr>
      <vt:lpstr>METHODOLOGY</vt:lpstr>
      <vt:lpstr>HOw does it help in Machine learning  ?</vt:lpstr>
      <vt:lpstr>solution </vt:lpstr>
      <vt:lpstr>conclusion</vt:lpstr>
      <vt:lpstr>future improvement needed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shiva .a</cp:lastModifiedBy>
  <cp:revision>3</cp:revision>
  <dcterms:created xsi:type="dcterms:W3CDTF">2022-07-23T05:42:00Z</dcterms:created>
  <dcterms:modified xsi:type="dcterms:W3CDTF">2024-06-27T05:03:48Z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B2758A8281A94142BE7C3BF64FB4BAA0_13</vt:lpwstr>
  </property>
  <property fmtid="{D5CDD505-2E9C-101B-9397-08002B2CF9AE}" pid="4" name="KSOProductBuildVer">
    <vt:lpwstr>1033-12.2.0.17119</vt:lpwstr>
  </property>
</Properties>
</file>