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0"/>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6" r:id="rId16"/>
    <p:sldId id="277" r:id="rId17"/>
    <p:sldId id="270" r:id="rId18"/>
    <p:sldId id="271" r:id="rId19"/>
    <p:sldId id="272" r:id="rId20"/>
    <p:sldId id="274" r:id="rId21"/>
    <p:sldId id="273" r:id="rId22"/>
    <p:sldId id="275" r:id="rId23"/>
    <p:sldId id="278" r:id="rId24"/>
    <p:sldId id="279" r:id="rId25"/>
    <p:sldId id="280" r:id="rId26"/>
    <p:sldId id="281" r:id="rId27"/>
    <p:sldId id="282" r:id="rId28"/>
    <p:sldId id="283" r:id="rId29"/>
    <p:sldId id="287" r:id="rId30"/>
    <p:sldId id="286" r:id="rId31"/>
    <p:sldId id="285" r:id="rId32"/>
    <p:sldId id="284" r:id="rId33"/>
    <p:sldId id="291" r:id="rId34"/>
    <p:sldId id="290" r:id="rId35"/>
    <p:sldId id="289" r:id="rId36"/>
    <p:sldId id="288" r:id="rId37"/>
    <p:sldId id="293" r:id="rId38"/>
    <p:sldId id="29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94" autoAdjust="0"/>
    <p:restoredTop sz="94660"/>
  </p:normalViewPr>
  <p:slideViewPr>
    <p:cSldViewPr>
      <p:cViewPr varScale="1">
        <p:scale>
          <a:sx n="73" d="100"/>
          <a:sy n="73" d="100"/>
        </p:scale>
        <p:origin x="1112"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6B7E17-DBCD-40F4-AD11-1D4F7ECFF17B}" type="datetimeFigureOut">
              <a:rPr lang="en-US" smtClean="0"/>
              <a:pPr/>
              <a:t>5/5/2025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4F3061-C4DE-46A3-BF22-EBB1E8D6C35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4F3061-C4DE-46A3-BF22-EBB1E8D6C355}"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E8CC2B36-212B-463F-AB7F-EFA644D4A177}"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0E28E-1C4B-4DBD-B2EF-D1F1614B778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CC2B36-212B-463F-AB7F-EFA644D4A177}"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0E28E-1C4B-4DBD-B2EF-D1F1614B77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CC2B36-212B-463F-AB7F-EFA644D4A177}" type="datetimeFigureOut">
              <a:rPr lang="en-US" smtClean="0"/>
              <a:pPr/>
              <a:t>5/5/2025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5C0E28E-1C4B-4DBD-B2EF-D1F1614B77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CC2B36-212B-463F-AB7F-EFA644D4A177}"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0E28E-1C4B-4DBD-B2EF-D1F1614B77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8CC2B36-212B-463F-AB7F-EFA644D4A177}"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0E28E-1C4B-4DBD-B2EF-D1F1614B778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8CC2B36-212B-463F-AB7F-EFA644D4A177}"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0E28E-1C4B-4DBD-B2EF-D1F1614B77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8CC2B36-212B-463F-AB7F-EFA644D4A177}" type="datetimeFigureOut">
              <a:rPr lang="en-US" smtClean="0"/>
              <a:pPr/>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C0E28E-1C4B-4DBD-B2EF-D1F1614B77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8CC2B36-212B-463F-AB7F-EFA644D4A177}" type="datetimeFigureOut">
              <a:rPr lang="en-US" smtClean="0"/>
              <a:pPr/>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C0E28E-1C4B-4DBD-B2EF-D1F1614B77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C2B36-212B-463F-AB7F-EFA644D4A177}"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C0E28E-1C4B-4DBD-B2EF-D1F1614B77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8CC2B36-212B-463F-AB7F-EFA644D4A177}"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0E28E-1C4B-4DBD-B2EF-D1F1614B778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8CC2B36-212B-463F-AB7F-EFA644D4A177}" type="datetimeFigureOut">
              <a:rPr lang="en-US" smtClean="0"/>
              <a:pPr/>
              <a:t>5/5/2025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5C0E28E-1C4B-4DBD-B2EF-D1F1614B77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8CC2B36-212B-463F-AB7F-EFA644D4A177}" type="datetimeFigureOut">
              <a:rPr lang="en-US" smtClean="0"/>
              <a:pPr/>
              <a:t>5/5/2025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5C0E28E-1C4B-4DBD-B2EF-D1F1614B77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500042"/>
            <a:ext cx="7772400" cy="1470025"/>
          </a:xfrm>
        </p:spPr>
        <p:txBody>
          <a:bodyPr>
            <a:noAutofit/>
          </a:bodyPr>
          <a:lstStyle/>
          <a:p>
            <a:pPr algn="ctr"/>
            <a:r>
              <a:rPr lang="en-IN" sz="5400" b="1" dirty="0" err="1"/>
              <a:t>Technocrates</a:t>
            </a:r>
            <a:r>
              <a:rPr lang="en-IN" sz="5400" b="1" dirty="0"/>
              <a:t> Institute of Technology</a:t>
            </a:r>
            <a:endParaRPr lang="en-US" sz="5400" b="1" dirty="0"/>
          </a:p>
        </p:txBody>
      </p:sp>
      <p:sp>
        <p:nvSpPr>
          <p:cNvPr id="3" name="Subtitle 2"/>
          <p:cNvSpPr>
            <a:spLocks noGrp="1"/>
          </p:cNvSpPr>
          <p:nvPr>
            <p:ph type="subTitle" idx="1"/>
          </p:nvPr>
        </p:nvSpPr>
        <p:spPr>
          <a:xfrm>
            <a:off x="571472" y="2714620"/>
            <a:ext cx="8077200" cy="1785368"/>
          </a:xfrm>
        </p:spPr>
        <p:txBody>
          <a:bodyPr/>
          <a:lstStyle/>
          <a:p>
            <a:pPr algn="ctr"/>
            <a:r>
              <a:rPr lang="en-US" sz="3200" b="1" dirty="0">
                <a:solidFill>
                  <a:schemeClr val="tx1"/>
                </a:solidFill>
              </a:rPr>
              <a:t>Heart Disease Prediction </a:t>
            </a:r>
          </a:p>
          <a:p>
            <a:pPr algn="ctr"/>
            <a:r>
              <a:rPr lang="en-US" sz="3200" b="1" dirty="0">
                <a:solidFill>
                  <a:schemeClr val="tx1"/>
                </a:solidFill>
              </a:rPr>
              <a:t>Using </a:t>
            </a:r>
          </a:p>
          <a:p>
            <a:pPr algn="ctr"/>
            <a:r>
              <a:rPr lang="en-US" sz="3200" b="1" dirty="0">
                <a:solidFill>
                  <a:schemeClr val="tx1"/>
                </a:solidFill>
              </a:rPr>
              <a:t>Machine Learning With Python</a:t>
            </a:r>
          </a:p>
          <a:p>
            <a:endParaRPr lang="en-US" dirty="0"/>
          </a:p>
        </p:txBody>
      </p:sp>
      <p:sp>
        <p:nvSpPr>
          <p:cNvPr id="4" name="TextBox 3"/>
          <p:cNvSpPr txBox="1"/>
          <p:nvPr/>
        </p:nvSpPr>
        <p:spPr>
          <a:xfrm>
            <a:off x="4286248" y="5357826"/>
            <a:ext cx="4857752" cy="1477328"/>
          </a:xfrm>
          <a:prstGeom prst="rect">
            <a:avLst/>
          </a:prstGeom>
          <a:noFill/>
        </p:spPr>
        <p:txBody>
          <a:bodyPr wrap="square" rtlCol="0">
            <a:spAutoFit/>
          </a:bodyPr>
          <a:lstStyle/>
          <a:p>
            <a:r>
              <a:rPr lang="en-IN" b="1" dirty="0" err="1">
                <a:latin typeface="Arial" pitchFamily="34" charset="0"/>
                <a:cs typeface="Arial" pitchFamily="34" charset="0"/>
              </a:rPr>
              <a:t>Ujjwal</a:t>
            </a:r>
            <a:r>
              <a:rPr lang="en-IN" b="1" dirty="0">
                <a:latin typeface="Arial" pitchFamily="34" charset="0"/>
                <a:cs typeface="Arial" pitchFamily="34" charset="0"/>
              </a:rPr>
              <a:t> </a:t>
            </a:r>
            <a:r>
              <a:rPr lang="en-IN" b="1" dirty="0" err="1">
                <a:latin typeface="Arial" pitchFamily="34" charset="0"/>
                <a:cs typeface="Arial" pitchFamily="34" charset="0"/>
              </a:rPr>
              <a:t>Pandey</a:t>
            </a:r>
            <a:r>
              <a:rPr lang="en-IN" b="1" dirty="0">
                <a:latin typeface="Arial" pitchFamily="34" charset="0"/>
                <a:cs typeface="Arial" pitchFamily="34" charset="0"/>
              </a:rPr>
              <a:t> ( 0111AL211173 ) </a:t>
            </a:r>
          </a:p>
          <a:p>
            <a:r>
              <a:rPr lang="en-IN" b="1" dirty="0">
                <a:latin typeface="Arial" pitchFamily="34" charset="0"/>
                <a:cs typeface="Arial" pitchFamily="34" charset="0"/>
              </a:rPr>
              <a:t>Shivendra Patel ( 0111AL211155 )</a:t>
            </a:r>
          </a:p>
          <a:p>
            <a:r>
              <a:rPr lang="en-IN" b="1" dirty="0" err="1">
                <a:latin typeface="Arial" pitchFamily="34" charset="0"/>
                <a:cs typeface="Arial" pitchFamily="34" charset="0"/>
              </a:rPr>
              <a:t>Sonu</a:t>
            </a:r>
            <a:r>
              <a:rPr lang="en-IN" b="1" dirty="0">
                <a:latin typeface="Arial" pitchFamily="34" charset="0"/>
                <a:cs typeface="Arial" pitchFamily="34" charset="0"/>
              </a:rPr>
              <a:t> Kumar </a:t>
            </a:r>
            <a:r>
              <a:rPr lang="en-IN" b="1" dirty="0" err="1">
                <a:latin typeface="Arial" pitchFamily="34" charset="0"/>
                <a:cs typeface="Arial" pitchFamily="34" charset="0"/>
              </a:rPr>
              <a:t>Prajapati</a:t>
            </a:r>
            <a:r>
              <a:rPr lang="en-IN" b="1" dirty="0">
                <a:latin typeface="Arial" pitchFamily="34" charset="0"/>
                <a:cs typeface="Arial" pitchFamily="34" charset="0"/>
              </a:rPr>
              <a:t> ( 0111AL211162 )</a:t>
            </a:r>
          </a:p>
          <a:p>
            <a:r>
              <a:rPr lang="en-IN" b="1" dirty="0">
                <a:latin typeface="Arial" pitchFamily="34" charset="0"/>
                <a:cs typeface="Arial" pitchFamily="34" charset="0"/>
              </a:rPr>
              <a:t>Yasir Ali </a:t>
            </a:r>
            <a:r>
              <a:rPr lang="en-IN" b="1">
                <a:latin typeface="Arial" pitchFamily="34" charset="0"/>
                <a:cs typeface="Arial" pitchFamily="34" charset="0"/>
              </a:rPr>
              <a:t>( 0111AL211186 </a:t>
            </a:r>
            <a:r>
              <a:rPr lang="en-IN" b="1" dirty="0">
                <a:latin typeface="Arial" pitchFamily="34" charset="0"/>
                <a:cs typeface="Arial" pitchFamily="34" charset="0"/>
              </a:rPr>
              <a:t>)</a:t>
            </a:r>
          </a:p>
          <a:p>
            <a:endParaRPr lang="en-IN" b="1"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Step </a:t>
            </a:r>
            <a:r>
              <a:rPr lang="en-US" sz="3600" dirty="0">
                <a:latin typeface="Arial Rounded MT Bold" pitchFamily="34" charset="0"/>
                <a:ea typeface="Arial Unicode MS" pitchFamily="34" charset="-128"/>
                <a:cs typeface="Arial Unicode MS" pitchFamily="34" charset="-128"/>
              </a:rPr>
              <a:t>4</a:t>
            </a:r>
            <a:endParaRPr lang="en-US" dirty="0">
              <a:latin typeface="Arial Rounded MT Bold" pitchFamily="34" charset="0"/>
              <a:ea typeface="Arial Unicode MS" pitchFamily="34" charset="-128"/>
              <a:cs typeface="Arial Unicode MS" pitchFamily="34" charset="-128"/>
            </a:endParaRPr>
          </a:p>
        </p:txBody>
      </p:sp>
      <p:sp>
        <p:nvSpPr>
          <p:cNvPr id="3" name="Content Placeholder 2"/>
          <p:cNvSpPr>
            <a:spLocks noGrp="1"/>
          </p:cNvSpPr>
          <p:nvPr>
            <p:ph idx="1"/>
          </p:nvPr>
        </p:nvSpPr>
        <p:spPr>
          <a:xfrm>
            <a:off x="214282" y="1643050"/>
            <a:ext cx="8786874" cy="5072098"/>
          </a:xfrm>
        </p:spPr>
        <p:txBody>
          <a:bodyPr>
            <a:normAutofit fontScale="62500" lnSpcReduction="20000"/>
          </a:bodyPr>
          <a:lstStyle/>
          <a:p>
            <a:pPr>
              <a:buNone/>
            </a:pPr>
            <a:endParaRPr lang="en-US" b="1" dirty="0">
              <a:latin typeface="Arial Black" pitchFamily="34" charset="0"/>
            </a:endParaRPr>
          </a:p>
          <a:p>
            <a:pPr>
              <a:buNone/>
            </a:pPr>
            <a:r>
              <a:rPr lang="en-US" b="1" dirty="0">
                <a:latin typeface="Arial Black" pitchFamily="34" charset="0"/>
              </a:rPr>
              <a:t>4. Logistic Regression Model</a:t>
            </a:r>
          </a:p>
          <a:p>
            <a:pPr>
              <a:buNone/>
            </a:pPr>
            <a:endParaRPr lang="en-US" b="1" dirty="0"/>
          </a:p>
          <a:p>
            <a:pPr>
              <a:buNone/>
            </a:pPr>
            <a:r>
              <a:rPr lang="en-US" b="1" dirty="0"/>
              <a:t>      </a:t>
            </a:r>
            <a:r>
              <a:rPr lang="en-US" b="1" dirty="0">
                <a:solidFill>
                  <a:schemeClr val="accent5">
                    <a:lumMod val="75000"/>
                  </a:schemeClr>
                </a:solidFill>
              </a:rPr>
              <a:t>Logistic regression is a statistical method for analyzing a dataset in which there are one or more independent variables that determine an outcome . </a:t>
            </a:r>
          </a:p>
          <a:p>
            <a:pPr>
              <a:buNone/>
            </a:pPr>
            <a:r>
              <a:rPr lang="en-US" b="1" dirty="0">
                <a:solidFill>
                  <a:schemeClr val="accent5">
                    <a:lumMod val="75000"/>
                  </a:schemeClr>
                </a:solidFill>
              </a:rPr>
              <a:t>    </a:t>
            </a:r>
          </a:p>
          <a:p>
            <a:pPr>
              <a:buNone/>
            </a:pPr>
            <a:r>
              <a:rPr lang="en-US" b="1" dirty="0">
                <a:solidFill>
                  <a:schemeClr val="accent5">
                    <a:lumMod val="75000"/>
                  </a:schemeClr>
                </a:solidFill>
              </a:rPr>
              <a:t>      It is used for binary classification problems .</a:t>
            </a:r>
          </a:p>
          <a:p>
            <a:pPr>
              <a:buNone/>
            </a:pPr>
            <a:endParaRPr lang="en-US" b="1" dirty="0"/>
          </a:p>
          <a:p>
            <a:pPr>
              <a:buNone/>
            </a:pPr>
            <a:r>
              <a:rPr lang="en-US" b="1" dirty="0"/>
              <a:t>      </a:t>
            </a:r>
            <a:endParaRPr lang="en-US" b="1" dirty="0">
              <a:solidFill>
                <a:srgbClr val="FF0000"/>
              </a:solidFill>
            </a:endParaRPr>
          </a:p>
          <a:p>
            <a:pPr>
              <a:buNone/>
            </a:pPr>
            <a:endParaRPr lang="en-US" b="1" dirty="0"/>
          </a:p>
          <a:p>
            <a:pPr>
              <a:buNone/>
            </a:pPr>
            <a:r>
              <a:rPr lang="en-US" b="1" dirty="0">
                <a:latin typeface="Arial Black" pitchFamily="34" charset="0"/>
              </a:rPr>
              <a:t>Steps :-</a:t>
            </a:r>
          </a:p>
          <a:p>
            <a:pPr>
              <a:buNone/>
            </a:pPr>
            <a:endParaRPr lang="en-US" b="1" dirty="0"/>
          </a:p>
          <a:p>
            <a:pPr>
              <a:buFontTx/>
              <a:buChar char="-"/>
            </a:pPr>
            <a:r>
              <a:rPr lang="en-US" b="1" dirty="0">
                <a:solidFill>
                  <a:srgbClr val="FF0000"/>
                </a:solidFill>
              </a:rPr>
              <a:t>Initialize the Model </a:t>
            </a:r>
            <a:r>
              <a:rPr lang="en-US" b="1" dirty="0"/>
              <a:t>: Create an instance of the Logistic Regression model.</a:t>
            </a:r>
          </a:p>
          <a:p>
            <a:pPr>
              <a:buFontTx/>
              <a:buChar char="-"/>
            </a:pPr>
            <a:endParaRPr lang="en-US" b="1" dirty="0"/>
          </a:p>
          <a:p>
            <a:pPr>
              <a:buFontTx/>
              <a:buChar char="-"/>
            </a:pPr>
            <a:r>
              <a:rPr lang="en-US" b="1" dirty="0">
                <a:solidFill>
                  <a:srgbClr val="FF0000"/>
                </a:solidFill>
              </a:rPr>
              <a:t>Train the Model </a:t>
            </a:r>
            <a:r>
              <a:rPr lang="en-US" b="1" dirty="0"/>
              <a:t>: Fit the model on the training data.</a:t>
            </a:r>
          </a:p>
          <a:p>
            <a:pPr>
              <a:buFontTx/>
              <a:buChar char="-"/>
            </a:pPr>
            <a:endParaRPr lang="en-US" b="1" dirty="0"/>
          </a:p>
          <a:p>
            <a:pPr>
              <a:buFontTx/>
              <a:buChar char="-"/>
            </a:pPr>
            <a:r>
              <a:rPr lang="en-US" b="1" dirty="0">
                <a:solidFill>
                  <a:srgbClr val="FF0000"/>
                </a:solidFill>
              </a:rPr>
              <a:t>Evaluate the Model </a:t>
            </a:r>
            <a:r>
              <a:rPr lang="en-US" b="1" dirty="0"/>
              <a:t>: Assess the model's performance on the testing data using metrics like accuracy, precision, recall, and F1 score.</a:t>
            </a:r>
          </a:p>
          <a:p>
            <a:pPr>
              <a:buFontTx/>
              <a:buChar char="-"/>
            </a:pPr>
            <a:endParaRPr lang="en-US" sz="2800" b="1" dirty="0"/>
          </a:p>
          <a:p>
            <a:pPr>
              <a:buFontTx/>
              <a:buChar char="-"/>
            </a:pPr>
            <a:endParaRPr 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Questions And Answers  </a:t>
            </a:r>
          </a:p>
        </p:txBody>
      </p:sp>
      <p:sp>
        <p:nvSpPr>
          <p:cNvPr id="3" name="Content Placeholder 2"/>
          <p:cNvSpPr>
            <a:spLocks noGrp="1"/>
          </p:cNvSpPr>
          <p:nvPr>
            <p:ph idx="1"/>
          </p:nvPr>
        </p:nvSpPr>
        <p:spPr>
          <a:xfrm>
            <a:off x="214282" y="1643050"/>
            <a:ext cx="8786874" cy="5214950"/>
          </a:xfrm>
        </p:spPr>
        <p:txBody>
          <a:bodyPr>
            <a:normAutofit fontScale="47500" lnSpcReduction="20000"/>
          </a:bodyPr>
          <a:lstStyle/>
          <a:p>
            <a:pPr>
              <a:buNone/>
            </a:pPr>
            <a:r>
              <a:rPr lang="en-US" sz="6200" b="1" dirty="0">
                <a:latin typeface="Arial Black" pitchFamily="34" charset="0"/>
              </a:rPr>
              <a:t>Questions and Answers :</a:t>
            </a:r>
          </a:p>
          <a:p>
            <a:pPr>
              <a:buNone/>
            </a:pPr>
            <a:endParaRPr lang="en-US" b="1" dirty="0">
              <a:latin typeface="Arial Black" pitchFamily="34" charset="0"/>
            </a:endParaRPr>
          </a:p>
          <a:p>
            <a:pPr>
              <a:buNone/>
            </a:pPr>
            <a:endParaRPr lang="en-US" b="1" dirty="0">
              <a:latin typeface="Arial Black" pitchFamily="34" charset="0"/>
            </a:endParaRPr>
          </a:p>
          <a:p>
            <a:pPr>
              <a:buNone/>
            </a:pPr>
            <a:r>
              <a:rPr lang="en-US" sz="5100" b="1" dirty="0">
                <a:solidFill>
                  <a:srgbClr val="FF0000"/>
                </a:solidFill>
                <a:latin typeface="+mj-lt"/>
              </a:rPr>
              <a:t>1. </a:t>
            </a:r>
            <a:r>
              <a:rPr lang="en-US" sz="4200" b="1" dirty="0">
                <a:solidFill>
                  <a:srgbClr val="FF0000"/>
                </a:solidFill>
                <a:latin typeface="+mj-lt"/>
              </a:rPr>
              <a:t>Why use logistic regression for heart disease prediction ?</a:t>
            </a:r>
            <a:endParaRPr lang="en-US" sz="5100" b="1" dirty="0">
              <a:solidFill>
                <a:srgbClr val="FF0000"/>
              </a:solidFill>
              <a:latin typeface="+mj-lt"/>
            </a:endParaRPr>
          </a:p>
          <a:p>
            <a:pPr>
              <a:buNone/>
            </a:pPr>
            <a:r>
              <a:rPr lang="en-US" sz="4200" b="1" dirty="0">
                <a:latin typeface="+mj-lt"/>
              </a:rPr>
              <a:t>    </a:t>
            </a:r>
          </a:p>
          <a:p>
            <a:pPr>
              <a:buNone/>
            </a:pPr>
            <a:r>
              <a:rPr lang="en-US" sz="5100" b="1" dirty="0">
                <a:latin typeface="+mj-lt"/>
              </a:rPr>
              <a:t>      </a:t>
            </a:r>
            <a:r>
              <a:rPr lang="en-US" sz="4200" b="1" dirty="0">
                <a:latin typeface="+mj-lt"/>
              </a:rPr>
              <a:t>Answer :</a:t>
            </a:r>
          </a:p>
          <a:p>
            <a:pPr>
              <a:buNone/>
            </a:pPr>
            <a:endParaRPr lang="en-US" sz="4200" b="1" dirty="0">
              <a:latin typeface="+mj-lt"/>
            </a:endParaRPr>
          </a:p>
          <a:p>
            <a:pPr>
              <a:buNone/>
            </a:pPr>
            <a:r>
              <a:rPr lang="en-US" sz="4200" b="1" dirty="0">
                <a:latin typeface="+mj-lt"/>
              </a:rPr>
              <a:t>       </a:t>
            </a:r>
            <a:r>
              <a:rPr lang="en-US" sz="4200" b="1" dirty="0">
                <a:solidFill>
                  <a:srgbClr val="0070C0"/>
                </a:solidFill>
                <a:latin typeface="+mj-lt"/>
              </a:rPr>
              <a:t>Logistic regression is suitable for binary classification tasks and provides a straightforward way to interpret the influence of different features on the prediction outcome.</a:t>
            </a:r>
          </a:p>
          <a:p>
            <a:pPr>
              <a:buNone/>
            </a:pPr>
            <a:endParaRPr lang="en-US" sz="4200" b="1" dirty="0">
              <a:latin typeface="+mj-lt"/>
            </a:endParaRPr>
          </a:p>
          <a:p>
            <a:pPr>
              <a:buNone/>
            </a:pPr>
            <a:r>
              <a:rPr lang="en-US" sz="4200" b="1" dirty="0">
                <a:solidFill>
                  <a:srgbClr val="FF0000"/>
                </a:solidFill>
                <a:latin typeface="+mj-lt"/>
              </a:rPr>
              <a:t>2. What are some key parameters of the logistic regression model ?</a:t>
            </a:r>
          </a:p>
          <a:p>
            <a:pPr>
              <a:buNone/>
            </a:pPr>
            <a:r>
              <a:rPr lang="en-US" sz="4200" b="1" dirty="0">
                <a:latin typeface="+mj-lt"/>
              </a:rPr>
              <a:t>    </a:t>
            </a:r>
          </a:p>
          <a:p>
            <a:pPr>
              <a:buNone/>
            </a:pPr>
            <a:r>
              <a:rPr lang="en-US" sz="4200" b="1" dirty="0">
                <a:latin typeface="+mj-lt"/>
              </a:rPr>
              <a:t>       Answer : </a:t>
            </a:r>
          </a:p>
          <a:p>
            <a:pPr>
              <a:buNone/>
            </a:pPr>
            <a:endParaRPr lang="en-US" sz="4200" b="1" dirty="0">
              <a:latin typeface="+mj-lt"/>
            </a:endParaRPr>
          </a:p>
          <a:p>
            <a:pPr>
              <a:buNone/>
            </a:pPr>
            <a:r>
              <a:rPr lang="en-US" sz="4200" b="1" dirty="0">
                <a:latin typeface="+mj-lt"/>
              </a:rPr>
              <a:t>       </a:t>
            </a:r>
            <a:r>
              <a:rPr lang="en-US" sz="4200" b="1" dirty="0">
                <a:solidFill>
                  <a:srgbClr val="0070C0"/>
                </a:solidFill>
                <a:latin typeface="+mj-lt"/>
              </a:rPr>
              <a:t>Key parameters include the regularization parameter `C`, the penalty type (`l1`, `l2`, `</a:t>
            </a:r>
            <a:r>
              <a:rPr lang="en-US" sz="4200" b="1" dirty="0" err="1">
                <a:solidFill>
                  <a:srgbClr val="0070C0"/>
                </a:solidFill>
                <a:latin typeface="+mj-lt"/>
              </a:rPr>
              <a:t>elasticnet</a:t>
            </a:r>
            <a:r>
              <a:rPr lang="en-US" sz="4200" b="1" dirty="0">
                <a:solidFill>
                  <a:srgbClr val="0070C0"/>
                </a:solidFill>
                <a:latin typeface="+mj-lt"/>
              </a:rPr>
              <a:t>`), and the solver used for optimization.</a:t>
            </a:r>
          </a:p>
          <a:p>
            <a:pPr>
              <a:buNone/>
            </a:pPr>
            <a:endParaRPr lang="en-US" sz="4900" b="1" dirty="0">
              <a:solidFill>
                <a:srgbClr val="0070C0"/>
              </a:solidFill>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t>Step </a:t>
            </a:r>
            <a:r>
              <a:rPr lang="en-US" sz="3600" dirty="0">
                <a:latin typeface="Arial Rounded MT Bold" pitchFamily="34" charset="0"/>
                <a:ea typeface="Arial Unicode MS" pitchFamily="34" charset="-128"/>
                <a:cs typeface="Arial Unicode MS" pitchFamily="34" charset="-128"/>
              </a:rPr>
              <a:t>5</a:t>
            </a:r>
            <a:endParaRPr lang="en-US" dirty="0">
              <a:latin typeface="Arial Rounded MT Bold" pitchFamily="34" charset="0"/>
              <a:ea typeface="Arial Unicode MS" pitchFamily="34" charset="-128"/>
              <a:cs typeface="Arial Unicode MS" pitchFamily="34" charset="-128"/>
            </a:endParaRPr>
          </a:p>
        </p:txBody>
      </p:sp>
      <p:sp>
        <p:nvSpPr>
          <p:cNvPr id="3" name="Content Placeholder 2"/>
          <p:cNvSpPr>
            <a:spLocks noGrp="1"/>
          </p:cNvSpPr>
          <p:nvPr>
            <p:ph idx="1"/>
          </p:nvPr>
        </p:nvSpPr>
        <p:spPr>
          <a:xfrm>
            <a:off x="214282" y="1643050"/>
            <a:ext cx="8786874" cy="5072098"/>
          </a:xfrm>
        </p:spPr>
        <p:txBody>
          <a:bodyPr>
            <a:normAutofit fontScale="77500" lnSpcReduction="20000"/>
          </a:bodyPr>
          <a:lstStyle/>
          <a:p>
            <a:pPr>
              <a:buNone/>
            </a:pPr>
            <a:endParaRPr lang="en-US" b="1" dirty="0">
              <a:latin typeface="Arial Black" pitchFamily="34" charset="0"/>
            </a:endParaRPr>
          </a:p>
          <a:p>
            <a:pPr>
              <a:buNone/>
            </a:pPr>
            <a:r>
              <a:rPr lang="en-US" b="1" dirty="0">
                <a:latin typeface="Arial Black" pitchFamily="34" charset="0"/>
              </a:rPr>
              <a:t>5. New Data - Trained Logistic Regression Model - Prediction</a:t>
            </a:r>
          </a:p>
          <a:p>
            <a:pPr>
              <a:buNone/>
            </a:pPr>
            <a:endParaRPr lang="en-US" b="1" dirty="0"/>
          </a:p>
          <a:p>
            <a:pPr>
              <a:buNone/>
            </a:pPr>
            <a:r>
              <a:rPr lang="en-US" b="1" dirty="0"/>
              <a:t>      </a:t>
            </a:r>
            <a:r>
              <a:rPr lang="en-US" b="1" dirty="0">
                <a:solidFill>
                  <a:srgbClr val="C00000"/>
                </a:solidFill>
              </a:rPr>
              <a:t>Using the trained logistic regression model to make predictions on new, unseen data.</a:t>
            </a:r>
          </a:p>
          <a:p>
            <a:pPr>
              <a:buNone/>
            </a:pPr>
            <a:r>
              <a:rPr lang="en-US" b="1" dirty="0"/>
              <a:t>      </a:t>
            </a:r>
            <a:endParaRPr lang="en-US" b="1" dirty="0">
              <a:solidFill>
                <a:srgbClr val="FF0000"/>
              </a:solidFill>
            </a:endParaRPr>
          </a:p>
          <a:p>
            <a:pPr>
              <a:buNone/>
            </a:pPr>
            <a:endParaRPr lang="en-US" b="1" dirty="0"/>
          </a:p>
          <a:p>
            <a:pPr>
              <a:buNone/>
            </a:pPr>
            <a:r>
              <a:rPr lang="en-US" b="1" dirty="0">
                <a:latin typeface="Arial Black" pitchFamily="34" charset="0"/>
              </a:rPr>
              <a:t>Steps :-</a:t>
            </a:r>
          </a:p>
          <a:p>
            <a:pPr>
              <a:buNone/>
            </a:pPr>
            <a:endParaRPr lang="en-US" b="1" dirty="0"/>
          </a:p>
          <a:p>
            <a:pPr>
              <a:buFontTx/>
              <a:buChar char="-"/>
            </a:pPr>
            <a:r>
              <a:rPr lang="en-US" b="1" dirty="0">
                <a:solidFill>
                  <a:srgbClr val="FF0000"/>
                </a:solidFill>
              </a:rPr>
              <a:t>Prepare the New Data : </a:t>
            </a:r>
            <a:r>
              <a:rPr lang="en-US" b="1" dirty="0"/>
              <a:t>Preprocess the new data in the same way as the training data.</a:t>
            </a:r>
          </a:p>
          <a:p>
            <a:pPr>
              <a:buFontTx/>
              <a:buChar char="-"/>
            </a:pPr>
            <a:endParaRPr lang="en-US" b="1" dirty="0"/>
          </a:p>
          <a:p>
            <a:pPr>
              <a:buFontTx/>
              <a:buChar char="-"/>
            </a:pPr>
            <a:r>
              <a:rPr lang="en-US" b="1" dirty="0">
                <a:solidFill>
                  <a:srgbClr val="FF0000"/>
                </a:solidFill>
              </a:rPr>
              <a:t>Make Predictions : </a:t>
            </a:r>
            <a:r>
              <a:rPr lang="en-US" b="1" dirty="0"/>
              <a:t>Use the trained model to predict the target variable for the new data</a:t>
            </a:r>
            <a:r>
              <a:rPr lang="en-US" b="1" dirty="0">
                <a:solidFill>
                  <a:srgbClr val="FF0000"/>
                </a:solidFill>
              </a:rPr>
              <a:t>.</a:t>
            </a:r>
            <a:endParaRPr lang="en-US" sz="2800" b="1" dirty="0"/>
          </a:p>
          <a:p>
            <a:pPr>
              <a:buFontTx/>
              <a:buChar char="-"/>
            </a:pPr>
            <a:endParaRPr lang="en-US"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Questions And Answers  </a:t>
            </a:r>
          </a:p>
        </p:txBody>
      </p:sp>
      <p:sp>
        <p:nvSpPr>
          <p:cNvPr id="3" name="Content Placeholder 2"/>
          <p:cNvSpPr>
            <a:spLocks noGrp="1"/>
          </p:cNvSpPr>
          <p:nvPr>
            <p:ph idx="1"/>
          </p:nvPr>
        </p:nvSpPr>
        <p:spPr>
          <a:xfrm>
            <a:off x="214282" y="1643050"/>
            <a:ext cx="8786874" cy="5214950"/>
          </a:xfrm>
        </p:spPr>
        <p:txBody>
          <a:bodyPr>
            <a:normAutofit fontScale="47500" lnSpcReduction="20000"/>
          </a:bodyPr>
          <a:lstStyle/>
          <a:p>
            <a:pPr>
              <a:buNone/>
            </a:pPr>
            <a:r>
              <a:rPr lang="en-US" sz="6200" b="1" dirty="0">
                <a:latin typeface="Arial Black" pitchFamily="34" charset="0"/>
              </a:rPr>
              <a:t>Questions and Answers :</a:t>
            </a:r>
          </a:p>
          <a:p>
            <a:pPr>
              <a:buNone/>
            </a:pPr>
            <a:endParaRPr lang="en-US" b="1" dirty="0">
              <a:latin typeface="Arial Black" pitchFamily="34" charset="0"/>
            </a:endParaRPr>
          </a:p>
          <a:p>
            <a:pPr>
              <a:buNone/>
            </a:pPr>
            <a:endParaRPr lang="en-US" b="1" dirty="0">
              <a:latin typeface="Arial Black" pitchFamily="34" charset="0"/>
            </a:endParaRPr>
          </a:p>
          <a:p>
            <a:pPr>
              <a:buNone/>
            </a:pPr>
            <a:r>
              <a:rPr lang="en-US" sz="5100" b="1" dirty="0">
                <a:solidFill>
                  <a:srgbClr val="FF0000"/>
                </a:solidFill>
                <a:latin typeface="+mj-lt"/>
              </a:rPr>
              <a:t>1. </a:t>
            </a:r>
            <a:r>
              <a:rPr lang="en-US" sz="4200" b="1" dirty="0">
                <a:solidFill>
                  <a:srgbClr val="FF0000"/>
                </a:solidFill>
                <a:latin typeface="+mj-lt"/>
              </a:rPr>
              <a:t>How do you make predictions on new data using the trained model ?</a:t>
            </a:r>
            <a:endParaRPr lang="en-US" sz="5100" b="1" dirty="0">
              <a:solidFill>
                <a:srgbClr val="FF0000"/>
              </a:solidFill>
              <a:latin typeface="+mj-lt"/>
            </a:endParaRPr>
          </a:p>
          <a:p>
            <a:pPr>
              <a:buNone/>
            </a:pPr>
            <a:r>
              <a:rPr lang="en-US" sz="4200" b="1" dirty="0">
                <a:latin typeface="+mj-lt"/>
              </a:rPr>
              <a:t>    </a:t>
            </a:r>
          </a:p>
          <a:p>
            <a:pPr>
              <a:buNone/>
            </a:pPr>
            <a:r>
              <a:rPr lang="en-US" sz="5100" b="1" dirty="0">
                <a:latin typeface="+mj-lt"/>
              </a:rPr>
              <a:t>      </a:t>
            </a:r>
            <a:r>
              <a:rPr lang="en-US" sz="4200" b="1" dirty="0">
                <a:latin typeface="+mj-lt"/>
              </a:rPr>
              <a:t>Answer :</a:t>
            </a:r>
          </a:p>
          <a:p>
            <a:pPr>
              <a:buNone/>
            </a:pPr>
            <a:endParaRPr lang="en-US" sz="4200" b="1" dirty="0">
              <a:latin typeface="+mj-lt"/>
            </a:endParaRPr>
          </a:p>
          <a:p>
            <a:pPr>
              <a:buNone/>
            </a:pPr>
            <a:r>
              <a:rPr lang="en-US" sz="4200" b="1" dirty="0">
                <a:latin typeface="+mj-lt"/>
              </a:rPr>
              <a:t>       </a:t>
            </a:r>
            <a:r>
              <a:rPr lang="en-US" sz="4200" b="1" dirty="0">
                <a:solidFill>
                  <a:srgbClr val="0070C0"/>
                </a:solidFill>
                <a:latin typeface="+mj-lt"/>
              </a:rPr>
              <a:t>Preprocess the new data similarly to the training data (handle missing values, encode categorical variables, normalize numerical features), and then use the `predict` method of the trained logistic regression model to obtain predictions.</a:t>
            </a:r>
          </a:p>
          <a:p>
            <a:pPr>
              <a:buNone/>
            </a:pPr>
            <a:endParaRPr lang="en-US" sz="4200" b="1" dirty="0">
              <a:latin typeface="+mj-lt"/>
            </a:endParaRPr>
          </a:p>
          <a:p>
            <a:pPr>
              <a:buNone/>
            </a:pPr>
            <a:r>
              <a:rPr lang="en-US" sz="4200" b="1" dirty="0">
                <a:solidFill>
                  <a:srgbClr val="FF0000"/>
                </a:solidFill>
                <a:latin typeface="+mj-lt"/>
              </a:rPr>
              <a:t>2. How do you evaluate the performance of the logistic regression model ?</a:t>
            </a:r>
          </a:p>
          <a:p>
            <a:pPr>
              <a:buNone/>
            </a:pPr>
            <a:r>
              <a:rPr lang="en-US" sz="4200" b="1" dirty="0">
                <a:latin typeface="+mj-lt"/>
              </a:rPr>
              <a:t>    </a:t>
            </a:r>
          </a:p>
          <a:p>
            <a:pPr>
              <a:buNone/>
            </a:pPr>
            <a:r>
              <a:rPr lang="en-US" sz="4200" b="1" dirty="0">
                <a:latin typeface="+mj-lt"/>
              </a:rPr>
              <a:t>       Answer : </a:t>
            </a:r>
          </a:p>
          <a:p>
            <a:pPr>
              <a:buNone/>
            </a:pPr>
            <a:endParaRPr lang="en-US" sz="4200" b="1" dirty="0">
              <a:latin typeface="+mj-lt"/>
            </a:endParaRPr>
          </a:p>
          <a:p>
            <a:pPr>
              <a:buNone/>
            </a:pPr>
            <a:r>
              <a:rPr lang="en-US" sz="4200" b="1" dirty="0">
                <a:latin typeface="+mj-lt"/>
              </a:rPr>
              <a:t>       </a:t>
            </a:r>
            <a:r>
              <a:rPr lang="en-US" sz="4200" b="1" dirty="0">
                <a:solidFill>
                  <a:srgbClr val="0070C0"/>
                </a:solidFill>
                <a:latin typeface="+mj-lt"/>
              </a:rPr>
              <a:t>Performance can be evaluated using metrics such as accuracy, precision, recall, F1-score, and the ROC-AUC score. Confusion matrices can also provide insight into the model's performance.</a:t>
            </a:r>
          </a:p>
          <a:p>
            <a:pPr>
              <a:buNone/>
            </a:pPr>
            <a:endParaRPr lang="en-US" sz="4900" b="1" dirty="0">
              <a:solidFill>
                <a:srgbClr val="0070C0"/>
              </a:solidFill>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ECG Plays An Important Role !</a:t>
            </a:r>
            <a:endParaRPr lang="en-US" dirty="0"/>
          </a:p>
        </p:txBody>
      </p:sp>
      <p:pic>
        <p:nvPicPr>
          <p:cNvPr id="4" name="Content Placeholder 3" descr="Screenshot 2024-06-03 225515.png"/>
          <p:cNvPicPr>
            <a:picLocks noGrp="1" noChangeAspect="1"/>
          </p:cNvPicPr>
          <p:nvPr>
            <p:ph idx="1"/>
          </p:nvPr>
        </p:nvPicPr>
        <p:blipFill>
          <a:blip r:embed="rId2"/>
          <a:stretch>
            <a:fillRect/>
          </a:stretch>
        </p:blipFill>
        <p:spPr>
          <a:xfrm>
            <a:off x="2214546" y="1785926"/>
            <a:ext cx="4786346" cy="2841900"/>
          </a:xfrm>
        </p:spPr>
      </p:pic>
      <p:sp>
        <p:nvSpPr>
          <p:cNvPr id="6" name="TextBox 5"/>
          <p:cNvSpPr txBox="1"/>
          <p:nvPr/>
        </p:nvSpPr>
        <p:spPr>
          <a:xfrm>
            <a:off x="428596" y="4786322"/>
            <a:ext cx="8429684" cy="1938992"/>
          </a:xfrm>
          <a:prstGeom prst="rect">
            <a:avLst/>
          </a:prstGeom>
          <a:noFill/>
        </p:spPr>
        <p:txBody>
          <a:bodyPr wrap="square" rtlCol="0">
            <a:spAutoFit/>
          </a:bodyPr>
          <a:lstStyle/>
          <a:p>
            <a:r>
              <a:rPr lang="en-US" sz="2400" b="1" dirty="0"/>
              <a:t>Electrocardiogram (ECG or EKG) is a medical test that measures the electrical activity of the heart over a period of time. This test is essential in diagnosing various heart conditions by detecting irregularities in the heart's rhythm and structure.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ECG Plays An Important Role !</a:t>
            </a:r>
            <a:endParaRPr lang="en-US" dirty="0"/>
          </a:p>
        </p:txBody>
      </p:sp>
      <p:sp>
        <p:nvSpPr>
          <p:cNvPr id="5" name="Content Placeholder 4"/>
          <p:cNvSpPr>
            <a:spLocks noGrp="1"/>
          </p:cNvSpPr>
          <p:nvPr>
            <p:ph idx="1"/>
          </p:nvPr>
        </p:nvSpPr>
        <p:spPr/>
        <p:txBody>
          <a:bodyPr>
            <a:normAutofit fontScale="77500" lnSpcReduction="20000"/>
          </a:bodyPr>
          <a:lstStyle/>
          <a:p>
            <a:r>
              <a:rPr lang="en-US" b="1" dirty="0"/>
              <a:t>1.  </a:t>
            </a:r>
            <a:r>
              <a:rPr lang="en-US" b="1" dirty="0">
                <a:solidFill>
                  <a:srgbClr val="FF0000"/>
                </a:solidFill>
              </a:rPr>
              <a:t>ECG Features </a:t>
            </a:r>
            <a:r>
              <a:rPr lang="en-US" b="1" dirty="0"/>
              <a:t>:</a:t>
            </a:r>
          </a:p>
          <a:p>
            <a:endParaRPr lang="en-US" b="1" dirty="0"/>
          </a:p>
          <a:p>
            <a:r>
              <a:rPr lang="en-US" b="1" dirty="0"/>
              <a:t>   - Resting ECG (</a:t>
            </a:r>
            <a:r>
              <a:rPr lang="en-US" b="1" dirty="0" err="1"/>
              <a:t>restecg</a:t>
            </a:r>
            <a:r>
              <a:rPr lang="en-US" b="1" dirty="0"/>
              <a:t>) : This feature indicates the results of an electrocardiographic test at rest. It can include :</a:t>
            </a:r>
          </a:p>
          <a:p>
            <a:r>
              <a:rPr lang="en-US" b="1" dirty="0"/>
              <a:t>     - Normal ECG</a:t>
            </a:r>
          </a:p>
          <a:p>
            <a:r>
              <a:rPr lang="en-US" b="1" dirty="0"/>
              <a:t>     - Having ST-T wave abnormality (T wave inversions and/or ST elevation or depression of &gt; 0.05 mV)</a:t>
            </a:r>
          </a:p>
          <a:p>
            <a:r>
              <a:rPr lang="en-US" b="1" dirty="0"/>
              <a:t>     - Showing probable or definite left ventricular hypertrophy by Estes' criteria</a:t>
            </a:r>
          </a:p>
          <a:p>
            <a:endParaRPr lang="en-US" b="1" dirty="0"/>
          </a:p>
          <a:p>
            <a:r>
              <a:rPr lang="en-US" b="1" dirty="0"/>
              <a:t>2.  </a:t>
            </a:r>
            <a:r>
              <a:rPr lang="en-US" b="1" dirty="0">
                <a:solidFill>
                  <a:srgbClr val="FF0000"/>
                </a:solidFill>
              </a:rPr>
              <a:t>Max Heart Rate Achieved (</a:t>
            </a:r>
            <a:r>
              <a:rPr lang="en-US" b="1" dirty="0" err="1">
                <a:solidFill>
                  <a:srgbClr val="FF0000"/>
                </a:solidFill>
              </a:rPr>
              <a:t>thalach</a:t>
            </a:r>
            <a:r>
              <a:rPr lang="en-US" b="1" dirty="0">
                <a:solidFill>
                  <a:srgbClr val="FF0000"/>
                </a:solidFill>
              </a:rPr>
              <a:t>) </a:t>
            </a:r>
            <a:r>
              <a:rPr lang="en-US" b="1" dirty="0"/>
              <a:t>: This feature is derived from exercise ECG and represents the highest heart rate achieved during the test.</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ECG Plays An Important Role !</a:t>
            </a:r>
            <a:endParaRPr lang="en-US" dirty="0"/>
          </a:p>
        </p:txBody>
      </p:sp>
      <p:sp>
        <p:nvSpPr>
          <p:cNvPr id="5" name="Content Placeholder 4"/>
          <p:cNvSpPr>
            <a:spLocks noGrp="1"/>
          </p:cNvSpPr>
          <p:nvPr>
            <p:ph idx="1"/>
          </p:nvPr>
        </p:nvSpPr>
        <p:spPr/>
        <p:txBody>
          <a:bodyPr>
            <a:normAutofit fontScale="77500" lnSpcReduction="20000"/>
          </a:bodyPr>
          <a:lstStyle/>
          <a:p>
            <a:r>
              <a:rPr lang="en-US" b="1" dirty="0"/>
              <a:t>3.  </a:t>
            </a:r>
            <a:r>
              <a:rPr lang="en-US" b="1" dirty="0">
                <a:solidFill>
                  <a:srgbClr val="FF0000"/>
                </a:solidFill>
              </a:rPr>
              <a:t>Exercise Induced Angina (</a:t>
            </a:r>
            <a:r>
              <a:rPr lang="en-US" b="1" dirty="0" err="1">
                <a:solidFill>
                  <a:srgbClr val="FF0000"/>
                </a:solidFill>
              </a:rPr>
              <a:t>exang</a:t>
            </a:r>
            <a:r>
              <a:rPr lang="en-US" b="1" dirty="0">
                <a:solidFill>
                  <a:srgbClr val="FF0000"/>
                </a:solidFill>
              </a:rPr>
              <a:t>) </a:t>
            </a:r>
            <a:r>
              <a:rPr lang="en-US" b="1" dirty="0"/>
              <a:t>: Indicates if exercise-induced chest pain is present (1 = yes, 0 = no).</a:t>
            </a:r>
          </a:p>
          <a:p>
            <a:endParaRPr lang="en-US" b="1" dirty="0"/>
          </a:p>
          <a:p>
            <a:r>
              <a:rPr lang="en-US" b="1" dirty="0"/>
              <a:t>4.  </a:t>
            </a:r>
            <a:r>
              <a:rPr lang="en-US" b="1" dirty="0" err="1">
                <a:solidFill>
                  <a:srgbClr val="FF0000"/>
                </a:solidFill>
              </a:rPr>
              <a:t>Oldpeak</a:t>
            </a:r>
            <a:r>
              <a:rPr lang="en-US" b="1" dirty="0">
                <a:solidFill>
                  <a:srgbClr val="FF0000"/>
                </a:solidFill>
              </a:rPr>
              <a:t> (</a:t>
            </a:r>
            <a:r>
              <a:rPr lang="en-US" b="1" dirty="0" err="1">
                <a:solidFill>
                  <a:srgbClr val="FF0000"/>
                </a:solidFill>
              </a:rPr>
              <a:t>oldpeak</a:t>
            </a:r>
            <a:r>
              <a:rPr lang="en-US" b="1" dirty="0">
                <a:solidFill>
                  <a:srgbClr val="FF0000"/>
                </a:solidFill>
              </a:rPr>
              <a:t>) </a:t>
            </a:r>
            <a:r>
              <a:rPr lang="en-US" b="1" dirty="0"/>
              <a:t>: This feature represents the ST depression induced by exercise relative to rest, measured in millimeters.</a:t>
            </a:r>
          </a:p>
          <a:p>
            <a:endParaRPr lang="en-US" b="1" dirty="0"/>
          </a:p>
          <a:p>
            <a:r>
              <a:rPr lang="en-US" b="1" dirty="0"/>
              <a:t>5. </a:t>
            </a:r>
            <a:r>
              <a:rPr lang="en-US" b="1" dirty="0">
                <a:solidFill>
                  <a:srgbClr val="FF0000"/>
                </a:solidFill>
              </a:rPr>
              <a:t>Slope of the Peak Exercise ST Segment (slope) </a:t>
            </a:r>
            <a:r>
              <a:rPr lang="en-US" b="1" dirty="0"/>
              <a:t>:  Indicates the slope of the peak exercise ST segment, which can be :</a:t>
            </a:r>
          </a:p>
          <a:p>
            <a:endParaRPr lang="en-US" b="1" dirty="0"/>
          </a:p>
          <a:p>
            <a:r>
              <a:rPr lang="en-US" b="1" dirty="0"/>
              <a:t>   - </a:t>
            </a:r>
            <a:r>
              <a:rPr lang="en-US" b="1" dirty="0" err="1"/>
              <a:t>Upsloping</a:t>
            </a:r>
            <a:endParaRPr lang="en-US" b="1" dirty="0"/>
          </a:p>
          <a:p>
            <a:r>
              <a:rPr lang="en-US" b="1" dirty="0"/>
              <a:t>   - Flat</a:t>
            </a:r>
          </a:p>
          <a:p>
            <a:r>
              <a:rPr lang="en-US" b="1" dirty="0"/>
              <a:t>   - </a:t>
            </a:r>
            <a:r>
              <a:rPr lang="en-US" b="1" dirty="0" err="1"/>
              <a:t>Downsloping</a:t>
            </a:r>
            <a:endParaRPr lang="en-US" b="1" dirty="0"/>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Working of Whole Project Is Based On Following Parameters </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a:t>Age</a:t>
            </a:r>
          </a:p>
          <a:p>
            <a:pPr fontAlgn="base"/>
            <a:r>
              <a:rPr lang="en-US" b="1" dirty="0"/>
              <a:t>Sex</a:t>
            </a:r>
          </a:p>
          <a:p>
            <a:pPr fontAlgn="base"/>
            <a:r>
              <a:rPr lang="en-US" b="1" dirty="0"/>
              <a:t>Chest pain type (4 values)</a:t>
            </a:r>
          </a:p>
          <a:p>
            <a:pPr fontAlgn="base"/>
            <a:r>
              <a:rPr lang="en-US" b="1" dirty="0"/>
              <a:t>Resting blood pressure</a:t>
            </a:r>
          </a:p>
          <a:p>
            <a:pPr fontAlgn="base"/>
            <a:r>
              <a:rPr lang="en-US" b="1" dirty="0"/>
              <a:t>Serum </a:t>
            </a:r>
            <a:r>
              <a:rPr lang="en-US" b="1" dirty="0" err="1"/>
              <a:t>cholestoral</a:t>
            </a:r>
            <a:r>
              <a:rPr lang="en-US" b="1" dirty="0"/>
              <a:t> in mg/dl</a:t>
            </a:r>
          </a:p>
          <a:p>
            <a:pPr fontAlgn="base"/>
            <a:r>
              <a:rPr lang="en-US" b="1" dirty="0"/>
              <a:t>Fasting blood sugar &gt; 120 mg/dl</a:t>
            </a:r>
          </a:p>
          <a:p>
            <a:pPr fontAlgn="base"/>
            <a:r>
              <a:rPr lang="en-US" b="1" dirty="0"/>
              <a:t>Resting electrocardiographic results (values 0,1,2)</a:t>
            </a:r>
          </a:p>
          <a:p>
            <a:pPr fontAlgn="base"/>
            <a:r>
              <a:rPr lang="en-US" b="1" dirty="0"/>
              <a:t>Maximum heart rate achieved</a:t>
            </a:r>
          </a:p>
          <a:p>
            <a:pPr fontAlgn="base"/>
            <a:r>
              <a:rPr lang="en-US" b="1" dirty="0"/>
              <a:t>Exercise induced angina</a:t>
            </a:r>
          </a:p>
          <a:p>
            <a:pPr fontAlgn="base"/>
            <a:r>
              <a:rPr lang="en-US" b="1" dirty="0" err="1"/>
              <a:t>Oldpeak</a:t>
            </a:r>
            <a:r>
              <a:rPr lang="en-US" b="1" dirty="0"/>
              <a:t> = ST depression induced by exercise relative to rest</a:t>
            </a:r>
          </a:p>
          <a:p>
            <a:pPr fontAlgn="base"/>
            <a:r>
              <a:rPr lang="en-US" b="1" dirty="0"/>
              <a:t>The slope of the peak exercise ST segment</a:t>
            </a:r>
          </a:p>
          <a:p>
            <a:pPr fontAlgn="base"/>
            <a:r>
              <a:rPr lang="en-US" b="1" dirty="0" err="1"/>
              <a:t>Tumber</a:t>
            </a:r>
            <a:r>
              <a:rPr lang="en-US" b="1" dirty="0"/>
              <a:t> of major vessels (0-3) colored by </a:t>
            </a:r>
            <a:r>
              <a:rPr lang="en-US" b="1" dirty="0" err="1"/>
              <a:t>flourosopy</a:t>
            </a:r>
            <a:endParaRPr lang="en-US" b="1" dirty="0"/>
          </a:p>
          <a:p>
            <a:pPr fontAlgn="base">
              <a:buNone/>
            </a:pPr>
            <a:r>
              <a:rPr lang="en-US" b="1" dirty="0"/>
              <a:t>     </a:t>
            </a:r>
            <a:r>
              <a:rPr lang="en-US" b="1" dirty="0" err="1"/>
              <a:t>thal</a:t>
            </a:r>
            <a:r>
              <a:rPr lang="en-US" b="1" dirty="0"/>
              <a:t>: 0 = normal; 1 = fixed defect; 2 = </a:t>
            </a:r>
            <a:r>
              <a:rPr lang="en-US" b="1" dirty="0" err="1"/>
              <a:t>reversable</a:t>
            </a:r>
            <a:r>
              <a:rPr lang="en-US" b="1" dirty="0"/>
              <a:t> defect</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Parameters</a:t>
            </a:r>
            <a:endParaRPr lang="en-US" dirty="0"/>
          </a:p>
        </p:txBody>
      </p:sp>
      <p:sp>
        <p:nvSpPr>
          <p:cNvPr id="3" name="Content Placeholder 2"/>
          <p:cNvSpPr>
            <a:spLocks noGrp="1"/>
          </p:cNvSpPr>
          <p:nvPr>
            <p:ph idx="1"/>
          </p:nvPr>
        </p:nvSpPr>
        <p:spPr>
          <a:xfrm>
            <a:off x="0" y="1500175"/>
            <a:ext cx="9144000" cy="5357826"/>
          </a:xfrm>
        </p:spPr>
        <p:txBody>
          <a:bodyPr>
            <a:normAutofit fontScale="40000" lnSpcReduction="20000"/>
          </a:bodyPr>
          <a:lstStyle/>
          <a:p>
            <a:pPr fontAlgn="base"/>
            <a:r>
              <a:rPr lang="en-US" sz="4500" b="1" dirty="0"/>
              <a:t>1.  </a:t>
            </a:r>
            <a:r>
              <a:rPr lang="en-US" sz="4500" b="1" dirty="0">
                <a:solidFill>
                  <a:srgbClr val="FF0000"/>
                </a:solidFill>
              </a:rPr>
              <a:t>Age</a:t>
            </a:r>
            <a:r>
              <a:rPr lang="en-US" sz="4500" b="1" dirty="0"/>
              <a:t> :</a:t>
            </a:r>
          </a:p>
          <a:p>
            <a:pPr fontAlgn="base"/>
            <a:endParaRPr lang="en-US" sz="4500" b="1" dirty="0"/>
          </a:p>
          <a:p>
            <a:pPr fontAlgn="base"/>
            <a:r>
              <a:rPr lang="en-US" sz="4500" b="1" dirty="0"/>
              <a:t>   - Definition : The age of the patient in years.</a:t>
            </a:r>
          </a:p>
          <a:p>
            <a:pPr fontAlgn="base"/>
            <a:r>
              <a:rPr lang="en-US" sz="4500" b="1" dirty="0"/>
              <a:t>   - Relevance :Age is a significant risk factor for heart disease, with the risk increasing as people get older.</a:t>
            </a:r>
          </a:p>
          <a:p>
            <a:pPr fontAlgn="base"/>
            <a:endParaRPr lang="en-US" sz="4500" b="1" dirty="0"/>
          </a:p>
          <a:p>
            <a:pPr fontAlgn="base"/>
            <a:r>
              <a:rPr lang="en-US" sz="4500" b="1" dirty="0"/>
              <a:t>2.  </a:t>
            </a:r>
            <a:r>
              <a:rPr lang="en-US" sz="4500" b="1" dirty="0">
                <a:solidFill>
                  <a:srgbClr val="FF0000"/>
                </a:solidFill>
              </a:rPr>
              <a:t>Sex</a:t>
            </a:r>
            <a:r>
              <a:rPr lang="en-US" sz="4500" b="1" dirty="0"/>
              <a:t> :</a:t>
            </a:r>
          </a:p>
          <a:p>
            <a:pPr fontAlgn="base"/>
            <a:endParaRPr lang="en-US" sz="4500" b="1" dirty="0"/>
          </a:p>
          <a:p>
            <a:pPr fontAlgn="base"/>
            <a:r>
              <a:rPr lang="en-US" sz="4500" b="1" dirty="0"/>
              <a:t>   -  Definition : The gender of the patient, typically encoded as 1 for male and 0 for female.</a:t>
            </a:r>
          </a:p>
          <a:p>
            <a:pPr fontAlgn="base"/>
            <a:r>
              <a:rPr lang="en-US" sz="4500" b="1" dirty="0"/>
              <a:t>   -  Relevance : Men are generally at higher risk of heart disease than women, especially at a younger age.</a:t>
            </a:r>
          </a:p>
          <a:p>
            <a:pPr fontAlgn="base"/>
            <a:endParaRPr lang="en-US" sz="4500" b="1" dirty="0"/>
          </a:p>
          <a:p>
            <a:pPr fontAlgn="base"/>
            <a:r>
              <a:rPr lang="en-US" sz="4500" b="1" dirty="0"/>
              <a:t>3.  </a:t>
            </a:r>
            <a:r>
              <a:rPr lang="en-US" sz="4500" b="1" dirty="0">
                <a:solidFill>
                  <a:srgbClr val="FF0000"/>
                </a:solidFill>
              </a:rPr>
              <a:t>Chest Pain Type (cp) </a:t>
            </a:r>
            <a:r>
              <a:rPr lang="en-US" sz="4500" b="1" dirty="0"/>
              <a:t>:</a:t>
            </a:r>
          </a:p>
          <a:p>
            <a:pPr fontAlgn="base"/>
            <a:endParaRPr lang="en-US" sz="4500" b="1" dirty="0"/>
          </a:p>
          <a:p>
            <a:pPr fontAlgn="base"/>
            <a:r>
              <a:rPr lang="en-US" sz="4500" b="1" dirty="0"/>
              <a:t>   -  Definition : Indicates the type of chest pain the patient experiences. </a:t>
            </a:r>
          </a:p>
          <a:p>
            <a:pPr fontAlgn="base"/>
            <a:r>
              <a:rPr lang="en-US" sz="4500" b="1" dirty="0"/>
              <a:t>       It has 4 values:</a:t>
            </a:r>
          </a:p>
          <a:p>
            <a:pPr fontAlgn="base"/>
            <a:r>
              <a:rPr lang="en-US" sz="4500" b="1" dirty="0"/>
              <a:t>     - 0: Typical angina (chest pain related to decreased blood supply to the heart)</a:t>
            </a:r>
          </a:p>
          <a:p>
            <a:pPr fontAlgn="base"/>
            <a:r>
              <a:rPr lang="en-US" sz="4500" b="1" dirty="0"/>
              <a:t>     - 1: Atypical angina (chest pain not related to heart problems)</a:t>
            </a:r>
          </a:p>
          <a:p>
            <a:pPr fontAlgn="base"/>
            <a:r>
              <a:rPr lang="en-US" sz="4500" b="1" dirty="0"/>
              <a:t>     - 2: Non-</a:t>
            </a:r>
            <a:r>
              <a:rPr lang="en-US" sz="4500" b="1" dirty="0" err="1"/>
              <a:t>anginal</a:t>
            </a:r>
            <a:r>
              <a:rPr lang="en-US" sz="4500" b="1" dirty="0"/>
              <a:t> pain (chest pain not related to the heart)</a:t>
            </a:r>
          </a:p>
          <a:p>
            <a:pPr fontAlgn="base"/>
            <a:r>
              <a:rPr lang="en-US" sz="4500" b="1" dirty="0"/>
              <a:t>     - 3: Asymptomatic (no chest pain)</a:t>
            </a:r>
          </a:p>
          <a:p>
            <a:pPr fontAlgn="base"/>
            <a:r>
              <a:rPr lang="en-US" sz="4500" b="1" dirty="0"/>
              <a:t>   -  Relevance : Different types of chest pain can indicate different heart conditions or levels of severity.</a:t>
            </a:r>
            <a:endParaRPr lang="en-US" b="1" dirty="0"/>
          </a:p>
          <a:p>
            <a:pPr fontAlgn="base"/>
            <a:endParaRPr lang="en-US" b="1" dirty="0"/>
          </a:p>
          <a:p>
            <a:pPr fontAlgn="base"/>
            <a:endParaRPr lang="en-US" b="1" dirty="0"/>
          </a:p>
          <a:p>
            <a:pPr fontAlgn="base"/>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Parameters</a:t>
            </a:r>
            <a:endParaRPr lang="en-US" dirty="0"/>
          </a:p>
        </p:txBody>
      </p:sp>
      <p:sp>
        <p:nvSpPr>
          <p:cNvPr id="3" name="Content Placeholder 2"/>
          <p:cNvSpPr>
            <a:spLocks noGrp="1"/>
          </p:cNvSpPr>
          <p:nvPr>
            <p:ph idx="1"/>
          </p:nvPr>
        </p:nvSpPr>
        <p:spPr>
          <a:xfrm>
            <a:off x="0" y="1428736"/>
            <a:ext cx="9144000" cy="5429263"/>
          </a:xfrm>
        </p:spPr>
        <p:txBody>
          <a:bodyPr>
            <a:normAutofit fontScale="62500" lnSpcReduction="20000"/>
          </a:bodyPr>
          <a:lstStyle/>
          <a:p>
            <a:pPr fontAlgn="base"/>
            <a:endParaRPr lang="en-US" b="1" dirty="0"/>
          </a:p>
          <a:p>
            <a:pPr fontAlgn="base"/>
            <a:r>
              <a:rPr lang="en-US" b="1" dirty="0"/>
              <a:t>4.   </a:t>
            </a:r>
            <a:r>
              <a:rPr lang="en-US" b="1" dirty="0">
                <a:solidFill>
                  <a:srgbClr val="FF0000"/>
                </a:solidFill>
              </a:rPr>
              <a:t>Resting Blood Pressure (</a:t>
            </a:r>
            <a:r>
              <a:rPr lang="en-US" b="1" dirty="0" err="1">
                <a:solidFill>
                  <a:srgbClr val="FF0000"/>
                </a:solidFill>
              </a:rPr>
              <a:t>trestbps</a:t>
            </a:r>
            <a:r>
              <a:rPr lang="en-US" b="1" dirty="0">
                <a:solidFill>
                  <a:srgbClr val="FF0000"/>
                </a:solidFill>
              </a:rPr>
              <a:t>) </a:t>
            </a:r>
            <a:r>
              <a:rPr lang="en-US" b="1" dirty="0"/>
              <a:t>: </a:t>
            </a:r>
          </a:p>
          <a:p>
            <a:pPr fontAlgn="base"/>
            <a:r>
              <a:rPr lang="en-US" b="1" dirty="0"/>
              <a:t> </a:t>
            </a:r>
          </a:p>
          <a:p>
            <a:pPr fontAlgn="base"/>
            <a:r>
              <a:rPr lang="en-US" b="1" dirty="0"/>
              <a:t>   -  Definition : The patient's blood pressure when at rest, measured in mm Hg.</a:t>
            </a:r>
          </a:p>
          <a:p>
            <a:pPr fontAlgn="base"/>
            <a:r>
              <a:rPr lang="en-US" b="1" dirty="0"/>
              <a:t>   -  Relevance : High resting blood pressure (hypertension) is a major risk factor for heart disease and can damage arteries over time.</a:t>
            </a:r>
          </a:p>
          <a:p>
            <a:pPr fontAlgn="base"/>
            <a:endParaRPr lang="en-US" b="1" dirty="0"/>
          </a:p>
          <a:p>
            <a:pPr fontAlgn="base"/>
            <a:endParaRPr lang="en-US" b="1" dirty="0"/>
          </a:p>
          <a:p>
            <a:pPr fontAlgn="base"/>
            <a:r>
              <a:rPr lang="en-US" b="1" dirty="0"/>
              <a:t>5.  </a:t>
            </a:r>
            <a:r>
              <a:rPr lang="en-US" b="1" dirty="0">
                <a:solidFill>
                  <a:srgbClr val="FF0000"/>
                </a:solidFill>
              </a:rPr>
              <a:t>Serum Cholesterol (</a:t>
            </a:r>
            <a:r>
              <a:rPr lang="en-US" b="1" dirty="0" err="1">
                <a:solidFill>
                  <a:srgbClr val="FF0000"/>
                </a:solidFill>
              </a:rPr>
              <a:t>chol</a:t>
            </a:r>
            <a:r>
              <a:rPr lang="en-US" b="1" dirty="0">
                <a:solidFill>
                  <a:srgbClr val="FF0000"/>
                </a:solidFill>
              </a:rPr>
              <a:t>) </a:t>
            </a:r>
            <a:r>
              <a:rPr lang="en-US" b="1" dirty="0"/>
              <a:t>: </a:t>
            </a:r>
          </a:p>
          <a:p>
            <a:pPr fontAlgn="base"/>
            <a:endParaRPr lang="en-US" b="1" dirty="0"/>
          </a:p>
          <a:p>
            <a:pPr fontAlgn="base"/>
            <a:r>
              <a:rPr lang="en-US" b="1" dirty="0"/>
              <a:t>   -  Definition : The cholesterol level in the patient’s blood, measured in mg/dl.</a:t>
            </a:r>
          </a:p>
          <a:p>
            <a:pPr fontAlgn="base"/>
            <a:r>
              <a:rPr lang="en-US" b="1" dirty="0"/>
              <a:t>   -  Relevance : High levels of cholesterol can lead to atherosclerosis, which is a significant risk factor for heart disease</a:t>
            </a:r>
          </a:p>
          <a:p>
            <a:pPr fontAlgn="base"/>
            <a:endParaRPr lang="en-US" b="1" dirty="0"/>
          </a:p>
          <a:p>
            <a:pPr fontAlgn="base"/>
            <a:endParaRPr lang="en-US" b="1" dirty="0"/>
          </a:p>
          <a:p>
            <a:pPr fontAlgn="base"/>
            <a:r>
              <a:rPr lang="en-US" b="1" dirty="0"/>
              <a:t>6.  </a:t>
            </a:r>
            <a:r>
              <a:rPr lang="en-US" b="1" dirty="0">
                <a:solidFill>
                  <a:srgbClr val="FF0000"/>
                </a:solidFill>
              </a:rPr>
              <a:t>Fasting Blood Sugar &gt; 120 mg/dl (</a:t>
            </a:r>
            <a:r>
              <a:rPr lang="en-US" b="1" dirty="0" err="1">
                <a:solidFill>
                  <a:srgbClr val="FF0000"/>
                </a:solidFill>
              </a:rPr>
              <a:t>fbs</a:t>
            </a:r>
            <a:r>
              <a:rPr lang="en-US" b="1" dirty="0">
                <a:solidFill>
                  <a:srgbClr val="FF0000"/>
                </a:solidFill>
              </a:rPr>
              <a:t>) </a:t>
            </a:r>
            <a:r>
              <a:rPr lang="en-US" b="1" dirty="0"/>
              <a:t>: </a:t>
            </a:r>
          </a:p>
          <a:p>
            <a:pPr fontAlgn="base"/>
            <a:endParaRPr lang="en-US" b="1" dirty="0"/>
          </a:p>
          <a:p>
            <a:pPr fontAlgn="base"/>
            <a:r>
              <a:rPr lang="en-US" b="1" dirty="0"/>
              <a:t>   -  Definition :  Indicates whether the patient’s fasting blood sugar level is greater than 120 mg/dl (1 = true; 0 = false).</a:t>
            </a:r>
          </a:p>
          <a:p>
            <a:pPr fontAlgn="base"/>
            <a:r>
              <a:rPr lang="en-US" b="1" dirty="0"/>
              <a:t>   -  Relevance : High fasting blood sugar levels can indicate diabetes, which is a risk factor for heart disease.</a:t>
            </a:r>
          </a:p>
          <a:p>
            <a:pPr fontAlgn="base"/>
            <a:endParaRPr lang="en-US" b="1" dirty="0"/>
          </a:p>
          <a:p>
            <a:pPr fontAlgn="base"/>
            <a:endParaRPr lang="en-US" b="1" dirty="0"/>
          </a:p>
          <a:p>
            <a:pPr fontAlgn="base"/>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Working of  The Project </a:t>
            </a:r>
            <a:endParaRPr lang="en-US" dirty="0"/>
          </a:p>
        </p:txBody>
      </p:sp>
      <p:sp>
        <p:nvSpPr>
          <p:cNvPr id="11" name="Content Placeholder 10"/>
          <p:cNvSpPr>
            <a:spLocks noGrp="1"/>
          </p:cNvSpPr>
          <p:nvPr>
            <p:ph idx="1"/>
          </p:nvPr>
        </p:nvSpPr>
        <p:spPr/>
        <p:txBody>
          <a:bodyPr/>
          <a:lstStyle/>
          <a:p>
            <a:endParaRPr lang="en-US"/>
          </a:p>
        </p:txBody>
      </p:sp>
      <p:pic>
        <p:nvPicPr>
          <p:cNvPr id="1026" name="Picture 2" descr="C:\Users\Ujjwal\Pictures\Screenshots\Screenshot 2024-06-03 154331.png"/>
          <p:cNvPicPr>
            <a:picLocks noChangeAspect="1" noChangeArrowheads="1"/>
          </p:cNvPicPr>
          <p:nvPr/>
        </p:nvPicPr>
        <p:blipFill>
          <a:blip r:embed="rId2"/>
          <a:srcRect/>
          <a:stretch>
            <a:fillRect/>
          </a:stretch>
        </p:blipFill>
        <p:spPr bwMode="auto">
          <a:xfrm>
            <a:off x="285720" y="1643050"/>
            <a:ext cx="8643998" cy="500066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Parameters</a:t>
            </a:r>
            <a:endParaRPr lang="en-US" dirty="0"/>
          </a:p>
        </p:txBody>
      </p:sp>
      <p:sp>
        <p:nvSpPr>
          <p:cNvPr id="3" name="Content Placeholder 2"/>
          <p:cNvSpPr>
            <a:spLocks noGrp="1"/>
          </p:cNvSpPr>
          <p:nvPr>
            <p:ph idx="1"/>
          </p:nvPr>
        </p:nvSpPr>
        <p:spPr>
          <a:xfrm>
            <a:off x="0" y="1428737"/>
            <a:ext cx="9144000" cy="5429264"/>
          </a:xfrm>
        </p:spPr>
        <p:txBody>
          <a:bodyPr>
            <a:normAutofit fontScale="55000" lnSpcReduction="20000"/>
          </a:bodyPr>
          <a:lstStyle/>
          <a:p>
            <a:pPr fontAlgn="base"/>
            <a:r>
              <a:rPr lang="en-US" b="1" dirty="0"/>
              <a:t>7.  </a:t>
            </a:r>
            <a:r>
              <a:rPr lang="en-US" b="1" dirty="0">
                <a:solidFill>
                  <a:srgbClr val="FF0000"/>
                </a:solidFill>
              </a:rPr>
              <a:t>Resting Electrocardiographic Results (</a:t>
            </a:r>
            <a:r>
              <a:rPr lang="en-US" b="1" dirty="0" err="1">
                <a:solidFill>
                  <a:srgbClr val="FF0000"/>
                </a:solidFill>
              </a:rPr>
              <a:t>restecg</a:t>
            </a:r>
            <a:r>
              <a:rPr lang="en-US" b="1" dirty="0">
                <a:solidFill>
                  <a:srgbClr val="FF0000"/>
                </a:solidFill>
              </a:rPr>
              <a:t>)</a:t>
            </a:r>
            <a:r>
              <a:rPr lang="en-US" b="1" dirty="0"/>
              <a:t> :</a:t>
            </a:r>
          </a:p>
          <a:p>
            <a:pPr fontAlgn="base"/>
            <a:endParaRPr lang="en-US" b="1" dirty="0"/>
          </a:p>
          <a:p>
            <a:pPr fontAlgn="base"/>
            <a:r>
              <a:rPr lang="en-US" b="1" dirty="0"/>
              <a:t>  -  Definition : The results of the resting electrocardiogram. </a:t>
            </a:r>
          </a:p>
          <a:p>
            <a:pPr fontAlgn="base"/>
            <a:r>
              <a:rPr lang="en-US" b="1" dirty="0"/>
              <a:t>      It has 3 values:</a:t>
            </a:r>
          </a:p>
          <a:p>
            <a:pPr fontAlgn="base"/>
            <a:r>
              <a:rPr lang="en-US" b="1" dirty="0"/>
              <a:t>     - 0: Normal</a:t>
            </a:r>
          </a:p>
          <a:p>
            <a:pPr fontAlgn="base"/>
            <a:r>
              <a:rPr lang="en-US" b="1" dirty="0"/>
              <a:t>     - 1: Having ST-T wave abnormality (e.g., T wave inversions and/or ST elevation or depression of &gt; 0.05 mV)</a:t>
            </a:r>
          </a:p>
          <a:p>
            <a:pPr fontAlgn="base"/>
            <a:r>
              <a:rPr lang="en-US" b="1" dirty="0"/>
              <a:t>     - 2: Showing probable or definite left ventricular hypertrophy by Estes' criteria</a:t>
            </a:r>
          </a:p>
          <a:p>
            <a:pPr fontAlgn="base"/>
            <a:r>
              <a:rPr lang="en-US" b="1" dirty="0"/>
              <a:t>   -  Relevance : Abnormal ECG results can indicate heart problems such as ischemia or hypertrophy.</a:t>
            </a:r>
          </a:p>
          <a:p>
            <a:pPr fontAlgn="base"/>
            <a:endParaRPr lang="en-US" b="1" dirty="0"/>
          </a:p>
          <a:p>
            <a:pPr fontAlgn="base"/>
            <a:r>
              <a:rPr lang="en-US" b="1" dirty="0"/>
              <a:t>8.  </a:t>
            </a:r>
            <a:r>
              <a:rPr lang="en-US" b="1" dirty="0">
                <a:solidFill>
                  <a:srgbClr val="FF0000"/>
                </a:solidFill>
              </a:rPr>
              <a:t>Maximum Heart Rate Achieved (</a:t>
            </a:r>
            <a:r>
              <a:rPr lang="en-US" b="1" dirty="0" err="1">
                <a:solidFill>
                  <a:srgbClr val="FF0000"/>
                </a:solidFill>
              </a:rPr>
              <a:t>thalach</a:t>
            </a:r>
            <a:r>
              <a:rPr lang="en-US" b="1" dirty="0">
                <a:solidFill>
                  <a:srgbClr val="FF0000"/>
                </a:solidFill>
              </a:rPr>
              <a:t>) </a:t>
            </a:r>
            <a:r>
              <a:rPr lang="en-US" b="1" dirty="0"/>
              <a:t>:</a:t>
            </a:r>
          </a:p>
          <a:p>
            <a:pPr fontAlgn="base"/>
            <a:endParaRPr lang="en-US" b="1" dirty="0"/>
          </a:p>
          <a:p>
            <a:pPr fontAlgn="base"/>
            <a:r>
              <a:rPr lang="en-US" b="1" dirty="0"/>
              <a:t>   -  Definition : The highest heart rate achieved by the patient during an exercise test.</a:t>
            </a:r>
          </a:p>
          <a:p>
            <a:pPr fontAlgn="base"/>
            <a:r>
              <a:rPr lang="en-US" b="1" dirty="0"/>
              <a:t>   -  Relevance : A lower than expected maximum heart rate can indicate poor heart function.</a:t>
            </a:r>
          </a:p>
          <a:p>
            <a:pPr fontAlgn="base"/>
            <a:endParaRPr lang="en-US" b="1" dirty="0"/>
          </a:p>
          <a:p>
            <a:pPr fontAlgn="base"/>
            <a:r>
              <a:rPr lang="en-US" b="1" dirty="0"/>
              <a:t>9.  </a:t>
            </a:r>
            <a:r>
              <a:rPr lang="en-US" b="1" dirty="0">
                <a:solidFill>
                  <a:srgbClr val="FF0000"/>
                </a:solidFill>
              </a:rPr>
              <a:t>Exercise Induced Angina (</a:t>
            </a:r>
            <a:r>
              <a:rPr lang="en-US" b="1" dirty="0" err="1">
                <a:solidFill>
                  <a:srgbClr val="FF0000"/>
                </a:solidFill>
              </a:rPr>
              <a:t>exang</a:t>
            </a:r>
            <a:r>
              <a:rPr lang="en-US" b="1" dirty="0">
                <a:solidFill>
                  <a:srgbClr val="FF0000"/>
                </a:solidFill>
              </a:rPr>
              <a:t>) </a:t>
            </a:r>
            <a:r>
              <a:rPr lang="en-US" b="1" dirty="0"/>
              <a:t>:</a:t>
            </a:r>
          </a:p>
          <a:p>
            <a:pPr fontAlgn="base"/>
            <a:endParaRPr lang="en-US" b="1" dirty="0"/>
          </a:p>
          <a:p>
            <a:pPr fontAlgn="base"/>
            <a:r>
              <a:rPr lang="en-US" b="1" dirty="0"/>
              <a:t>   -  Definition : Indicates whether the patient experiences angina (chest pain) induced by exercise (1 = yes; 0 = no).</a:t>
            </a:r>
          </a:p>
          <a:p>
            <a:pPr fontAlgn="base"/>
            <a:r>
              <a:rPr lang="en-US" b="1" dirty="0"/>
              <a:t>   -  Relevance : Exercise-induced angina is a sign of heart disease and poor blood flow to the heart during physical activity.</a:t>
            </a:r>
          </a:p>
          <a:p>
            <a:pPr fontAlgn="base"/>
            <a:endParaRPr lang="en-US" b="1" dirty="0"/>
          </a:p>
          <a:p>
            <a:pPr>
              <a:buNone/>
            </a:pPr>
            <a:endParaRPr lang="en-US" dirty="0"/>
          </a:p>
          <a:p>
            <a:pPr>
              <a:buNone/>
            </a:pPr>
            <a:endParaRPr lang="en-US" dirty="0"/>
          </a:p>
          <a:p>
            <a:pPr fontAlgn="base"/>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Working of Whole Project </a:t>
            </a:r>
            <a:endParaRPr lang="en-US" dirty="0"/>
          </a:p>
        </p:txBody>
      </p:sp>
      <p:sp>
        <p:nvSpPr>
          <p:cNvPr id="3" name="Content Placeholder 2"/>
          <p:cNvSpPr>
            <a:spLocks noGrp="1"/>
          </p:cNvSpPr>
          <p:nvPr>
            <p:ph idx="1"/>
          </p:nvPr>
        </p:nvSpPr>
        <p:spPr>
          <a:xfrm>
            <a:off x="0" y="1500174"/>
            <a:ext cx="9144000" cy="5357825"/>
          </a:xfrm>
        </p:spPr>
        <p:txBody>
          <a:bodyPr>
            <a:normAutofit fontScale="55000" lnSpcReduction="20000"/>
          </a:bodyPr>
          <a:lstStyle/>
          <a:p>
            <a:pPr fontAlgn="base"/>
            <a:r>
              <a:rPr lang="en-US" b="1" dirty="0"/>
              <a:t>10.  </a:t>
            </a:r>
            <a:r>
              <a:rPr lang="en-US" b="1" dirty="0" err="1">
                <a:solidFill>
                  <a:srgbClr val="FF0000"/>
                </a:solidFill>
              </a:rPr>
              <a:t>Oldpeak</a:t>
            </a:r>
            <a:r>
              <a:rPr lang="en-US" b="1" dirty="0"/>
              <a:t> :</a:t>
            </a:r>
          </a:p>
          <a:p>
            <a:pPr fontAlgn="base"/>
            <a:endParaRPr lang="en-US" b="1" dirty="0"/>
          </a:p>
          <a:p>
            <a:pPr fontAlgn="base"/>
            <a:r>
              <a:rPr lang="en-US" b="1" dirty="0"/>
              <a:t>    -  Definition :  ST depression induced by exercise relative to rest, measured in mm.</a:t>
            </a:r>
          </a:p>
          <a:p>
            <a:pPr fontAlgn="base"/>
            <a:r>
              <a:rPr lang="en-US" b="1" dirty="0"/>
              <a:t>    -  Relevance : ST depression can indicate ischemia, which is a condition where the blood flow (and thus oxygen) is restricted to a part of the body.</a:t>
            </a:r>
          </a:p>
          <a:p>
            <a:pPr fontAlgn="base"/>
            <a:endParaRPr lang="en-US" b="1" dirty="0"/>
          </a:p>
          <a:p>
            <a:pPr fontAlgn="base"/>
            <a:r>
              <a:rPr lang="en-US" b="1" dirty="0"/>
              <a:t>11.  </a:t>
            </a:r>
            <a:r>
              <a:rPr lang="en-US" b="1" dirty="0">
                <a:solidFill>
                  <a:srgbClr val="FF0000"/>
                </a:solidFill>
              </a:rPr>
              <a:t>Slope of the Peak Exercise ST Segment (slope)</a:t>
            </a:r>
            <a:r>
              <a:rPr lang="en-US" b="1" dirty="0"/>
              <a:t> :</a:t>
            </a:r>
          </a:p>
          <a:p>
            <a:pPr fontAlgn="base"/>
            <a:endParaRPr lang="en-US" b="1" dirty="0"/>
          </a:p>
          <a:p>
            <a:pPr fontAlgn="base"/>
            <a:r>
              <a:rPr lang="en-US" b="1" dirty="0"/>
              <a:t>    -  Definition : The slope of the peak exercise ST segment. </a:t>
            </a:r>
          </a:p>
          <a:p>
            <a:pPr fontAlgn="base"/>
            <a:r>
              <a:rPr lang="en-US" b="1" dirty="0"/>
              <a:t>        It has 3 values :</a:t>
            </a:r>
          </a:p>
          <a:p>
            <a:pPr fontAlgn="base"/>
            <a:r>
              <a:rPr lang="en-US" b="1" dirty="0"/>
              <a:t>      - 0: </a:t>
            </a:r>
            <a:r>
              <a:rPr lang="en-US" b="1" dirty="0" err="1"/>
              <a:t>Upsloping</a:t>
            </a:r>
            <a:endParaRPr lang="en-US" b="1" dirty="0"/>
          </a:p>
          <a:p>
            <a:pPr fontAlgn="base"/>
            <a:r>
              <a:rPr lang="en-US" b="1" dirty="0"/>
              <a:t>      - 1: Flat</a:t>
            </a:r>
          </a:p>
          <a:p>
            <a:pPr fontAlgn="base"/>
            <a:r>
              <a:rPr lang="en-US" b="1" dirty="0"/>
              <a:t>      - 2: </a:t>
            </a:r>
            <a:r>
              <a:rPr lang="en-US" b="1" dirty="0" err="1"/>
              <a:t>Downsloping</a:t>
            </a:r>
            <a:endParaRPr lang="en-US" b="1" dirty="0"/>
          </a:p>
          <a:p>
            <a:pPr fontAlgn="base"/>
            <a:r>
              <a:rPr lang="en-US" b="1" dirty="0"/>
              <a:t>    -  Relevance : The slope of the ST segment during exercise can provide information about the heart's response to stress and potential blockages.</a:t>
            </a:r>
          </a:p>
          <a:p>
            <a:pPr fontAlgn="base"/>
            <a:endParaRPr lang="en-US" b="1" dirty="0"/>
          </a:p>
          <a:p>
            <a:pPr fontAlgn="base"/>
            <a:r>
              <a:rPr lang="en-US" b="1" dirty="0"/>
              <a:t>12.  </a:t>
            </a:r>
            <a:r>
              <a:rPr lang="en-US" b="1" dirty="0">
                <a:solidFill>
                  <a:srgbClr val="FF0000"/>
                </a:solidFill>
              </a:rPr>
              <a:t>Number of Major Vessels Colored by Fluoroscopy (ca) </a:t>
            </a:r>
            <a:r>
              <a:rPr lang="en-US" b="1" dirty="0"/>
              <a:t>:</a:t>
            </a:r>
          </a:p>
          <a:p>
            <a:pPr fontAlgn="base"/>
            <a:endParaRPr lang="en-US" b="1" dirty="0"/>
          </a:p>
          <a:p>
            <a:pPr fontAlgn="base"/>
            <a:r>
              <a:rPr lang="en-US" b="1" dirty="0"/>
              <a:t>    -  Definition :  The number of major blood vessels (0-3) that are colored by fluoroscopy.</a:t>
            </a:r>
          </a:p>
          <a:p>
            <a:pPr fontAlgn="base"/>
            <a:r>
              <a:rPr lang="en-US" b="1" dirty="0"/>
              <a:t>    -  Relevance : A higher number of colored vessels typically indicates more severe heart disease.</a:t>
            </a:r>
          </a:p>
          <a:p>
            <a:pPr fontAlgn="base"/>
            <a:endParaRPr lang="en-US" b="1" dirty="0"/>
          </a:p>
          <a:p>
            <a:pPr>
              <a:buNone/>
            </a:pPr>
            <a:endParaRPr lang="en-US" dirty="0"/>
          </a:p>
          <a:p>
            <a:pPr>
              <a:buNone/>
            </a:pPr>
            <a:endParaRPr lang="en-US" dirty="0"/>
          </a:p>
          <a:p>
            <a:pPr fontAlgn="base"/>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Parameters</a:t>
            </a:r>
            <a:endParaRPr lang="en-US" dirty="0"/>
          </a:p>
        </p:txBody>
      </p:sp>
      <p:sp>
        <p:nvSpPr>
          <p:cNvPr id="3" name="Content Placeholder 2"/>
          <p:cNvSpPr>
            <a:spLocks noGrp="1"/>
          </p:cNvSpPr>
          <p:nvPr>
            <p:ph idx="1"/>
          </p:nvPr>
        </p:nvSpPr>
        <p:spPr>
          <a:xfrm>
            <a:off x="0" y="1500174"/>
            <a:ext cx="9144000" cy="5357825"/>
          </a:xfrm>
        </p:spPr>
        <p:txBody>
          <a:bodyPr>
            <a:normAutofit/>
          </a:bodyPr>
          <a:lstStyle/>
          <a:p>
            <a:pPr fontAlgn="base"/>
            <a:endParaRPr lang="en-US" sz="1800" b="1" dirty="0"/>
          </a:p>
          <a:p>
            <a:pPr fontAlgn="base"/>
            <a:r>
              <a:rPr lang="en-US" sz="1800" b="1" dirty="0"/>
              <a:t>13</a:t>
            </a:r>
            <a:r>
              <a:rPr lang="en-US" sz="1800" b="1" dirty="0">
                <a:solidFill>
                  <a:srgbClr val="FF0000"/>
                </a:solidFill>
              </a:rPr>
              <a:t>.  </a:t>
            </a:r>
            <a:r>
              <a:rPr lang="en-US" sz="1800" b="1" dirty="0" err="1">
                <a:solidFill>
                  <a:srgbClr val="FF0000"/>
                </a:solidFill>
              </a:rPr>
              <a:t>Thalassemia</a:t>
            </a:r>
            <a:r>
              <a:rPr lang="en-US" sz="1800" b="1" dirty="0">
                <a:solidFill>
                  <a:srgbClr val="FF0000"/>
                </a:solidFill>
              </a:rPr>
              <a:t> (</a:t>
            </a:r>
            <a:r>
              <a:rPr lang="en-US" sz="1800" b="1" dirty="0" err="1">
                <a:solidFill>
                  <a:srgbClr val="FF0000"/>
                </a:solidFill>
              </a:rPr>
              <a:t>thal</a:t>
            </a:r>
            <a:r>
              <a:rPr lang="en-US" sz="1800" b="1" dirty="0"/>
              <a:t>) :</a:t>
            </a:r>
          </a:p>
          <a:p>
            <a:pPr fontAlgn="base"/>
            <a:r>
              <a:rPr lang="en-US" sz="1800" b="1" dirty="0"/>
              <a:t>    -  Definition :  A blood disorder involving less than normal amounts of an oxygen-carrying protein. </a:t>
            </a:r>
          </a:p>
          <a:p>
            <a:pPr fontAlgn="base"/>
            <a:r>
              <a:rPr lang="en-US" sz="1800" b="1" dirty="0"/>
              <a:t>        It has 3 values :</a:t>
            </a:r>
          </a:p>
          <a:p>
            <a:pPr fontAlgn="base"/>
            <a:r>
              <a:rPr lang="en-US" sz="1800" b="1" dirty="0"/>
              <a:t>      - 0: Normal</a:t>
            </a:r>
          </a:p>
          <a:p>
            <a:pPr fontAlgn="base"/>
            <a:r>
              <a:rPr lang="en-US" sz="1800" b="1" dirty="0"/>
              <a:t>      - 1: Fixed defect (permanent damage)</a:t>
            </a:r>
          </a:p>
          <a:p>
            <a:pPr fontAlgn="base"/>
            <a:r>
              <a:rPr lang="en-US" sz="1800" b="1" dirty="0"/>
              <a:t>      - 2: Reversible defect (potentially treatable)</a:t>
            </a:r>
          </a:p>
          <a:p>
            <a:pPr fontAlgn="base"/>
            <a:r>
              <a:rPr lang="en-US" sz="1800" b="1" dirty="0"/>
              <a:t>    -  Relevance : </a:t>
            </a:r>
            <a:r>
              <a:rPr lang="en-US" sz="1800" b="1" dirty="0" err="1"/>
              <a:t>Thalassemia</a:t>
            </a:r>
            <a:r>
              <a:rPr lang="en-US" sz="1800" b="1" dirty="0"/>
              <a:t> can affect the heart's ability to function properly, especially in severe cases.</a:t>
            </a:r>
          </a:p>
          <a:p>
            <a:pPr fontAlgn="base"/>
            <a:endParaRPr lang="en-IN" sz="1800" b="1" dirty="0"/>
          </a:p>
          <a:p>
            <a:pPr fontAlgn="base"/>
            <a:r>
              <a:rPr lang="en-IN" sz="1800" b="1" dirty="0"/>
              <a:t>14. </a:t>
            </a:r>
            <a:r>
              <a:rPr lang="en-IN" sz="1800" b="1" dirty="0">
                <a:solidFill>
                  <a:srgbClr val="FF0000"/>
                </a:solidFill>
              </a:rPr>
              <a:t>Target </a:t>
            </a:r>
            <a:r>
              <a:rPr lang="en-IN" sz="1800" b="1" dirty="0"/>
              <a:t>:</a:t>
            </a:r>
          </a:p>
          <a:p>
            <a:pPr fontAlgn="base"/>
            <a:endParaRPr lang="en-IN" sz="1800" b="1" dirty="0"/>
          </a:p>
          <a:p>
            <a:pPr fontAlgn="base"/>
            <a:r>
              <a:rPr lang="en-IN" sz="1800" b="1" dirty="0"/>
              <a:t>It shows that a person is having heart disease or not .</a:t>
            </a:r>
          </a:p>
          <a:p>
            <a:pPr fontAlgn="base"/>
            <a:r>
              <a:rPr lang="en-IN" sz="1800" b="1" dirty="0"/>
              <a:t>0 – Healthy Heart</a:t>
            </a:r>
          </a:p>
          <a:p>
            <a:pPr fontAlgn="base"/>
            <a:r>
              <a:rPr lang="en-IN" sz="1800" b="1" dirty="0"/>
              <a:t>1 – Unhealthy Heart </a:t>
            </a:r>
            <a:endParaRPr lang="en-US" sz="1800" b="1" dirty="0"/>
          </a:p>
          <a:p>
            <a:pPr fontAlgn="base"/>
            <a:endParaRPr lang="en-US" b="1" dirty="0"/>
          </a:p>
          <a:p>
            <a:pPr>
              <a:buNone/>
            </a:pPr>
            <a:endParaRPr lang="en-US" dirty="0"/>
          </a:p>
          <a:p>
            <a:pPr>
              <a:buNone/>
            </a:pPr>
            <a:endParaRPr lang="en-US" dirty="0"/>
          </a:p>
          <a:p>
            <a:pPr fontAlgn="base"/>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We have Used Google </a:t>
            </a:r>
            <a:r>
              <a:rPr lang="en-IN" dirty="0" err="1"/>
              <a:t>Colab</a:t>
            </a:r>
            <a:r>
              <a:rPr lang="en-IN" dirty="0"/>
              <a:t> For Project Making !</a:t>
            </a:r>
            <a:endParaRPr lang="en-US" dirty="0"/>
          </a:p>
        </p:txBody>
      </p:sp>
      <p:pic>
        <p:nvPicPr>
          <p:cNvPr id="5" name="Content Placeholder 4" descr="Screenshot 2024-06-03 233541.png"/>
          <p:cNvPicPr>
            <a:picLocks noGrp="1" noChangeAspect="1"/>
          </p:cNvPicPr>
          <p:nvPr>
            <p:ph idx="1"/>
          </p:nvPr>
        </p:nvPicPr>
        <p:blipFill>
          <a:blip r:embed="rId2"/>
          <a:stretch>
            <a:fillRect/>
          </a:stretch>
        </p:blipFill>
        <p:spPr>
          <a:xfrm>
            <a:off x="142844" y="1857364"/>
            <a:ext cx="8858312" cy="464347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5" name="Picture 4" descr="Screenshot 2024-06-03 233603.png"/>
          <p:cNvPicPr>
            <a:picLocks noChangeAspect="1"/>
          </p:cNvPicPr>
          <p:nvPr/>
        </p:nvPicPr>
        <p:blipFill>
          <a:blip r:embed="rId3"/>
          <a:stretch>
            <a:fillRect/>
          </a:stretch>
        </p:blipFill>
        <p:spPr>
          <a:xfrm>
            <a:off x="357158" y="1285860"/>
            <a:ext cx="8544195" cy="421484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3" name="Picture 2" descr="Screenshot 2024-06-03 233620.png"/>
          <p:cNvPicPr>
            <a:picLocks noChangeAspect="1"/>
          </p:cNvPicPr>
          <p:nvPr/>
        </p:nvPicPr>
        <p:blipFill>
          <a:blip r:embed="rId3"/>
          <a:stretch>
            <a:fillRect/>
          </a:stretch>
        </p:blipFill>
        <p:spPr>
          <a:xfrm>
            <a:off x="214282" y="1071546"/>
            <a:ext cx="8788046" cy="461612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3" name="Picture 2" descr="Screenshot 2024-06-03 233637.png"/>
          <p:cNvPicPr>
            <a:picLocks noChangeAspect="1"/>
          </p:cNvPicPr>
          <p:nvPr/>
        </p:nvPicPr>
        <p:blipFill>
          <a:blip r:embed="rId3"/>
          <a:stretch>
            <a:fillRect/>
          </a:stretch>
        </p:blipFill>
        <p:spPr>
          <a:xfrm>
            <a:off x="214282" y="1428736"/>
            <a:ext cx="8786842" cy="378214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3" name="Picture 2" descr="Screenshot 2024-06-03 233652.png"/>
          <p:cNvPicPr>
            <a:picLocks noChangeAspect="1"/>
          </p:cNvPicPr>
          <p:nvPr/>
        </p:nvPicPr>
        <p:blipFill>
          <a:blip r:embed="rId3"/>
          <a:stretch>
            <a:fillRect/>
          </a:stretch>
        </p:blipFill>
        <p:spPr>
          <a:xfrm>
            <a:off x="285720" y="1357298"/>
            <a:ext cx="8643966" cy="407196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3" name="Picture 2" descr="Screenshot 2024-06-03 233715.png"/>
          <p:cNvPicPr>
            <a:picLocks noChangeAspect="1"/>
          </p:cNvPicPr>
          <p:nvPr/>
        </p:nvPicPr>
        <p:blipFill>
          <a:blip r:embed="rId3"/>
          <a:stretch>
            <a:fillRect/>
          </a:stretch>
        </p:blipFill>
        <p:spPr>
          <a:xfrm>
            <a:off x="214282" y="1285860"/>
            <a:ext cx="8786874" cy="421484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3" name="Picture 2" descr="Screenshot 2024-06-03 233734.png"/>
          <p:cNvPicPr>
            <a:picLocks noChangeAspect="1"/>
          </p:cNvPicPr>
          <p:nvPr/>
        </p:nvPicPr>
        <p:blipFill>
          <a:blip r:embed="rId3"/>
          <a:stretch>
            <a:fillRect/>
          </a:stretch>
        </p:blipFill>
        <p:spPr>
          <a:xfrm>
            <a:off x="142844" y="1285860"/>
            <a:ext cx="8858312" cy="42148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429000"/>
            <a:ext cx="8229600" cy="1252728"/>
          </a:xfrm>
        </p:spPr>
        <p:txBody>
          <a:bodyPr>
            <a:normAutofit/>
          </a:bodyPr>
          <a:lstStyle/>
          <a:p>
            <a:pPr algn="ctr"/>
            <a:endParaRPr lang="en-US" dirty="0"/>
          </a:p>
        </p:txBody>
      </p:sp>
      <p:sp>
        <p:nvSpPr>
          <p:cNvPr id="3" name="Content Placeholder 2"/>
          <p:cNvSpPr>
            <a:spLocks noGrp="1"/>
          </p:cNvSpPr>
          <p:nvPr>
            <p:ph idx="1"/>
          </p:nvPr>
        </p:nvSpPr>
        <p:spPr>
          <a:xfrm>
            <a:off x="214282" y="1643050"/>
            <a:ext cx="8786874" cy="5072098"/>
          </a:xfrm>
        </p:spPr>
        <p:txBody>
          <a:bodyPr>
            <a:normAutofit/>
          </a:bodyPr>
          <a:lstStyle/>
          <a:p>
            <a:pPr>
              <a:buNone/>
            </a:pPr>
            <a:endParaRPr lang="en-US" b="1" dirty="0">
              <a:latin typeface="Arial Black" pitchFamily="34" charset="0"/>
            </a:endParaRPr>
          </a:p>
          <a:p>
            <a:pPr>
              <a:buNone/>
            </a:pPr>
            <a:endParaRPr lang="en-US" b="1" dirty="0">
              <a:solidFill>
                <a:srgbClr val="FF0000"/>
              </a:solidFill>
            </a:endParaRPr>
          </a:p>
        </p:txBody>
      </p:sp>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1026" name="Picture 2"/>
          <p:cNvPicPr>
            <a:picLocks noChangeAspect="1" noChangeArrowheads="1"/>
          </p:cNvPicPr>
          <p:nvPr/>
        </p:nvPicPr>
        <p:blipFill>
          <a:blip r:embed="rId2"/>
          <a:srcRect/>
          <a:stretch>
            <a:fillRect/>
          </a:stretch>
        </p:blipFill>
        <p:spPr bwMode="auto">
          <a:xfrm>
            <a:off x="4176713" y="3186113"/>
            <a:ext cx="790575" cy="485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176713" y="3186113"/>
            <a:ext cx="790575" cy="485775"/>
          </a:xfrm>
          <a:prstGeom prst="rect">
            <a:avLst/>
          </a:prstGeom>
          <a:noFill/>
          <a:ln w="9525">
            <a:noFill/>
            <a:miter lim="800000"/>
            <a:headEnd/>
            <a:tailEnd/>
          </a:ln>
          <a:effectLst/>
        </p:spPr>
      </p:pic>
      <p:sp>
        <p:nvSpPr>
          <p:cNvPr id="7" name="TextBox 6"/>
          <p:cNvSpPr txBox="1"/>
          <p:nvPr/>
        </p:nvSpPr>
        <p:spPr>
          <a:xfrm>
            <a:off x="3643306" y="3071810"/>
            <a:ext cx="184731" cy="369332"/>
          </a:xfrm>
          <a:prstGeom prst="rect">
            <a:avLst/>
          </a:prstGeom>
          <a:noFill/>
        </p:spPr>
        <p:txBody>
          <a:bodyPr wrap="none" rtlCol="0">
            <a:spAutoFit/>
          </a:bodyPr>
          <a:lstStyle/>
          <a:p>
            <a:endParaRPr lang="en-US" dirty="0"/>
          </a:p>
        </p:txBody>
      </p:sp>
      <p:sp>
        <p:nvSpPr>
          <p:cNvPr id="10" name="TextBox 9"/>
          <p:cNvSpPr txBox="1"/>
          <p:nvPr/>
        </p:nvSpPr>
        <p:spPr>
          <a:xfrm>
            <a:off x="1142976" y="1000108"/>
            <a:ext cx="6858048" cy="4832092"/>
          </a:xfrm>
          <a:prstGeom prst="rect">
            <a:avLst/>
          </a:prstGeom>
          <a:noFill/>
        </p:spPr>
        <p:txBody>
          <a:bodyPr wrap="square" rtlCol="0">
            <a:spAutoFit/>
          </a:bodyPr>
          <a:lstStyle/>
          <a:p>
            <a:pPr algn="ctr"/>
            <a:r>
              <a:rPr lang="en-US" sz="4400" dirty="0" err="1">
                <a:solidFill>
                  <a:srgbClr val="FFFF00"/>
                </a:solidFill>
                <a:latin typeface="Arial Black" pitchFamily="34" charset="0"/>
              </a:rPr>
              <a:t>Explaination</a:t>
            </a:r>
            <a:r>
              <a:rPr lang="en-US" sz="4400" dirty="0">
                <a:solidFill>
                  <a:srgbClr val="FFFF00"/>
                </a:solidFill>
                <a:latin typeface="Arial Black" pitchFamily="34" charset="0"/>
              </a:rPr>
              <a:t> </a:t>
            </a:r>
          </a:p>
          <a:p>
            <a:pPr algn="ctr"/>
            <a:r>
              <a:rPr lang="en-US" sz="4400" dirty="0">
                <a:solidFill>
                  <a:srgbClr val="FFFF00"/>
                </a:solidFill>
                <a:latin typeface="Arial Black" pitchFamily="34" charset="0"/>
              </a:rPr>
              <a:t>of </a:t>
            </a:r>
          </a:p>
          <a:p>
            <a:pPr algn="ctr"/>
            <a:r>
              <a:rPr lang="en-US" sz="4400" dirty="0">
                <a:solidFill>
                  <a:srgbClr val="FFFF00"/>
                </a:solidFill>
                <a:latin typeface="Arial Black" pitchFamily="34" charset="0"/>
              </a:rPr>
              <a:t>Each Steps </a:t>
            </a:r>
          </a:p>
          <a:p>
            <a:pPr algn="ctr"/>
            <a:r>
              <a:rPr lang="en-US" sz="4400" dirty="0">
                <a:solidFill>
                  <a:srgbClr val="FFFF00"/>
                </a:solidFill>
                <a:latin typeface="Arial Black" pitchFamily="34" charset="0"/>
              </a:rPr>
              <a:t>With </a:t>
            </a:r>
          </a:p>
          <a:p>
            <a:pPr algn="ctr"/>
            <a:r>
              <a:rPr lang="en-US" sz="4400" dirty="0">
                <a:solidFill>
                  <a:srgbClr val="FFFF00"/>
                </a:solidFill>
                <a:latin typeface="Arial Black" pitchFamily="34" charset="0"/>
              </a:rPr>
              <a:t>Questions </a:t>
            </a:r>
          </a:p>
          <a:p>
            <a:pPr algn="ctr"/>
            <a:r>
              <a:rPr lang="en-US" sz="4400" dirty="0">
                <a:solidFill>
                  <a:srgbClr val="FFFF00"/>
                </a:solidFill>
                <a:latin typeface="Arial Black" pitchFamily="34" charset="0"/>
              </a:rPr>
              <a:t>And </a:t>
            </a:r>
          </a:p>
          <a:p>
            <a:pPr algn="ctr"/>
            <a:r>
              <a:rPr lang="en-US" sz="4400" dirty="0">
                <a:solidFill>
                  <a:srgbClr val="FFFF00"/>
                </a:solidFill>
                <a:latin typeface="Arial Black" pitchFamily="34" charset="0"/>
              </a:rPr>
              <a:t>Their Answers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3" name="Picture 2" descr="Screenshot 2024-06-03 233747.png"/>
          <p:cNvPicPr>
            <a:picLocks noChangeAspect="1"/>
          </p:cNvPicPr>
          <p:nvPr/>
        </p:nvPicPr>
        <p:blipFill>
          <a:blip r:embed="rId3"/>
          <a:stretch>
            <a:fillRect/>
          </a:stretch>
        </p:blipFill>
        <p:spPr>
          <a:xfrm>
            <a:off x="142844" y="1214422"/>
            <a:ext cx="8858312" cy="435771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3" name="Picture 2" descr="Screenshot 2024-06-03 233822.png"/>
          <p:cNvPicPr>
            <a:picLocks noChangeAspect="1"/>
          </p:cNvPicPr>
          <p:nvPr/>
        </p:nvPicPr>
        <p:blipFill>
          <a:blip r:embed="rId3"/>
          <a:stretch>
            <a:fillRect/>
          </a:stretch>
        </p:blipFill>
        <p:spPr>
          <a:xfrm>
            <a:off x="142844" y="1214422"/>
            <a:ext cx="8858312" cy="42862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3" name="Picture 2" descr="Screenshot 2024-06-03 233840.png"/>
          <p:cNvPicPr>
            <a:picLocks noChangeAspect="1"/>
          </p:cNvPicPr>
          <p:nvPr/>
        </p:nvPicPr>
        <p:blipFill>
          <a:blip r:embed="rId3"/>
          <a:stretch>
            <a:fillRect/>
          </a:stretch>
        </p:blipFill>
        <p:spPr>
          <a:xfrm>
            <a:off x="142844" y="1285860"/>
            <a:ext cx="8858312" cy="435771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3" name="Picture 2" descr="Screenshot 2024-06-03 233856.png"/>
          <p:cNvPicPr>
            <a:picLocks noChangeAspect="1"/>
          </p:cNvPicPr>
          <p:nvPr/>
        </p:nvPicPr>
        <p:blipFill>
          <a:blip r:embed="rId3"/>
          <a:stretch>
            <a:fillRect/>
          </a:stretch>
        </p:blipFill>
        <p:spPr>
          <a:xfrm>
            <a:off x="142844" y="1214422"/>
            <a:ext cx="8858312" cy="435771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3" name="Picture 2" descr="Screenshot 2024-06-03 233908.png"/>
          <p:cNvPicPr>
            <a:picLocks noChangeAspect="1"/>
          </p:cNvPicPr>
          <p:nvPr/>
        </p:nvPicPr>
        <p:blipFill>
          <a:blip r:embed="rId3"/>
          <a:stretch>
            <a:fillRect/>
          </a:stretch>
        </p:blipFill>
        <p:spPr>
          <a:xfrm>
            <a:off x="142844" y="1214422"/>
            <a:ext cx="8858312" cy="442915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3" name="Picture 2" descr="Screenshot 2024-06-03 233921.png"/>
          <p:cNvPicPr>
            <a:picLocks noChangeAspect="1"/>
          </p:cNvPicPr>
          <p:nvPr/>
        </p:nvPicPr>
        <p:blipFill>
          <a:blip r:embed="rId3"/>
          <a:stretch>
            <a:fillRect/>
          </a:stretch>
        </p:blipFill>
        <p:spPr>
          <a:xfrm>
            <a:off x="142844" y="1142984"/>
            <a:ext cx="8858312" cy="450059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2"/>
          <a:stretch>
            <a:fillRect/>
          </a:stretch>
        </p:blipFill>
        <p:spPr>
          <a:xfrm>
            <a:off x="0" y="0"/>
            <a:ext cx="9143999" cy="6858000"/>
          </a:xfrm>
          <a:prstGeom prst="rect">
            <a:avLst/>
          </a:prstGeom>
        </p:spPr>
      </p:pic>
      <p:pic>
        <p:nvPicPr>
          <p:cNvPr id="3" name="Picture 2" descr="Screenshot 2024-06-03 233932.png"/>
          <p:cNvPicPr>
            <a:picLocks noChangeAspect="1"/>
          </p:cNvPicPr>
          <p:nvPr/>
        </p:nvPicPr>
        <p:blipFill>
          <a:blip r:embed="rId3"/>
          <a:stretch>
            <a:fillRect/>
          </a:stretch>
        </p:blipFill>
        <p:spPr>
          <a:xfrm>
            <a:off x="142844" y="1071546"/>
            <a:ext cx="8858312" cy="457203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6-03 165446.png"/>
          <p:cNvPicPr>
            <a:picLocks noChangeAspect="1"/>
          </p:cNvPicPr>
          <p:nvPr/>
        </p:nvPicPr>
        <p:blipFill>
          <a:blip r:embed="rId3"/>
          <a:stretch>
            <a:fillRect/>
          </a:stretch>
        </p:blipFill>
        <p:spPr>
          <a:xfrm>
            <a:off x="0" y="0"/>
            <a:ext cx="9143999" cy="6858000"/>
          </a:xfrm>
          <a:prstGeom prst="rect">
            <a:avLst/>
          </a:prstGeom>
        </p:spPr>
      </p:pic>
      <p:pic>
        <p:nvPicPr>
          <p:cNvPr id="3" name="Picture 2" descr="Screenshot 2024-06-03 233950.png"/>
          <p:cNvPicPr>
            <a:picLocks noChangeAspect="1"/>
          </p:cNvPicPr>
          <p:nvPr/>
        </p:nvPicPr>
        <p:blipFill>
          <a:blip r:embed="rId4"/>
          <a:stretch>
            <a:fillRect/>
          </a:stretch>
        </p:blipFill>
        <p:spPr>
          <a:xfrm>
            <a:off x="142844" y="928670"/>
            <a:ext cx="8858312" cy="478634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670" y="214290"/>
            <a:ext cx="4929222" cy="1015663"/>
          </a:xfrm>
          <a:prstGeom prst="rect">
            <a:avLst/>
          </a:prstGeom>
          <a:noFill/>
        </p:spPr>
        <p:txBody>
          <a:bodyPr wrap="square" rtlCol="0">
            <a:spAutoFit/>
          </a:bodyPr>
          <a:lstStyle/>
          <a:p>
            <a:pPr algn="ctr"/>
            <a:r>
              <a:rPr lang="en-IN" sz="6000" dirty="0">
                <a:solidFill>
                  <a:srgbClr val="FFFF00"/>
                </a:solidFill>
              </a:rPr>
              <a:t>Thank  You ! </a:t>
            </a:r>
            <a:endParaRPr lang="en-US" sz="6000" dirty="0">
              <a:solidFill>
                <a:srgbClr val="FFFF00"/>
              </a:solidFill>
            </a:endParaRPr>
          </a:p>
        </p:txBody>
      </p:sp>
      <p:sp>
        <p:nvSpPr>
          <p:cNvPr id="6" name="Content Placeholder 5"/>
          <p:cNvSpPr>
            <a:spLocks noGrp="1"/>
          </p:cNvSpPr>
          <p:nvPr>
            <p:ph idx="1"/>
          </p:nvPr>
        </p:nvSpPr>
        <p:spPr/>
        <p:txBody>
          <a:bodyPr/>
          <a:lstStyle/>
          <a:p>
            <a:r>
              <a:rPr lang="en-IN" sz="4800" b="1" dirty="0"/>
              <a:t>All the information , coding , writing and research has been done by whole team !</a:t>
            </a:r>
          </a:p>
          <a:p>
            <a:endParaRPr lang="en-IN" sz="4800" b="1" dirty="0"/>
          </a:p>
          <a:p>
            <a:r>
              <a:rPr lang="en-IN" sz="4800" b="1" dirty="0">
                <a:solidFill>
                  <a:srgbClr val="FF0000"/>
                </a:solidFill>
              </a:rPr>
              <a:t>Reference</a:t>
            </a:r>
            <a:r>
              <a:rPr lang="en-IN" sz="4800" b="1" dirty="0"/>
              <a:t> : KAGGLE And GOOGLE .</a:t>
            </a:r>
          </a:p>
          <a:p>
            <a:endParaRPr lang="en-IN" dirty="0"/>
          </a:p>
          <a:p>
            <a:endParaRPr lang="en-IN" dirty="0"/>
          </a:p>
          <a:p>
            <a:endParaRPr lang="en-IN"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Step </a:t>
            </a:r>
            <a:r>
              <a:rPr lang="en-US" sz="3600" dirty="0">
                <a:latin typeface="Arial Rounded MT Bold" pitchFamily="34" charset="0"/>
                <a:ea typeface="Arial Unicode MS" pitchFamily="34" charset="-128"/>
                <a:cs typeface="Arial Unicode MS" pitchFamily="34" charset="-128"/>
              </a:rPr>
              <a:t>1</a:t>
            </a:r>
            <a:endParaRPr lang="en-US" dirty="0">
              <a:latin typeface="Arial Rounded MT Bold" pitchFamily="34" charset="0"/>
              <a:ea typeface="Arial Unicode MS" pitchFamily="34" charset="-128"/>
              <a:cs typeface="Arial Unicode MS" pitchFamily="34" charset="-128"/>
            </a:endParaRPr>
          </a:p>
        </p:txBody>
      </p:sp>
      <p:sp>
        <p:nvSpPr>
          <p:cNvPr id="3" name="Content Placeholder 2"/>
          <p:cNvSpPr>
            <a:spLocks noGrp="1"/>
          </p:cNvSpPr>
          <p:nvPr>
            <p:ph idx="1"/>
          </p:nvPr>
        </p:nvSpPr>
        <p:spPr>
          <a:xfrm>
            <a:off x="214282" y="1643050"/>
            <a:ext cx="8786874" cy="5072098"/>
          </a:xfrm>
        </p:spPr>
        <p:txBody>
          <a:bodyPr>
            <a:normAutofit fontScale="62500" lnSpcReduction="20000"/>
          </a:bodyPr>
          <a:lstStyle/>
          <a:p>
            <a:pPr>
              <a:buNone/>
            </a:pPr>
            <a:endParaRPr lang="en-US" b="1" dirty="0">
              <a:latin typeface="Arial Black" pitchFamily="34" charset="0"/>
            </a:endParaRPr>
          </a:p>
          <a:p>
            <a:pPr>
              <a:buNone/>
            </a:pPr>
            <a:r>
              <a:rPr lang="en-US" b="1" dirty="0">
                <a:latin typeface="Arial Black" pitchFamily="34" charset="0"/>
              </a:rPr>
              <a:t>1. Heart Data</a:t>
            </a:r>
          </a:p>
          <a:p>
            <a:pPr>
              <a:buNone/>
            </a:pPr>
            <a:endParaRPr lang="en-US" b="1" dirty="0"/>
          </a:p>
          <a:p>
            <a:pPr>
              <a:buNone/>
            </a:pPr>
            <a:r>
              <a:rPr lang="en-US" b="1" dirty="0">
                <a:solidFill>
                  <a:srgbClr val="00B050"/>
                </a:solidFill>
              </a:rPr>
              <a:t>      </a:t>
            </a:r>
            <a:r>
              <a:rPr lang="en-US" b="1" dirty="0">
                <a:solidFill>
                  <a:schemeClr val="accent5">
                    <a:lumMod val="75000"/>
                  </a:schemeClr>
                </a:solidFill>
              </a:rPr>
              <a:t>This refers to the dataset that contains information related to patients' heart health. This dataset typically includes various features (attributes) such as age, sex, blood pressure, cholesterol levels, and other relevant medical metrics, as well as the target variable indicating the presence or absence of heart disease.</a:t>
            </a:r>
          </a:p>
          <a:p>
            <a:pPr>
              <a:buNone/>
            </a:pPr>
            <a:endParaRPr lang="en-US" b="1" dirty="0"/>
          </a:p>
          <a:p>
            <a:pPr>
              <a:buNone/>
            </a:pPr>
            <a:r>
              <a:rPr lang="en-US" b="1" dirty="0"/>
              <a:t> </a:t>
            </a:r>
            <a:r>
              <a:rPr lang="en-US" b="1" dirty="0">
                <a:latin typeface="Arial Black" pitchFamily="34" charset="0"/>
              </a:rPr>
              <a:t>Steps :-</a:t>
            </a:r>
          </a:p>
          <a:p>
            <a:pPr>
              <a:buNone/>
            </a:pPr>
            <a:endParaRPr lang="en-US" b="1" dirty="0"/>
          </a:p>
          <a:p>
            <a:pPr>
              <a:buFontTx/>
              <a:buChar char="-"/>
            </a:pPr>
            <a:r>
              <a:rPr lang="en-US" b="1" dirty="0">
                <a:solidFill>
                  <a:srgbClr val="FF0000"/>
                </a:solidFill>
              </a:rPr>
              <a:t>Acquire the Dataset </a:t>
            </a:r>
            <a:r>
              <a:rPr lang="en-US" b="1" dirty="0"/>
              <a:t>: Obtain a dataset that contains medical data relevant to heart disease. For instance, the UCI Heart Disease dataset is commonly used.</a:t>
            </a:r>
          </a:p>
          <a:p>
            <a:pPr>
              <a:buFontTx/>
              <a:buChar char="-"/>
            </a:pPr>
            <a:endParaRPr lang="en-US" b="1" dirty="0"/>
          </a:p>
          <a:p>
            <a:pPr>
              <a:buFontTx/>
              <a:buChar char="-"/>
            </a:pPr>
            <a:r>
              <a:rPr lang="en-US" b="1" dirty="0">
                <a:solidFill>
                  <a:srgbClr val="FF0000"/>
                </a:solidFill>
              </a:rPr>
              <a:t>Load the Dataset </a:t>
            </a:r>
            <a:r>
              <a:rPr lang="en-US" b="1" dirty="0"/>
              <a:t>: Use libraries such as pandas to load the dataset into a Data Frame.</a:t>
            </a:r>
          </a:p>
          <a:p>
            <a:pPr>
              <a:buFontTx/>
              <a:buChar char="-"/>
            </a:pPr>
            <a:endParaRPr lang="en-US" b="1" dirty="0"/>
          </a:p>
          <a:p>
            <a:pPr>
              <a:buFontTx/>
              <a:buChar char="-"/>
            </a:pPr>
            <a:r>
              <a:rPr lang="en-US" b="1" dirty="0">
                <a:solidFill>
                  <a:srgbClr val="FF0000"/>
                </a:solidFill>
              </a:rPr>
              <a:t>The UCI Heart Disease dataset is commonly used for this purpose.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Questions And Answers  </a:t>
            </a:r>
          </a:p>
        </p:txBody>
      </p:sp>
      <p:sp>
        <p:nvSpPr>
          <p:cNvPr id="3" name="Content Placeholder 2"/>
          <p:cNvSpPr>
            <a:spLocks noGrp="1"/>
          </p:cNvSpPr>
          <p:nvPr>
            <p:ph idx="1"/>
          </p:nvPr>
        </p:nvSpPr>
        <p:spPr>
          <a:xfrm>
            <a:off x="214282" y="1643050"/>
            <a:ext cx="8786874" cy="5072098"/>
          </a:xfrm>
        </p:spPr>
        <p:txBody>
          <a:bodyPr>
            <a:normAutofit fontScale="62500" lnSpcReduction="20000"/>
          </a:bodyPr>
          <a:lstStyle/>
          <a:p>
            <a:pPr>
              <a:buNone/>
            </a:pPr>
            <a:r>
              <a:rPr lang="en-US" b="1" dirty="0">
                <a:latin typeface="Arial Black" pitchFamily="34" charset="0"/>
              </a:rPr>
              <a:t>Questions and Answers :</a:t>
            </a:r>
          </a:p>
          <a:p>
            <a:pPr>
              <a:buNone/>
            </a:pPr>
            <a:endParaRPr lang="en-US" b="1" dirty="0">
              <a:latin typeface="Arial Black" pitchFamily="34" charset="0"/>
            </a:endParaRPr>
          </a:p>
          <a:p>
            <a:pPr>
              <a:buNone/>
            </a:pPr>
            <a:r>
              <a:rPr lang="en-US" b="1" dirty="0">
                <a:solidFill>
                  <a:srgbClr val="FF0000"/>
                </a:solidFill>
                <a:latin typeface="+mj-lt"/>
              </a:rPr>
              <a:t>1. What kind of features are present in the heart disease dataset ?</a:t>
            </a:r>
          </a:p>
          <a:p>
            <a:pPr>
              <a:buNone/>
            </a:pPr>
            <a:r>
              <a:rPr lang="en-US" b="1" dirty="0">
                <a:latin typeface="+mj-lt"/>
              </a:rPr>
              <a:t>    </a:t>
            </a:r>
          </a:p>
          <a:p>
            <a:pPr>
              <a:buNone/>
            </a:pPr>
            <a:r>
              <a:rPr lang="en-US" b="1" dirty="0">
                <a:latin typeface="+mj-lt"/>
              </a:rPr>
              <a:t>      Answer :</a:t>
            </a:r>
          </a:p>
          <a:p>
            <a:pPr>
              <a:buNone/>
            </a:pPr>
            <a:endParaRPr lang="en-US" b="1" dirty="0">
              <a:latin typeface="+mj-lt"/>
            </a:endParaRPr>
          </a:p>
          <a:p>
            <a:pPr>
              <a:buNone/>
            </a:pPr>
            <a:r>
              <a:rPr lang="en-US" b="1" dirty="0">
                <a:latin typeface="+mj-lt"/>
              </a:rPr>
              <a:t>      </a:t>
            </a:r>
            <a:r>
              <a:rPr lang="en-US" b="1" dirty="0">
                <a:solidFill>
                  <a:srgbClr val="0070C0"/>
                </a:solidFill>
                <a:latin typeface="+mj-lt"/>
              </a:rPr>
              <a:t>Features often include age, sex, chest pain type, resting blood pressure, serum cholesterol, fasting blood sugar, resting electrocardiographic results, maximum heart rate achieved, exercise-induced angina, ST depression induced by exercise, the slope of the peak exercise ST segment, number of major vessels colored by fluoroscopy, and a </a:t>
            </a:r>
            <a:r>
              <a:rPr lang="en-US" b="1" dirty="0" err="1">
                <a:solidFill>
                  <a:srgbClr val="0070C0"/>
                </a:solidFill>
                <a:latin typeface="+mj-lt"/>
              </a:rPr>
              <a:t>thalassemia</a:t>
            </a:r>
            <a:r>
              <a:rPr lang="en-US" b="1" dirty="0">
                <a:solidFill>
                  <a:srgbClr val="0070C0"/>
                </a:solidFill>
                <a:latin typeface="+mj-lt"/>
              </a:rPr>
              <a:t> condition indicator.</a:t>
            </a:r>
          </a:p>
          <a:p>
            <a:pPr>
              <a:buNone/>
            </a:pPr>
            <a:endParaRPr lang="en-US" b="1" dirty="0">
              <a:latin typeface="+mj-lt"/>
            </a:endParaRPr>
          </a:p>
          <a:p>
            <a:pPr>
              <a:buNone/>
            </a:pPr>
            <a:r>
              <a:rPr lang="en-US" b="1" dirty="0">
                <a:solidFill>
                  <a:srgbClr val="FF0000"/>
                </a:solidFill>
                <a:latin typeface="+mj-lt"/>
              </a:rPr>
              <a:t>2. What is the target variable in the heart disease dataset ?</a:t>
            </a:r>
          </a:p>
          <a:p>
            <a:pPr>
              <a:buNone/>
            </a:pPr>
            <a:r>
              <a:rPr lang="en-US" b="1" dirty="0">
                <a:latin typeface="+mj-lt"/>
              </a:rPr>
              <a:t>    </a:t>
            </a:r>
          </a:p>
          <a:p>
            <a:pPr>
              <a:buNone/>
            </a:pPr>
            <a:r>
              <a:rPr lang="en-US" b="1" dirty="0">
                <a:latin typeface="+mj-lt"/>
              </a:rPr>
              <a:t>      Answer : </a:t>
            </a:r>
          </a:p>
          <a:p>
            <a:pPr>
              <a:buNone/>
            </a:pPr>
            <a:endParaRPr lang="en-US" b="1" dirty="0">
              <a:latin typeface="+mj-lt"/>
            </a:endParaRPr>
          </a:p>
          <a:p>
            <a:pPr>
              <a:buNone/>
            </a:pPr>
            <a:r>
              <a:rPr lang="en-US" b="1" dirty="0">
                <a:latin typeface="+mj-lt"/>
              </a:rPr>
              <a:t>      </a:t>
            </a:r>
            <a:r>
              <a:rPr lang="en-US" b="1" dirty="0">
                <a:solidFill>
                  <a:srgbClr val="0070C0"/>
                </a:solidFill>
                <a:latin typeface="+mj-lt"/>
              </a:rPr>
              <a:t>The target variable is typically a binary indicator of the presence or absence of heart disease (e.g., 0 for no heart disease and 1 for heart disease).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Step </a:t>
            </a:r>
            <a:r>
              <a:rPr lang="en-US" sz="3600" dirty="0">
                <a:latin typeface="Arial Rounded MT Bold" pitchFamily="34" charset="0"/>
                <a:ea typeface="Arial Unicode MS" pitchFamily="34" charset="-128"/>
                <a:cs typeface="Arial Unicode MS" pitchFamily="34" charset="-128"/>
              </a:rPr>
              <a:t>2</a:t>
            </a:r>
            <a:endParaRPr lang="en-US" dirty="0">
              <a:latin typeface="Arial Rounded MT Bold" pitchFamily="34" charset="0"/>
              <a:ea typeface="Arial Unicode MS" pitchFamily="34" charset="-128"/>
              <a:cs typeface="Arial Unicode MS" pitchFamily="34" charset="-128"/>
            </a:endParaRPr>
          </a:p>
        </p:txBody>
      </p:sp>
      <p:sp>
        <p:nvSpPr>
          <p:cNvPr id="3" name="Content Placeholder 2"/>
          <p:cNvSpPr>
            <a:spLocks noGrp="1"/>
          </p:cNvSpPr>
          <p:nvPr>
            <p:ph idx="1"/>
          </p:nvPr>
        </p:nvSpPr>
        <p:spPr>
          <a:xfrm>
            <a:off x="214282" y="1643050"/>
            <a:ext cx="8786874" cy="5072098"/>
          </a:xfrm>
        </p:spPr>
        <p:txBody>
          <a:bodyPr>
            <a:normAutofit fontScale="62500" lnSpcReduction="20000"/>
          </a:bodyPr>
          <a:lstStyle/>
          <a:p>
            <a:pPr>
              <a:buNone/>
            </a:pPr>
            <a:endParaRPr lang="en-US" b="1" dirty="0">
              <a:latin typeface="Arial Black" pitchFamily="34" charset="0"/>
            </a:endParaRPr>
          </a:p>
          <a:p>
            <a:pPr>
              <a:buNone/>
            </a:pPr>
            <a:r>
              <a:rPr lang="en-US" b="1" dirty="0">
                <a:latin typeface="Arial Black" pitchFamily="34" charset="0"/>
              </a:rPr>
              <a:t>2. Data Preprocessing</a:t>
            </a:r>
          </a:p>
          <a:p>
            <a:pPr>
              <a:buNone/>
            </a:pPr>
            <a:endParaRPr lang="en-US" b="1" dirty="0"/>
          </a:p>
          <a:p>
            <a:pPr>
              <a:buNone/>
            </a:pPr>
            <a:r>
              <a:rPr lang="en-US" b="1" dirty="0"/>
              <a:t>      </a:t>
            </a:r>
            <a:r>
              <a:rPr lang="en-US" b="1" dirty="0">
                <a:solidFill>
                  <a:schemeClr val="accent5">
                    <a:lumMod val="75000"/>
                  </a:schemeClr>
                </a:solidFill>
              </a:rPr>
              <a:t>Data preprocessing involves cleaning and transforming the raw data into a format that can be used by machine learning algorithms. This step typically includes handling missing values, encoding categorical variables, normalizing or scaling numerical features, and splitting the data into features and target variables.</a:t>
            </a:r>
          </a:p>
          <a:p>
            <a:pPr>
              <a:buNone/>
            </a:pPr>
            <a:endParaRPr lang="en-US" b="1" dirty="0"/>
          </a:p>
          <a:p>
            <a:pPr>
              <a:buNone/>
            </a:pPr>
            <a:r>
              <a:rPr lang="en-US" b="1" dirty="0"/>
              <a:t> </a:t>
            </a:r>
            <a:r>
              <a:rPr lang="en-US" b="1" dirty="0">
                <a:latin typeface="Arial Black" pitchFamily="34" charset="0"/>
              </a:rPr>
              <a:t>Steps :-</a:t>
            </a:r>
          </a:p>
          <a:p>
            <a:pPr>
              <a:buNone/>
            </a:pPr>
            <a:endParaRPr lang="en-US" b="1" dirty="0"/>
          </a:p>
          <a:p>
            <a:pPr>
              <a:buFontTx/>
              <a:buChar char="-"/>
            </a:pPr>
            <a:r>
              <a:rPr lang="en-US" b="1" dirty="0">
                <a:solidFill>
                  <a:srgbClr val="FF0000"/>
                </a:solidFill>
              </a:rPr>
              <a:t>Handle Missing Values </a:t>
            </a:r>
            <a:r>
              <a:rPr lang="en-US" b="1" dirty="0"/>
              <a:t>: Check for and handle any missing data in the dataset.</a:t>
            </a:r>
          </a:p>
          <a:p>
            <a:pPr>
              <a:buFontTx/>
              <a:buChar char="-"/>
            </a:pPr>
            <a:endParaRPr lang="en-US" b="1" dirty="0"/>
          </a:p>
          <a:p>
            <a:pPr>
              <a:buFontTx/>
              <a:buChar char="-"/>
            </a:pPr>
            <a:r>
              <a:rPr lang="en-US" b="1" dirty="0">
                <a:solidFill>
                  <a:srgbClr val="FF0000"/>
                </a:solidFill>
              </a:rPr>
              <a:t>Encode  Categorical  Variables </a:t>
            </a:r>
            <a:r>
              <a:rPr lang="en-US" b="1" dirty="0"/>
              <a:t>: Convert categorical variables into numerical format using techniques such as one-hot encoding.</a:t>
            </a:r>
          </a:p>
          <a:p>
            <a:pPr>
              <a:buFontTx/>
              <a:buChar char="-"/>
            </a:pPr>
            <a:endParaRPr lang="en-US" b="1" dirty="0"/>
          </a:p>
          <a:p>
            <a:pPr>
              <a:buFontTx/>
              <a:buChar char="-"/>
            </a:pPr>
            <a:r>
              <a:rPr lang="en-US" b="1" dirty="0">
                <a:solidFill>
                  <a:srgbClr val="FF0000"/>
                </a:solidFill>
              </a:rPr>
              <a:t>Normalize / Scale Features </a:t>
            </a:r>
            <a:r>
              <a:rPr lang="en-US" b="1" dirty="0"/>
              <a:t>: Standardize or normalize numerical features to ensure they are on a similar scale.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Questions And Answers  </a:t>
            </a:r>
          </a:p>
        </p:txBody>
      </p:sp>
      <p:sp>
        <p:nvSpPr>
          <p:cNvPr id="3" name="Content Placeholder 2"/>
          <p:cNvSpPr>
            <a:spLocks noGrp="1"/>
          </p:cNvSpPr>
          <p:nvPr>
            <p:ph idx="1"/>
          </p:nvPr>
        </p:nvSpPr>
        <p:spPr>
          <a:xfrm>
            <a:off x="214282" y="1643050"/>
            <a:ext cx="8786874" cy="5214950"/>
          </a:xfrm>
        </p:spPr>
        <p:txBody>
          <a:bodyPr>
            <a:normAutofit fontScale="32500" lnSpcReduction="20000"/>
          </a:bodyPr>
          <a:lstStyle/>
          <a:p>
            <a:pPr>
              <a:buNone/>
            </a:pPr>
            <a:r>
              <a:rPr lang="en-US" sz="6200" b="1" dirty="0">
                <a:latin typeface="Arial Black" pitchFamily="34" charset="0"/>
              </a:rPr>
              <a:t>Questions and Answers :</a:t>
            </a:r>
          </a:p>
          <a:p>
            <a:pPr>
              <a:buNone/>
            </a:pPr>
            <a:endParaRPr lang="en-US" b="1" dirty="0">
              <a:latin typeface="Arial Black" pitchFamily="34" charset="0"/>
            </a:endParaRPr>
          </a:p>
          <a:p>
            <a:pPr>
              <a:buNone/>
            </a:pPr>
            <a:endParaRPr lang="en-US" b="1" dirty="0">
              <a:latin typeface="Arial Black" pitchFamily="34" charset="0"/>
            </a:endParaRPr>
          </a:p>
          <a:p>
            <a:pPr>
              <a:buNone/>
            </a:pPr>
            <a:r>
              <a:rPr lang="en-US" sz="5500" b="1" dirty="0">
                <a:solidFill>
                  <a:srgbClr val="FF0000"/>
                </a:solidFill>
                <a:latin typeface="+mj-lt"/>
              </a:rPr>
              <a:t>1. How do you handle missing values in the dataset ?</a:t>
            </a:r>
          </a:p>
          <a:p>
            <a:pPr>
              <a:buNone/>
            </a:pPr>
            <a:r>
              <a:rPr lang="en-US" sz="4900" b="1" dirty="0">
                <a:latin typeface="+mj-lt"/>
              </a:rPr>
              <a:t>    </a:t>
            </a:r>
          </a:p>
          <a:p>
            <a:pPr>
              <a:buNone/>
            </a:pPr>
            <a:r>
              <a:rPr lang="en-US" sz="5500" b="1" dirty="0">
                <a:latin typeface="+mj-lt"/>
              </a:rPr>
              <a:t>      </a:t>
            </a:r>
            <a:r>
              <a:rPr lang="en-US" sz="4900" b="1" dirty="0">
                <a:latin typeface="+mj-lt"/>
              </a:rPr>
              <a:t>Answer :</a:t>
            </a:r>
          </a:p>
          <a:p>
            <a:pPr>
              <a:buNone/>
            </a:pPr>
            <a:endParaRPr lang="en-US" sz="4900" b="1" dirty="0">
              <a:latin typeface="+mj-lt"/>
            </a:endParaRPr>
          </a:p>
          <a:p>
            <a:pPr>
              <a:buNone/>
            </a:pPr>
            <a:r>
              <a:rPr lang="en-US" sz="4900" b="1" dirty="0">
                <a:latin typeface="+mj-lt"/>
              </a:rPr>
              <a:t>        </a:t>
            </a:r>
            <a:r>
              <a:rPr lang="en-US" sz="4900" b="1" dirty="0">
                <a:solidFill>
                  <a:srgbClr val="0070C0"/>
                </a:solidFill>
                <a:latin typeface="+mj-lt"/>
              </a:rPr>
              <a:t>Missing values can be handled by removing rows with missing data, imputing missing values using techniques like mean, median, or mode, or using advanced methods like K-nearest neighbors imputation.</a:t>
            </a:r>
          </a:p>
          <a:p>
            <a:pPr>
              <a:buNone/>
            </a:pPr>
            <a:endParaRPr lang="en-US" sz="4900" b="1" dirty="0">
              <a:latin typeface="+mj-lt"/>
            </a:endParaRPr>
          </a:p>
          <a:p>
            <a:pPr>
              <a:buNone/>
            </a:pPr>
            <a:r>
              <a:rPr lang="en-US" sz="4900" b="1" dirty="0">
                <a:solidFill>
                  <a:srgbClr val="FF0000"/>
                </a:solidFill>
                <a:latin typeface="+mj-lt"/>
              </a:rPr>
              <a:t>2. Why do we need to encode categorical variables ?</a:t>
            </a:r>
          </a:p>
          <a:p>
            <a:pPr>
              <a:buNone/>
            </a:pPr>
            <a:r>
              <a:rPr lang="en-US" sz="4900" b="1" dirty="0">
                <a:latin typeface="+mj-lt"/>
              </a:rPr>
              <a:t>    </a:t>
            </a:r>
          </a:p>
          <a:p>
            <a:pPr>
              <a:buNone/>
            </a:pPr>
            <a:r>
              <a:rPr lang="en-US" sz="4900" b="1" dirty="0">
                <a:latin typeface="+mj-lt"/>
              </a:rPr>
              <a:t>       Answer : </a:t>
            </a:r>
          </a:p>
          <a:p>
            <a:pPr>
              <a:buNone/>
            </a:pPr>
            <a:endParaRPr lang="en-US" sz="4900" b="1" dirty="0">
              <a:latin typeface="+mj-lt"/>
            </a:endParaRPr>
          </a:p>
          <a:p>
            <a:pPr>
              <a:buNone/>
            </a:pPr>
            <a:r>
              <a:rPr lang="en-US" sz="4900" b="1" dirty="0">
                <a:latin typeface="+mj-lt"/>
              </a:rPr>
              <a:t>        </a:t>
            </a:r>
            <a:r>
              <a:rPr lang="en-US" sz="4900" b="1" dirty="0">
                <a:solidFill>
                  <a:srgbClr val="0070C0"/>
                </a:solidFill>
                <a:latin typeface="+mj-lt"/>
              </a:rPr>
              <a:t>Machine learning algorithms require numerical input, so categorical variables must be converted into a numerical format using techniques like one-hot encoding or label encoding.</a:t>
            </a:r>
          </a:p>
          <a:p>
            <a:pPr>
              <a:buNone/>
            </a:pPr>
            <a:endParaRPr lang="en-US" sz="4900" b="1" dirty="0">
              <a:solidFill>
                <a:srgbClr val="0070C0"/>
              </a:solidFill>
              <a:latin typeface="+mj-lt"/>
            </a:endParaRPr>
          </a:p>
          <a:p>
            <a:pPr>
              <a:buNone/>
            </a:pPr>
            <a:r>
              <a:rPr lang="en-US" sz="4900" b="1" dirty="0">
                <a:solidFill>
                  <a:srgbClr val="FF0000"/>
                </a:solidFill>
              </a:rPr>
              <a:t>3. What is the purpose of normalizing or scaling numerical features ?</a:t>
            </a:r>
          </a:p>
          <a:p>
            <a:pPr>
              <a:buNone/>
            </a:pPr>
            <a:endParaRPr lang="en-US" sz="4900" b="1" dirty="0">
              <a:solidFill>
                <a:srgbClr val="FF0000"/>
              </a:solidFill>
              <a:latin typeface="+mj-lt"/>
            </a:endParaRPr>
          </a:p>
          <a:p>
            <a:pPr>
              <a:buNone/>
            </a:pPr>
            <a:r>
              <a:rPr lang="en-US" sz="4900" b="1" dirty="0"/>
              <a:t>        Answer : </a:t>
            </a:r>
          </a:p>
          <a:p>
            <a:pPr>
              <a:buNone/>
            </a:pPr>
            <a:endParaRPr lang="en-US" sz="4900" b="1" dirty="0"/>
          </a:p>
          <a:p>
            <a:pPr>
              <a:buNone/>
            </a:pPr>
            <a:r>
              <a:rPr lang="en-US" sz="4900" b="1" dirty="0"/>
              <a:t>        </a:t>
            </a:r>
            <a:r>
              <a:rPr lang="en-US" sz="4900" b="1" dirty="0">
                <a:solidFill>
                  <a:srgbClr val="0070C0"/>
                </a:solidFill>
              </a:rPr>
              <a:t>Normalizing or scaling ensures that numerical features are on a similar scale, which helps improve the performance and convergence speed of many machine learning algorithms.</a:t>
            </a:r>
            <a:endParaRPr lang="en-US" sz="4900" b="1" dirty="0">
              <a:solidFill>
                <a:srgbClr val="0070C0"/>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Step </a:t>
            </a:r>
            <a:r>
              <a:rPr lang="en-US" sz="3600" dirty="0">
                <a:latin typeface="Arial Rounded MT Bold" pitchFamily="34" charset="0"/>
                <a:ea typeface="Arial Unicode MS" pitchFamily="34" charset="-128"/>
                <a:cs typeface="Arial Unicode MS" pitchFamily="34" charset="-128"/>
              </a:rPr>
              <a:t>3</a:t>
            </a:r>
            <a:endParaRPr lang="en-US" dirty="0">
              <a:latin typeface="Arial Rounded MT Bold" pitchFamily="34" charset="0"/>
              <a:ea typeface="Arial Unicode MS" pitchFamily="34" charset="-128"/>
              <a:cs typeface="Arial Unicode MS" pitchFamily="34" charset="-128"/>
            </a:endParaRPr>
          </a:p>
        </p:txBody>
      </p:sp>
      <p:sp>
        <p:nvSpPr>
          <p:cNvPr id="3" name="Content Placeholder 2"/>
          <p:cNvSpPr>
            <a:spLocks noGrp="1"/>
          </p:cNvSpPr>
          <p:nvPr>
            <p:ph idx="1"/>
          </p:nvPr>
        </p:nvSpPr>
        <p:spPr>
          <a:xfrm>
            <a:off x="214282" y="1643050"/>
            <a:ext cx="8786874" cy="5072098"/>
          </a:xfrm>
        </p:spPr>
        <p:txBody>
          <a:bodyPr>
            <a:normAutofit fontScale="77500" lnSpcReduction="20000"/>
          </a:bodyPr>
          <a:lstStyle/>
          <a:p>
            <a:pPr>
              <a:buNone/>
            </a:pPr>
            <a:endParaRPr lang="en-US" b="1" dirty="0">
              <a:latin typeface="Arial Black" pitchFamily="34" charset="0"/>
            </a:endParaRPr>
          </a:p>
          <a:p>
            <a:pPr>
              <a:buNone/>
            </a:pPr>
            <a:r>
              <a:rPr lang="en-US" b="1" dirty="0">
                <a:latin typeface="Arial Black" pitchFamily="34" charset="0"/>
              </a:rPr>
              <a:t>3. Train-Test Split</a:t>
            </a:r>
          </a:p>
          <a:p>
            <a:pPr>
              <a:buNone/>
            </a:pPr>
            <a:endParaRPr lang="en-US" b="1" dirty="0"/>
          </a:p>
          <a:p>
            <a:pPr>
              <a:buNone/>
            </a:pPr>
            <a:r>
              <a:rPr lang="en-US" b="1" dirty="0"/>
              <a:t>      </a:t>
            </a:r>
            <a:r>
              <a:rPr lang="en-US" b="1" dirty="0">
                <a:solidFill>
                  <a:schemeClr val="accent5">
                    <a:lumMod val="75000"/>
                  </a:schemeClr>
                </a:solidFill>
              </a:rPr>
              <a:t>This step involves splitting the dataset into two parts: a training set used to train the model and a testing set used to evaluate the model's performance. </a:t>
            </a:r>
          </a:p>
          <a:p>
            <a:pPr>
              <a:buNone/>
            </a:pPr>
            <a:endParaRPr lang="en-US" b="1" dirty="0"/>
          </a:p>
          <a:p>
            <a:pPr>
              <a:buNone/>
            </a:pPr>
            <a:r>
              <a:rPr lang="en-US" b="1" dirty="0"/>
              <a:t>      </a:t>
            </a:r>
            <a:r>
              <a:rPr lang="en-US" b="1" dirty="0">
                <a:solidFill>
                  <a:srgbClr val="FF0000"/>
                </a:solidFill>
              </a:rPr>
              <a:t>Typically, a common split ratio is 80% training and 20% testing .</a:t>
            </a:r>
          </a:p>
          <a:p>
            <a:pPr>
              <a:buNone/>
            </a:pPr>
            <a:endParaRPr lang="en-US" b="1" dirty="0"/>
          </a:p>
          <a:p>
            <a:pPr>
              <a:buNone/>
            </a:pPr>
            <a:r>
              <a:rPr lang="en-US" b="1" dirty="0">
                <a:latin typeface="Arial Black" pitchFamily="34" charset="0"/>
              </a:rPr>
              <a:t>Step :-</a:t>
            </a:r>
          </a:p>
          <a:p>
            <a:pPr>
              <a:buNone/>
            </a:pPr>
            <a:endParaRPr lang="en-US" b="1" dirty="0"/>
          </a:p>
          <a:p>
            <a:pPr>
              <a:buFontTx/>
              <a:buChar char="-"/>
            </a:pPr>
            <a:r>
              <a:rPr lang="en-US" sz="2800" b="1" dirty="0">
                <a:solidFill>
                  <a:srgbClr val="FF0000"/>
                </a:solidFill>
              </a:rPr>
              <a:t>Split the Data </a:t>
            </a:r>
            <a:r>
              <a:rPr lang="en-US" sz="2800" b="1" dirty="0"/>
              <a:t>: </a:t>
            </a:r>
          </a:p>
          <a:p>
            <a:pPr>
              <a:buFontTx/>
              <a:buChar char="-"/>
            </a:pPr>
            <a:endParaRPr lang="en-US" sz="2800" b="1" dirty="0"/>
          </a:p>
          <a:p>
            <a:pPr>
              <a:buNone/>
            </a:pPr>
            <a:r>
              <a:rPr lang="en-US" sz="2800" b="1" dirty="0"/>
              <a:t>      Use the </a:t>
            </a:r>
            <a:r>
              <a:rPr lang="en-US" sz="2800" b="1" dirty="0" err="1"/>
              <a:t>train_test_split</a:t>
            </a:r>
            <a:r>
              <a:rPr lang="en-US" sz="2800" b="1" dirty="0"/>
              <a:t>  function from </a:t>
            </a:r>
            <a:r>
              <a:rPr lang="en-US" sz="2800" b="1" dirty="0" err="1"/>
              <a:t>sklearn</a:t>
            </a:r>
            <a:r>
              <a:rPr lang="en-US" sz="2800" b="1" dirty="0"/>
              <a:t> to split the 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Questions And Answers  </a:t>
            </a:r>
          </a:p>
        </p:txBody>
      </p:sp>
      <p:sp>
        <p:nvSpPr>
          <p:cNvPr id="3" name="Content Placeholder 2"/>
          <p:cNvSpPr>
            <a:spLocks noGrp="1"/>
          </p:cNvSpPr>
          <p:nvPr>
            <p:ph idx="1"/>
          </p:nvPr>
        </p:nvSpPr>
        <p:spPr>
          <a:xfrm>
            <a:off x="214282" y="1643050"/>
            <a:ext cx="8786874" cy="5214950"/>
          </a:xfrm>
        </p:spPr>
        <p:txBody>
          <a:bodyPr>
            <a:normAutofit fontScale="40000" lnSpcReduction="20000"/>
          </a:bodyPr>
          <a:lstStyle/>
          <a:p>
            <a:pPr>
              <a:buNone/>
            </a:pPr>
            <a:r>
              <a:rPr lang="en-US" sz="6200" b="1" dirty="0">
                <a:latin typeface="Arial Black" pitchFamily="34" charset="0"/>
              </a:rPr>
              <a:t>Questions and Answers :</a:t>
            </a:r>
          </a:p>
          <a:p>
            <a:pPr>
              <a:buNone/>
            </a:pPr>
            <a:endParaRPr lang="en-US" b="1" dirty="0">
              <a:latin typeface="Arial Black" pitchFamily="34" charset="0"/>
            </a:endParaRPr>
          </a:p>
          <a:p>
            <a:pPr>
              <a:buNone/>
            </a:pPr>
            <a:endParaRPr lang="en-US" b="1" dirty="0">
              <a:latin typeface="Arial Black" pitchFamily="34" charset="0"/>
            </a:endParaRPr>
          </a:p>
          <a:p>
            <a:pPr>
              <a:buNone/>
            </a:pPr>
            <a:r>
              <a:rPr lang="en-US" sz="5500" b="1" dirty="0">
                <a:solidFill>
                  <a:srgbClr val="FF0000"/>
                </a:solidFill>
                <a:latin typeface="+mj-lt"/>
              </a:rPr>
              <a:t>1. What is the typical ratio for splitting the dataset into training and testing sets ?</a:t>
            </a:r>
          </a:p>
          <a:p>
            <a:pPr>
              <a:buNone/>
            </a:pPr>
            <a:r>
              <a:rPr lang="en-US" sz="4900" b="1" dirty="0">
                <a:latin typeface="+mj-lt"/>
              </a:rPr>
              <a:t>    </a:t>
            </a:r>
          </a:p>
          <a:p>
            <a:pPr>
              <a:buNone/>
            </a:pPr>
            <a:r>
              <a:rPr lang="en-US" sz="5500" b="1" dirty="0">
                <a:latin typeface="+mj-lt"/>
              </a:rPr>
              <a:t>      </a:t>
            </a:r>
            <a:r>
              <a:rPr lang="en-US" sz="4900" b="1" dirty="0">
                <a:latin typeface="+mj-lt"/>
              </a:rPr>
              <a:t>Answer :</a:t>
            </a:r>
          </a:p>
          <a:p>
            <a:pPr>
              <a:buNone/>
            </a:pPr>
            <a:endParaRPr lang="en-US" sz="4900" b="1" dirty="0">
              <a:latin typeface="+mj-lt"/>
            </a:endParaRPr>
          </a:p>
          <a:p>
            <a:pPr>
              <a:buNone/>
            </a:pPr>
            <a:r>
              <a:rPr lang="en-US" sz="4900" b="1" dirty="0">
                <a:latin typeface="+mj-lt"/>
              </a:rPr>
              <a:t>       </a:t>
            </a:r>
            <a:r>
              <a:rPr lang="en-US" sz="4900" b="1" dirty="0">
                <a:solidFill>
                  <a:srgbClr val="0070C0"/>
                </a:solidFill>
                <a:latin typeface="+mj-lt"/>
              </a:rPr>
              <a:t>A common split ratio is 80% for training and 20% for testing, though 70-30 and 75-25 splits are also used depending on the dataset size.</a:t>
            </a:r>
          </a:p>
          <a:p>
            <a:pPr>
              <a:buNone/>
            </a:pPr>
            <a:endParaRPr lang="en-US" sz="4900" b="1" dirty="0">
              <a:latin typeface="+mj-lt"/>
            </a:endParaRPr>
          </a:p>
          <a:p>
            <a:pPr>
              <a:buNone/>
            </a:pPr>
            <a:r>
              <a:rPr lang="en-US" sz="4900" b="1" dirty="0">
                <a:solidFill>
                  <a:srgbClr val="FF0000"/>
                </a:solidFill>
                <a:latin typeface="+mj-lt"/>
              </a:rPr>
              <a:t>2. Why is it important to split the dataset into training and testing sets ?</a:t>
            </a:r>
          </a:p>
          <a:p>
            <a:pPr>
              <a:buNone/>
            </a:pPr>
            <a:r>
              <a:rPr lang="en-US" sz="4900" b="1" dirty="0">
                <a:latin typeface="+mj-lt"/>
              </a:rPr>
              <a:t>    </a:t>
            </a:r>
          </a:p>
          <a:p>
            <a:pPr>
              <a:buNone/>
            </a:pPr>
            <a:r>
              <a:rPr lang="en-US" sz="4900" b="1" dirty="0">
                <a:latin typeface="+mj-lt"/>
              </a:rPr>
              <a:t>       Answer : </a:t>
            </a:r>
          </a:p>
          <a:p>
            <a:pPr>
              <a:buNone/>
            </a:pPr>
            <a:endParaRPr lang="en-US" sz="4900" b="1" dirty="0">
              <a:latin typeface="+mj-lt"/>
            </a:endParaRPr>
          </a:p>
          <a:p>
            <a:pPr>
              <a:buNone/>
            </a:pPr>
            <a:r>
              <a:rPr lang="en-US" sz="4900" b="1" dirty="0">
                <a:latin typeface="+mj-lt"/>
              </a:rPr>
              <a:t>       </a:t>
            </a:r>
            <a:r>
              <a:rPr lang="en-US" sz="4900" b="1" dirty="0">
                <a:solidFill>
                  <a:srgbClr val="0070C0"/>
                </a:solidFill>
                <a:latin typeface="+mj-lt"/>
              </a:rPr>
              <a:t>Splitting the dataset allows us to train the model on one portion of the data and test its performance on another, ensuring that the model can generalize well to new, unseen data.</a:t>
            </a:r>
          </a:p>
          <a:p>
            <a:pPr>
              <a:buNone/>
            </a:pPr>
            <a:endParaRPr lang="en-US" sz="4900" b="1" dirty="0">
              <a:solidFill>
                <a:srgbClr val="0070C0"/>
              </a:solidFill>
              <a:latin typeface="+mj-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274</TotalTime>
  <Words>2326</Words>
  <Application>Microsoft Office PowerPoint</Application>
  <PresentationFormat>On-screen Show (4:3)</PresentationFormat>
  <Paragraphs>306</Paragraphs>
  <Slides>38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Arial Black</vt:lpstr>
      <vt:lpstr>Arial Rounded MT Bold</vt:lpstr>
      <vt:lpstr>Calibri</vt:lpstr>
      <vt:lpstr>Corbel</vt:lpstr>
      <vt:lpstr>Wingdings</vt:lpstr>
      <vt:lpstr>Wingdings 2</vt:lpstr>
      <vt:lpstr>Wingdings 3</vt:lpstr>
      <vt:lpstr>Module</vt:lpstr>
      <vt:lpstr>Technocrates Institute of Technology</vt:lpstr>
      <vt:lpstr>Working of  The Project </vt:lpstr>
      <vt:lpstr>PowerPoint Presentation</vt:lpstr>
      <vt:lpstr>Step 1</vt:lpstr>
      <vt:lpstr>Questions And Answers  </vt:lpstr>
      <vt:lpstr>Step 2</vt:lpstr>
      <vt:lpstr>Questions And Answers  </vt:lpstr>
      <vt:lpstr>Step 3</vt:lpstr>
      <vt:lpstr>Questions And Answers  </vt:lpstr>
      <vt:lpstr>Step 4</vt:lpstr>
      <vt:lpstr>Questions And Answers  </vt:lpstr>
      <vt:lpstr>Step 5</vt:lpstr>
      <vt:lpstr>Questions And Answers  </vt:lpstr>
      <vt:lpstr>ECG Plays An Important Role !</vt:lpstr>
      <vt:lpstr>ECG Plays An Important Role !</vt:lpstr>
      <vt:lpstr>ECG Plays An Important Role !</vt:lpstr>
      <vt:lpstr>Working of Whole Project Is Based On Following Parameters </vt:lpstr>
      <vt:lpstr>Parameters</vt:lpstr>
      <vt:lpstr>Parameters</vt:lpstr>
      <vt:lpstr>Parameters</vt:lpstr>
      <vt:lpstr>Working of Whole Project </vt:lpstr>
      <vt:lpstr>Parameters</vt:lpstr>
      <vt:lpstr>We have Used Google Colab For Project Making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Technocrates Institute of Technology</dc:title>
  <dc:creator>Ujjwal</dc:creator>
  <cp:lastModifiedBy>SHIVAM PATEL</cp:lastModifiedBy>
  <cp:revision>56</cp:revision>
  <dcterms:created xsi:type="dcterms:W3CDTF">2024-06-03T10:32:04Z</dcterms:created>
  <dcterms:modified xsi:type="dcterms:W3CDTF">2025-05-04T18:39:53Z</dcterms:modified>
</cp:coreProperties>
</file>