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71" r:id="rId6"/>
    <p:sldId id="272" r:id="rId7"/>
    <p:sldId id="268" r:id="rId8"/>
    <p:sldId id="273" r:id="rId9"/>
    <p:sldId id="274" r:id="rId10"/>
    <p:sldId id="276" r:id="rId11"/>
    <p:sldId id="27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1/23/2024</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1/23/2024</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1/23/2024</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Pandemic Food Survey Analysis </a:t>
            </a:r>
            <a:r>
              <a:rPr lang="en-US" sz="4400" dirty="0">
                <a:latin typeface="Franklin Gothic Book" panose="020B0503020102020204" pitchFamily="34" charset="0"/>
                <a:cs typeface="Segoe UI" panose="020B0502040204020203" pitchFamily="34" charset="0"/>
              </a:rPr>
              <a:t>Presentation</a:t>
            </a: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
        <p:nvSpPr>
          <p:cNvPr id="4" name="TextBox 3"/>
          <p:cNvSpPr txBox="1"/>
          <p:nvPr/>
        </p:nvSpPr>
        <p:spPr>
          <a:xfrm>
            <a:off x="8485229" y="5893444"/>
            <a:ext cx="3500506" cy="646331"/>
          </a:xfrm>
          <a:prstGeom prst="rect">
            <a:avLst/>
          </a:prstGeom>
          <a:noFill/>
        </p:spPr>
        <p:txBody>
          <a:bodyPr wrap="square" rtlCol="0">
            <a:spAutoFit/>
          </a:bodyPr>
          <a:lstStyle/>
          <a:p>
            <a:r>
              <a:rPr lang="en-US" dirty="0" smtClean="0"/>
              <a:t>By:- Shivangi Gupta</a:t>
            </a:r>
            <a:endParaRPr lang="en-US" dirty="0"/>
          </a:p>
          <a:p>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Agenda</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Problem Statement and Data Source</a:t>
            </a:r>
          </a:p>
          <a:p>
            <a:pPr>
              <a:buFont typeface="Wingdings" panose="05000000000000000000" pitchFamily="2" charset="2"/>
              <a:buChar char="Ø"/>
            </a:pPr>
            <a:r>
              <a:rPr lang="en-US" dirty="0" smtClean="0"/>
              <a:t>Objective </a:t>
            </a:r>
          </a:p>
          <a:p>
            <a:pPr>
              <a:buFont typeface="Wingdings" panose="05000000000000000000" pitchFamily="2" charset="2"/>
              <a:buChar char="Ø"/>
            </a:pPr>
            <a:r>
              <a:rPr lang="en-US" dirty="0" smtClean="0"/>
              <a:t> Methodology</a:t>
            </a:r>
          </a:p>
          <a:p>
            <a:pPr>
              <a:buFont typeface="Wingdings" panose="05000000000000000000" pitchFamily="2" charset="2"/>
              <a:buChar char="Ø"/>
            </a:pPr>
            <a:r>
              <a:rPr lang="en-US" dirty="0" smtClean="0"/>
              <a:t>Solution Architect Design</a:t>
            </a:r>
          </a:p>
          <a:p>
            <a:pPr>
              <a:buFont typeface="Wingdings" panose="05000000000000000000" pitchFamily="2" charset="2"/>
              <a:buChar char="Ø"/>
            </a:pPr>
            <a:r>
              <a:rPr lang="en-US" dirty="0" smtClean="0"/>
              <a:t>Conclusion</a:t>
            </a:r>
            <a:endParaRPr lang="en-US" dirty="0"/>
          </a:p>
        </p:txBody>
      </p:sp>
    </p:spTree>
    <p:extLst>
      <p:ext uri="{BB962C8B-B14F-4D97-AF65-F5344CB8AC3E}">
        <p14:creationId xmlns:p14="http://schemas.microsoft.com/office/powerpoint/2010/main" val="341727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a:bodyPr>
          <a:lstStyle/>
          <a:p>
            <a:pPr marL="0" indent="0">
              <a:buNone/>
            </a:pPr>
            <a:r>
              <a:rPr lang="en-US" dirty="0"/>
              <a:t>In the throes of the 2020 pandemic, our study unveils a snapshot of survival strategies through the lens of food. This concise analysis focuses on key aspects—food quantity and quality, purchasing mediums, age vulnerabilities, generational food preferences—and aims to illuminate the unique ways individuals navigated the challenges of the global health crisis</a:t>
            </a:r>
            <a:r>
              <a:rPr lang="en-US" dirty="0" smtClean="0"/>
              <a:t>.</a:t>
            </a:r>
          </a:p>
          <a:p>
            <a:pPr marL="0" indent="0">
              <a:buNone/>
            </a:pPr>
            <a:r>
              <a:rPr lang="en-US" dirty="0" smtClean="0"/>
              <a:t>Study </a:t>
            </a:r>
            <a:r>
              <a:rPr lang="en-US" dirty="0"/>
              <a:t>aims to understand how people coped with COVID-19 through food habits, exploring shifts in dietary patterns, food acquisition, vulnerabilities across age groups, and generational preferences, using a targeted survey and mixed research methods</a:t>
            </a:r>
            <a:endParaRPr lang="en-US" dirty="0"/>
          </a:p>
        </p:txBody>
      </p:sp>
    </p:spTree>
    <p:extLst>
      <p:ext uri="{BB962C8B-B14F-4D97-AF65-F5344CB8AC3E}">
        <p14:creationId xmlns:p14="http://schemas.microsoft.com/office/powerpoint/2010/main" val="3527092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b="1" u="sng" dirty="0"/>
              <a:t>Problem Statement and Data Source</a:t>
            </a:r>
          </a:p>
        </p:txBody>
      </p:sp>
      <p:sp>
        <p:nvSpPr>
          <p:cNvPr id="5" name="TextBox 4">
            <a:extLst>
              <a:ext uri="{FF2B5EF4-FFF2-40B4-BE49-F238E27FC236}">
                <a16:creationId xmlns:a16="http://schemas.microsoft.com/office/drawing/2014/main" xmlns="" id="{25AD4F61-E023-4530-BF03-8BC2D825D0BF}"/>
              </a:ext>
            </a:extLst>
          </p:cNvPr>
          <p:cNvSpPr txBox="1"/>
          <p:nvPr/>
        </p:nvSpPr>
        <p:spPr>
          <a:xfrm>
            <a:off x="1103839" y="4397884"/>
            <a:ext cx="3350846" cy="2246769"/>
          </a:xfrm>
          <a:prstGeom prst="rect">
            <a:avLst/>
          </a:prstGeom>
          <a:noFill/>
        </p:spPr>
        <p:txBody>
          <a:bodyPr wrap="square" rtlCol="0">
            <a:spAutoFit/>
          </a:bodyPr>
          <a:lstStyle/>
          <a:p>
            <a:r>
              <a:rPr lang="en-US" sz="2800" dirty="0">
                <a:cs typeface="Segoe UI" panose="020B0502040204020203" pitchFamily="34" charset="0"/>
              </a:rPr>
              <a:t>1.  </a:t>
            </a:r>
            <a:r>
              <a:rPr lang="en-US" sz="2800" dirty="0" smtClean="0">
                <a:cs typeface="Segoe UI" panose="020B0502040204020203" pitchFamily="34" charset="0"/>
              </a:rPr>
              <a:t>Made a google survey form on Food mostly consumed in </a:t>
            </a:r>
            <a:r>
              <a:rPr lang="en-US" sz="2800" dirty="0" err="1" smtClean="0">
                <a:cs typeface="Segoe UI" panose="020B0502040204020203" pitchFamily="34" charset="0"/>
              </a:rPr>
              <a:t>Pendamic</a:t>
            </a:r>
            <a:r>
              <a:rPr lang="en-US" sz="2800" dirty="0" smtClean="0">
                <a:cs typeface="Segoe UI" panose="020B0502040204020203" pitchFamily="34" charset="0"/>
              </a:rPr>
              <a:t> </a:t>
            </a:r>
            <a:r>
              <a:rPr lang="en-US" sz="2800" dirty="0" err="1" smtClean="0">
                <a:cs typeface="Segoe UI" panose="020B0502040204020203" pitchFamily="34" charset="0"/>
              </a:rPr>
              <a:t>Covid</a:t>
            </a:r>
            <a:r>
              <a:rPr lang="en-US" sz="2800" dirty="0" smtClean="0">
                <a:cs typeface="Segoe UI" panose="020B0502040204020203" pitchFamily="34" charset="0"/>
              </a:rPr>
              <a:t> 19 by people</a:t>
            </a:r>
            <a:r>
              <a:rPr lang="en-US" sz="2800" dirty="0" smtClean="0">
                <a:cs typeface="Segoe UI" panose="020B0502040204020203" pitchFamily="34" charset="0"/>
              </a:rPr>
              <a:t>.</a:t>
            </a:r>
            <a:endParaRPr lang="en-US" sz="2800" dirty="0">
              <a:cs typeface="Segoe UI" panose="020B0502040204020203" pitchFamily="34"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5297731" y="4319730"/>
            <a:ext cx="6503499" cy="1815882"/>
          </a:xfrm>
          <a:prstGeom prst="rect">
            <a:avLst/>
          </a:prstGeom>
          <a:noFill/>
        </p:spPr>
        <p:txBody>
          <a:bodyPr wrap="square" rtlCol="0">
            <a:spAutoFit/>
          </a:bodyPr>
          <a:lstStyle/>
          <a:p>
            <a:r>
              <a:rPr lang="en-US" sz="2800" dirty="0">
                <a:cs typeface="Segoe UI" panose="020B0502040204020203" pitchFamily="34" charset="0"/>
              </a:rPr>
              <a:t>2.  </a:t>
            </a:r>
            <a:r>
              <a:rPr lang="en-US" sz="2800" dirty="0" smtClean="0">
                <a:cs typeface="Segoe UI" panose="020B0502040204020203" pitchFamily="34" charset="0"/>
              </a:rPr>
              <a:t>After sharing survey form globally I have received 350+ response on the food which people mostly consumed in </a:t>
            </a:r>
            <a:r>
              <a:rPr lang="en-US" sz="2800" dirty="0" err="1" smtClean="0">
                <a:cs typeface="Segoe UI" panose="020B0502040204020203" pitchFamily="34" charset="0"/>
              </a:rPr>
              <a:t>pendamic</a:t>
            </a:r>
            <a:r>
              <a:rPr lang="en-US" sz="2800" dirty="0" smtClean="0">
                <a:cs typeface="Segoe UI" panose="020B0502040204020203" pitchFamily="34" charset="0"/>
              </a:rPr>
              <a:t> </a:t>
            </a:r>
            <a:r>
              <a:rPr lang="en-US" sz="2800" dirty="0" err="1" smtClean="0">
                <a:cs typeface="Segoe UI" panose="020B0502040204020203" pitchFamily="34" charset="0"/>
              </a:rPr>
              <a:t>covid</a:t>
            </a:r>
            <a:r>
              <a:rPr lang="en-US" sz="2800" dirty="0" smtClean="0">
                <a:cs typeface="Segoe UI" panose="020B0502040204020203" pitchFamily="34" charset="0"/>
              </a:rPr>
              <a:t> 19 as a raw data</a:t>
            </a:r>
            <a:endParaRPr lang="en-US" sz="2800" dirty="0">
              <a:cs typeface="Segoe UI" panose="020B0502040204020203" pitchFamily="34" charset="0"/>
            </a:endParaRPr>
          </a:p>
        </p:txBody>
      </p:sp>
      <p:sp>
        <p:nvSpPr>
          <p:cNvPr id="8" name="Oval 7">
            <a:extLst>
              <a:ext uri="{FF2B5EF4-FFF2-40B4-BE49-F238E27FC236}">
                <a16:creationId xmlns:a16="http://schemas.microsoft.com/office/drawing/2014/main" xmlns=""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xmlns=""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stretch>
            <a:fillRect/>
          </a:stretch>
        </p:blipFill>
        <p:spPr>
          <a:xfrm>
            <a:off x="5174485" y="1609971"/>
            <a:ext cx="6333153" cy="2489573"/>
          </a:xfrm>
          <a:prstGeom prst="rect">
            <a:avLst/>
          </a:prstGeom>
        </p:spPr>
      </p:pic>
      <p:pic>
        <p:nvPicPr>
          <p:cNvPr id="11" name="Picture 10"/>
          <p:cNvPicPr>
            <a:picLocks noChangeAspect="1"/>
          </p:cNvPicPr>
          <p:nvPr/>
        </p:nvPicPr>
        <p:blipFill>
          <a:blip r:embed="rId4"/>
          <a:stretch>
            <a:fillRect/>
          </a:stretch>
        </p:blipFill>
        <p:spPr>
          <a:xfrm>
            <a:off x="1029508" y="1624269"/>
            <a:ext cx="3111171" cy="2475275"/>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a:t>
            </a:r>
            <a:endParaRPr lang="en-US" b="1" u="sng" dirty="0"/>
          </a:p>
        </p:txBody>
      </p:sp>
      <p:sp>
        <p:nvSpPr>
          <p:cNvPr id="3" name="Content Placeholder 2"/>
          <p:cNvSpPr>
            <a:spLocks noGrp="1"/>
          </p:cNvSpPr>
          <p:nvPr>
            <p:ph idx="1"/>
          </p:nvPr>
        </p:nvSpPr>
        <p:spPr>
          <a:xfrm>
            <a:off x="838200" y="1825625"/>
            <a:ext cx="8029755" cy="4351338"/>
          </a:xfrm>
        </p:spPr>
        <p:txBody>
          <a:bodyPr>
            <a:normAutofit fontScale="92500"/>
          </a:bodyPr>
          <a:lstStyle/>
          <a:p>
            <a:pPr marL="514350" indent="-514350">
              <a:buAutoNum type="arabicPeriod"/>
            </a:pPr>
            <a:r>
              <a:rPr lang="en-US" dirty="0" smtClean="0"/>
              <a:t>To </a:t>
            </a:r>
            <a:r>
              <a:rPr lang="en-US" dirty="0"/>
              <a:t>understand how individuals coped with the challenges of the COVID-19 pandemic through their food choices, including shifts in dietary patterns, changes in the way food was acquired, and vulnerabilities across different age groups and </a:t>
            </a:r>
            <a:r>
              <a:rPr lang="en-US" dirty="0" smtClean="0"/>
              <a:t>generations.</a:t>
            </a:r>
          </a:p>
          <a:p>
            <a:pPr marL="514350" indent="-514350">
              <a:buAutoNum type="arabicPeriod"/>
            </a:pPr>
            <a:endParaRPr lang="en-US" dirty="0"/>
          </a:p>
          <a:p>
            <a:pPr marL="514350" indent="-514350">
              <a:buAutoNum type="arabicPeriod"/>
            </a:pPr>
            <a:r>
              <a:rPr lang="en-US" dirty="0" smtClean="0"/>
              <a:t>To </a:t>
            </a:r>
            <a:r>
              <a:rPr lang="en-US" dirty="0"/>
              <a:t>identify the adaptive strategies people employed to ensure sustenance and resilience during these unprecedented times, including the role of food in maintaining a sense of control and autonomy.</a:t>
            </a:r>
            <a:endParaRPr lang="en-US" dirty="0"/>
          </a:p>
        </p:txBody>
      </p:sp>
    </p:spTree>
    <p:extLst>
      <p:ext uri="{BB962C8B-B14F-4D97-AF65-F5344CB8AC3E}">
        <p14:creationId xmlns:p14="http://schemas.microsoft.com/office/powerpoint/2010/main" val="2235518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Methodology</a:t>
            </a:r>
            <a:endParaRPr lang="en-US" b="1" u="sng"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Conducted </a:t>
            </a:r>
            <a:r>
              <a:rPr lang="en-US" dirty="0"/>
              <a:t>a targeted food analysis survey encompassing diverse demographic groups, focusing on key parameters such as variations in food quantity and quality, the mediums through which individuals sourced their food during lockdowns, vulnerabilities observed across different age groups, and generational food </a:t>
            </a:r>
            <a:r>
              <a:rPr lang="en-US" dirty="0" smtClean="0"/>
              <a:t>preferences.</a:t>
            </a:r>
          </a:p>
          <a:p>
            <a:pPr marL="514350" indent="-514350">
              <a:buAutoNum type="arabicPeriod"/>
            </a:pPr>
            <a:endParaRPr lang="en-US" dirty="0"/>
          </a:p>
          <a:p>
            <a:pPr marL="514350" indent="-514350">
              <a:buAutoNum type="arabicPeriod"/>
            </a:pPr>
            <a:r>
              <a:rPr lang="en-US" dirty="0" smtClean="0"/>
              <a:t>Employed </a:t>
            </a:r>
            <a:r>
              <a:rPr lang="en-US" dirty="0"/>
              <a:t>a combination of quantitative and qualitative research methods, gathering data through structured surveys and in-depth interviews to gain nuanced insights into how individuals navigated the challenges of the pandemic through their food choices.</a:t>
            </a:r>
            <a:endParaRPr lang="en-US" dirty="0"/>
          </a:p>
        </p:txBody>
      </p:sp>
    </p:spTree>
    <p:extLst>
      <p:ext uri="{BB962C8B-B14F-4D97-AF65-F5344CB8AC3E}">
        <p14:creationId xmlns:p14="http://schemas.microsoft.com/office/powerpoint/2010/main" val="1596596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Solution Architect </a:t>
            </a:r>
            <a:r>
              <a:rPr lang="en-US" b="1" u="sng" dirty="0" smtClean="0"/>
              <a:t>Design</a:t>
            </a:r>
            <a:endParaRPr lang="en-US" b="1" u="sng" dirty="0"/>
          </a:p>
        </p:txBody>
      </p:sp>
      <p:pic>
        <p:nvPicPr>
          <p:cNvPr id="2053" name="Content Placeholder 2052"/>
          <p:cNvPicPr>
            <a:picLocks noGrp="1" noChangeAspect="1"/>
          </p:cNvPicPr>
          <p:nvPr>
            <p:ph idx="1"/>
          </p:nvPr>
        </p:nvPicPr>
        <p:blipFill>
          <a:blip r:embed="rId2"/>
          <a:stretch>
            <a:fillRect/>
          </a:stretch>
        </p:blipFill>
        <p:spPr>
          <a:xfrm>
            <a:off x="1" y="1690688"/>
            <a:ext cx="11990716" cy="5167311"/>
          </a:xfrm>
          <a:prstGeom prst="rect">
            <a:avLst/>
          </a:prstGeom>
        </p:spPr>
      </p:pic>
    </p:spTree>
    <p:extLst>
      <p:ext uri="{BB962C8B-B14F-4D97-AF65-F5344CB8AC3E}">
        <p14:creationId xmlns:p14="http://schemas.microsoft.com/office/powerpoint/2010/main" val="626204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lstStyle/>
          <a:p>
            <a:pPr marL="0" indent="0">
              <a:buNone/>
            </a:pPr>
            <a:r>
              <a:rPr lang="en-US" dirty="0"/>
              <a:t>In conclusion, our study provides a comprehensive understanding of how individuals coped with the challenges of the COVID-19 pandemic through their food choices. By examining shifts in dietary patterns, changes in food acquisition, vulnerabilities across age groups, and generational preferences, we gained valuable insights into the adaptive strategies people employed to ensure sustenance and resilience during these unprecedented times. Our findings highlight the importance of considering the interplay between food and society during times of crisis, and the need to develop sustainable and inclusive food systems that support the well-being of all individuals and </a:t>
            </a:r>
            <a:r>
              <a:rPr lang="en-US" dirty="0" smtClean="0"/>
              <a:t>communities which helps in data analysis.</a:t>
            </a:r>
            <a:endParaRPr lang="en-US" dirty="0"/>
          </a:p>
        </p:txBody>
      </p:sp>
    </p:spTree>
    <p:extLst>
      <p:ext uri="{BB962C8B-B14F-4D97-AF65-F5344CB8AC3E}">
        <p14:creationId xmlns:p14="http://schemas.microsoft.com/office/powerpoint/2010/main" val="1136650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fontScale="90000"/>
          </a:bodyPr>
          <a:lstStyle/>
          <a:p>
            <a:r>
              <a:rPr lang="en-US" sz="5400" dirty="0">
                <a:solidFill>
                  <a:srgbClr val="FFFFFF"/>
                </a:solidFill>
                <a:latin typeface="Franklin Gothic Book" panose="020B0503020102020204" pitchFamily="34" charset="0"/>
                <a:cs typeface="Segoe UI" panose="020B0502040204020203" pitchFamily="34" charset="0"/>
              </a:rPr>
              <a:t>Research </a:t>
            </a:r>
            <a:r>
              <a:rPr lang="en-US" sz="5400" dirty="0" smtClean="0">
                <a:solidFill>
                  <a:srgbClr val="FFFFFF"/>
                </a:solidFill>
                <a:latin typeface="Franklin Gothic Book" panose="020B0503020102020204" pitchFamily="34" charset="0"/>
                <a:cs typeface="Segoe UI" panose="020B0502040204020203" pitchFamily="34" charset="0"/>
              </a:rPr>
              <a:t>&amp; Analysis Presentation </a:t>
            </a:r>
            <a:r>
              <a:rPr lang="en-US" sz="5400" dirty="0">
                <a:solidFill>
                  <a:srgbClr val="FFFFFF"/>
                </a:solidFill>
                <a:latin typeface="Franklin Gothic Book" panose="020B0503020102020204" pitchFamily="34" charset="0"/>
                <a:cs typeface="Segoe UI" panose="020B0502040204020203" pitchFamily="34" charset="0"/>
              </a:rPr>
              <a:t>End</a:t>
            </a: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Thank You by Shivangi Gupta</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658</Words>
  <Application>Microsoft Office PowerPoint</Application>
  <PresentationFormat>Widescreen</PresentationFormat>
  <Paragraphs>41</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Segoe UI</vt:lpstr>
      <vt:lpstr>Wingdings</vt:lpstr>
      <vt:lpstr>Office Theme</vt:lpstr>
      <vt:lpstr>Pandemic Food Survey Analysis Presentation</vt:lpstr>
      <vt:lpstr>Agenda</vt:lpstr>
      <vt:lpstr>Introduction</vt:lpstr>
      <vt:lpstr>Problem Statement and Data Source</vt:lpstr>
      <vt:lpstr>Objective</vt:lpstr>
      <vt:lpstr>Methodology</vt:lpstr>
      <vt:lpstr>Solution Architect Design</vt:lpstr>
      <vt:lpstr>Conclusion</vt:lpstr>
      <vt:lpstr>Research &amp; Analysis Presentation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2024-01-23T13:00:03Z</dcterms:created>
  <dcterms:modified xsi:type="dcterms:W3CDTF">2024-01-23T19:12:59Z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