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305" r:id="rId4"/>
    <p:sldId id="260" r:id="rId5"/>
    <p:sldId id="303" r:id="rId6"/>
    <p:sldId id="292" r:id="rId7"/>
    <p:sldId id="291" r:id="rId8"/>
    <p:sldId id="267" r:id="rId9"/>
    <p:sldId id="272" r:id="rId10"/>
    <p:sldId id="301" r:id="rId11"/>
    <p:sldId id="304" r:id="rId12"/>
    <p:sldId id="293" r:id="rId13"/>
    <p:sldId id="299" r:id="rId1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gam Shivaji Ganesh" initials="BSG" lastIdx="1" clrIdx="0">
    <p:extLst>
      <p:ext uri="{19B8F6BF-5375-455C-9EA6-DF929625EA0E}">
        <p15:presenceInfo xmlns:p15="http://schemas.microsoft.com/office/powerpoint/2012/main" userId="Bagam Shivaji Gan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4C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4" autoAdjust="0"/>
    <p:restoredTop sz="94660"/>
  </p:normalViewPr>
  <p:slideViewPr>
    <p:cSldViewPr>
      <p:cViewPr varScale="1">
        <p:scale>
          <a:sx n="107" d="100"/>
          <a:sy n="107" d="100"/>
        </p:scale>
        <p:origin x="629" y="7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29T21:32:18.829" idx="1">
    <p:pos x="5760" y="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A3890"/>
          </a:solidFill>
        </p:spPr>
        <p:txBody>
          <a:bodyPr wrap="square" lIns="0" tIns="0" rIns="0" bIns="0" rtlCol="0"/>
          <a:lstStyle/>
          <a:p>
            <a:endParaRPr/>
          </a:p>
        </p:txBody>
      </p:sp>
      <p:sp>
        <p:nvSpPr>
          <p:cNvPr id="17" name="bg object 17"/>
          <p:cNvSpPr/>
          <p:nvPr/>
        </p:nvSpPr>
        <p:spPr>
          <a:xfrm>
            <a:off x="8128803" y="15"/>
            <a:ext cx="1015365" cy="1015365"/>
          </a:xfrm>
          <a:custGeom>
            <a:avLst/>
            <a:gdLst/>
            <a:ahLst/>
            <a:cxnLst/>
            <a:rect l="l" t="t" r="r" b="b"/>
            <a:pathLst>
              <a:path w="1015365" h="1015365">
                <a:moveTo>
                  <a:pt x="1015199" y="1015200"/>
                </a:moveTo>
                <a:lnTo>
                  <a:pt x="0" y="1015200"/>
                </a:lnTo>
                <a:lnTo>
                  <a:pt x="0" y="0"/>
                </a:lnTo>
                <a:lnTo>
                  <a:pt x="1015199" y="0"/>
                </a:lnTo>
                <a:lnTo>
                  <a:pt x="1015199" y="1015200"/>
                </a:lnTo>
                <a:close/>
              </a:path>
            </a:pathLst>
          </a:custGeom>
          <a:solidFill>
            <a:srgbClr val="212D73"/>
          </a:solidFill>
        </p:spPr>
        <p:txBody>
          <a:bodyPr wrap="square" lIns="0" tIns="0" rIns="0" bIns="0" rtlCol="0"/>
          <a:lstStyle/>
          <a:p>
            <a:endParaRPr/>
          </a:p>
        </p:txBody>
      </p:sp>
      <p:sp>
        <p:nvSpPr>
          <p:cNvPr id="18" name="bg object 18"/>
          <p:cNvSpPr/>
          <p:nvPr/>
        </p:nvSpPr>
        <p:spPr>
          <a:xfrm>
            <a:off x="7113463" y="4"/>
            <a:ext cx="1015365" cy="1015365"/>
          </a:xfrm>
          <a:custGeom>
            <a:avLst/>
            <a:gdLst/>
            <a:ahLst/>
            <a:cxnLst/>
            <a:rect l="l" t="t" r="r" b="b"/>
            <a:pathLst>
              <a:path w="1015365" h="1015365">
                <a:moveTo>
                  <a:pt x="1015199" y="1015199"/>
                </a:moveTo>
                <a:lnTo>
                  <a:pt x="0" y="1015199"/>
                </a:lnTo>
                <a:lnTo>
                  <a:pt x="1015199" y="0"/>
                </a:lnTo>
                <a:lnTo>
                  <a:pt x="1015199" y="1015199"/>
                </a:lnTo>
                <a:close/>
              </a:path>
            </a:pathLst>
          </a:custGeom>
          <a:solidFill>
            <a:srgbClr val="3849AB"/>
          </a:solidFill>
        </p:spPr>
        <p:txBody>
          <a:bodyPr wrap="square" lIns="0" tIns="0" rIns="0" bIns="0" rtlCol="0"/>
          <a:lstStyle/>
          <a:p>
            <a:endParaRPr/>
          </a:p>
        </p:txBody>
      </p:sp>
      <p:sp>
        <p:nvSpPr>
          <p:cNvPr id="19" name="bg object 19"/>
          <p:cNvSpPr/>
          <p:nvPr/>
        </p:nvSpPr>
        <p:spPr>
          <a:xfrm>
            <a:off x="7113588" y="106"/>
            <a:ext cx="1015365" cy="1015365"/>
          </a:xfrm>
          <a:custGeom>
            <a:avLst/>
            <a:gdLst/>
            <a:ahLst/>
            <a:cxnLst/>
            <a:rect l="l" t="t" r="r" b="b"/>
            <a:pathLst>
              <a:path w="1015365" h="1015365">
                <a:moveTo>
                  <a:pt x="0" y="1015200"/>
                </a:moveTo>
                <a:lnTo>
                  <a:pt x="0" y="0"/>
                </a:lnTo>
                <a:lnTo>
                  <a:pt x="1015199" y="0"/>
                </a:lnTo>
                <a:lnTo>
                  <a:pt x="0" y="1015200"/>
                </a:lnTo>
                <a:close/>
              </a:path>
            </a:pathLst>
          </a:custGeom>
          <a:solidFill>
            <a:srgbClr val="7890CD"/>
          </a:solidFill>
        </p:spPr>
        <p:txBody>
          <a:bodyPr wrap="square" lIns="0" tIns="0" rIns="0" bIns="0" rtlCol="0"/>
          <a:lstStyle/>
          <a:p>
            <a:endParaRPr/>
          </a:p>
        </p:txBody>
      </p:sp>
      <p:sp>
        <p:nvSpPr>
          <p:cNvPr id="20" name="bg object 20"/>
          <p:cNvSpPr/>
          <p:nvPr/>
        </p:nvSpPr>
        <p:spPr>
          <a:xfrm>
            <a:off x="6098378" y="96"/>
            <a:ext cx="1015365" cy="1015365"/>
          </a:xfrm>
          <a:custGeom>
            <a:avLst/>
            <a:gdLst/>
            <a:ahLst/>
            <a:cxnLst/>
            <a:rect l="l" t="t" r="r" b="b"/>
            <a:pathLst>
              <a:path w="1015365" h="1015365">
                <a:moveTo>
                  <a:pt x="1015199" y="1015200"/>
                </a:moveTo>
                <a:lnTo>
                  <a:pt x="0" y="0"/>
                </a:lnTo>
                <a:lnTo>
                  <a:pt x="1015199" y="0"/>
                </a:lnTo>
                <a:lnTo>
                  <a:pt x="1015199" y="1015200"/>
                </a:lnTo>
                <a:close/>
              </a:path>
            </a:pathLst>
          </a:custGeom>
          <a:solidFill>
            <a:srgbClr val="212D73"/>
          </a:solidFill>
        </p:spPr>
        <p:txBody>
          <a:bodyPr wrap="square" lIns="0" tIns="0" rIns="0" bIns="0" rtlCol="0"/>
          <a:lstStyle/>
          <a:p>
            <a:endParaRPr/>
          </a:p>
        </p:txBody>
      </p:sp>
      <p:sp>
        <p:nvSpPr>
          <p:cNvPr id="21" name="bg object 21"/>
          <p:cNvSpPr/>
          <p:nvPr/>
        </p:nvSpPr>
        <p:spPr>
          <a:xfrm>
            <a:off x="8128789" y="1015375"/>
            <a:ext cx="1015365" cy="1015365"/>
          </a:xfrm>
          <a:custGeom>
            <a:avLst/>
            <a:gdLst/>
            <a:ahLst/>
            <a:cxnLst/>
            <a:rect l="l" t="t" r="r" b="b"/>
            <a:pathLst>
              <a:path w="1015365" h="1015364">
                <a:moveTo>
                  <a:pt x="1015199" y="1015200"/>
                </a:moveTo>
                <a:lnTo>
                  <a:pt x="0" y="0"/>
                </a:lnTo>
                <a:lnTo>
                  <a:pt x="1015199" y="0"/>
                </a:lnTo>
                <a:lnTo>
                  <a:pt x="1015199" y="1015200"/>
                </a:lnTo>
                <a:close/>
              </a:path>
            </a:pathLst>
          </a:custGeom>
          <a:solidFill>
            <a:srgbClr val="7890CD"/>
          </a:solidFill>
        </p:spPr>
        <p:txBody>
          <a:bodyPr wrap="square" lIns="0" tIns="0" rIns="0" bIns="0" rtlCol="0"/>
          <a:lstStyle/>
          <a:p>
            <a:endParaRPr/>
          </a:p>
        </p:txBody>
      </p:sp>
      <p:sp>
        <p:nvSpPr>
          <p:cNvPr id="2" name="Holder 2"/>
          <p:cNvSpPr>
            <a:spLocks noGrp="1"/>
          </p:cNvSpPr>
          <p:nvPr>
            <p:ph type="ctrTitle"/>
          </p:nvPr>
        </p:nvSpPr>
        <p:spPr>
          <a:xfrm>
            <a:off x="671125" y="938998"/>
            <a:ext cx="7801749" cy="6654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71125" y="2595823"/>
            <a:ext cx="7801749" cy="6654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6/30/2022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154895" y="3903669"/>
            <a:ext cx="989330" cy="988060"/>
          </a:xfrm>
          <a:custGeom>
            <a:avLst/>
            <a:gdLst/>
            <a:ahLst/>
            <a:cxnLst/>
            <a:rect l="l" t="t" r="r" b="b"/>
            <a:pathLst>
              <a:path w="989329" h="988060">
                <a:moveTo>
                  <a:pt x="989099" y="987899"/>
                </a:moveTo>
                <a:lnTo>
                  <a:pt x="0" y="987899"/>
                </a:lnTo>
                <a:lnTo>
                  <a:pt x="0" y="0"/>
                </a:lnTo>
                <a:lnTo>
                  <a:pt x="989099" y="987899"/>
                </a:lnTo>
                <a:close/>
              </a:path>
            </a:pathLst>
          </a:custGeom>
          <a:solidFill>
            <a:srgbClr val="F06292"/>
          </a:solidFill>
        </p:spPr>
        <p:txBody>
          <a:bodyPr wrap="square" lIns="0" tIns="0" rIns="0" bIns="0" rtlCol="0"/>
          <a:lstStyle/>
          <a:p>
            <a:endParaRPr/>
          </a:p>
        </p:txBody>
      </p:sp>
      <p:sp>
        <p:nvSpPr>
          <p:cNvPr id="17" name="bg object 17"/>
          <p:cNvSpPr/>
          <p:nvPr/>
        </p:nvSpPr>
        <p:spPr>
          <a:xfrm>
            <a:off x="6181162" y="3903669"/>
            <a:ext cx="989330" cy="988060"/>
          </a:xfrm>
          <a:custGeom>
            <a:avLst/>
            <a:gdLst/>
            <a:ahLst/>
            <a:cxnLst/>
            <a:rect l="l" t="t" r="r" b="b"/>
            <a:pathLst>
              <a:path w="989329" h="988060">
                <a:moveTo>
                  <a:pt x="989099" y="987899"/>
                </a:moveTo>
                <a:lnTo>
                  <a:pt x="0" y="987899"/>
                </a:lnTo>
                <a:lnTo>
                  <a:pt x="989099" y="0"/>
                </a:lnTo>
                <a:lnTo>
                  <a:pt x="989099" y="987899"/>
                </a:lnTo>
                <a:close/>
              </a:path>
            </a:pathLst>
          </a:custGeom>
          <a:solidFill>
            <a:srgbClr val="F06292"/>
          </a:solidFill>
        </p:spPr>
        <p:txBody>
          <a:bodyPr wrap="square" lIns="0" tIns="0" rIns="0" bIns="0" rtlCol="0"/>
          <a:lstStyle/>
          <a:p>
            <a:endParaRPr/>
          </a:p>
        </p:txBody>
      </p:sp>
      <p:sp>
        <p:nvSpPr>
          <p:cNvPr id="18" name="bg object 18"/>
          <p:cNvSpPr/>
          <p:nvPr/>
        </p:nvSpPr>
        <p:spPr>
          <a:xfrm>
            <a:off x="7170273" y="3903669"/>
            <a:ext cx="989330" cy="988060"/>
          </a:xfrm>
          <a:custGeom>
            <a:avLst/>
            <a:gdLst/>
            <a:ahLst/>
            <a:cxnLst/>
            <a:rect l="l" t="t" r="r" b="b"/>
            <a:pathLst>
              <a:path w="989329" h="988060">
                <a:moveTo>
                  <a:pt x="989099" y="987899"/>
                </a:moveTo>
                <a:lnTo>
                  <a:pt x="0" y="987899"/>
                </a:lnTo>
                <a:lnTo>
                  <a:pt x="0" y="0"/>
                </a:lnTo>
                <a:lnTo>
                  <a:pt x="989099" y="0"/>
                </a:lnTo>
                <a:lnTo>
                  <a:pt x="989099" y="987899"/>
                </a:lnTo>
                <a:close/>
              </a:path>
            </a:pathLst>
          </a:custGeom>
          <a:solidFill>
            <a:srgbClr val="D13368"/>
          </a:solidFill>
        </p:spPr>
        <p:txBody>
          <a:bodyPr wrap="square" lIns="0" tIns="0" rIns="0" bIns="0" rtlCol="0"/>
          <a:lstStyle/>
          <a:p>
            <a:endParaRPr/>
          </a:p>
        </p:txBody>
      </p:sp>
      <p:sp>
        <p:nvSpPr>
          <p:cNvPr id="19" name="bg object 19"/>
          <p:cNvSpPr/>
          <p:nvPr/>
        </p:nvSpPr>
        <p:spPr>
          <a:xfrm>
            <a:off x="8154757" y="3903682"/>
            <a:ext cx="989330" cy="988060"/>
          </a:xfrm>
          <a:custGeom>
            <a:avLst/>
            <a:gdLst/>
            <a:ahLst/>
            <a:cxnLst/>
            <a:rect l="l" t="t" r="r" b="b"/>
            <a:pathLst>
              <a:path w="989329" h="988060">
                <a:moveTo>
                  <a:pt x="989099" y="987899"/>
                </a:moveTo>
                <a:lnTo>
                  <a:pt x="0" y="0"/>
                </a:lnTo>
                <a:lnTo>
                  <a:pt x="989099" y="0"/>
                </a:lnTo>
                <a:lnTo>
                  <a:pt x="989099" y="987899"/>
                </a:lnTo>
                <a:close/>
              </a:path>
            </a:pathLst>
          </a:custGeom>
          <a:solidFill>
            <a:srgbClr val="9B254D"/>
          </a:solidFill>
        </p:spPr>
        <p:txBody>
          <a:bodyPr wrap="square" lIns="0" tIns="0" rIns="0" bIns="0" rtlCol="0"/>
          <a:lstStyle/>
          <a:p>
            <a:endParaRPr/>
          </a:p>
        </p:txBody>
      </p:sp>
      <p:sp>
        <p:nvSpPr>
          <p:cNvPr id="20" name="bg object 20"/>
          <p:cNvSpPr/>
          <p:nvPr/>
        </p:nvSpPr>
        <p:spPr>
          <a:xfrm>
            <a:off x="0" y="4891594"/>
            <a:ext cx="9144000" cy="252095"/>
          </a:xfrm>
          <a:custGeom>
            <a:avLst/>
            <a:gdLst/>
            <a:ahLst/>
            <a:cxnLst/>
            <a:rect l="l" t="t" r="r" b="b"/>
            <a:pathLst>
              <a:path w="9144000" h="252095">
                <a:moveTo>
                  <a:pt x="9143999" y="251999"/>
                </a:moveTo>
                <a:lnTo>
                  <a:pt x="0" y="251999"/>
                </a:lnTo>
                <a:lnTo>
                  <a:pt x="0" y="0"/>
                </a:lnTo>
                <a:lnTo>
                  <a:pt x="9143999" y="0"/>
                </a:lnTo>
                <a:lnTo>
                  <a:pt x="9143999" y="251999"/>
                </a:lnTo>
                <a:close/>
              </a:path>
            </a:pathLst>
          </a:custGeom>
          <a:solidFill>
            <a:srgbClr val="2A389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0" i="0">
                <a:solidFill>
                  <a:srgbClr val="2A3890"/>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600" b="0" i="0">
                <a:solidFill>
                  <a:srgbClr val="2A3890"/>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6/30/2022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2A3890"/>
                </a:solidFill>
                <a:latin typeface="Arial MT"/>
                <a:cs typeface="Arial MT"/>
              </a:defRPr>
            </a:lvl1pPr>
          </a:lstStyle>
          <a:p>
            <a:endParaRPr/>
          </a:p>
        </p:txBody>
      </p:sp>
      <p:sp>
        <p:nvSpPr>
          <p:cNvPr id="3" name="Holder 3"/>
          <p:cNvSpPr>
            <a:spLocks noGrp="1"/>
          </p:cNvSpPr>
          <p:nvPr>
            <p:ph sz="half" idx="2"/>
          </p:nvPr>
        </p:nvSpPr>
        <p:spPr>
          <a:xfrm>
            <a:off x="391046" y="1961845"/>
            <a:ext cx="3900804" cy="2828290"/>
          </a:xfrm>
          <a:prstGeom prst="rect">
            <a:avLst/>
          </a:prstGeom>
        </p:spPr>
        <p:txBody>
          <a:bodyPr wrap="square" lIns="0" tIns="0" rIns="0" bIns="0">
            <a:spAutoFit/>
          </a:bodyPr>
          <a:lstStyle>
            <a:lvl1pPr>
              <a:defRPr sz="1600" b="0" i="0">
                <a:solidFill>
                  <a:srgbClr val="2A3890"/>
                </a:solidFill>
                <a:latin typeface="Arial MT"/>
                <a:cs typeface="Arial MT"/>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6/30/2022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2A3890"/>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6/30/2022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6/30/2022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225148" y="120510"/>
            <a:ext cx="2693702" cy="482600"/>
          </a:xfrm>
          <a:prstGeom prst="rect">
            <a:avLst/>
          </a:prstGeom>
        </p:spPr>
        <p:txBody>
          <a:bodyPr wrap="square" lIns="0" tIns="0" rIns="0" bIns="0">
            <a:spAutoFit/>
          </a:bodyPr>
          <a:lstStyle>
            <a:lvl1pPr>
              <a:defRPr sz="3000" b="0" i="0">
                <a:solidFill>
                  <a:srgbClr val="2A3890"/>
                </a:solidFill>
                <a:latin typeface="Arial MT"/>
                <a:cs typeface="Arial MT"/>
              </a:defRPr>
            </a:lvl1pPr>
          </a:lstStyle>
          <a:p>
            <a:endParaRPr/>
          </a:p>
        </p:txBody>
      </p:sp>
      <p:sp>
        <p:nvSpPr>
          <p:cNvPr id="3" name="Holder 3"/>
          <p:cNvSpPr>
            <a:spLocks noGrp="1"/>
          </p:cNvSpPr>
          <p:nvPr>
            <p:ph type="body" idx="1"/>
          </p:nvPr>
        </p:nvSpPr>
        <p:spPr>
          <a:xfrm>
            <a:off x="463148" y="1262387"/>
            <a:ext cx="8217702" cy="1673225"/>
          </a:xfrm>
          <a:prstGeom prst="rect">
            <a:avLst/>
          </a:prstGeom>
        </p:spPr>
        <p:txBody>
          <a:bodyPr wrap="square" lIns="0" tIns="0" rIns="0" bIns="0">
            <a:spAutoFit/>
          </a:bodyPr>
          <a:lstStyle>
            <a:lvl1pPr>
              <a:defRPr sz="1600" b="0" i="0">
                <a:solidFill>
                  <a:srgbClr val="2A3890"/>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6/30/2022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A3890"/>
          </a:solidFill>
        </p:spPr>
        <p:txBody>
          <a:bodyPr wrap="square" lIns="0" tIns="0" rIns="0" bIns="0" rtlCol="0"/>
          <a:lstStyle/>
          <a:p>
            <a:endParaRPr dirty="0"/>
          </a:p>
        </p:txBody>
      </p:sp>
      <p:grpSp>
        <p:nvGrpSpPr>
          <p:cNvPr id="3" name="object 3"/>
          <p:cNvGrpSpPr/>
          <p:nvPr/>
        </p:nvGrpSpPr>
        <p:grpSpPr>
          <a:xfrm>
            <a:off x="6098378" y="4"/>
            <a:ext cx="3046095" cy="2030730"/>
            <a:chOff x="6098378" y="4"/>
            <a:chExt cx="3046095" cy="2030730"/>
          </a:xfrm>
        </p:grpSpPr>
        <p:sp>
          <p:nvSpPr>
            <p:cNvPr id="4" name="object 4"/>
            <p:cNvSpPr/>
            <p:nvPr/>
          </p:nvSpPr>
          <p:spPr>
            <a:xfrm>
              <a:off x="8128803" y="15"/>
              <a:ext cx="1015365" cy="1015365"/>
            </a:xfrm>
            <a:custGeom>
              <a:avLst/>
              <a:gdLst/>
              <a:ahLst/>
              <a:cxnLst/>
              <a:rect l="l" t="t" r="r" b="b"/>
              <a:pathLst>
                <a:path w="1015365" h="1015365">
                  <a:moveTo>
                    <a:pt x="1015199" y="1015200"/>
                  </a:moveTo>
                  <a:lnTo>
                    <a:pt x="0" y="1015200"/>
                  </a:lnTo>
                  <a:lnTo>
                    <a:pt x="0" y="0"/>
                  </a:lnTo>
                  <a:lnTo>
                    <a:pt x="1015199" y="0"/>
                  </a:lnTo>
                  <a:lnTo>
                    <a:pt x="1015199" y="1015200"/>
                  </a:lnTo>
                  <a:close/>
                </a:path>
              </a:pathLst>
            </a:custGeom>
            <a:solidFill>
              <a:srgbClr val="212D73"/>
            </a:solidFill>
          </p:spPr>
          <p:txBody>
            <a:bodyPr wrap="square" lIns="0" tIns="0" rIns="0" bIns="0" rtlCol="0"/>
            <a:lstStyle/>
            <a:p>
              <a:endParaRPr/>
            </a:p>
          </p:txBody>
        </p:sp>
        <p:sp>
          <p:nvSpPr>
            <p:cNvPr id="5" name="object 5"/>
            <p:cNvSpPr/>
            <p:nvPr/>
          </p:nvSpPr>
          <p:spPr>
            <a:xfrm>
              <a:off x="7113463" y="4"/>
              <a:ext cx="1015365" cy="1015365"/>
            </a:xfrm>
            <a:custGeom>
              <a:avLst/>
              <a:gdLst/>
              <a:ahLst/>
              <a:cxnLst/>
              <a:rect l="l" t="t" r="r" b="b"/>
              <a:pathLst>
                <a:path w="1015365" h="1015365">
                  <a:moveTo>
                    <a:pt x="1015199" y="1015199"/>
                  </a:moveTo>
                  <a:lnTo>
                    <a:pt x="0" y="1015199"/>
                  </a:lnTo>
                  <a:lnTo>
                    <a:pt x="1015199" y="0"/>
                  </a:lnTo>
                  <a:lnTo>
                    <a:pt x="1015199" y="1015199"/>
                  </a:lnTo>
                  <a:close/>
                </a:path>
              </a:pathLst>
            </a:custGeom>
            <a:solidFill>
              <a:srgbClr val="3849AB"/>
            </a:solidFill>
          </p:spPr>
          <p:txBody>
            <a:bodyPr wrap="square" lIns="0" tIns="0" rIns="0" bIns="0" rtlCol="0"/>
            <a:lstStyle/>
            <a:p>
              <a:endParaRPr/>
            </a:p>
          </p:txBody>
        </p:sp>
        <p:sp>
          <p:nvSpPr>
            <p:cNvPr id="6" name="object 6"/>
            <p:cNvSpPr/>
            <p:nvPr/>
          </p:nvSpPr>
          <p:spPr>
            <a:xfrm>
              <a:off x="7113588" y="106"/>
              <a:ext cx="1015365" cy="1015365"/>
            </a:xfrm>
            <a:custGeom>
              <a:avLst/>
              <a:gdLst/>
              <a:ahLst/>
              <a:cxnLst/>
              <a:rect l="l" t="t" r="r" b="b"/>
              <a:pathLst>
                <a:path w="1015365" h="1015365">
                  <a:moveTo>
                    <a:pt x="0" y="1015200"/>
                  </a:moveTo>
                  <a:lnTo>
                    <a:pt x="0" y="0"/>
                  </a:lnTo>
                  <a:lnTo>
                    <a:pt x="1015199" y="0"/>
                  </a:lnTo>
                  <a:lnTo>
                    <a:pt x="0" y="1015200"/>
                  </a:lnTo>
                  <a:close/>
                </a:path>
              </a:pathLst>
            </a:custGeom>
            <a:solidFill>
              <a:srgbClr val="7890CD"/>
            </a:solidFill>
          </p:spPr>
          <p:txBody>
            <a:bodyPr wrap="square" lIns="0" tIns="0" rIns="0" bIns="0" rtlCol="0"/>
            <a:lstStyle/>
            <a:p>
              <a:endParaRPr/>
            </a:p>
          </p:txBody>
        </p:sp>
        <p:sp>
          <p:nvSpPr>
            <p:cNvPr id="7" name="object 7"/>
            <p:cNvSpPr/>
            <p:nvPr/>
          </p:nvSpPr>
          <p:spPr>
            <a:xfrm>
              <a:off x="6098378" y="96"/>
              <a:ext cx="1015365" cy="1015365"/>
            </a:xfrm>
            <a:custGeom>
              <a:avLst/>
              <a:gdLst/>
              <a:ahLst/>
              <a:cxnLst/>
              <a:rect l="l" t="t" r="r" b="b"/>
              <a:pathLst>
                <a:path w="1015365" h="1015365">
                  <a:moveTo>
                    <a:pt x="1015199" y="1015200"/>
                  </a:moveTo>
                  <a:lnTo>
                    <a:pt x="0" y="0"/>
                  </a:lnTo>
                  <a:lnTo>
                    <a:pt x="1015199" y="0"/>
                  </a:lnTo>
                  <a:lnTo>
                    <a:pt x="1015199" y="1015200"/>
                  </a:lnTo>
                  <a:close/>
                </a:path>
              </a:pathLst>
            </a:custGeom>
            <a:solidFill>
              <a:srgbClr val="212D73"/>
            </a:solidFill>
          </p:spPr>
          <p:txBody>
            <a:bodyPr wrap="square" lIns="0" tIns="0" rIns="0" bIns="0" rtlCol="0"/>
            <a:lstStyle/>
            <a:p>
              <a:endParaRPr/>
            </a:p>
          </p:txBody>
        </p:sp>
        <p:sp>
          <p:nvSpPr>
            <p:cNvPr id="8" name="object 8"/>
            <p:cNvSpPr/>
            <p:nvPr/>
          </p:nvSpPr>
          <p:spPr>
            <a:xfrm>
              <a:off x="8128789" y="1015375"/>
              <a:ext cx="1015365" cy="1015365"/>
            </a:xfrm>
            <a:custGeom>
              <a:avLst/>
              <a:gdLst/>
              <a:ahLst/>
              <a:cxnLst/>
              <a:rect l="l" t="t" r="r" b="b"/>
              <a:pathLst>
                <a:path w="1015365" h="1015364">
                  <a:moveTo>
                    <a:pt x="1015199" y="1015200"/>
                  </a:moveTo>
                  <a:lnTo>
                    <a:pt x="0" y="0"/>
                  </a:lnTo>
                  <a:lnTo>
                    <a:pt x="1015199" y="0"/>
                  </a:lnTo>
                  <a:lnTo>
                    <a:pt x="1015199" y="1015200"/>
                  </a:lnTo>
                  <a:close/>
                </a:path>
              </a:pathLst>
            </a:custGeom>
            <a:solidFill>
              <a:srgbClr val="7890CD"/>
            </a:solidFill>
          </p:spPr>
          <p:txBody>
            <a:bodyPr wrap="square" lIns="0" tIns="0" rIns="0" bIns="0" rtlCol="0"/>
            <a:lstStyle/>
            <a:p>
              <a:endParaRPr/>
            </a:p>
          </p:txBody>
        </p:sp>
      </p:grpSp>
      <p:sp>
        <p:nvSpPr>
          <p:cNvPr id="9" name="object 9"/>
          <p:cNvSpPr txBox="1">
            <a:spLocks noGrp="1"/>
          </p:cNvSpPr>
          <p:nvPr>
            <p:ph type="title"/>
          </p:nvPr>
        </p:nvSpPr>
        <p:spPr>
          <a:xfrm>
            <a:off x="552375" y="1812669"/>
            <a:ext cx="7870825" cy="1488227"/>
          </a:xfrm>
          <a:prstGeom prst="rect">
            <a:avLst/>
          </a:prstGeom>
        </p:spPr>
        <p:txBody>
          <a:bodyPr vert="horz" wrap="square" lIns="0" tIns="26034" rIns="0" bIns="0" rtlCol="0">
            <a:spAutoFit/>
          </a:bodyPr>
          <a:lstStyle/>
          <a:p>
            <a:pPr marL="12700" marR="5080">
              <a:lnSpc>
                <a:spcPts val="3829"/>
              </a:lnSpc>
              <a:spcBef>
                <a:spcPts val="204"/>
              </a:spcBef>
            </a:pPr>
            <a:r>
              <a:rPr sz="3200" spc="-5" dirty="0">
                <a:solidFill>
                  <a:srgbClr val="FFFFFF"/>
                </a:solidFill>
              </a:rPr>
              <a:t>Machine Learning-based </a:t>
            </a:r>
            <a:r>
              <a:rPr sz="3200" spc="-10" dirty="0">
                <a:solidFill>
                  <a:srgbClr val="FFFFFF"/>
                </a:solidFill>
              </a:rPr>
              <a:t>Occupancy </a:t>
            </a:r>
            <a:r>
              <a:rPr sz="3200" spc="-5" dirty="0">
                <a:solidFill>
                  <a:srgbClr val="FFFFFF"/>
                </a:solidFill>
              </a:rPr>
              <a:t> </a:t>
            </a:r>
            <a:r>
              <a:rPr sz="3200" spc="-10" dirty="0">
                <a:solidFill>
                  <a:srgbClr val="FFFFFF"/>
                </a:solidFill>
              </a:rPr>
              <a:t>Estimation</a:t>
            </a:r>
            <a:r>
              <a:rPr sz="3200" spc="-30" dirty="0">
                <a:solidFill>
                  <a:srgbClr val="FFFFFF"/>
                </a:solidFill>
              </a:rPr>
              <a:t> </a:t>
            </a:r>
            <a:r>
              <a:rPr lang="en-US" sz="3200" spc="-5" dirty="0">
                <a:solidFill>
                  <a:srgbClr val="FFFFFF"/>
                </a:solidFill>
              </a:rPr>
              <a:t>for energy conservation in buildings</a:t>
            </a:r>
            <a:endParaRPr sz="3200" dirty="0"/>
          </a:p>
        </p:txBody>
      </p:sp>
      <p:sp>
        <p:nvSpPr>
          <p:cNvPr id="13" name="TextBox 12">
            <a:extLst>
              <a:ext uri="{FF2B5EF4-FFF2-40B4-BE49-F238E27FC236}">
                <a16:creationId xmlns:a16="http://schemas.microsoft.com/office/drawing/2014/main" id="{79FB7D49-3506-88A8-2CAA-6F8287F44C68}"/>
              </a:ext>
            </a:extLst>
          </p:cNvPr>
          <p:cNvSpPr txBox="1"/>
          <p:nvPr/>
        </p:nvSpPr>
        <p:spPr>
          <a:xfrm>
            <a:off x="5374432" y="4098094"/>
            <a:ext cx="2759789" cy="369332"/>
          </a:xfrm>
          <a:prstGeom prst="rect">
            <a:avLst/>
          </a:prstGeom>
          <a:noFill/>
        </p:spPr>
        <p:txBody>
          <a:bodyPr wrap="square" rtlCol="0">
            <a:spAutoFit/>
          </a:bodyPr>
          <a:lstStyle/>
          <a:p>
            <a:r>
              <a:rPr lang="en-IN" dirty="0">
                <a:solidFill>
                  <a:schemeClr val="bg1"/>
                </a:solidFill>
              </a:rPr>
              <a:t>By Shivaji Ganesh.</a:t>
            </a: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93135" y="-12207"/>
            <a:ext cx="4572000" cy="5143500"/>
            <a:chOff x="4572000" y="0"/>
            <a:chExt cx="4572000" cy="5143500"/>
          </a:xfrm>
        </p:grpSpPr>
        <p:sp>
          <p:nvSpPr>
            <p:cNvPr id="3" name="object 3"/>
            <p:cNvSpPr/>
            <p:nvPr/>
          </p:nvSpPr>
          <p:spPr>
            <a:xfrm>
              <a:off x="4572000" y="0"/>
              <a:ext cx="4572000" cy="5143500"/>
            </a:xfrm>
            <a:custGeom>
              <a:avLst/>
              <a:gdLst/>
              <a:ahLst/>
              <a:cxnLst/>
              <a:rect l="l" t="t" r="r" b="b"/>
              <a:pathLst>
                <a:path w="4572000" h="5143500">
                  <a:moveTo>
                    <a:pt x="4571999" y="5143499"/>
                  </a:moveTo>
                  <a:lnTo>
                    <a:pt x="0" y="5143499"/>
                  </a:lnTo>
                  <a:lnTo>
                    <a:pt x="0" y="0"/>
                  </a:lnTo>
                  <a:lnTo>
                    <a:pt x="4571999" y="0"/>
                  </a:lnTo>
                  <a:lnTo>
                    <a:pt x="4571999" y="5143499"/>
                  </a:lnTo>
                  <a:close/>
                </a:path>
              </a:pathLst>
            </a:custGeom>
            <a:solidFill>
              <a:srgbClr val="2A3890"/>
            </a:solidFill>
          </p:spPr>
          <p:txBody>
            <a:bodyPr wrap="square" lIns="0" tIns="0" rIns="0" bIns="0" rtlCol="0"/>
            <a:lstStyle/>
            <a:p>
              <a:endParaRPr dirty="0"/>
            </a:p>
          </p:txBody>
        </p:sp>
        <p:sp>
          <p:nvSpPr>
            <p:cNvPr id="4" name="object 4"/>
            <p:cNvSpPr/>
            <p:nvPr/>
          </p:nvSpPr>
          <p:spPr>
            <a:xfrm>
              <a:off x="5029675" y="4495499"/>
              <a:ext cx="468630" cy="0"/>
            </a:xfrm>
            <a:custGeom>
              <a:avLst/>
              <a:gdLst/>
              <a:ahLst/>
              <a:cxnLst/>
              <a:rect l="l" t="t" r="r" b="b"/>
              <a:pathLst>
                <a:path w="468629">
                  <a:moveTo>
                    <a:pt x="0" y="0"/>
                  </a:moveTo>
                  <a:lnTo>
                    <a:pt x="468299" y="0"/>
                  </a:lnTo>
                </a:path>
              </a:pathLst>
            </a:custGeom>
            <a:ln w="19049">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3886200" y="165400"/>
            <a:ext cx="1719580" cy="482600"/>
          </a:xfrm>
          <a:prstGeom prst="rect">
            <a:avLst/>
          </a:prstGeom>
        </p:spPr>
        <p:txBody>
          <a:bodyPr vert="horz" wrap="square" lIns="0" tIns="12700" rIns="0" bIns="0" rtlCol="0">
            <a:spAutoFit/>
          </a:bodyPr>
          <a:lstStyle/>
          <a:p>
            <a:pPr marL="12700">
              <a:lnSpc>
                <a:spcPct val="100000"/>
              </a:lnSpc>
              <a:spcBef>
                <a:spcPts val="100"/>
              </a:spcBef>
            </a:pPr>
            <a:r>
              <a:rPr lang="en-IN" spc="-5" dirty="0">
                <a:solidFill>
                  <a:schemeClr val="tx2"/>
                </a:solidFill>
              </a:rPr>
              <a:t>Res</a:t>
            </a:r>
            <a:r>
              <a:rPr lang="en-IN" spc="-5" dirty="0">
                <a:solidFill>
                  <a:schemeClr val="bg1"/>
                </a:solidFill>
              </a:rPr>
              <a:t>ults</a:t>
            </a:r>
            <a:endParaRPr spc="-90" dirty="0">
              <a:solidFill>
                <a:schemeClr val="bg1"/>
              </a:solidFill>
            </a:endParaRPr>
          </a:p>
        </p:txBody>
      </p:sp>
      <p:sp>
        <p:nvSpPr>
          <p:cNvPr id="8" name="object 8"/>
          <p:cNvSpPr txBox="1">
            <a:spLocks noGrp="1"/>
          </p:cNvSpPr>
          <p:nvPr>
            <p:ph sz="half" idx="2"/>
          </p:nvPr>
        </p:nvSpPr>
        <p:spPr>
          <a:xfrm>
            <a:off x="381000" y="1945797"/>
            <a:ext cx="3900804" cy="551432"/>
          </a:xfrm>
          <a:prstGeom prst="rect">
            <a:avLst/>
          </a:prstGeom>
        </p:spPr>
        <p:txBody>
          <a:bodyPr vert="horz" wrap="square" lIns="0" tIns="58419" rIns="0" bIns="0" rtlCol="0">
            <a:spAutoFit/>
          </a:bodyPr>
          <a:lstStyle/>
          <a:p>
            <a:pPr>
              <a:lnSpc>
                <a:spcPct val="100000"/>
              </a:lnSpc>
              <a:spcBef>
                <a:spcPts val="5"/>
              </a:spcBef>
            </a:pPr>
            <a:endParaRPr dirty="0"/>
          </a:p>
          <a:p>
            <a:pPr marL="363855" indent="-351790">
              <a:lnSpc>
                <a:spcPct val="100000"/>
              </a:lnSpc>
              <a:tabLst>
                <a:tab pos="363855" algn="l"/>
                <a:tab pos="364490" algn="l"/>
              </a:tabLst>
            </a:pPr>
            <a:endParaRPr spc="-5" dirty="0"/>
          </a:p>
        </p:txBody>
      </p:sp>
      <p:graphicFrame>
        <p:nvGraphicFramePr>
          <p:cNvPr id="10" name="Table 10">
            <a:extLst>
              <a:ext uri="{FF2B5EF4-FFF2-40B4-BE49-F238E27FC236}">
                <a16:creationId xmlns:a16="http://schemas.microsoft.com/office/drawing/2014/main" id="{3D1BCCE5-8086-4DEE-9174-850E781A8AA8}"/>
              </a:ext>
            </a:extLst>
          </p:cNvPr>
          <p:cNvGraphicFramePr>
            <a:graphicFrameLocks noGrp="1"/>
          </p:cNvGraphicFramePr>
          <p:nvPr>
            <p:extLst>
              <p:ext uri="{D42A27DB-BD31-4B8C-83A1-F6EECF244321}">
                <p14:modId xmlns:p14="http://schemas.microsoft.com/office/powerpoint/2010/main" val="4259628443"/>
              </p:ext>
            </p:extLst>
          </p:nvPr>
        </p:nvGraphicFramePr>
        <p:xfrm>
          <a:off x="138408" y="971550"/>
          <a:ext cx="4204991" cy="3886200"/>
        </p:xfrm>
        <a:graphic>
          <a:graphicData uri="http://schemas.openxmlformats.org/drawingml/2006/table">
            <a:tbl>
              <a:tblPr firstRow="1" bandRow="1">
                <a:tableStyleId>{5C22544A-7EE6-4342-B048-85BDC9FD1C3A}</a:tableStyleId>
              </a:tblPr>
              <a:tblGrid>
                <a:gridCol w="1717611">
                  <a:extLst>
                    <a:ext uri="{9D8B030D-6E8A-4147-A177-3AD203B41FA5}">
                      <a16:colId xmlns:a16="http://schemas.microsoft.com/office/drawing/2014/main" val="2526420156"/>
                    </a:ext>
                  </a:extLst>
                </a:gridCol>
                <a:gridCol w="1203571">
                  <a:extLst>
                    <a:ext uri="{9D8B030D-6E8A-4147-A177-3AD203B41FA5}">
                      <a16:colId xmlns:a16="http://schemas.microsoft.com/office/drawing/2014/main" val="183009679"/>
                    </a:ext>
                  </a:extLst>
                </a:gridCol>
                <a:gridCol w="1283809">
                  <a:extLst>
                    <a:ext uri="{9D8B030D-6E8A-4147-A177-3AD203B41FA5}">
                      <a16:colId xmlns:a16="http://schemas.microsoft.com/office/drawing/2014/main" val="2131328139"/>
                    </a:ext>
                  </a:extLst>
                </a:gridCol>
              </a:tblGrid>
              <a:tr h="647700">
                <a:tc>
                  <a:txBody>
                    <a:bodyPr/>
                    <a:lstStyle/>
                    <a:p>
                      <a:pPr algn="ctr"/>
                      <a:endParaRPr lang="en-IN" dirty="0"/>
                    </a:p>
                    <a:p>
                      <a:pPr algn="ctr"/>
                      <a:r>
                        <a:rPr lang="en-IN" dirty="0"/>
                        <a:t>Algorithm</a:t>
                      </a:r>
                    </a:p>
                  </a:txBody>
                  <a:tcPr/>
                </a:tc>
                <a:tc>
                  <a:txBody>
                    <a:bodyPr/>
                    <a:lstStyle/>
                    <a:p>
                      <a:pPr algn="ctr"/>
                      <a:endParaRPr lang="en-IN" dirty="0"/>
                    </a:p>
                    <a:p>
                      <a:pPr algn="ctr"/>
                      <a:r>
                        <a:rPr lang="en-IN" dirty="0"/>
                        <a:t>Accuracy</a:t>
                      </a:r>
                    </a:p>
                  </a:txBody>
                  <a:tcPr/>
                </a:tc>
                <a:tc>
                  <a:txBody>
                    <a:bodyPr/>
                    <a:lstStyle/>
                    <a:p>
                      <a:pPr algn="ctr"/>
                      <a:endParaRPr lang="en-IN" dirty="0"/>
                    </a:p>
                    <a:p>
                      <a:pPr algn="ctr"/>
                      <a:r>
                        <a:rPr lang="en-IN" dirty="0"/>
                        <a:t>F1-score</a:t>
                      </a:r>
                    </a:p>
                  </a:txBody>
                  <a:tcPr/>
                </a:tc>
                <a:extLst>
                  <a:ext uri="{0D108BD9-81ED-4DB2-BD59-A6C34878D82A}">
                    <a16:rowId xmlns:a16="http://schemas.microsoft.com/office/drawing/2014/main" val="3396985192"/>
                  </a:ext>
                </a:extLst>
              </a:tr>
              <a:tr h="647700">
                <a:tc>
                  <a:txBody>
                    <a:bodyPr/>
                    <a:lstStyle/>
                    <a:p>
                      <a:pPr algn="ctr"/>
                      <a:endParaRPr lang="en-IN" dirty="0"/>
                    </a:p>
                    <a:p>
                      <a:pPr algn="ctr"/>
                      <a:r>
                        <a:rPr lang="en-IN" dirty="0"/>
                        <a:t>KNN</a:t>
                      </a:r>
                    </a:p>
                  </a:txBody>
                  <a:tcPr/>
                </a:tc>
                <a:tc>
                  <a:txBody>
                    <a:bodyPr/>
                    <a:lstStyle/>
                    <a:p>
                      <a:pPr algn="ctr"/>
                      <a:endParaRPr lang="en-IN" dirty="0"/>
                    </a:p>
                    <a:p>
                      <a:pPr algn="ctr"/>
                      <a:r>
                        <a:rPr lang="en-IN" dirty="0"/>
                        <a:t>87.12</a:t>
                      </a:r>
                    </a:p>
                  </a:txBody>
                  <a:tcPr/>
                </a:tc>
                <a:tc>
                  <a:txBody>
                    <a:bodyPr/>
                    <a:lstStyle/>
                    <a:p>
                      <a:pPr algn="ctr"/>
                      <a:endParaRPr lang="en-IN" dirty="0"/>
                    </a:p>
                    <a:p>
                      <a:pPr algn="ctr"/>
                      <a:r>
                        <a:rPr lang="en-IN" dirty="0"/>
                        <a:t>86.86</a:t>
                      </a:r>
                    </a:p>
                  </a:txBody>
                  <a:tcPr/>
                </a:tc>
                <a:extLst>
                  <a:ext uri="{0D108BD9-81ED-4DB2-BD59-A6C34878D82A}">
                    <a16:rowId xmlns:a16="http://schemas.microsoft.com/office/drawing/2014/main" val="1661999544"/>
                  </a:ext>
                </a:extLst>
              </a:tr>
              <a:tr h="647700">
                <a:tc>
                  <a:txBody>
                    <a:bodyPr/>
                    <a:lstStyle/>
                    <a:p>
                      <a:pPr algn="ctr"/>
                      <a:endParaRPr lang="en-IN" dirty="0"/>
                    </a:p>
                    <a:p>
                      <a:pPr algn="ctr"/>
                      <a:r>
                        <a:rPr lang="en-IN" dirty="0"/>
                        <a:t>SVM</a:t>
                      </a:r>
                    </a:p>
                  </a:txBody>
                  <a:tcPr/>
                </a:tc>
                <a:tc>
                  <a:txBody>
                    <a:bodyPr/>
                    <a:lstStyle/>
                    <a:p>
                      <a:pPr algn="ctr"/>
                      <a:endParaRPr lang="en-IN" dirty="0"/>
                    </a:p>
                    <a:p>
                      <a:pPr algn="ctr"/>
                      <a:r>
                        <a:rPr lang="en-IN" dirty="0"/>
                        <a:t>80.7</a:t>
                      </a:r>
                    </a:p>
                  </a:txBody>
                  <a:tcPr/>
                </a:tc>
                <a:tc>
                  <a:txBody>
                    <a:bodyPr/>
                    <a:lstStyle/>
                    <a:p>
                      <a:pPr algn="ctr"/>
                      <a:endParaRPr lang="en-IN" dirty="0"/>
                    </a:p>
                    <a:p>
                      <a:pPr algn="ctr"/>
                      <a:r>
                        <a:rPr lang="en-IN" dirty="0"/>
                        <a:t>80.2</a:t>
                      </a:r>
                    </a:p>
                  </a:txBody>
                  <a:tcPr/>
                </a:tc>
                <a:extLst>
                  <a:ext uri="{0D108BD9-81ED-4DB2-BD59-A6C34878D82A}">
                    <a16:rowId xmlns:a16="http://schemas.microsoft.com/office/drawing/2014/main" val="2246377373"/>
                  </a:ext>
                </a:extLst>
              </a:tr>
              <a:tr h="647700">
                <a:tc>
                  <a:txBody>
                    <a:bodyPr/>
                    <a:lstStyle/>
                    <a:p>
                      <a:pPr algn="ctr"/>
                      <a:endParaRPr lang="en-IN" dirty="0"/>
                    </a:p>
                    <a:p>
                      <a:pPr algn="ctr"/>
                      <a:r>
                        <a:rPr lang="en-IN" dirty="0"/>
                        <a:t>Decision Trees</a:t>
                      </a:r>
                    </a:p>
                  </a:txBody>
                  <a:tcPr/>
                </a:tc>
                <a:tc>
                  <a:txBody>
                    <a:bodyPr/>
                    <a:lstStyle/>
                    <a:p>
                      <a:pPr algn="ctr"/>
                      <a:endParaRPr lang="en-IN" dirty="0"/>
                    </a:p>
                    <a:p>
                      <a:pPr algn="ctr"/>
                      <a:r>
                        <a:rPr lang="en-IN" dirty="0"/>
                        <a:t>84.55</a:t>
                      </a:r>
                    </a:p>
                  </a:txBody>
                  <a:tcPr/>
                </a:tc>
                <a:tc>
                  <a:txBody>
                    <a:bodyPr/>
                    <a:lstStyle/>
                    <a:p>
                      <a:pPr algn="ctr"/>
                      <a:endParaRPr lang="en-IN" dirty="0"/>
                    </a:p>
                    <a:p>
                      <a:pPr algn="ctr"/>
                      <a:r>
                        <a:rPr lang="en-IN" dirty="0"/>
                        <a:t>84.4</a:t>
                      </a:r>
                    </a:p>
                  </a:txBody>
                  <a:tcPr/>
                </a:tc>
                <a:extLst>
                  <a:ext uri="{0D108BD9-81ED-4DB2-BD59-A6C34878D82A}">
                    <a16:rowId xmlns:a16="http://schemas.microsoft.com/office/drawing/2014/main" val="1098470437"/>
                  </a:ext>
                </a:extLst>
              </a:tr>
              <a:tr h="647700">
                <a:tc>
                  <a:txBody>
                    <a:bodyPr/>
                    <a:lstStyle/>
                    <a:p>
                      <a:pPr algn="ctr"/>
                      <a:endParaRPr lang="en-IN" dirty="0"/>
                    </a:p>
                    <a:p>
                      <a:pPr algn="ctr"/>
                      <a:r>
                        <a:rPr lang="en-IN" dirty="0"/>
                        <a:t>Random Forest</a:t>
                      </a:r>
                    </a:p>
                  </a:txBody>
                  <a:tcPr/>
                </a:tc>
                <a:tc>
                  <a:txBody>
                    <a:bodyPr/>
                    <a:lstStyle/>
                    <a:p>
                      <a:pPr algn="ctr"/>
                      <a:endParaRPr lang="en-IN" dirty="0"/>
                    </a:p>
                    <a:p>
                      <a:pPr algn="ctr"/>
                      <a:r>
                        <a:rPr lang="en-IN" dirty="0"/>
                        <a:t>85.1</a:t>
                      </a:r>
                    </a:p>
                  </a:txBody>
                  <a:tcPr/>
                </a:tc>
                <a:tc>
                  <a:txBody>
                    <a:bodyPr/>
                    <a:lstStyle/>
                    <a:p>
                      <a:pPr algn="ctr"/>
                      <a:endParaRPr lang="en-IN" dirty="0"/>
                    </a:p>
                    <a:p>
                      <a:pPr algn="ctr"/>
                      <a:r>
                        <a:rPr lang="en-IN" dirty="0"/>
                        <a:t>84.9</a:t>
                      </a:r>
                    </a:p>
                  </a:txBody>
                  <a:tcPr/>
                </a:tc>
                <a:extLst>
                  <a:ext uri="{0D108BD9-81ED-4DB2-BD59-A6C34878D82A}">
                    <a16:rowId xmlns:a16="http://schemas.microsoft.com/office/drawing/2014/main" val="3491751495"/>
                  </a:ext>
                </a:extLst>
              </a:tr>
              <a:tr h="647700">
                <a:tc>
                  <a:txBody>
                    <a:bodyPr/>
                    <a:lstStyle/>
                    <a:p>
                      <a:pPr algn="ctr"/>
                      <a:endParaRPr lang="en-IN" dirty="0"/>
                    </a:p>
                    <a:p>
                      <a:pPr algn="ctr"/>
                      <a:r>
                        <a:rPr lang="en-IN" dirty="0"/>
                        <a:t>Naïve Bayes</a:t>
                      </a:r>
                    </a:p>
                  </a:txBody>
                  <a:tcPr/>
                </a:tc>
                <a:tc>
                  <a:txBody>
                    <a:bodyPr/>
                    <a:lstStyle/>
                    <a:p>
                      <a:pPr algn="ctr"/>
                      <a:endParaRPr lang="en-IN" dirty="0"/>
                    </a:p>
                    <a:p>
                      <a:pPr algn="ctr"/>
                      <a:r>
                        <a:rPr lang="en-IN" dirty="0"/>
                        <a:t>60</a:t>
                      </a:r>
                    </a:p>
                  </a:txBody>
                  <a:tcPr/>
                </a:tc>
                <a:tc>
                  <a:txBody>
                    <a:bodyPr/>
                    <a:lstStyle/>
                    <a:p>
                      <a:pPr algn="ctr"/>
                      <a:endParaRPr lang="en-IN" dirty="0"/>
                    </a:p>
                    <a:p>
                      <a:pPr algn="ctr"/>
                      <a:r>
                        <a:rPr lang="en-IN" dirty="0"/>
                        <a:t>59</a:t>
                      </a:r>
                    </a:p>
                  </a:txBody>
                  <a:tcPr/>
                </a:tc>
                <a:extLst>
                  <a:ext uri="{0D108BD9-81ED-4DB2-BD59-A6C34878D82A}">
                    <a16:rowId xmlns:a16="http://schemas.microsoft.com/office/drawing/2014/main" val="3073390769"/>
                  </a:ext>
                </a:extLst>
              </a:tr>
            </a:tbl>
          </a:graphicData>
        </a:graphic>
      </p:graphicFrame>
      <p:sp>
        <p:nvSpPr>
          <p:cNvPr id="11" name="TextBox 10">
            <a:extLst>
              <a:ext uri="{FF2B5EF4-FFF2-40B4-BE49-F238E27FC236}">
                <a16:creationId xmlns:a16="http://schemas.microsoft.com/office/drawing/2014/main" id="{26CFD0A2-D86C-4841-A27B-F9CECE598F44}"/>
              </a:ext>
            </a:extLst>
          </p:cNvPr>
          <p:cNvSpPr txBox="1"/>
          <p:nvPr/>
        </p:nvSpPr>
        <p:spPr>
          <a:xfrm>
            <a:off x="4745990" y="971550"/>
            <a:ext cx="4117023" cy="3416320"/>
          </a:xfrm>
          <a:prstGeom prst="rect">
            <a:avLst/>
          </a:prstGeom>
          <a:noFill/>
        </p:spPr>
        <p:txBody>
          <a:bodyPr wrap="square" rtlCol="0">
            <a:spAutoFit/>
          </a:bodyPr>
          <a:lstStyle/>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Different algorithms were applied on the data and metrics were noted.</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KNN performed better among all.</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Naïve Bayes is comparatively low.</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KNN is tested for various k’s and finally k=22 gave highest accuracy.</a:t>
            </a: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190584908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D78B-76F0-4F45-824F-DA203DE5F400}"/>
              </a:ext>
            </a:extLst>
          </p:cNvPr>
          <p:cNvSpPr>
            <a:spLocks noGrp="1"/>
          </p:cNvSpPr>
          <p:nvPr>
            <p:ph type="title"/>
          </p:nvPr>
        </p:nvSpPr>
        <p:spPr>
          <a:xfrm>
            <a:off x="762000" y="467713"/>
            <a:ext cx="3900804" cy="923330"/>
          </a:xfrm>
        </p:spPr>
        <p:txBody>
          <a:bodyPr/>
          <a:lstStyle/>
          <a:p>
            <a:r>
              <a:rPr lang="en-IN" dirty="0"/>
              <a:t>Practical Applications</a:t>
            </a:r>
          </a:p>
        </p:txBody>
      </p:sp>
      <p:sp>
        <p:nvSpPr>
          <p:cNvPr id="5" name="TextBox 4">
            <a:extLst>
              <a:ext uri="{FF2B5EF4-FFF2-40B4-BE49-F238E27FC236}">
                <a16:creationId xmlns:a16="http://schemas.microsoft.com/office/drawing/2014/main" id="{64BC0B57-9D0A-45D2-A935-037B37AD2D0E}"/>
              </a:ext>
            </a:extLst>
          </p:cNvPr>
          <p:cNvSpPr txBox="1"/>
          <p:nvPr/>
        </p:nvSpPr>
        <p:spPr>
          <a:xfrm>
            <a:off x="1219200" y="1504950"/>
            <a:ext cx="6553200" cy="381000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accent4">
                    <a:lumMod val="75000"/>
                  </a:schemeClr>
                </a:solidFill>
                <a:effectLst/>
                <a:latin typeface="Times New Roman" panose="02020603050405020304" pitchFamily="18" charset="0"/>
                <a:ea typeface="Times New Roman" panose="02020603050405020304" pitchFamily="18" charset="0"/>
              </a:rPr>
              <a:t>This model can be used within indoor places automating HVAC systems.</a:t>
            </a:r>
          </a:p>
          <a:p>
            <a:pPr marL="285750" indent="-285750">
              <a:buFont typeface="Arial" panose="020B0604020202020204" pitchFamily="34" charset="0"/>
              <a:buChar char="•"/>
            </a:pPr>
            <a:endParaRPr lang="en-US" dirty="0">
              <a:solidFill>
                <a:schemeClr val="accent4">
                  <a:lumMod val="75000"/>
                </a:schemeClr>
              </a:solidFill>
              <a:latin typeface="Times New Roman" panose="02020603050405020304" pitchFamily="18" charset="0"/>
            </a:endParaRPr>
          </a:p>
          <a:p>
            <a:pPr marL="285750" indent="-285750">
              <a:buFont typeface="Arial" panose="020B0604020202020204" pitchFamily="34" charset="0"/>
              <a:buChar char="•"/>
            </a:pPr>
            <a:r>
              <a:rPr lang="en-US" sz="1800" dirty="0">
                <a:solidFill>
                  <a:schemeClr val="accent4">
                    <a:lumMod val="75000"/>
                  </a:schemeClr>
                </a:solidFill>
                <a:effectLst/>
                <a:latin typeface="Times New Roman" panose="02020603050405020304" pitchFamily="18" charset="0"/>
                <a:ea typeface="Times New Roman" panose="02020603050405020304" pitchFamily="18" charset="0"/>
              </a:rPr>
              <a:t>When space is empty , doesn’t need to turn ON the Appliances. The energy can be conserved by deactivating them.</a:t>
            </a:r>
          </a:p>
          <a:p>
            <a:pPr marL="285750" indent="-285750">
              <a:buFont typeface="Arial" panose="020B0604020202020204" pitchFamily="34" charset="0"/>
              <a:buChar char="•"/>
            </a:pPr>
            <a:endParaRPr lang="en-US" dirty="0">
              <a:solidFill>
                <a:schemeClr val="accent4">
                  <a:lumMod val="75000"/>
                </a:schemeClr>
              </a:solidFill>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solidFill>
                  <a:schemeClr val="accent4">
                    <a:lumMod val="75000"/>
                  </a:schemeClr>
                </a:solidFill>
                <a:effectLst/>
                <a:latin typeface="Times New Roman" panose="02020603050405020304" pitchFamily="18" charset="0"/>
                <a:ea typeface="Times New Roman" panose="02020603050405020304" pitchFamily="18" charset="0"/>
              </a:rPr>
              <a:t>This solution can also be implemented by large buildings which wastes large amount of energy on HVAC systems. </a:t>
            </a:r>
            <a:endParaRPr lang="en-IN" sz="1800" dirty="0">
              <a:solidFill>
                <a:schemeClr val="accent4">
                  <a:lumMod val="75000"/>
                </a:schemeClr>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solidFill>
                <a:schemeClr val="accent4">
                  <a:lumMod val="75000"/>
                </a:schemeClr>
              </a:solidFill>
              <a:latin typeface="Times New Roman" panose="02020603050405020304" pitchFamily="18" charset="0"/>
            </a:endParaRPr>
          </a:p>
          <a:p>
            <a:pPr marL="285750" indent="-285750">
              <a:buFont typeface="Arial" panose="020B0604020202020204" pitchFamily="34" charset="0"/>
              <a:buChar char="•"/>
            </a:pPr>
            <a:endParaRPr lang="en-US" dirty="0">
              <a:solidFill>
                <a:schemeClr val="accent4">
                  <a:lumMod val="75000"/>
                </a:schemeClr>
              </a:solidFill>
              <a:latin typeface="Times New Roman" panose="02020603050405020304" pitchFamily="18" charset="0"/>
            </a:endParaRPr>
          </a:p>
          <a:p>
            <a:pPr marL="285750" indent="-285750">
              <a:buFont typeface="Arial" panose="020B0604020202020204" pitchFamily="34" charset="0"/>
              <a:buChar char="•"/>
            </a:pPr>
            <a:endParaRPr lang="en-US" dirty="0">
              <a:solidFill>
                <a:schemeClr val="accent4">
                  <a:lumMod val="75000"/>
                </a:schemeClr>
              </a:solidFill>
              <a:latin typeface="Times New Roman" panose="02020603050405020304" pitchFamily="18" charset="0"/>
            </a:endParaRPr>
          </a:p>
          <a:p>
            <a:pPr marL="285750" indent="-285750">
              <a:buFont typeface="Arial" panose="020B0604020202020204" pitchFamily="34" charset="0"/>
              <a:buChar char="•"/>
            </a:pPr>
            <a:endParaRPr lang="en-US" dirty="0">
              <a:solidFill>
                <a:schemeClr val="accent4">
                  <a:lumMod val="75000"/>
                </a:schemeClr>
              </a:solidFill>
              <a:latin typeface="Times New Roman" panose="02020603050405020304" pitchFamily="18" charset="0"/>
            </a:endParaRPr>
          </a:p>
          <a:p>
            <a:pPr marL="285750" indent="-285750">
              <a:buFont typeface="Arial" panose="020B0604020202020204" pitchFamily="34" charset="0"/>
              <a:buChar char="•"/>
            </a:pPr>
            <a:endParaRPr lang="en-IN" dirty="0">
              <a:solidFill>
                <a:schemeClr val="accent4">
                  <a:lumMod val="75000"/>
                </a:schemeClr>
              </a:solidFill>
            </a:endParaRPr>
          </a:p>
        </p:txBody>
      </p:sp>
    </p:spTree>
    <p:extLst>
      <p:ext uri="{BB962C8B-B14F-4D97-AF65-F5344CB8AC3E}">
        <p14:creationId xmlns:p14="http://schemas.microsoft.com/office/powerpoint/2010/main" val="2776646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2435-9314-48A3-824E-FBF5238BE1C7}"/>
              </a:ext>
            </a:extLst>
          </p:cNvPr>
          <p:cNvSpPr>
            <a:spLocks noGrp="1"/>
          </p:cNvSpPr>
          <p:nvPr>
            <p:ph type="title"/>
          </p:nvPr>
        </p:nvSpPr>
        <p:spPr>
          <a:xfrm>
            <a:off x="463148" y="361950"/>
            <a:ext cx="2693702" cy="461665"/>
          </a:xfrm>
        </p:spPr>
        <p:txBody>
          <a:bodyPr/>
          <a:lstStyle/>
          <a:p>
            <a:r>
              <a:rPr lang="en-IN" dirty="0"/>
              <a:t>References</a:t>
            </a:r>
          </a:p>
        </p:txBody>
      </p:sp>
      <p:sp>
        <p:nvSpPr>
          <p:cNvPr id="3" name="Text Placeholder 2">
            <a:extLst>
              <a:ext uri="{FF2B5EF4-FFF2-40B4-BE49-F238E27FC236}">
                <a16:creationId xmlns:a16="http://schemas.microsoft.com/office/drawing/2014/main" id="{E91B5396-9284-4D74-B56A-F6278B0468EA}"/>
              </a:ext>
            </a:extLst>
          </p:cNvPr>
          <p:cNvSpPr>
            <a:spLocks noGrp="1"/>
          </p:cNvSpPr>
          <p:nvPr>
            <p:ph type="body" idx="1"/>
          </p:nvPr>
        </p:nvSpPr>
        <p:spPr>
          <a:xfrm>
            <a:off x="463148" y="1262387"/>
            <a:ext cx="8217702" cy="2585323"/>
          </a:xfrm>
        </p:spPr>
        <p:txBody>
          <a:bodyPr/>
          <a:lstStyle/>
          <a:p>
            <a:pPr marL="285750" indent="-285750">
              <a:buFont typeface="Arial" panose="020B0604020202020204" pitchFamily="34" charset="0"/>
              <a:buChar char="•"/>
            </a:pPr>
            <a:r>
              <a:rPr lang="en-IN" sz="1400" dirty="0">
                <a:solidFill>
                  <a:schemeClr val="accent4">
                    <a:lumMod val="75000"/>
                  </a:schemeClr>
                </a:solidFill>
              </a:rPr>
              <a:t>T. </a:t>
            </a:r>
            <a:r>
              <a:rPr lang="en-IN" sz="1400" dirty="0" err="1">
                <a:solidFill>
                  <a:schemeClr val="accent4">
                    <a:lumMod val="75000"/>
                  </a:schemeClr>
                </a:solidFill>
              </a:rPr>
              <a:t>Vafeiadis</a:t>
            </a:r>
            <a:r>
              <a:rPr lang="en-IN" sz="1400" dirty="0">
                <a:solidFill>
                  <a:schemeClr val="accent4">
                    <a:lumMod val="75000"/>
                  </a:schemeClr>
                </a:solidFill>
              </a:rPr>
              <a:t> et al., "Machine Learning Based Occupancy Detection via the Use of Smart Meters," 2017 International Symposium on Computer Science and Intelligent Controls (ISCSIC), Budapest, Hungary, 2017, pp. 6-12, </a:t>
            </a:r>
            <a:r>
              <a:rPr lang="en-IN" sz="1400" dirty="0" err="1">
                <a:solidFill>
                  <a:schemeClr val="accent4">
                    <a:lumMod val="75000"/>
                  </a:schemeClr>
                </a:solidFill>
              </a:rPr>
              <a:t>doi</a:t>
            </a:r>
            <a:r>
              <a:rPr lang="en-IN" sz="1400" dirty="0">
                <a:solidFill>
                  <a:schemeClr val="accent4">
                    <a:lumMod val="75000"/>
                  </a:schemeClr>
                </a:solidFill>
              </a:rPr>
              <a:t>: 10.1109/ISCSIC.2017.15.</a:t>
            </a:r>
          </a:p>
          <a:p>
            <a:pPr marL="285750" indent="-285750">
              <a:buFont typeface="Arial" panose="020B0604020202020204" pitchFamily="34" charset="0"/>
              <a:buChar char="•"/>
            </a:pPr>
            <a:endParaRPr lang="en-IN" sz="1400" dirty="0">
              <a:solidFill>
                <a:schemeClr val="accent4">
                  <a:lumMod val="75000"/>
                </a:schemeClr>
              </a:solidFill>
            </a:endParaRPr>
          </a:p>
          <a:p>
            <a:pPr marL="285750" indent="-285750">
              <a:buFont typeface="Arial" panose="020B0604020202020204" pitchFamily="34" charset="0"/>
              <a:buChar char="•"/>
            </a:pPr>
            <a:r>
              <a:rPr lang="en-IN" sz="1400" b="0" i="0" dirty="0">
                <a:solidFill>
                  <a:schemeClr val="accent4">
                    <a:lumMod val="75000"/>
                  </a:schemeClr>
                </a:solidFill>
                <a:effectLst/>
                <a:latin typeface="Arial" panose="020B0604020202020204" pitchFamily="34" charset="0"/>
              </a:rPr>
              <a:t>A. P. Singh, V. Jain, S. Chaudhari, F. A. Kraemer, S. Werner and V. Garg, "Machine Learning-Based Occupancy Estimation Using Multivariate Sensor Nodes," </a:t>
            </a:r>
            <a:r>
              <a:rPr lang="en-IN" sz="1400" b="0" i="1" dirty="0">
                <a:solidFill>
                  <a:schemeClr val="accent4">
                    <a:lumMod val="75000"/>
                  </a:schemeClr>
                </a:solidFill>
                <a:effectLst/>
                <a:latin typeface="Arial" panose="020B0604020202020204" pitchFamily="34" charset="0"/>
              </a:rPr>
              <a:t>2018 IEEE </a:t>
            </a:r>
            <a:r>
              <a:rPr lang="en-IN" sz="1400" b="0" i="1" dirty="0" err="1">
                <a:solidFill>
                  <a:schemeClr val="accent4">
                    <a:lumMod val="75000"/>
                  </a:schemeClr>
                </a:solidFill>
                <a:effectLst/>
                <a:latin typeface="Arial" panose="020B0604020202020204" pitchFamily="34" charset="0"/>
              </a:rPr>
              <a:t>Globecom</a:t>
            </a:r>
            <a:r>
              <a:rPr lang="en-IN" sz="1400" b="0" i="1" dirty="0">
                <a:solidFill>
                  <a:schemeClr val="accent4">
                    <a:lumMod val="75000"/>
                  </a:schemeClr>
                </a:solidFill>
                <a:effectLst/>
                <a:latin typeface="Arial" panose="020B0604020202020204" pitchFamily="34" charset="0"/>
              </a:rPr>
              <a:t> Workshops (GC </a:t>
            </a:r>
            <a:r>
              <a:rPr lang="en-IN" sz="1400" b="0" i="1" dirty="0" err="1">
                <a:solidFill>
                  <a:schemeClr val="accent4">
                    <a:lumMod val="75000"/>
                  </a:schemeClr>
                </a:solidFill>
                <a:effectLst/>
                <a:latin typeface="Arial" panose="020B0604020202020204" pitchFamily="34" charset="0"/>
              </a:rPr>
              <a:t>Wkshps</a:t>
            </a:r>
            <a:r>
              <a:rPr lang="en-IN" sz="1400" b="0" i="1" dirty="0">
                <a:solidFill>
                  <a:schemeClr val="accent4">
                    <a:lumMod val="75000"/>
                  </a:schemeClr>
                </a:solidFill>
                <a:effectLst/>
                <a:latin typeface="Arial" panose="020B0604020202020204" pitchFamily="34" charset="0"/>
              </a:rPr>
              <a:t>)</a:t>
            </a:r>
            <a:r>
              <a:rPr lang="en-IN" sz="1400" b="0" i="0" dirty="0">
                <a:solidFill>
                  <a:schemeClr val="accent4">
                    <a:lumMod val="75000"/>
                  </a:schemeClr>
                </a:solidFill>
                <a:effectLst/>
                <a:latin typeface="Arial" panose="020B0604020202020204" pitchFamily="34" charset="0"/>
              </a:rPr>
              <a:t>, Abu Dhabi, United Arab Emirates, 2018, pp. 1-6, </a:t>
            </a:r>
            <a:r>
              <a:rPr lang="en-IN" sz="1400" b="0" i="0" dirty="0" err="1">
                <a:solidFill>
                  <a:schemeClr val="accent4">
                    <a:lumMod val="75000"/>
                  </a:schemeClr>
                </a:solidFill>
                <a:effectLst/>
                <a:latin typeface="Arial" panose="020B0604020202020204" pitchFamily="34" charset="0"/>
              </a:rPr>
              <a:t>doi</a:t>
            </a:r>
            <a:r>
              <a:rPr lang="en-IN" sz="1400" b="0" i="0" dirty="0">
                <a:solidFill>
                  <a:schemeClr val="accent4">
                    <a:lumMod val="75000"/>
                  </a:schemeClr>
                </a:solidFill>
                <a:effectLst/>
                <a:latin typeface="Arial" panose="020B0604020202020204" pitchFamily="34" charset="0"/>
              </a:rPr>
              <a:t>: 10.1109/GLOCOMW.2018.8644432.</a:t>
            </a:r>
          </a:p>
          <a:p>
            <a:pPr marL="285750" indent="-285750">
              <a:buFont typeface="Arial" panose="020B0604020202020204" pitchFamily="34" charset="0"/>
              <a:buChar char="•"/>
            </a:pPr>
            <a:endParaRPr lang="en-IN" sz="1400" dirty="0">
              <a:solidFill>
                <a:schemeClr val="accent4">
                  <a:lumMod val="75000"/>
                </a:schemeClr>
              </a:solidFill>
              <a:latin typeface="Arial" panose="020B0604020202020204" pitchFamily="34" charset="0"/>
            </a:endParaRPr>
          </a:p>
          <a:p>
            <a:pPr marL="285750" indent="-285750">
              <a:buFont typeface="Arial" panose="020B0604020202020204" pitchFamily="34" charset="0"/>
              <a:buChar char="•"/>
            </a:pPr>
            <a:r>
              <a:rPr lang="en-IN" sz="1400" dirty="0" err="1">
                <a:solidFill>
                  <a:schemeClr val="accent4">
                    <a:lumMod val="75000"/>
                  </a:schemeClr>
                </a:solidFill>
              </a:rPr>
              <a:t>Schwee</a:t>
            </a:r>
            <a:r>
              <a:rPr lang="en-IN" sz="1400" dirty="0">
                <a:solidFill>
                  <a:schemeClr val="accent4">
                    <a:lumMod val="75000"/>
                  </a:schemeClr>
                </a:solidFill>
              </a:rPr>
              <a:t>, Jens </a:t>
            </a:r>
            <a:r>
              <a:rPr lang="en-IN" sz="1400" dirty="0" err="1">
                <a:solidFill>
                  <a:schemeClr val="accent4">
                    <a:lumMod val="75000"/>
                  </a:schemeClr>
                </a:solidFill>
              </a:rPr>
              <a:t>Hjort</a:t>
            </a:r>
            <a:r>
              <a:rPr lang="en-IN" sz="1400" dirty="0">
                <a:solidFill>
                  <a:schemeClr val="accent4">
                    <a:lumMod val="75000"/>
                  </a:schemeClr>
                </a:solidFill>
              </a:rPr>
              <a:t>; Johansen, </a:t>
            </a:r>
            <a:r>
              <a:rPr lang="en-IN" sz="1400" dirty="0" err="1">
                <a:solidFill>
                  <a:schemeClr val="accent4">
                    <a:lumMod val="75000"/>
                  </a:schemeClr>
                </a:solidFill>
              </a:rPr>
              <a:t>Aslak</a:t>
            </a:r>
            <a:r>
              <a:rPr lang="en-IN" sz="1400" dirty="0">
                <a:solidFill>
                  <a:schemeClr val="accent4">
                    <a:lumMod val="75000"/>
                  </a:schemeClr>
                </a:solidFill>
              </a:rPr>
              <a:t>; </a:t>
            </a:r>
            <a:r>
              <a:rPr lang="en-IN" sz="1400" dirty="0" err="1">
                <a:solidFill>
                  <a:schemeClr val="accent4">
                    <a:lumMod val="75000"/>
                  </a:schemeClr>
                </a:solidFill>
              </a:rPr>
              <a:t>Jørgensen</a:t>
            </a:r>
            <a:r>
              <a:rPr lang="en-IN" sz="1400" dirty="0">
                <a:solidFill>
                  <a:schemeClr val="accent4">
                    <a:lumMod val="75000"/>
                  </a:schemeClr>
                </a:solidFill>
              </a:rPr>
              <a:t>, Bo </a:t>
            </a:r>
            <a:r>
              <a:rPr lang="en-IN" sz="1400" dirty="0" err="1">
                <a:solidFill>
                  <a:schemeClr val="accent4">
                    <a:lumMod val="75000"/>
                  </a:schemeClr>
                </a:solidFill>
              </a:rPr>
              <a:t>Nørregaard</a:t>
            </a:r>
            <a:r>
              <a:rPr lang="en-IN" sz="1400" dirty="0">
                <a:solidFill>
                  <a:schemeClr val="accent4">
                    <a:lumMod val="75000"/>
                  </a:schemeClr>
                </a:solidFill>
              </a:rPr>
              <a:t>; </a:t>
            </a:r>
            <a:r>
              <a:rPr lang="en-IN" sz="1400" dirty="0" err="1">
                <a:solidFill>
                  <a:schemeClr val="accent4">
                    <a:lumMod val="75000"/>
                  </a:schemeClr>
                </a:solidFill>
              </a:rPr>
              <a:t>Kjærgaard</a:t>
            </a:r>
            <a:r>
              <a:rPr lang="en-IN" sz="1400" dirty="0">
                <a:solidFill>
                  <a:schemeClr val="accent4">
                    <a:lumMod val="75000"/>
                  </a:schemeClr>
                </a:solidFill>
              </a:rPr>
              <a:t>, Mikkel </a:t>
            </a:r>
            <a:r>
              <a:rPr lang="en-IN" sz="1400" dirty="0" err="1">
                <a:solidFill>
                  <a:schemeClr val="accent4">
                    <a:lumMod val="75000"/>
                  </a:schemeClr>
                </a:solidFill>
              </a:rPr>
              <a:t>Baun</a:t>
            </a:r>
            <a:r>
              <a:rPr lang="en-IN" sz="1400" dirty="0">
                <a:solidFill>
                  <a:schemeClr val="accent4">
                    <a:lumMod val="75000"/>
                  </a:schemeClr>
                </a:solidFill>
              </a:rPr>
              <a:t>; </a:t>
            </a:r>
            <a:r>
              <a:rPr lang="en-IN" sz="1400" dirty="0" err="1">
                <a:solidFill>
                  <a:schemeClr val="accent4">
                    <a:lumMod val="75000"/>
                  </a:schemeClr>
                </a:solidFill>
              </a:rPr>
              <a:t>Mattera</a:t>
            </a:r>
            <a:r>
              <a:rPr lang="en-IN" sz="1400" dirty="0">
                <a:solidFill>
                  <a:schemeClr val="accent4">
                    <a:lumMod val="75000"/>
                  </a:schemeClr>
                </a:solidFill>
              </a:rPr>
              <a:t>, Claudio Giovanni; </a:t>
            </a:r>
            <a:r>
              <a:rPr lang="en-IN" sz="1400" dirty="0" err="1">
                <a:solidFill>
                  <a:schemeClr val="accent4">
                    <a:lumMod val="75000"/>
                  </a:schemeClr>
                </a:solidFill>
              </a:rPr>
              <a:t>Sangogboye</a:t>
            </a:r>
            <a:r>
              <a:rPr lang="en-IN" sz="1400" dirty="0">
                <a:solidFill>
                  <a:schemeClr val="accent4">
                    <a:lumMod val="75000"/>
                  </a:schemeClr>
                </a:solidFill>
              </a:rPr>
              <a:t>, </a:t>
            </a:r>
            <a:r>
              <a:rPr lang="en-IN" sz="1400" dirty="0" err="1">
                <a:solidFill>
                  <a:schemeClr val="accent4">
                    <a:lumMod val="75000"/>
                  </a:schemeClr>
                </a:solidFill>
              </a:rPr>
              <a:t>Fisayo</a:t>
            </a:r>
            <a:r>
              <a:rPr lang="en-IN" sz="1400" dirty="0">
                <a:solidFill>
                  <a:schemeClr val="accent4">
                    <a:lumMod val="75000"/>
                  </a:schemeClr>
                </a:solidFill>
              </a:rPr>
              <a:t> Caleb; et al. (2019): Room-level occupant counts and environmental quality from heterogeneous sensing modalities in a smart building. Springer Nature. Dataset. https://doi.org/10.6084/m9.figshare.9959417.v1</a:t>
            </a:r>
          </a:p>
        </p:txBody>
      </p:sp>
    </p:spTree>
    <p:extLst>
      <p:ext uri="{BB962C8B-B14F-4D97-AF65-F5344CB8AC3E}">
        <p14:creationId xmlns:p14="http://schemas.microsoft.com/office/powerpoint/2010/main" val="2567796714"/>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393535-08C9-4B52-80C1-29800CC326FA}"/>
              </a:ext>
            </a:extLst>
          </p:cNvPr>
          <p:cNvSpPr>
            <a:spLocks noGrp="1"/>
          </p:cNvSpPr>
          <p:nvPr>
            <p:ph type="body" idx="1"/>
          </p:nvPr>
        </p:nvSpPr>
        <p:spPr>
          <a:xfrm>
            <a:off x="-228600" y="1662898"/>
            <a:ext cx="8217702" cy="923330"/>
          </a:xfrm>
        </p:spPr>
        <p:txBody>
          <a:bodyPr/>
          <a:lstStyle/>
          <a:p>
            <a:pPr algn="ctr"/>
            <a:r>
              <a:rPr lang="en-US" sz="6000" b="1" i="1" dirty="0"/>
              <a:t>Thank You</a:t>
            </a:r>
            <a:endParaRPr lang="en-IN" sz="6000" b="1" i="1" dirty="0"/>
          </a:p>
        </p:txBody>
      </p:sp>
    </p:spTree>
    <p:extLst>
      <p:ext uri="{BB962C8B-B14F-4D97-AF65-F5344CB8AC3E}">
        <p14:creationId xmlns:p14="http://schemas.microsoft.com/office/powerpoint/2010/main" val="133399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67785"/>
            <a:ext cx="2458720" cy="482600"/>
          </a:xfrm>
          <a:prstGeom prst="rect">
            <a:avLst/>
          </a:prstGeom>
        </p:spPr>
        <p:txBody>
          <a:bodyPr vert="horz" wrap="square" lIns="0" tIns="12700" rIns="0" bIns="0" rtlCol="0">
            <a:spAutoFit/>
          </a:bodyPr>
          <a:lstStyle/>
          <a:p>
            <a:pPr marL="12700">
              <a:lnSpc>
                <a:spcPct val="100000"/>
              </a:lnSpc>
              <a:spcBef>
                <a:spcPts val="100"/>
              </a:spcBef>
            </a:pPr>
            <a:r>
              <a:rPr lang="en-IN" spc="-5" dirty="0"/>
              <a:t>Introduction</a:t>
            </a:r>
            <a:endParaRPr spc="-5" dirty="0"/>
          </a:p>
        </p:txBody>
      </p:sp>
      <p:sp>
        <p:nvSpPr>
          <p:cNvPr id="3" name="object 3"/>
          <p:cNvSpPr txBox="1"/>
          <p:nvPr/>
        </p:nvSpPr>
        <p:spPr>
          <a:xfrm>
            <a:off x="490621" y="1262387"/>
            <a:ext cx="8252459" cy="2964594"/>
          </a:xfrm>
          <a:prstGeom prst="rect">
            <a:avLst/>
          </a:prstGeom>
        </p:spPr>
        <p:txBody>
          <a:bodyPr vert="horz" wrap="square" lIns="0" tIns="12700" rIns="0" bIns="0" rtlCol="0">
            <a:spAutoFit/>
          </a:bodyPr>
          <a:lstStyle/>
          <a:p>
            <a:pPr marL="363855" marR="130810" indent="-351790">
              <a:lnSpc>
                <a:spcPct val="113300"/>
              </a:lnSpc>
              <a:spcBef>
                <a:spcPts val="100"/>
              </a:spcBef>
              <a:buFontTx/>
              <a:buChar char="●"/>
              <a:tabLst>
                <a:tab pos="363855" algn="l"/>
                <a:tab pos="364490" algn="l"/>
              </a:tabLst>
            </a:pPr>
            <a:r>
              <a:rPr lang="en-US" sz="1600" spc="-5" dirty="0">
                <a:solidFill>
                  <a:schemeClr val="accent4">
                    <a:lumMod val="75000"/>
                  </a:schemeClr>
                </a:solidFill>
                <a:latin typeface="Arial MT"/>
                <a:cs typeface="Arial MT"/>
              </a:rPr>
              <a:t>In</a:t>
            </a:r>
            <a:r>
              <a:rPr lang="en-US" sz="1600" spc="-10" dirty="0">
                <a:solidFill>
                  <a:schemeClr val="accent4">
                    <a:lumMod val="75000"/>
                  </a:schemeClr>
                </a:solidFill>
                <a:latin typeface="Arial MT"/>
                <a:cs typeface="Arial MT"/>
              </a:rPr>
              <a:t> </a:t>
            </a:r>
            <a:r>
              <a:rPr lang="en-US" sz="1600" spc="-5" dirty="0">
                <a:solidFill>
                  <a:schemeClr val="accent4">
                    <a:lumMod val="75000"/>
                  </a:schemeClr>
                </a:solidFill>
                <a:latin typeface="Arial MT"/>
                <a:cs typeface="Arial MT"/>
              </a:rPr>
              <a:t>buildings,</a:t>
            </a:r>
            <a:r>
              <a:rPr lang="en-US" sz="1600" spc="-10" dirty="0">
                <a:solidFill>
                  <a:schemeClr val="accent4">
                    <a:lumMod val="75000"/>
                  </a:schemeClr>
                </a:solidFill>
                <a:latin typeface="Arial MT"/>
                <a:cs typeface="Arial MT"/>
              </a:rPr>
              <a:t> </a:t>
            </a:r>
            <a:r>
              <a:rPr lang="en-US" sz="1600" dirty="0">
                <a:solidFill>
                  <a:schemeClr val="accent4">
                    <a:lumMod val="75000"/>
                  </a:schemeClr>
                </a:solidFill>
                <a:latin typeface="Arial MT"/>
                <a:cs typeface="Arial MT"/>
              </a:rPr>
              <a:t>a</a:t>
            </a:r>
            <a:r>
              <a:rPr lang="en-US" sz="1600" spc="-5" dirty="0">
                <a:solidFill>
                  <a:schemeClr val="accent4">
                    <a:lumMod val="75000"/>
                  </a:schemeClr>
                </a:solidFill>
                <a:latin typeface="Arial MT"/>
                <a:cs typeface="Arial MT"/>
              </a:rPr>
              <a:t> large</a:t>
            </a:r>
            <a:r>
              <a:rPr lang="en-US" sz="1600" spc="-10" dirty="0">
                <a:solidFill>
                  <a:schemeClr val="accent4">
                    <a:lumMod val="75000"/>
                  </a:schemeClr>
                </a:solidFill>
                <a:latin typeface="Arial MT"/>
                <a:cs typeface="Arial MT"/>
              </a:rPr>
              <a:t> </a:t>
            </a:r>
            <a:r>
              <a:rPr lang="en-US" sz="1600" dirty="0">
                <a:solidFill>
                  <a:schemeClr val="accent4">
                    <a:lumMod val="75000"/>
                  </a:schemeClr>
                </a:solidFill>
                <a:latin typeface="Arial MT"/>
                <a:cs typeface="Arial MT"/>
              </a:rPr>
              <a:t>chunk</a:t>
            </a:r>
            <a:r>
              <a:rPr lang="en-US" sz="1600" spc="-10" dirty="0">
                <a:solidFill>
                  <a:schemeClr val="accent4">
                    <a:lumMod val="75000"/>
                  </a:schemeClr>
                </a:solidFill>
                <a:latin typeface="Arial MT"/>
                <a:cs typeface="Arial MT"/>
              </a:rPr>
              <a:t> </a:t>
            </a:r>
            <a:r>
              <a:rPr lang="en-US" sz="1600" spc="-5" dirty="0">
                <a:solidFill>
                  <a:schemeClr val="accent4">
                    <a:lumMod val="75000"/>
                  </a:schemeClr>
                </a:solidFill>
                <a:latin typeface="Arial MT"/>
                <a:cs typeface="Arial MT"/>
              </a:rPr>
              <a:t>of energy</a:t>
            </a:r>
            <a:r>
              <a:rPr lang="en-US" sz="1600" spc="-10" dirty="0">
                <a:solidFill>
                  <a:schemeClr val="accent4">
                    <a:lumMod val="75000"/>
                  </a:schemeClr>
                </a:solidFill>
                <a:latin typeface="Arial MT"/>
                <a:cs typeface="Arial MT"/>
              </a:rPr>
              <a:t> </a:t>
            </a:r>
            <a:r>
              <a:rPr lang="en-US" sz="1600" spc="-5" dirty="0">
                <a:solidFill>
                  <a:schemeClr val="accent4">
                    <a:lumMod val="75000"/>
                  </a:schemeClr>
                </a:solidFill>
                <a:latin typeface="Arial MT"/>
                <a:cs typeface="Arial MT"/>
              </a:rPr>
              <a:t>is</a:t>
            </a:r>
            <a:r>
              <a:rPr lang="en-US" sz="1600" spc="-10" dirty="0">
                <a:solidFill>
                  <a:schemeClr val="accent4">
                    <a:lumMod val="75000"/>
                  </a:schemeClr>
                </a:solidFill>
                <a:latin typeface="Arial MT"/>
                <a:cs typeface="Arial MT"/>
              </a:rPr>
              <a:t> </a:t>
            </a:r>
            <a:r>
              <a:rPr lang="en-US" sz="1600" dirty="0">
                <a:solidFill>
                  <a:schemeClr val="accent4">
                    <a:lumMod val="75000"/>
                  </a:schemeClr>
                </a:solidFill>
                <a:latin typeface="Arial MT"/>
                <a:cs typeface="Arial MT"/>
              </a:rPr>
              <a:t>spent</a:t>
            </a:r>
            <a:r>
              <a:rPr lang="en-US" sz="1600" spc="-5" dirty="0">
                <a:solidFill>
                  <a:schemeClr val="accent4">
                    <a:lumMod val="75000"/>
                  </a:schemeClr>
                </a:solidFill>
                <a:latin typeface="Arial MT"/>
                <a:cs typeface="Arial MT"/>
              </a:rPr>
              <a:t> on</a:t>
            </a:r>
            <a:r>
              <a:rPr lang="en-US" sz="1600" spc="-10" dirty="0">
                <a:solidFill>
                  <a:schemeClr val="accent4">
                    <a:lumMod val="75000"/>
                  </a:schemeClr>
                </a:solidFill>
                <a:latin typeface="Arial MT"/>
                <a:cs typeface="Arial MT"/>
              </a:rPr>
              <a:t> </a:t>
            </a:r>
            <a:r>
              <a:rPr lang="en-US" sz="1600" spc="-35" dirty="0">
                <a:solidFill>
                  <a:schemeClr val="accent4">
                    <a:lumMod val="75000"/>
                  </a:schemeClr>
                </a:solidFill>
                <a:latin typeface="Arial MT"/>
                <a:cs typeface="Arial MT"/>
              </a:rPr>
              <a:t>HVAC</a:t>
            </a:r>
            <a:r>
              <a:rPr lang="en-US" sz="1600" spc="-5" dirty="0">
                <a:solidFill>
                  <a:schemeClr val="accent4">
                    <a:lumMod val="75000"/>
                  </a:schemeClr>
                </a:solidFill>
                <a:latin typeface="Arial MT"/>
                <a:cs typeface="Arial MT"/>
              </a:rPr>
              <a:t> and</a:t>
            </a:r>
            <a:r>
              <a:rPr lang="en-US" sz="1600" spc="-10" dirty="0">
                <a:solidFill>
                  <a:schemeClr val="accent4">
                    <a:lumMod val="75000"/>
                  </a:schemeClr>
                </a:solidFill>
                <a:latin typeface="Arial MT"/>
                <a:cs typeface="Arial MT"/>
              </a:rPr>
              <a:t> </a:t>
            </a:r>
            <a:r>
              <a:rPr lang="en-US" sz="1600" spc="-5" dirty="0">
                <a:solidFill>
                  <a:schemeClr val="accent4">
                    <a:lumMod val="75000"/>
                  </a:schemeClr>
                </a:solidFill>
                <a:latin typeface="Arial MT"/>
                <a:cs typeface="Arial MT"/>
              </a:rPr>
              <a:t>lighting</a:t>
            </a:r>
            <a:r>
              <a:rPr lang="en-US" sz="1600" spc="-10" dirty="0">
                <a:solidFill>
                  <a:schemeClr val="accent4">
                    <a:lumMod val="75000"/>
                  </a:schemeClr>
                </a:solidFill>
                <a:latin typeface="Arial MT"/>
                <a:cs typeface="Arial MT"/>
              </a:rPr>
              <a:t> </a:t>
            </a:r>
            <a:r>
              <a:rPr lang="en-US" sz="1600" dirty="0">
                <a:solidFill>
                  <a:schemeClr val="accent4">
                    <a:lumMod val="75000"/>
                  </a:schemeClr>
                </a:solidFill>
                <a:latin typeface="Arial MT"/>
                <a:cs typeface="Arial MT"/>
              </a:rPr>
              <a:t>systems.</a:t>
            </a:r>
          </a:p>
          <a:p>
            <a:pPr marL="363855" marR="130810" indent="-351790">
              <a:lnSpc>
                <a:spcPct val="113300"/>
              </a:lnSpc>
              <a:spcBef>
                <a:spcPts val="100"/>
              </a:spcBef>
              <a:buFontTx/>
              <a:buChar char="●"/>
              <a:tabLst>
                <a:tab pos="363855" algn="l"/>
                <a:tab pos="364490" algn="l"/>
              </a:tabLst>
            </a:pPr>
            <a:endParaRPr lang="en-US" sz="1600" dirty="0">
              <a:solidFill>
                <a:schemeClr val="accent4">
                  <a:lumMod val="75000"/>
                </a:schemeClr>
              </a:solidFill>
            </a:endParaRPr>
          </a:p>
          <a:p>
            <a:pPr marL="363855" marR="130810" indent="-351790">
              <a:lnSpc>
                <a:spcPct val="113300"/>
              </a:lnSpc>
              <a:spcBef>
                <a:spcPts val="100"/>
              </a:spcBef>
              <a:buChar char="●"/>
              <a:tabLst>
                <a:tab pos="363855" algn="l"/>
                <a:tab pos="364490" algn="l"/>
              </a:tabLst>
            </a:pPr>
            <a:r>
              <a:rPr lang="en-US" sz="1600" dirty="0">
                <a:solidFill>
                  <a:schemeClr val="accent4">
                    <a:lumMod val="75000"/>
                  </a:schemeClr>
                </a:solidFill>
                <a:latin typeface="Arial MT"/>
              </a:rPr>
              <a:t>Recent studies have shown that occupant information (e.g., number, presence, behavior, activities) is a major input for control approaches in energy efficient buildings. </a:t>
            </a:r>
          </a:p>
          <a:p>
            <a:pPr marL="363855" marR="130810" indent="-351790">
              <a:lnSpc>
                <a:spcPct val="113300"/>
              </a:lnSpc>
              <a:spcBef>
                <a:spcPts val="100"/>
              </a:spcBef>
              <a:buChar char="●"/>
              <a:tabLst>
                <a:tab pos="363855" algn="l"/>
                <a:tab pos="364490" algn="l"/>
              </a:tabLst>
            </a:pPr>
            <a:endParaRPr lang="en-US" sz="1600" dirty="0">
              <a:solidFill>
                <a:schemeClr val="accent4">
                  <a:lumMod val="75000"/>
                </a:schemeClr>
              </a:solidFill>
            </a:endParaRPr>
          </a:p>
          <a:p>
            <a:pPr marL="363855" marR="130810" indent="-351790">
              <a:lnSpc>
                <a:spcPct val="113300"/>
              </a:lnSpc>
              <a:spcBef>
                <a:spcPts val="100"/>
              </a:spcBef>
              <a:buFontTx/>
              <a:buChar char="●"/>
              <a:tabLst>
                <a:tab pos="363855" algn="l"/>
                <a:tab pos="364490" algn="l"/>
              </a:tabLst>
            </a:pPr>
            <a:r>
              <a:rPr lang="en-US" sz="1600" spc="-5" dirty="0">
                <a:solidFill>
                  <a:schemeClr val="accent4">
                    <a:lumMod val="75000"/>
                  </a:schemeClr>
                </a:solidFill>
                <a:latin typeface="Arial MT"/>
                <a:cs typeface="Arial MT"/>
              </a:rPr>
              <a:t>Studies have demonstrated energy </a:t>
            </a:r>
            <a:r>
              <a:rPr lang="en-US" sz="1600" dirty="0">
                <a:solidFill>
                  <a:schemeClr val="accent4">
                    <a:lumMod val="75000"/>
                  </a:schemeClr>
                </a:solidFill>
                <a:latin typeface="Arial MT"/>
                <a:cs typeface="Arial MT"/>
              </a:rPr>
              <a:t>can be saved </a:t>
            </a:r>
            <a:r>
              <a:rPr lang="en-US" sz="1600" spc="-5" dirty="0" err="1">
                <a:solidFill>
                  <a:schemeClr val="accent4">
                    <a:lumMod val="75000"/>
                  </a:schemeClr>
                </a:solidFill>
                <a:latin typeface="Arial MT"/>
                <a:cs typeface="Arial MT"/>
              </a:rPr>
              <a:t>upto</a:t>
            </a:r>
            <a:r>
              <a:rPr lang="en-US" sz="1600" spc="-5" dirty="0">
                <a:solidFill>
                  <a:schemeClr val="accent4">
                    <a:lumMod val="75000"/>
                  </a:schemeClr>
                </a:solidFill>
                <a:latin typeface="Arial MT"/>
                <a:cs typeface="Arial MT"/>
              </a:rPr>
              <a:t> 30% in buildings where the occupancy </a:t>
            </a:r>
            <a:r>
              <a:rPr lang="en-US" sz="1600" spc="-430" dirty="0">
                <a:solidFill>
                  <a:schemeClr val="accent4">
                    <a:lumMod val="75000"/>
                  </a:schemeClr>
                </a:solidFill>
                <a:latin typeface="Arial MT"/>
                <a:cs typeface="Arial MT"/>
              </a:rPr>
              <a:t> </a:t>
            </a:r>
            <a:r>
              <a:rPr lang="en-US" sz="1600" spc="-5" dirty="0">
                <a:solidFill>
                  <a:schemeClr val="accent4">
                    <a:lumMod val="75000"/>
                  </a:schemeClr>
                </a:solidFill>
                <a:latin typeface="Arial MT"/>
                <a:cs typeface="Arial MT"/>
              </a:rPr>
              <a:t>pattern</a:t>
            </a:r>
            <a:r>
              <a:rPr lang="en-US" sz="1600" spc="-10" dirty="0">
                <a:solidFill>
                  <a:schemeClr val="accent4">
                    <a:lumMod val="75000"/>
                  </a:schemeClr>
                </a:solidFill>
                <a:latin typeface="Arial MT"/>
                <a:cs typeface="Arial MT"/>
              </a:rPr>
              <a:t> </a:t>
            </a:r>
            <a:r>
              <a:rPr lang="en-US" sz="1600" spc="-5" dirty="0">
                <a:solidFill>
                  <a:schemeClr val="accent4">
                    <a:lumMod val="75000"/>
                  </a:schemeClr>
                </a:solidFill>
                <a:latin typeface="Arial MT"/>
                <a:cs typeface="Arial MT"/>
              </a:rPr>
              <a:t>was </a:t>
            </a:r>
            <a:r>
              <a:rPr lang="en-US" sz="1600" dirty="0">
                <a:solidFill>
                  <a:schemeClr val="accent4">
                    <a:lumMod val="75000"/>
                  </a:schemeClr>
                </a:solidFill>
                <a:latin typeface="Arial MT"/>
                <a:cs typeface="Arial MT"/>
              </a:rPr>
              <a:t>known.</a:t>
            </a:r>
            <a:endParaRPr lang="en-US" sz="1600" spc="-5" dirty="0">
              <a:solidFill>
                <a:schemeClr val="accent4">
                  <a:lumMod val="75000"/>
                </a:schemeClr>
              </a:solidFill>
              <a:latin typeface="Arial MT"/>
              <a:cs typeface="Arial MT"/>
            </a:endParaRPr>
          </a:p>
          <a:p>
            <a:pPr marL="363855" marR="5080" indent="-351790">
              <a:lnSpc>
                <a:spcPct val="115900"/>
              </a:lnSpc>
              <a:spcBef>
                <a:spcPts val="950"/>
              </a:spcBef>
              <a:buChar char="●"/>
              <a:tabLst>
                <a:tab pos="363855" algn="l"/>
                <a:tab pos="364490" algn="l"/>
              </a:tabLst>
            </a:pPr>
            <a:r>
              <a:rPr sz="1600" spc="-5" dirty="0">
                <a:solidFill>
                  <a:schemeClr val="accent4">
                    <a:lumMod val="75000"/>
                  </a:schemeClr>
                </a:solidFill>
                <a:latin typeface="Arial MT"/>
                <a:cs typeface="Arial MT"/>
              </a:rPr>
              <a:t>Supervised </a:t>
            </a:r>
            <a:r>
              <a:rPr sz="1600" dirty="0">
                <a:solidFill>
                  <a:schemeClr val="accent4">
                    <a:lumMod val="75000"/>
                  </a:schemeClr>
                </a:solidFill>
                <a:latin typeface="Arial MT"/>
                <a:cs typeface="Arial MT"/>
              </a:rPr>
              <a:t>machine </a:t>
            </a:r>
            <a:r>
              <a:rPr sz="1600" spc="-5" dirty="0">
                <a:solidFill>
                  <a:schemeClr val="accent4">
                    <a:lumMod val="75000"/>
                  </a:schemeClr>
                </a:solidFill>
                <a:latin typeface="Arial MT"/>
                <a:cs typeface="Arial MT"/>
              </a:rPr>
              <a:t>learning </a:t>
            </a:r>
            <a:r>
              <a:rPr sz="1600" dirty="0">
                <a:solidFill>
                  <a:schemeClr val="accent4">
                    <a:lumMod val="75000"/>
                  </a:schemeClr>
                </a:solidFill>
                <a:latin typeface="Arial MT"/>
                <a:cs typeface="Arial MT"/>
              </a:rPr>
              <a:t>models </a:t>
            </a:r>
            <a:r>
              <a:rPr sz="1600" spc="-5" dirty="0">
                <a:solidFill>
                  <a:schemeClr val="accent4">
                    <a:lumMod val="75000"/>
                  </a:schemeClr>
                </a:solidFill>
                <a:latin typeface="Arial MT"/>
                <a:cs typeface="Arial MT"/>
              </a:rPr>
              <a:t>are used to gain inference about occupancy </a:t>
            </a:r>
            <a:r>
              <a:rPr sz="1600" dirty="0">
                <a:solidFill>
                  <a:schemeClr val="accent4">
                    <a:lumMod val="75000"/>
                  </a:schemeClr>
                </a:solidFill>
                <a:latin typeface="Arial MT"/>
                <a:cs typeface="Arial MT"/>
              </a:rPr>
              <a:t>count </a:t>
            </a:r>
            <a:r>
              <a:rPr sz="1600" spc="-430" dirty="0">
                <a:solidFill>
                  <a:schemeClr val="accent4">
                    <a:lumMod val="75000"/>
                  </a:schemeClr>
                </a:solidFill>
                <a:latin typeface="Arial MT"/>
                <a:cs typeface="Arial MT"/>
              </a:rPr>
              <a:t> </a:t>
            </a:r>
            <a:r>
              <a:rPr sz="1600" spc="-5" dirty="0">
                <a:solidFill>
                  <a:schemeClr val="accent4">
                    <a:lumMod val="75000"/>
                  </a:schemeClr>
                </a:solidFill>
                <a:latin typeface="Arial MT"/>
                <a:cs typeface="Arial MT"/>
              </a:rPr>
              <a:t>from</a:t>
            </a:r>
            <a:r>
              <a:rPr sz="1600" spc="-10" dirty="0">
                <a:solidFill>
                  <a:schemeClr val="accent4">
                    <a:lumMod val="75000"/>
                  </a:schemeClr>
                </a:solidFill>
                <a:latin typeface="Arial MT"/>
                <a:cs typeface="Arial MT"/>
              </a:rPr>
              <a:t> </a:t>
            </a:r>
            <a:r>
              <a:rPr sz="1600" spc="-5" dirty="0">
                <a:solidFill>
                  <a:schemeClr val="accent4">
                    <a:lumMod val="75000"/>
                  </a:schemeClr>
                </a:solidFill>
                <a:latin typeface="Arial MT"/>
                <a:cs typeface="Arial MT"/>
              </a:rPr>
              <a:t>the deployed </a:t>
            </a:r>
            <a:r>
              <a:rPr sz="1600" dirty="0">
                <a:solidFill>
                  <a:schemeClr val="accent4">
                    <a:lumMod val="75000"/>
                  </a:schemeClr>
                </a:solidFill>
                <a:latin typeface="Arial MT"/>
                <a:cs typeface="Arial MT"/>
              </a:rPr>
              <a:t>sensor</a:t>
            </a:r>
            <a:r>
              <a:rPr sz="1600" spc="-5" dirty="0">
                <a:solidFill>
                  <a:schemeClr val="accent4">
                    <a:lumMod val="75000"/>
                  </a:schemeClr>
                </a:solidFill>
                <a:latin typeface="Arial MT"/>
                <a:cs typeface="Arial MT"/>
              </a:rPr>
              <a:t> nodes in</a:t>
            </a:r>
            <a:r>
              <a:rPr sz="1600" spc="-10" dirty="0">
                <a:solidFill>
                  <a:schemeClr val="accent4">
                    <a:lumMod val="75000"/>
                  </a:schemeClr>
                </a:solidFill>
                <a:latin typeface="Arial MT"/>
                <a:cs typeface="Arial MT"/>
              </a:rPr>
              <a:t> </a:t>
            </a:r>
            <a:r>
              <a:rPr sz="1600" spc="-5" dirty="0">
                <a:solidFill>
                  <a:schemeClr val="accent4">
                    <a:lumMod val="75000"/>
                  </a:schemeClr>
                </a:solidFill>
                <a:latin typeface="Arial MT"/>
                <a:cs typeface="Arial MT"/>
              </a:rPr>
              <a:t>the </a:t>
            </a:r>
            <a:r>
              <a:rPr sz="1600" dirty="0">
                <a:solidFill>
                  <a:schemeClr val="accent4">
                    <a:lumMod val="75000"/>
                  </a:schemeClr>
                </a:solidFill>
                <a:latin typeface="Arial MT"/>
                <a:cs typeface="Arial MT"/>
              </a:rPr>
              <a:t>room.</a:t>
            </a:r>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161B-1CA9-B437-F0D5-E96BF44DA06D}"/>
              </a:ext>
            </a:extLst>
          </p:cNvPr>
          <p:cNvSpPr>
            <a:spLocks noGrp="1"/>
          </p:cNvSpPr>
          <p:nvPr>
            <p:ph type="title"/>
          </p:nvPr>
        </p:nvSpPr>
        <p:spPr>
          <a:xfrm>
            <a:off x="3225148" y="120510"/>
            <a:ext cx="2693702" cy="461665"/>
          </a:xfrm>
        </p:spPr>
        <p:txBody>
          <a:bodyPr/>
          <a:lstStyle/>
          <a:p>
            <a:r>
              <a:rPr lang="en-IN" dirty="0"/>
              <a:t>Requirements</a:t>
            </a:r>
          </a:p>
        </p:txBody>
      </p:sp>
      <p:sp>
        <p:nvSpPr>
          <p:cNvPr id="3" name="Text Placeholder 2">
            <a:extLst>
              <a:ext uri="{FF2B5EF4-FFF2-40B4-BE49-F238E27FC236}">
                <a16:creationId xmlns:a16="http://schemas.microsoft.com/office/drawing/2014/main" id="{578FF5DD-F4AE-E7AE-9A2D-767662FB7595}"/>
              </a:ext>
            </a:extLst>
          </p:cNvPr>
          <p:cNvSpPr>
            <a:spLocks noGrp="1"/>
          </p:cNvSpPr>
          <p:nvPr>
            <p:ph type="body" idx="1"/>
          </p:nvPr>
        </p:nvSpPr>
        <p:spPr>
          <a:xfrm>
            <a:off x="463148" y="1262387"/>
            <a:ext cx="8217702" cy="1723549"/>
          </a:xfrm>
        </p:spPr>
        <p:txBody>
          <a:bodyPr/>
          <a:lstStyle/>
          <a:p>
            <a:r>
              <a:rPr lang="en-IN" b="1" dirty="0"/>
              <a:t>Hardware</a:t>
            </a:r>
            <a:r>
              <a:rPr lang="en-IN" dirty="0"/>
              <a:t>: Windows Laptop</a:t>
            </a:r>
          </a:p>
          <a:p>
            <a:endParaRPr lang="en-IN" dirty="0"/>
          </a:p>
          <a:p>
            <a:r>
              <a:rPr lang="en-IN" b="1" dirty="0"/>
              <a:t>Software &amp; Application</a:t>
            </a:r>
            <a:r>
              <a:rPr lang="en-IN" dirty="0"/>
              <a:t>: Jupiter</a:t>
            </a:r>
          </a:p>
          <a:p>
            <a:endParaRPr lang="en-IN" dirty="0"/>
          </a:p>
          <a:p>
            <a:r>
              <a:rPr lang="en-IN" b="1" dirty="0"/>
              <a:t>Technology used: </a:t>
            </a:r>
            <a:r>
              <a:rPr lang="en-IN" dirty="0"/>
              <a:t>Python using data pre-processing, training, data framing using matplotlib's, comparing data sets using KNN algorithm.</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887442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67785"/>
            <a:ext cx="35014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Research Objectives</a:t>
            </a:r>
            <a:endParaRPr sz="2800" dirty="0"/>
          </a:p>
        </p:txBody>
      </p:sp>
      <p:sp>
        <p:nvSpPr>
          <p:cNvPr id="3" name="object 3"/>
          <p:cNvSpPr txBox="1"/>
          <p:nvPr/>
        </p:nvSpPr>
        <p:spPr>
          <a:xfrm>
            <a:off x="490621" y="1294772"/>
            <a:ext cx="7281779" cy="1813317"/>
          </a:xfrm>
          <a:prstGeom prst="rect">
            <a:avLst/>
          </a:prstGeom>
        </p:spPr>
        <p:txBody>
          <a:bodyPr vert="horz" wrap="square" lIns="0" tIns="12700" rIns="0" bIns="0" rtlCol="0">
            <a:spAutoFit/>
          </a:bodyPr>
          <a:lstStyle/>
          <a:p>
            <a:pPr marL="12065">
              <a:lnSpc>
                <a:spcPct val="100000"/>
              </a:lnSpc>
              <a:spcBef>
                <a:spcPts val="100"/>
              </a:spcBef>
              <a:tabLst>
                <a:tab pos="363855" algn="l"/>
                <a:tab pos="364490" algn="l"/>
              </a:tabLst>
            </a:pPr>
            <a:endParaRPr lang="en-US" sz="1600" spc="-5" dirty="0">
              <a:solidFill>
                <a:schemeClr val="accent4">
                  <a:lumMod val="75000"/>
                </a:schemeClr>
              </a:solidFill>
              <a:latin typeface="Arial MT"/>
              <a:cs typeface="Arial MT"/>
            </a:endParaRPr>
          </a:p>
          <a:p>
            <a:pPr marL="363855" indent="-351790">
              <a:lnSpc>
                <a:spcPct val="100000"/>
              </a:lnSpc>
              <a:spcBef>
                <a:spcPts val="100"/>
              </a:spcBef>
              <a:buChar char="●"/>
              <a:tabLst>
                <a:tab pos="363855" algn="l"/>
                <a:tab pos="364490" algn="l"/>
              </a:tabLst>
            </a:pPr>
            <a:endParaRPr lang="en-US" sz="1600" dirty="0">
              <a:solidFill>
                <a:schemeClr val="accent4">
                  <a:lumMod val="75000"/>
                </a:schemeClr>
              </a:solidFill>
              <a:latin typeface="Arial MT"/>
              <a:cs typeface="Arial MT"/>
            </a:endParaRPr>
          </a:p>
          <a:p>
            <a:pPr marL="363855" indent="-351790">
              <a:lnSpc>
                <a:spcPct val="100000"/>
              </a:lnSpc>
              <a:spcBef>
                <a:spcPts val="100"/>
              </a:spcBef>
              <a:buChar char="●"/>
              <a:tabLst>
                <a:tab pos="363855" algn="l"/>
                <a:tab pos="364490" algn="l"/>
              </a:tabLst>
            </a:pPr>
            <a:endParaRPr lang="en-US" sz="1600" dirty="0">
              <a:solidFill>
                <a:schemeClr val="accent4">
                  <a:lumMod val="75000"/>
                </a:schemeClr>
              </a:solidFill>
              <a:latin typeface="Arial MT"/>
              <a:cs typeface="Arial MT"/>
            </a:endParaRPr>
          </a:p>
          <a:p>
            <a:pPr marL="363855" indent="-351790">
              <a:lnSpc>
                <a:spcPct val="100000"/>
              </a:lnSpc>
              <a:spcBef>
                <a:spcPts val="100"/>
              </a:spcBef>
              <a:buChar char="●"/>
              <a:tabLst>
                <a:tab pos="363855" algn="l"/>
                <a:tab pos="364490" algn="l"/>
              </a:tabLst>
            </a:pPr>
            <a:endParaRPr lang="en-US" sz="1600" dirty="0">
              <a:solidFill>
                <a:schemeClr val="accent4">
                  <a:lumMod val="75000"/>
                </a:schemeClr>
              </a:solidFill>
              <a:latin typeface="Arial MT"/>
              <a:cs typeface="Arial MT"/>
            </a:endParaRPr>
          </a:p>
          <a:p>
            <a:pPr marL="363855" indent="-351790">
              <a:lnSpc>
                <a:spcPct val="100000"/>
              </a:lnSpc>
              <a:spcBef>
                <a:spcPts val="100"/>
              </a:spcBef>
              <a:buChar char="●"/>
              <a:tabLst>
                <a:tab pos="363855" algn="l"/>
                <a:tab pos="364490" algn="l"/>
              </a:tabLst>
            </a:pPr>
            <a:endParaRPr lang="en-US" sz="1600" dirty="0">
              <a:solidFill>
                <a:schemeClr val="accent4">
                  <a:lumMod val="75000"/>
                </a:schemeClr>
              </a:solidFill>
              <a:latin typeface="Arial MT"/>
              <a:cs typeface="Arial MT"/>
            </a:endParaRPr>
          </a:p>
          <a:p>
            <a:pPr marL="363855" indent="-351790">
              <a:lnSpc>
                <a:spcPct val="100000"/>
              </a:lnSpc>
              <a:spcBef>
                <a:spcPts val="100"/>
              </a:spcBef>
              <a:buChar char="●"/>
              <a:tabLst>
                <a:tab pos="363855" algn="l"/>
                <a:tab pos="364490" algn="l"/>
              </a:tabLst>
            </a:pPr>
            <a:endParaRPr lang="en-US" sz="1600" dirty="0">
              <a:solidFill>
                <a:schemeClr val="accent4">
                  <a:lumMod val="75000"/>
                </a:schemeClr>
              </a:solidFill>
              <a:latin typeface="Arial MT"/>
              <a:cs typeface="Arial MT"/>
            </a:endParaRPr>
          </a:p>
          <a:p>
            <a:pPr marL="363855" indent="-351790">
              <a:lnSpc>
                <a:spcPct val="100000"/>
              </a:lnSpc>
              <a:spcBef>
                <a:spcPts val="100"/>
              </a:spcBef>
              <a:buChar char="●"/>
              <a:tabLst>
                <a:tab pos="363855" algn="l"/>
                <a:tab pos="364490" algn="l"/>
              </a:tabLst>
            </a:pPr>
            <a:endParaRPr sz="1600" dirty="0">
              <a:solidFill>
                <a:schemeClr val="accent4">
                  <a:lumMod val="75000"/>
                </a:schemeClr>
              </a:solidFill>
              <a:latin typeface="Arial MT"/>
              <a:cs typeface="Arial MT"/>
            </a:endParaRPr>
          </a:p>
        </p:txBody>
      </p:sp>
      <p:sp>
        <p:nvSpPr>
          <p:cNvPr id="4" name="TextBox 3">
            <a:extLst>
              <a:ext uri="{FF2B5EF4-FFF2-40B4-BE49-F238E27FC236}">
                <a16:creationId xmlns:a16="http://schemas.microsoft.com/office/drawing/2014/main" id="{4CA3D353-5CAA-47FC-B2F4-8F0AD9D8AA79}"/>
              </a:ext>
            </a:extLst>
          </p:cNvPr>
          <p:cNvSpPr txBox="1"/>
          <p:nvPr/>
        </p:nvSpPr>
        <p:spPr>
          <a:xfrm>
            <a:off x="609600" y="1047750"/>
            <a:ext cx="7162800"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10905911-F650-4E00-A827-3A0F3255AFF4}"/>
              </a:ext>
            </a:extLst>
          </p:cNvPr>
          <p:cNvSpPr txBox="1"/>
          <p:nvPr/>
        </p:nvSpPr>
        <p:spPr>
          <a:xfrm>
            <a:off x="762000" y="1294772"/>
            <a:ext cx="7086600" cy="3118803"/>
          </a:xfrm>
          <a:prstGeom prst="rect">
            <a:avLst/>
          </a:prstGeom>
          <a:noFill/>
        </p:spPr>
        <p:txBody>
          <a:bodyPr wrap="square" rtlCol="0">
            <a:spAutoFit/>
          </a:bodyPr>
          <a:lstStyle/>
          <a:p>
            <a:pPr marL="342900" marR="125730" lvl="0" indent="-342900" algn="just">
              <a:spcBef>
                <a:spcPts val="985"/>
              </a:spcBef>
              <a:spcAft>
                <a:spcPts val="0"/>
              </a:spcAft>
              <a:buFont typeface="Symbol" panose="05050102010706020507" pitchFamily="18" charset="2"/>
              <a:buChar char=""/>
              <a:tabLst>
                <a:tab pos="443230" algn="l"/>
              </a:tabLst>
            </a:pPr>
            <a:r>
              <a:rPr lang="en-US" sz="1800" spc="25" dirty="0">
                <a:solidFill>
                  <a:schemeClr val="accent4">
                    <a:lumMod val="75000"/>
                  </a:schemeClr>
                </a:solidFill>
                <a:effectLst/>
                <a:latin typeface="Times New Roman" panose="02020603050405020304" pitchFamily="18" charset="0"/>
                <a:ea typeface="Times New Roman" panose="02020603050405020304" pitchFamily="18" charset="0"/>
              </a:rPr>
              <a:t>There are some features which show a change when occupancy count changes like co2, temperature etc. So, we are using data of those features to coach the model. We are using data collected by co2, temperature, humidity sensors. and that we have classified the state of room into 4 types</a:t>
            </a:r>
            <a:r>
              <a:rPr lang="en-US" sz="1800" dirty="0">
                <a:solidFill>
                  <a:schemeClr val="accent4">
                    <a:lumMod val="75000"/>
                  </a:schemeClr>
                </a:solidFill>
                <a:effectLst/>
                <a:latin typeface="Times New Roman" panose="02020603050405020304" pitchFamily="18" charset="0"/>
                <a:ea typeface="Times New Roman" panose="02020603050405020304" pitchFamily="18" charset="0"/>
              </a:rPr>
              <a:t>.</a:t>
            </a:r>
            <a:endParaRPr lang="en-IN" sz="1800" dirty="0">
              <a:solidFill>
                <a:schemeClr val="accent4">
                  <a:lumMod val="75000"/>
                </a:schemeClr>
              </a:solidFill>
              <a:effectLst/>
              <a:latin typeface="Times New Roman" panose="02020603050405020304" pitchFamily="18" charset="0"/>
              <a:ea typeface="Times New Roman" panose="02020603050405020304" pitchFamily="18" charset="0"/>
            </a:endParaRPr>
          </a:p>
          <a:p>
            <a:pPr marL="342900" marR="125730" lvl="0" indent="-342900" algn="just">
              <a:spcBef>
                <a:spcPts val="985"/>
              </a:spcBef>
              <a:spcAft>
                <a:spcPts val="0"/>
              </a:spcAft>
              <a:buFont typeface="Symbol" panose="05050102010706020507" pitchFamily="18" charset="2"/>
              <a:buChar char=""/>
              <a:tabLst>
                <a:tab pos="443230" algn="l"/>
              </a:tabLst>
            </a:pPr>
            <a:r>
              <a:rPr lang="en-US" sz="1800" spc="25" dirty="0">
                <a:solidFill>
                  <a:schemeClr val="accent4">
                    <a:lumMod val="75000"/>
                  </a:schemeClr>
                </a:solidFill>
                <a:effectLst/>
                <a:latin typeface="Times New Roman" panose="02020603050405020304" pitchFamily="18" charset="0"/>
                <a:ea typeface="Times New Roman" panose="02020603050405020304" pitchFamily="18" charset="0"/>
              </a:rPr>
              <a:t>Data preprocessing techniques to switch the data into well organized manner.</a:t>
            </a:r>
            <a:endParaRPr lang="en-IN" sz="1800" dirty="0">
              <a:solidFill>
                <a:schemeClr val="accent4">
                  <a:lumMod val="75000"/>
                </a:schemeClr>
              </a:solidFill>
              <a:effectLst/>
              <a:latin typeface="Times New Roman" panose="02020603050405020304" pitchFamily="18" charset="0"/>
              <a:ea typeface="Times New Roman" panose="02020603050405020304" pitchFamily="18" charset="0"/>
            </a:endParaRPr>
          </a:p>
          <a:p>
            <a:pPr marL="342900" marR="125730" lvl="0" indent="-342900" algn="just">
              <a:spcBef>
                <a:spcPts val="985"/>
              </a:spcBef>
              <a:spcAft>
                <a:spcPts val="0"/>
              </a:spcAft>
              <a:buFont typeface="Symbol" panose="05050102010706020507" pitchFamily="18" charset="2"/>
              <a:buChar char=""/>
              <a:tabLst>
                <a:tab pos="443230" algn="l"/>
              </a:tabLst>
            </a:pPr>
            <a:r>
              <a:rPr lang="en-US" sz="1800" spc="25" dirty="0">
                <a:solidFill>
                  <a:schemeClr val="accent4">
                    <a:lumMod val="75000"/>
                  </a:schemeClr>
                </a:solidFill>
                <a:effectLst/>
                <a:latin typeface="Times New Roman" panose="02020603050405020304" pitchFamily="18" charset="0"/>
                <a:ea typeface="Times New Roman" panose="02020603050405020304" pitchFamily="18" charset="0"/>
              </a:rPr>
              <a:t>The performance comparison in terms of estimation accuracy and F1 score is noted for various ML algorithms.</a:t>
            </a:r>
            <a:endParaRPr lang="en-IN" sz="1800" dirty="0">
              <a:solidFill>
                <a:schemeClr val="accent4">
                  <a:lumMod val="75000"/>
                </a:schemeClr>
              </a:solidFill>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1901-5945-4DF0-95F0-CCDF021111F5}"/>
              </a:ext>
            </a:extLst>
          </p:cNvPr>
          <p:cNvSpPr>
            <a:spLocks noGrp="1"/>
          </p:cNvSpPr>
          <p:nvPr>
            <p:ph type="title"/>
          </p:nvPr>
        </p:nvSpPr>
        <p:spPr>
          <a:xfrm>
            <a:off x="463148" y="310482"/>
            <a:ext cx="4394852" cy="923330"/>
          </a:xfrm>
        </p:spPr>
        <p:txBody>
          <a:bodyPr/>
          <a:lstStyle/>
          <a:p>
            <a:r>
              <a:rPr lang="en-IN" dirty="0"/>
              <a:t>Issues to be addressed</a:t>
            </a:r>
          </a:p>
        </p:txBody>
      </p:sp>
      <p:sp>
        <p:nvSpPr>
          <p:cNvPr id="3" name="Text Placeholder 2">
            <a:extLst>
              <a:ext uri="{FF2B5EF4-FFF2-40B4-BE49-F238E27FC236}">
                <a16:creationId xmlns:a16="http://schemas.microsoft.com/office/drawing/2014/main" id="{2E26B05C-0DD5-4BC7-BD71-1ACA33FE2649}"/>
              </a:ext>
            </a:extLst>
          </p:cNvPr>
          <p:cNvSpPr>
            <a:spLocks noGrp="1"/>
          </p:cNvSpPr>
          <p:nvPr>
            <p:ph type="body" idx="1"/>
          </p:nvPr>
        </p:nvSpPr>
        <p:spPr>
          <a:xfrm>
            <a:off x="381000" y="1233812"/>
            <a:ext cx="6781800" cy="2462213"/>
          </a:xfrm>
        </p:spPr>
        <p:txBody>
          <a:bodyPr/>
          <a:lstStyle/>
          <a:p>
            <a:pPr marL="285750" indent="-285750">
              <a:buFont typeface="Arial" panose="020B0604020202020204" pitchFamily="34" charset="0"/>
              <a:buChar char="•"/>
            </a:pPr>
            <a:r>
              <a:rPr lang="en-US" spc="-5" dirty="0">
                <a:solidFill>
                  <a:schemeClr val="accent4">
                    <a:lumMod val="75000"/>
                  </a:schemeClr>
                </a:solidFill>
              </a:rPr>
              <a:t>T</a:t>
            </a:r>
            <a:r>
              <a:rPr lang="en-US" sz="1600" spc="-5" dirty="0">
                <a:solidFill>
                  <a:schemeClr val="accent4">
                    <a:lumMod val="75000"/>
                  </a:schemeClr>
                </a:solidFill>
              </a:rPr>
              <a:t>o accurately estimate the number of occupants in </a:t>
            </a:r>
            <a:r>
              <a:rPr lang="en-US" sz="1600" dirty="0">
                <a:solidFill>
                  <a:schemeClr val="accent4">
                    <a:lumMod val="75000"/>
                  </a:schemeClr>
                </a:solidFill>
              </a:rPr>
              <a:t>a </a:t>
            </a:r>
            <a:r>
              <a:rPr lang="en-US" sz="1600" spc="-430" dirty="0">
                <a:solidFill>
                  <a:schemeClr val="accent4">
                    <a:lumMod val="75000"/>
                  </a:schemeClr>
                </a:solidFill>
              </a:rPr>
              <a:t> </a:t>
            </a:r>
            <a:r>
              <a:rPr lang="en-US" sz="1600" dirty="0">
                <a:solidFill>
                  <a:schemeClr val="accent4">
                    <a:lumMod val="75000"/>
                  </a:schemeClr>
                </a:solidFill>
              </a:rPr>
              <a:t>room</a:t>
            </a:r>
            <a:r>
              <a:rPr lang="en-US" sz="1600" spc="-10" dirty="0">
                <a:solidFill>
                  <a:schemeClr val="accent4">
                    <a:lumMod val="75000"/>
                  </a:schemeClr>
                </a:solidFill>
              </a:rPr>
              <a:t> </a:t>
            </a:r>
            <a:r>
              <a:rPr lang="en-US" sz="1600" spc="-5" dirty="0">
                <a:solidFill>
                  <a:schemeClr val="accent4">
                    <a:lumMod val="75000"/>
                  </a:schemeClr>
                </a:solidFill>
              </a:rPr>
              <a:t>using non-intrusive </a:t>
            </a:r>
            <a:r>
              <a:rPr lang="en-US" sz="1600" dirty="0">
                <a:solidFill>
                  <a:schemeClr val="accent4">
                    <a:lumMod val="75000"/>
                  </a:schemeClr>
                </a:solidFill>
              </a:rPr>
              <a:t>sensors to design power efficient buildings.</a:t>
            </a:r>
          </a:p>
          <a:p>
            <a:pPr marL="285750" indent="-285750">
              <a:buFont typeface="Arial" panose="020B0604020202020204" pitchFamily="34" charset="0"/>
              <a:buChar char="•"/>
            </a:pPr>
            <a:endParaRPr lang="en-US" dirty="0">
              <a:solidFill>
                <a:schemeClr val="accent4">
                  <a:lumMod val="75000"/>
                </a:schemeClr>
              </a:solidFill>
            </a:endParaRPr>
          </a:p>
          <a:p>
            <a:pPr marL="285750" indent="-285750">
              <a:buFont typeface="Arial" panose="020B0604020202020204" pitchFamily="34" charset="0"/>
              <a:buChar char="•"/>
            </a:pPr>
            <a:r>
              <a:rPr lang="en-US" dirty="0">
                <a:solidFill>
                  <a:schemeClr val="accent4">
                    <a:lumMod val="75000"/>
                  </a:schemeClr>
                </a:solidFill>
              </a:rPr>
              <a:t>Previous works are done to count people using cameras(privacy issues).</a:t>
            </a:r>
            <a:endParaRPr lang="en-US" sz="1600" dirty="0">
              <a:solidFill>
                <a:schemeClr val="accent4">
                  <a:lumMod val="75000"/>
                </a:schemeClr>
              </a:solidFill>
            </a:endParaRPr>
          </a:p>
          <a:p>
            <a:pPr marL="285750" indent="-285750">
              <a:buFont typeface="Arial" panose="020B0604020202020204" pitchFamily="34" charset="0"/>
              <a:buChar char="•"/>
            </a:pPr>
            <a:endParaRPr lang="en-US" sz="1600" dirty="0">
              <a:solidFill>
                <a:schemeClr val="accent4">
                  <a:lumMod val="75000"/>
                </a:schemeClr>
              </a:solidFill>
            </a:endParaRPr>
          </a:p>
          <a:p>
            <a:pPr marL="285750" indent="-285750">
              <a:buFont typeface="Arial" panose="020B0604020202020204" pitchFamily="34" charset="0"/>
              <a:buChar char="•"/>
            </a:pPr>
            <a:r>
              <a:rPr lang="en-US" dirty="0">
                <a:solidFill>
                  <a:schemeClr val="accent4">
                    <a:lumMod val="75000"/>
                  </a:schemeClr>
                </a:solidFill>
                <a:cs typeface="+mn-cs"/>
              </a:rPr>
              <a:t>Overcoming </a:t>
            </a:r>
            <a:r>
              <a:rPr lang="en-US" b="0" i="0" dirty="0">
                <a:solidFill>
                  <a:schemeClr val="accent4">
                    <a:lumMod val="75000"/>
                  </a:schemeClr>
                </a:solidFill>
                <a:effectLst/>
                <a:cs typeface="+mn-cs"/>
              </a:rPr>
              <a:t>user identification or privacy violation</a:t>
            </a:r>
          </a:p>
          <a:p>
            <a:pPr marL="285750" indent="-285750">
              <a:buFont typeface="Arial" panose="020B0604020202020204" pitchFamily="34" charset="0"/>
              <a:buChar char="•"/>
            </a:pPr>
            <a:endParaRPr lang="en-US" dirty="0">
              <a:solidFill>
                <a:schemeClr val="accent4">
                  <a:lumMod val="75000"/>
                </a:schemeClr>
              </a:solidFill>
              <a:cs typeface="+mn-cs"/>
            </a:endParaRPr>
          </a:p>
          <a:p>
            <a:pPr marL="285750" indent="-285750">
              <a:buFont typeface="Arial" panose="020B0604020202020204" pitchFamily="34" charset="0"/>
              <a:buChar char="•"/>
            </a:pPr>
            <a:endParaRPr lang="en-US" b="0" i="0" dirty="0">
              <a:solidFill>
                <a:schemeClr val="accent4">
                  <a:lumMod val="75000"/>
                </a:schemeClr>
              </a:solidFill>
              <a:effectLst/>
              <a:cs typeface="+mn-cs"/>
            </a:endParaRPr>
          </a:p>
          <a:p>
            <a:endParaRPr lang="en-US" sz="1600" dirty="0">
              <a:solidFill>
                <a:schemeClr val="accent4">
                  <a:lumMod val="75000"/>
                </a:schemeClr>
              </a:solidFill>
              <a:latin typeface="Arial MT"/>
              <a:cs typeface="Arial MT"/>
            </a:endParaRPr>
          </a:p>
          <a:p>
            <a:endParaRPr lang="en-IN" dirty="0"/>
          </a:p>
        </p:txBody>
      </p:sp>
    </p:spTree>
    <p:extLst>
      <p:ext uri="{BB962C8B-B14F-4D97-AF65-F5344CB8AC3E}">
        <p14:creationId xmlns:p14="http://schemas.microsoft.com/office/powerpoint/2010/main" val="2757454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cision 2">
            <a:extLst>
              <a:ext uri="{FF2B5EF4-FFF2-40B4-BE49-F238E27FC236}">
                <a16:creationId xmlns:a16="http://schemas.microsoft.com/office/drawing/2014/main" id="{640FAEC3-0490-4C6D-A9C5-2DBF8DFFBCAC}"/>
              </a:ext>
            </a:extLst>
          </p:cNvPr>
          <p:cNvSpPr/>
          <p:nvPr/>
        </p:nvSpPr>
        <p:spPr>
          <a:xfrm>
            <a:off x="49600" y="438150"/>
            <a:ext cx="1207729" cy="1891262"/>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r>
              <a:rPr lang="en-IN" sz="800" b="1" dirty="0">
                <a:solidFill>
                  <a:schemeClr val="tx1"/>
                </a:solidFill>
              </a:rPr>
              <a:t>Hardware sensors &amp; IoT Devices</a:t>
            </a:r>
          </a:p>
        </p:txBody>
      </p:sp>
      <p:cxnSp>
        <p:nvCxnSpPr>
          <p:cNvPr id="4" name="Straight Arrow Connector 3">
            <a:extLst>
              <a:ext uri="{FF2B5EF4-FFF2-40B4-BE49-F238E27FC236}">
                <a16:creationId xmlns:a16="http://schemas.microsoft.com/office/drawing/2014/main" id="{9DFD7830-2D52-4AF0-9FAB-BD995E11A2E3}"/>
              </a:ext>
            </a:extLst>
          </p:cNvPr>
          <p:cNvCxnSpPr>
            <a:cxnSpLocks/>
            <a:stCxn id="3" idx="2"/>
          </p:cNvCxnSpPr>
          <p:nvPr/>
        </p:nvCxnSpPr>
        <p:spPr>
          <a:xfrm flipH="1">
            <a:off x="653464" y="2329412"/>
            <a:ext cx="1" cy="48467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 name="Straight Connector 4">
            <a:extLst>
              <a:ext uri="{FF2B5EF4-FFF2-40B4-BE49-F238E27FC236}">
                <a16:creationId xmlns:a16="http://schemas.microsoft.com/office/drawing/2014/main" id="{88C95394-A262-4556-9003-31DD82B7964B}"/>
              </a:ext>
            </a:extLst>
          </p:cNvPr>
          <p:cNvCxnSpPr/>
          <p:nvPr/>
        </p:nvCxnSpPr>
        <p:spPr>
          <a:xfrm>
            <a:off x="152400" y="2800350"/>
            <a:ext cx="838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0D923596-AD9C-4DA7-84C7-660323B6891E}"/>
              </a:ext>
            </a:extLst>
          </p:cNvPr>
          <p:cNvCxnSpPr>
            <a:cxnSpLocks/>
          </p:cNvCxnSpPr>
          <p:nvPr/>
        </p:nvCxnSpPr>
        <p:spPr>
          <a:xfrm>
            <a:off x="152400" y="2800349"/>
            <a:ext cx="0" cy="990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61A7EA85-0E1A-4074-AC7B-F81022AD7D4E}"/>
              </a:ext>
            </a:extLst>
          </p:cNvPr>
          <p:cNvCxnSpPr/>
          <p:nvPr/>
        </p:nvCxnSpPr>
        <p:spPr>
          <a:xfrm>
            <a:off x="152400" y="3333750"/>
            <a:ext cx="838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3E8AB7C-0BCD-4390-9BBC-14AC8F8779D6}"/>
              </a:ext>
            </a:extLst>
          </p:cNvPr>
          <p:cNvCxnSpPr/>
          <p:nvPr/>
        </p:nvCxnSpPr>
        <p:spPr>
          <a:xfrm>
            <a:off x="152400" y="3790950"/>
            <a:ext cx="8382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744036BC-85BF-44DD-A8FA-D2F6D35EAD2B}"/>
              </a:ext>
            </a:extLst>
          </p:cNvPr>
          <p:cNvSpPr/>
          <p:nvPr/>
        </p:nvSpPr>
        <p:spPr>
          <a:xfrm>
            <a:off x="963999" y="2661689"/>
            <a:ext cx="1142999" cy="3047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dirty="0">
                <a:solidFill>
                  <a:schemeClr val="tx1"/>
                </a:solidFill>
              </a:rPr>
              <a:t>Co2 level</a:t>
            </a:r>
          </a:p>
        </p:txBody>
      </p:sp>
      <p:sp>
        <p:nvSpPr>
          <p:cNvPr id="12" name="Rectangle 11">
            <a:extLst>
              <a:ext uri="{FF2B5EF4-FFF2-40B4-BE49-F238E27FC236}">
                <a16:creationId xmlns:a16="http://schemas.microsoft.com/office/drawing/2014/main" id="{682F8234-CB6F-44D7-BA85-2F26FE50DD41}"/>
              </a:ext>
            </a:extLst>
          </p:cNvPr>
          <p:cNvSpPr/>
          <p:nvPr/>
        </p:nvSpPr>
        <p:spPr>
          <a:xfrm>
            <a:off x="990600" y="3167612"/>
            <a:ext cx="1142998" cy="3047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dirty="0">
                <a:solidFill>
                  <a:schemeClr val="tx1"/>
                </a:solidFill>
              </a:rPr>
              <a:t>humidity</a:t>
            </a:r>
          </a:p>
        </p:txBody>
      </p:sp>
      <p:sp>
        <p:nvSpPr>
          <p:cNvPr id="13" name="Rectangle 12">
            <a:extLst>
              <a:ext uri="{FF2B5EF4-FFF2-40B4-BE49-F238E27FC236}">
                <a16:creationId xmlns:a16="http://schemas.microsoft.com/office/drawing/2014/main" id="{649320D0-E5E9-4301-9DD7-C5DC48B5C2BF}"/>
              </a:ext>
            </a:extLst>
          </p:cNvPr>
          <p:cNvSpPr/>
          <p:nvPr/>
        </p:nvSpPr>
        <p:spPr>
          <a:xfrm>
            <a:off x="990599" y="3638550"/>
            <a:ext cx="1142991" cy="3047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dirty="0">
                <a:solidFill>
                  <a:schemeClr val="tx1"/>
                </a:solidFill>
              </a:rPr>
              <a:t>Temp.</a:t>
            </a:r>
          </a:p>
        </p:txBody>
      </p:sp>
      <p:sp>
        <p:nvSpPr>
          <p:cNvPr id="16" name="Flowchart: Magnetic Disk 15">
            <a:extLst>
              <a:ext uri="{FF2B5EF4-FFF2-40B4-BE49-F238E27FC236}">
                <a16:creationId xmlns:a16="http://schemas.microsoft.com/office/drawing/2014/main" id="{20A6F1BB-7C7F-4BEC-BD8B-18550B5600CF}"/>
              </a:ext>
            </a:extLst>
          </p:cNvPr>
          <p:cNvSpPr/>
          <p:nvPr/>
        </p:nvSpPr>
        <p:spPr>
          <a:xfrm>
            <a:off x="2650657" y="3319990"/>
            <a:ext cx="990611" cy="706227"/>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Sensors data</a:t>
            </a:r>
          </a:p>
        </p:txBody>
      </p:sp>
      <p:cxnSp>
        <p:nvCxnSpPr>
          <p:cNvPr id="17" name="Straight Connector 16">
            <a:extLst>
              <a:ext uri="{FF2B5EF4-FFF2-40B4-BE49-F238E27FC236}">
                <a16:creationId xmlns:a16="http://schemas.microsoft.com/office/drawing/2014/main" id="{14758754-E37E-4605-8FE9-F26C97A2814C}"/>
              </a:ext>
            </a:extLst>
          </p:cNvPr>
          <p:cNvCxnSpPr>
            <a:cxnSpLocks/>
          </p:cNvCxnSpPr>
          <p:nvPr/>
        </p:nvCxnSpPr>
        <p:spPr>
          <a:xfrm flipH="1" flipV="1">
            <a:off x="2667000" y="2114550"/>
            <a:ext cx="1" cy="1288711"/>
          </a:xfrm>
          <a:prstGeom prst="line">
            <a:avLst/>
          </a:prstGeom>
          <a:ln/>
        </p:spPr>
        <p:style>
          <a:lnRef idx="2">
            <a:schemeClr val="accent4"/>
          </a:lnRef>
          <a:fillRef idx="0">
            <a:schemeClr val="accent4"/>
          </a:fillRef>
          <a:effectRef idx="1">
            <a:schemeClr val="accent4"/>
          </a:effectRef>
          <a:fontRef idx="minor">
            <a:schemeClr val="tx1"/>
          </a:fontRef>
        </p:style>
      </p:cxnSp>
      <p:sp>
        <p:nvSpPr>
          <p:cNvPr id="18" name="Flowchart: Direct Access Storage 17">
            <a:extLst>
              <a:ext uri="{FF2B5EF4-FFF2-40B4-BE49-F238E27FC236}">
                <a16:creationId xmlns:a16="http://schemas.microsoft.com/office/drawing/2014/main" id="{538EC6CD-026F-4CAC-AE53-07FF454E9ACF}"/>
              </a:ext>
            </a:extLst>
          </p:cNvPr>
          <p:cNvSpPr/>
          <p:nvPr/>
        </p:nvSpPr>
        <p:spPr>
          <a:xfrm>
            <a:off x="2558890" y="1693235"/>
            <a:ext cx="1860710" cy="457200"/>
          </a:xfrm>
          <a:prstGeom prst="flowChartMagneticDrum">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200" b="1" dirty="0">
                <a:solidFill>
                  <a:schemeClr val="tx1"/>
                </a:solidFill>
              </a:rPr>
              <a:t>gateway</a:t>
            </a:r>
          </a:p>
          <a:p>
            <a:pPr algn="ctr"/>
            <a:r>
              <a:rPr lang="en-IN" sz="1200" b="1" dirty="0">
                <a:solidFill>
                  <a:schemeClr val="tx1"/>
                </a:solidFill>
              </a:rPr>
              <a:t>(node </a:t>
            </a:r>
            <a:r>
              <a:rPr lang="en-IN" sz="1200" b="1" dirty="0" err="1">
                <a:solidFill>
                  <a:schemeClr val="tx1"/>
                </a:solidFill>
              </a:rPr>
              <a:t>mcu</a:t>
            </a:r>
            <a:r>
              <a:rPr lang="en-IN" sz="1200" b="1" dirty="0">
                <a:solidFill>
                  <a:schemeClr val="tx1"/>
                </a:solidFill>
              </a:rPr>
              <a:t>)</a:t>
            </a:r>
          </a:p>
        </p:txBody>
      </p:sp>
      <p:sp>
        <p:nvSpPr>
          <p:cNvPr id="19" name="Cloud 18">
            <a:extLst>
              <a:ext uri="{FF2B5EF4-FFF2-40B4-BE49-F238E27FC236}">
                <a16:creationId xmlns:a16="http://schemas.microsoft.com/office/drawing/2014/main" id="{F4345C00-E9CB-401B-BE88-9F063FA8092E}"/>
              </a:ext>
            </a:extLst>
          </p:cNvPr>
          <p:cNvSpPr/>
          <p:nvPr/>
        </p:nvSpPr>
        <p:spPr>
          <a:xfrm>
            <a:off x="4495799" y="361950"/>
            <a:ext cx="1238693" cy="793455"/>
          </a:xfrm>
          <a:prstGeom prst="clou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solidFill>
                  <a:schemeClr val="tx1"/>
                </a:solidFill>
              </a:rPr>
              <a:t>Internet</a:t>
            </a:r>
          </a:p>
        </p:txBody>
      </p:sp>
      <p:cxnSp>
        <p:nvCxnSpPr>
          <p:cNvPr id="20" name="Connector: Elbow 19">
            <a:extLst>
              <a:ext uri="{FF2B5EF4-FFF2-40B4-BE49-F238E27FC236}">
                <a16:creationId xmlns:a16="http://schemas.microsoft.com/office/drawing/2014/main" id="{BE255BD1-12D5-423E-BEB8-F071EA23688B}"/>
              </a:ext>
            </a:extLst>
          </p:cNvPr>
          <p:cNvCxnSpPr>
            <a:cxnSpLocks/>
          </p:cNvCxnSpPr>
          <p:nvPr/>
        </p:nvCxnSpPr>
        <p:spPr>
          <a:xfrm rot="5400000" flipH="1" flipV="1">
            <a:off x="4173059" y="1141893"/>
            <a:ext cx="569283" cy="533400"/>
          </a:xfrm>
          <a:prstGeom prst="bentConnector3">
            <a:avLst>
              <a:gd name="adj1" fmla="val 50000"/>
            </a:avLst>
          </a:prstGeom>
          <a:ln>
            <a:solidFill>
              <a:schemeClr val="accent2">
                <a:lumMod val="60000"/>
                <a:lumOff val="40000"/>
              </a:schemeClr>
            </a:solidFill>
            <a:tailEnd type="triangle"/>
          </a:ln>
        </p:spPr>
        <p:style>
          <a:lnRef idx="2">
            <a:schemeClr val="accent6"/>
          </a:lnRef>
          <a:fillRef idx="0">
            <a:schemeClr val="accent6"/>
          </a:fillRef>
          <a:effectRef idx="1">
            <a:schemeClr val="accent6"/>
          </a:effectRef>
          <a:fontRef idx="minor">
            <a:schemeClr val="tx1"/>
          </a:fontRef>
        </p:style>
      </p:cxnSp>
      <p:cxnSp>
        <p:nvCxnSpPr>
          <p:cNvPr id="21" name="Connector: Elbow 20">
            <a:extLst>
              <a:ext uri="{FF2B5EF4-FFF2-40B4-BE49-F238E27FC236}">
                <a16:creationId xmlns:a16="http://schemas.microsoft.com/office/drawing/2014/main" id="{C13847AE-205D-4F4F-A939-86C5B36F03F4}"/>
              </a:ext>
            </a:extLst>
          </p:cNvPr>
          <p:cNvCxnSpPr/>
          <p:nvPr/>
        </p:nvCxnSpPr>
        <p:spPr>
          <a:xfrm>
            <a:off x="5734492" y="590550"/>
            <a:ext cx="513908" cy="457200"/>
          </a:xfrm>
          <a:prstGeom prst="bentConnector3">
            <a:avLst/>
          </a:prstGeom>
          <a:ln>
            <a:solidFill>
              <a:schemeClr val="accent2">
                <a:lumMod val="60000"/>
                <a:lumOff val="40000"/>
              </a:schemeClr>
            </a:solidFill>
            <a:tailEnd type="triangle"/>
          </a:ln>
        </p:spPr>
        <p:style>
          <a:lnRef idx="2">
            <a:schemeClr val="accent6"/>
          </a:lnRef>
          <a:fillRef idx="0">
            <a:schemeClr val="accent6"/>
          </a:fillRef>
          <a:effectRef idx="1">
            <a:schemeClr val="accent6"/>
          </a:effectRef>
          <a:fontRef idx="minor">
            <a:schemeClr val="tx1"/>
          </a:fontRef>
        </p:style>
      </p:cxnSp>
      <p:sp>
        <p:nvSpPr>
          <p:cNvPr id="22" name="Left Bracket 21">
            <a:extLst>
              <a:ext uri="{FF2B5EF4-FFF2-40B4-BE49-F238E27FC236}">
                <a16:creationId xmlns:a16="http://schemas.microsoft.com/office/drawing/2014/main" id="{61B177D8-FFEA-4C15-B884-E0B8BB3A091E}"/>
              </a:ext>
            </a:extLst>
          </p:cNvPr>
          <p:cNvSpPr/>
          <p:nvPr/>
        </p:nvSpPr>
        <p:spPr>
          <a:xfrm>
            <a:off x="6248400" y="514350"/>
            <a:ext cx="304800" cy="16002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 name="Right Bracket 22">
            <a:extLst>
              <a:ext uri="{FF2B5EF4-FFF2-40B4-BE49-F238E27FC236}">
                <a16:creationId xmlns:a16="http://schemas.microsoft.com/office/drawing/2014/main" id="{A15952EE-47D6-43BB-B632-EC50B7C6DA88}"/>
              </a:ext>
            </a:extLst>
          </p:cNvPr>
          <p:cNvSpPr/>
          <p:nvPr/>
        </p:nvSpPr>
        <p:spPr>
          <a:xfrm>
            <a:off x="8077200" y="438150"/>
            <a:ext cx="457200" cy="16764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Arrow: Down 23">
            <a:extLst>
              <a:ext uri="{FF2B5EF4-FFF2-40B4-BE49-F238E27FC236}">
                <a16:creationId xmlns:a16="http://schemas.microsoft.com/office/drawing/2014/main" id="{3F5193DE-8030-4492-95E4-EB44824866F7}"/>
              </a:ext>
            </a:extLst>
          </p:cNvPr>
          <p:cNvSpPr/>
          <p:nvPr/>
        </p:nvSpPr>
        <p:spPr>
          <a:xfrm>
            <a:off x="7315200" y="2119423"/>
            <a:ext cx="45719"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89AB2962-1DBA-4A36-AC64-5A1FBCDD3ECA}"/>
              </a:ext>
            </a:extLst>
          </p:cNvPr>
          <p:cNvSpPr/>
          <p:nvPr/>
        </p:nvSpPr>
        <p:spPr>
          <a:xfrm>
            <a:off x="6672968" y="2528976"/>
            <a:ext cx="1386800" cy="11844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880E911F-413A-4799-BEEE-297D0CAA4D86}"/>
              </a:ext>
            </a:extLst>
          </p:cNvPr>
          <p:cNvSpPr/>
          <p:nvPr/>
        </p:nvSpPr>
        <p:spPr>
          <a:xfrm>
            <a:off x="7010400" y="2855725"/>
            <a:ext cx="152400" cy="1523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19218255-21D6-48CD-B994-6F915138964B}"/>
              </a:ext>
            </a:extLst>
          </p:cNvPr>
          <p:cNvSpPr/>
          <p:nvPr/>
        </p:nvSpPr>
        <p:spPr>
          <a:xfrm>
            <a:off x="7162800" y="3008125"/>
            <a:ext cx="152400" cy="1523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39A8DEE3-C61E-435E-A368-39631631BD31}"/>
              </a:ext>
            </a:extLst>
          </p:cNvPr>
          <p:cNvSpPr/>
          <p:nvPr/>
        </p:nvSpPr>
        <p:spPr>
          <a:xfrm>
            <a:off x="7362868" y="2876548"/>
            <a:ext cx="152400" cy="1523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B11AFE5E-52B7-471C-80B3-1B1EE78C6D79}"/>
              </a:ext>
            </a:extLst>
          </p:cNvPr>
          <p:cNvSpPr/>
          <p:nvPr/>
        </p:nvSpPr>
        <p:spPr>
          <a:xfrm>
            <a:off x="7467600" y="3091412"/>
            <a:ext cx="152400" cy="1523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67221B5B-1B7F-4AFF-8DC8-6F1756321B87}"/>
              </a:ext>
            </a:extLst>
          </p:cNvPr>
          <p:cNvSpPr/>
          <p:nvPr/>
        </p:nvSpPr>
        <p:spPr>
          <a:xfrm>
            <a:off x="7261859" y="3250862"/>
            <a:ext cx="152400" cy="1523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31" name="Straight Connector 30">
            <a:extLst>
              <a:ext uri="{FF2B5EF4-FFF2-40B4-BE49-F238E27FC236}">
                <a16:creationId xmlns:a16="http://schemas.microsoft.com/office/drawing/2014/main" id="{8C40531E-6D00-4DC2-AA79-506B898CC8D6}"/>
              </a:ext>
            </a:extLst>
          </p:cNvPr>
          <p:cNvCxnSpPr>
            <a:cxnSpLocks/>
            <a:stCxn id="36" idx="3"/>
            <a:endCxn id="19" idx="2"/>
          </p:cNvCxnSpPr>
          <p:nvPr/>
        </p:nvCxnSpPr>
        <p:spPr>
          <a:xfrm flipV="1">
            <a:off x="3695731" y="758678"/>
            <a:ext cx="803910" cy="172629"/>
          </a:xfrm>
          <a:prstGeom prst="line">
            <a:avLst/>
          </a:prstGeom>
          <a:ln/>
        </p:spPr>
        <p:style>
          <a:lnRef idx="2">
            <a:schemeClr val="accent3"/>
          </a:lnRef>
          <a:fillRef idx="0">
            <a:schemeClr val="accent3"/>
          </a:fillRef>
          <a:effectRef idx="1">
            <a:schemeClr val="accent3"/>
          </a:effectRef>
          <a:fontRef idx="minor">
            <a:schemeClr val="tx1"/>
          </a:fontRef>
        </p:style>
      </p:cxnSp>
      <p:sp>
        <p:nvSpPr>
          <p:cNvPr id="35" name="Rectangle: Rounded Corners 34">
            <a:extLst>
              <a:ext uri="{FF2B5EF4-FFF2-40B4-BE49-F238E27FC236}">
                <a16:creationId xmlns:a16="http://schemas.microsoft.com/office/drawing/2014/main" id="{67F90DE7-6F14-4ABC-82D3-F44B352FBEDC}"/>
              </a:ext>
            </a:extLst>
          </p:cNvPr>
          <p:cNvSpPr/>
          <p:nvPr/>
        </p:nvSpPr>
        <p:spPr>
          <a:xfrm>
            <a:off x="2057400" y="895350"/>
            <a:ext cx="1583865" cy="430612"/>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D7BE079F-21E6-49F5-8B0B-E527D58B4B57}"/>
              </a:ext>
            </a:extLst>
          </p:cNvPr>
          <p:cNvSpPr/>
          <p:nvPr/>
        </p:nvSpPr>
        <p:spPr>
          <a:xfrm>
            <a:off x="2019331" y="760969"/>
            <a:ext cx="1676400" cy="3406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600" dirty="0"/>
              <a:t>Data aggregation</a:t>
            </a:r>
          </a:p>
        </p:txBody>
      </p:sp>
      <p:cxnSp>
        <p:nvCxnSpPr>
          <p:cNvPr id="38" name="Connector: Curved 37">
            <a:extLst>
              <a:ext uri="{FF2B5EF4-FFF2-40B4-BE49-F238E27FC236}">
                <a16:creationId xmlns:a16="http://schemas.microsoft.com/office/drawing/2014/main" id="{4507F844-F438-4837-BACF-12289CEA305D}"/>
              </a:ext>
            </a:extLst>
          </p:cNvPr>
          <p:cNvCxnSpPr>
            <a:cxnSpLocks/>
          </p:cNvCxnSpPr>
          <p:nvPr/>
        </p:nvCxnSpPr>
        <p:spPr>
          <a:xfrm>
            <a:off x="2126163" y="2710427"/>
            <a:ext cx="543659" cy="85901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Connector: Curved 38">
            <a:extLst>
              <a:ext uri="{FF2B5EF4-FFF2-40B4-BE49-F238E27FC236}">
                <a16:creationId xmlns:a16="http://schemas.microsoft.com/office/drawing/2014/main" id="{773394D8-EF4F-4FF3-A1EF-4F36E5FEACE1}"/>
              </a:ext>
            </a:extLst>
          </p:cNvPr>
          <p:cNvCxnSpPr>
            <a:cxnSpLocks/>
          </p:cNvCxnSpPr>
          <p:nvPr/>
        </p:nvCxnSpPr>
        <p:spPr>
          <a:xfrm flipV="1">
            <a:off x="2140195" y="3552934"/>
            <a:ext cx="543659" cy="314196"/>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1925DC3B-BC15-42C2-B4F1-06C657CE7CC6}"/>
              </a:ext>
            </a:extLst>
          </p:cNvPr>
          <p:cNvCxnSpPr/>
          <p:nvPr/>
        </p:nvCxnSpPr>
        <p:spPr>
          <a:xfrm>
            <a:off x="4419600" y="1693235"/>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AC20CEC-9BC7-4F64-A3BE-1F008D396935}"/>
              </a:ext>
            </a:extLst>
          </p:cNvPr>
          <p:cNvSpPr/>
          <p:nvPr/>
        </p:nvSpPr>
        <p:spPr>
          <a:xfrm>
            <a:off x="4419600" y="1504950"/>
            <a:ext cx="1238693" cy="1616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err="1"/>
              <a:t>Wifi</a:t>
            </a:r>
            <a:r>
              <a:rPr lang="en-IN" sz="1200" dirty="0"/>
              <a:t> interface</a:t>
            </a:r>
          </a:p>
        </p:txBody>
      </p:sp>
      <p:pic>
        <p:nvPicPr>
          <p:cNvPr id="42" name="Picture 41">
            <a:extLst>
              <a:ext uri="{FF2B5EF4-FFF2-40B4-BE49-F238E27FC236}">
                <a16:creationId xmlns:a16="http://schemas.microsoft.com/office/drawing/2014/main" id="{54F860A3-CFFA-4DC7-B3AE-C8765A6D471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611" t="8451" r="9144" b="7530"/>
          <a:stretch/>
        </p:blipFill>
        <p:spPr>
          <a:xfrm>
            <a:off x="7429498" y="375021"/>
            <a:ext cx="685801" cy="761602"/>
          </a:xfrm>
          <a:prstGeom prst="rect">
            <a:avLst/>
          </a:prstGeom>
        </p:spPr>
      </p:pic>
      <p:pic>
        <p:nvPicPr>
          <p:cNvPr id="43" name="Picture 42">
            <a:extLst>
              <a:ext uri="{FF2B5EF4-FFF2-40B4-BE49-F238E27FC236}">
                <a16:creationId xmlns:a16="http://schemas.microsoft.com/office/drawing/2014/main" id="{99839A7E-1077-41BA-BA02-C49E4091C8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9618" y="1140167"/>
            <a:ext cx="565511" cy="565511"/>
          </a:xfrm>
          <a:prstGeom prst="rect">
            <a:avLst/>
          </a:prstGeom>
        </p:spPr>
      </p:pic>
      <p:pic>
        <p:nvPicPr>
          <p:cNvPr id="44" name="Picture 43">
            <a:extLst>
              <a:ext uri="{FF2B5EF4-FFF2-40B4-BE49-F238E27FC236}">
                <a16:creationId xmlns:a16="http://schemas.microsoft.com/office/drawing/2014/main" id="{3E80C29F-E8B9-47DF-871A-24B7551D5D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06575" y="479330"/>
            <a:ext cx="754344" cy="754344"/>
          </a:xfrm>
          <a:prstGeom prst="rect">
            <a:avLst/>
          </a:prstGeom>
        </p:spPr>
      </p:pic>
      <p:sp>
        <p:nvSpPr>
          <p:cNvPr id="45" name="Rectangle: Rounded Corners 44">
            <a:extLst>
              <a:ext uri="{FF2B5EF4-FFF2-40B4-BE49-F238E27FC236}">
                <a16:creationId xmlns:a16="http://schemas.microsoft.com/office/drawing/2014/main" id="{69DE0E94-6241-4C35-BA66-FB9F4CF1B62D}"/>
              </a:ext>
            </a:extLst>
          </p:cNvPr>
          <p:cNvSpPr/>
          <p:nvPr/>
        </p:nvSpPr>
        <p:spPr>
          <a:xfrm>
            <a:off x="6320297" y="1123952"/>
            <a:ext cx="886276" cy="329139"/>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IN" sz="1000" b="1" u="sng" dirty="0">
                <a:solidFill>
                  <a:schemeClr val="tx1"/>
                </a:solidFill>
              </a:rPr>
              <a:t>visualisation</a:t>
            </a:r>
          </a:p>
        </p:txBody>
      </p:sp>
      <p:sp>
        <p:nvSpPr>
          <p:cNvPr id="46" name="Rectangle: Rounded Corners 45">
            <a:extLst>
              <a:ext uri="{FF2B5EF4-FFF2-40B4-BE49-F238E27FC236}">
                <a16:creationId xmlns:a16="http://schemas.microsoft.com/office/drawing/2014/main" id="{132A2DB2-6894-4CA0-8F62-9C20B9DC3AC2}"/>
              </a:ext>
            </a:extLst>
          </p:cNvPr>
          <p:cNvSpPr/>
          <p:nvPr/>
        </p:nvSpPr>
        <p:spPr>
          <a:xfrm>
            <a:off x="6634928" y="1732340"/>
            <a:ext cx="1623025" cy="259731"/>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IN" sz="1100" b="1" u="sng" dirty="0">
                <a:solidFill>
                  <a:schemeClr val="tx1"/>
                </a:solidFill>
              </a:rPr>
              <a:t>Processing &amp; analytics</a:t>
            </a:r>
          </a:p>
        </p:txBody>
      </p:sp>
      <p:sp>
        <p:nvSpPr>
          <p:cNvPr id="47" name="Rectangle: Rounded Corners 46">
            <a:extLst>
              <a:ext uri="{FF2B5EF4-FFF2-40B4-BE49-F238E27FC236}">
                <a16:creationId xmlns:a16="http://schemas.microsoft.com/office/drawing/2014/main" id="{B273CCCB-C094-46FB-AF14-51C8558AE44C}"/>
              </a:ext>
            </a:extLst>
          </p:cNvPr>
          <p:cNvSpPr/>
          <p:nvPr/>
        </p:nvSpPr>
        <p:spPr>
          <a:xfrm>
            <a:off x="7487093" y="971550"/>
            <a:ext cx="841409" cy="457512"/>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1200" b="1" u="sng" dirty="0"/>
              <a:t>storage</a:t>
            </a:r>
          </a:p>
        </p:txBody>
      </p:sp>
      <p:cxnSp>
        <p:nvCxnSpPr>
          <p:cNvPr id="48" name="Straight Connector 47">
            <a:extLst>
              <a:ext uri="{FF2B5EF4-FFF2-40B4-BE49-F238E27FC236}">
                <a16:creationId xmlns:a16="http://schemas.microsoft.com/office/drawing/2014/main" id="{44BBAF83-A051-4F82-8828-7F0BA6BEF3C3}"/>
              </a:ext>
            </a:extLst>
          </p:cNvPr>
          <p:cNvCxnSpPr>
            <a:stCxn id="26" idx="3"/>
          </p:cNvCxnSpPr>
          <p:nvPr/>
        </p:nvCxnSpPr>
        <p:spPr>
          <a:xfrm flipH="1">
            <a:off x="6320297" y="2985806"/>
            <a:ext cx="712421" cy="417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1F301EB-8939-4051-B3B1-35BFA39A0BAA}"/>
              </a:ext>
            </a:extLst>
          </p:cNvPr>
          <p:cNvCxnSpPr>
            <a:cxnSpLocks/>
            <a:stCxn id="27" idx="2"/>
          </p:cNvCxnSpPr>
          <p:nvPr/>
        </p:nvCxnSpPr>
        <p:spPr>
          <a:xfrm flipH="1">
            <a:off x="6320298" y="3084325"/>
            <a:ext cx="842502" cy="318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174A0B1-CDC1-4AEB-BC0D-E4BFC324057D}"/>
              </a:ext>
            </a:extLst>
          </p:cNvPr>
          <p:cNvCxnSpPr>
            <a:stCxn id="30" idx="4"/>
          </p:cNvCxnSpPr>
          <p:nvPr/>
        </p:nvCxnSpPr>
        <p:spPr>
          <a:xfrm flipH="1">
            <a:off x="6320297" y="3403261"/>
            <a:ext cx="10177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758597B-BA09-4C5F-A5DD-3C4BAA56F955}"/>
              </a:ext>
            </a:extLst>
          </p:cNvPr>
          <p:cNvCxnSpPr>
            <a:stCxn id="29" idx="2"/>
          </p:cNvCxnSpPr>
          <p:nvPr/>
        </p:nvCxnSpPr>
        <p:spPr>
          <a:xfrm flipH="1">
            <a:off x="6320297" y="3167612"/>
            <a:ext cx="1147303" cy="235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27F16AA-E49F-487F-9666-C3C8C8844AC0}"/>
              </a:ext>
            </a:extLst>
          </p:cNvPr>
          <p:cNvCxnSpPr>
            <a:stCxn id="28" idx="1"/>
          </p:cNvCxnSpPr>
          <p:nvPr/>
        </p:nvCxnSpPr>
        <p:spPr>
          <a:xfrm flipH="1">
            <a:off x="6320297" y="2898866"/>
            <a:ext cx="1064889" cy="504394"/>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EF3A1C04-A22C-41DF-869E-29C33FB91913}"/>
              </a:ext>
            </a:extLst>
          </p:cNvPr>
          <p:cNvSpPr/>
          <p:nvPr/>
        </p:nvSpPr>
        <p:spPr>
          <a:xfrm>
            <a:off x="5181600" y="3333750"/>
            <a:ext cx="1122353" cy="53338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4" name="Rectangle: Rounded Corners 53">
            <a:extLst>
              <a:ext uri="{FF2B5EF4-FFF2-40B4-BE49-F238E27FC236}">
                <a16:creationId xmlns:a16="http://schemas.microsoft.com/office/drawing/2014/main" id="{0120789D-CEF0-4A10-806B-6607C3F0EAB5}"/>
              </a:ext>
            </a:extLst>
          </p:cNvPr>
          <p:cNvSpPr/>
          <p:nvPr/>
        </p:nvSpPr>
        <p:spPr>
          <a:xfrm>
            <a:off x="5257802" y="3167612"/>
            <a:ext cx="1348772" cy="645484"/>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1200" b="1" dirty="0"/>
              <a:t>Number of occupants</a:t>
            </a:r>
          </a:p>
        </p:txBody>
      </p:sp>
      <p:sp>
        <p:nvSpPr>
          <p:cNvPr id="55" name="Rectangle: Rounded Corners 54">
            <a:extLst>
              <a:ext uri="{FF2B5EF4-FFF2-40B4-BE49-F238E27FC236}">
                <a16:creationId xmlns:a16="http://schemas.microsoft.com/office/drawing/2014/main" id="{DE751466-1646-48E8-8C5C-268F1AFF7719}"/>
              </a:ext>
            </a:extLst>
          </p:cNvPr>
          <p:cNvSpPr/>
          <p:nvPr/>
        </p:nvSpPr>
        <p:spPr>
          <a:xfrm>
            <a:off x="6351286" y="3986397"/>
            <a:ext cx="2564113" cy="46750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600" dirty="0"/>
              <a:t>Real time occupancy estimation</a:t>
            </a:r>
          </a:p>
        </p:txBody>
      </p:sp>
    </p:spTree>
    <p:extLst>
      <p:ext uri="{BB962C8B-B14F-4D97-AF65-F5344CB8AC3E}">
        <p14:creationId xmlns:p14="http://schemas.microsoft.com/office/powerpoint/2010/main" val="130089313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CD80-CFFE-4B87-9979-83FAFE5D4F5A}"/>
              </a:ext>
            </a:extLst>
          </p:cNvPr>
          <p:cNvSpPr>
            <a:spLocks noGrp="1"/>
          </p:cNvSpPr>
          <p:nvPr>
            <p:ph type="title"/>
          </p:nvPr>
        </p:nvSpPr>
        <p:spPr>
          <a:xfrm>
            <a:off x="463148" y="514350"/>
            <a:ext cx="2693702" cy="458607"/>
          </a:xfrm>
        </p:spPr>
        <p:txBody>
          <a:bodyPr/>
          <a:lstStyle/>
          <a:p>
            <a:r>
              <a:rPr lang="en-IN" dirty="0"/>
              <a:t>Methodology</a:t>
            </a:r>
          </a:p>
        </p:txBody>
      </p:sp>
      <p:sp>
        <p:nvSpPr>
          <p:cNvPr id="3" name="Text Placeholder 2">
            <a:extLst>
              <a:ext uri="{FF2B5EF4-FFF2-40B4-BE49-F238E27FC236}">
                <a16:creationId xmlns:a16="http://schemas.microsoft.com/office/drawing/2014/main" id="{7019EF9F-469F-40BE-B25E-2A1B11742DEB}"/>
              </a:ext>
            </a:extLst>
          </p:cNvPr>
          <p:cNvSpPr>
            <a:spLocks noGrp="1"/>
          </p:cNvSpPr>
          <p:nvPr>
            <p:ph type="body" idx="1"/>
          </p:nvPr>
        </p:nvSpPr>
        <p:spPr>
          <a:xfrm>
            <a:off x="463148" y="1200150"/>
            <a:ext cx="4947052" cy="2895600"/>
          </a:xfrm>
        </p:spPr>
        <p:txBody>
          <a:bodyPr/>
          <a:lstStyle/>
          <a:p>
            <a:pPr marL="285750" indent="-285750">
              <a:buFont typeface="Arial" panose="020B0604020202020204" pitchFamily="34" charset="0"/>
              <a:buChar char="•"/>
            </a:pPr>
            <a:r>
              <a:rPr lang="en-IN" b="1" dirty="0">
                <a:solidFill>
                  <a:schemeClr val="accent4">
                    <a:lumMod val="75000"/>
                  </a:schemeClr>
                </a:solidFill>
              </a:rPr>
              <a:t>Phase-1</a:t>
            </a:r>
            <a:r>
              <a:rPr lang="en-IN" dirty="0">
                <a:solidFill>
                  <a:schemeClr val="accent4">
                    <a:lumMod val="75000"/>
                  </a:schemeClr>
                </a:solidFill>
              </a:rPr>
              <a:t>: Constructing sensor node</a:t>
            </a:r>
          </a:p>
          <a:p>
            <a:r>
              <a:rPr lang="en-IN" dirty="0">
                <a:solidFill>
                  <a:schemeClr val="accent4">
                    <a:lumMod val="75000"/>
                  </a:schemeClr>
                </a:solidFill>
              </a:rPr>
              <a:t>    (sensors used – co2, temp, humidity</a:t>
            </a:r>
          </a:p>
          <a:p>
            <a:r>
              <a:rPr lang="en-IN" dirty="0">
                <a:solidFill>
                  <a:schemeClr val="accent4">
                    <a:lumMod val="75000"/>
                  </a:schemeClr>
                </a:solidFill>
              </a:rPr>
              <a:t>     Micro-controller – Node MCU).</a:t>
            </a:r>
          </a:p>
          <a:p>
            <a:endParaRPr lang="en-IN" dirty="0">
              <a:solidFill>
                <a:schemeClr val="accent4">
                  <a:lumMod val="75000"/>
                </a:schemeClr>
              </a:solidFill>
            </a:endParaRPr>
          </a:p>
          <a:p>
            <a:pPr marL="285750" indent="-285750">
              <a:buFont typeface="Arial" panose="020B0604020202020204" pitchFamily="34" charset="0"/>
              <a:buChar char="•"/>
            </a:pPr>
            <a:r>
              <a:rPr lang="en-IN" b="1" dirty="0">
                <a:solidFill>
                  <a:schemeClr val="accent4">
                    <a:lumMod val="75000"/>
                  </a:schemeClr>
                </a:solidFill>
              </a:rPr>
              <a:t>Phase-2: </a:t>
            </a:r>
            <a:r>
              <a:rPr lang="en-IN" dirty="0">
                <a:solidFill>
                  <a:schemeClr val="accent4">
                    <a:lumMod val="75000"/>
                  </a:schemeClr>
                </a:solidFill>
              </a:rPr>
              <a:t>Collecting data from sensors and pushing into cloud.</a:t>
            </a:r>
            <a:endParaRPr lang="en-IN" dirty="0"/>
          </a:p>
        </p:txBody>
      </p:sp>
      <p:pic>
        <p:nvPicPr>
          <p:cNvPr id="8" name="Picture 7">
            <a:extLst>
              <a:ext uri="{FF2B5EF4-FFF2-40B4-BE49-F238E27FC236}">
                <a16:creationId xmlns:a16="http://schemas.microsoft.com/office/drawing/2014/main" id="{827AA729-CBFE-44FD-925F-A47D03ABABA8}"/>
              </a:ext>
            </a:extLst>
          </p:cNvPr>
          <p:cNvPicPr/>
          <p:nvPr/>
        </p:nvPicPr>
        <p:blipFill>
          <a:blip r:embed="rId2"/>
          <a:stretch>
            <a:fillRect/>
          </a:stretch>
        </p:blipFill>
        <p:spPr>
          <a:xfrm>
            <a:off x="6158316" y="972957"/>
            <a:ext cx="2819400" cy="2438400"/>
          </a:xfrm>
          <a:prstGeom prst="rect">
            <a:avLst/>
          </a:prstGeom>
        </p:spPr>
      </p:pic>
      <p:pic>
        <p:nvPicPr>
          <p:cNvPr id="9" name="Picture 8">
            <a:extLst>
              <a:ext uri="{FF2B5EF4-FFF2-40B4-BE49-F238E27FC236}">
                <a16:creationId xmlns:a16="http://schemas.microsoft.com/office/drawing/2014/main" id="{F0B9460D-A831-450E-A3DF-B943624B2D4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2952750"/>
            <a:ext cx="2354263" cy="1516380"/>
          </a:xfrm>
          <a:prstGeom prst="rect">
            <a:avLst/>
          </a:prstGeom>
        </p:spPr>
      </p:pic>
      <p:pic>
        <p:nvPicPr>
          <p:cNvPr id="10" name="Picture 9">
            <a:extLst>
              <a:ext uri="{FF2B5EF4-FFF2-40B4-BE49-F238E27FC236}">
                <a16:creationId xmlns:a16="http://schemas.microsoft.com/office/drawing/2014/main" id="{F7D88D08-7A94-4B15-92CB-7006D509E461}"/>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581401" y="2952748"/>
            <a:ext cx="2514600" cy="1516381"/>
          </a:xfrm>
          <a:prstGeom prst="rect">
            <a:avLst/>
          </a:prstGeom>
        </p:spPr>
      </p:pic>
    </p:spTree>
    <p:extLst>
      <p:ext uri="{BB962C8B-B14F-4D97-AF65-F5344CB8AC3E}">
        <p14:creationId xmlns:p14="http://schemas.microsoft.com/office/powerpoint/2010/main" val="284189130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446164"/>
            <a:ext cx="8077200" cy="474489"/>
          </a:xfrm>
          <a:prstGeom prst="rect">
            <a:avLst/>
          </a:prstGeom>
        </p:spPr>
        <p:txBody>
          <a:bodyPr vert="horz" wrap="square" lIns="0" tIns="12700" rIns="0" bIns="0" rtlCol="0">
            <a:spAutoFit/>
          </a:bodyPr>
          <a:lstStyle/>
          <a:p>
            <a:pPr marL="12700">
              <a:lnSpc>
                <a:spcPct val="100000"/>
              </a:lnSpc>
              <a:spcBef>
                <a:spcPts val="100"/>
              </a:spcBef>
            </a:pPr>
            <a:r>
              <a:rPr lang="en-IN" spc="-5" dirty="0"/>
              <a:t>Phase-III : Data Pre-processing </a:t>
            </a:r>
            <a:r>
              <a:rPr lang="en-IN" sz="1800" spc="-5" dirty="0">
                <a:solidFill>
                  <a:schemeClr val="accent4">
                    <a:lumMod val="75000"/>
                  </a:schemeClr>
                </a:solidFill>
              </a:rPr>
              <a:t>(Dataset Construction)</a:t>
            </a:r>
            <a:endParaRPr spc="-5" dirty="0">
              <a:solidFill>
                <a:schemeClr val="accent4">
                  <a:lumMod val="75000"/>
                </a:schemeClr>
              </a:solidFill>
            </a:endParaRPr>
          </a:p>
        </p:txBody>
      </p:sp>
      <p:sp>
        <p:nvSpPr>
          <p:cNvPr id="14" name="TextBox 13">
            <a:extLst>
              <a:ext uri="{FF2B5EF4-FFF2-40B4-BE49-F238E27FC236}">
                <a16:creationId xmlns:a16="http://schemas.microsoft.com/office/drawing/2014/main" id="{1FEF7546-6558-4285-8860-B4F76A94B239}"/>
              </a:ext>
            </a:extLst>
          </p:cNvPr>
          <p:cNvSpPr txBox="1"/>
          <p:nvPr/>
        </p:nvSpPr>
        <p:spPr>
          <a:xfrm>
            <a:off x="152400" y="1202143"/>
            <a:ext cx="8634412" cy="3570208"/>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4">
                    <a:lumMod val="75000"/>
                  </a:schemeClr>
                </a:solidFill>
              </a:rPr>
              <a:t>A few seconds of variation was present between the arrival times of packets of different nodes. We merged the time-stamps within a given time frame into a common vector.</a:t>
            </a:r>
          </a:p>
          <a:p>
            <a:pPr marL="285750" indent="-285750">
              <a:buFont typeface="Arial" panose="020B0604020202020204" pitchFamily="34" charset="0"/>
              <a:buChar char="•"/>
            </a:pPr>
            <a:endParaRPr lang="en-US" dirty="0">
              <a:solidFill>
                <a:schemeClr val="accent4">
                  <a:lumMod val="75000"/>
                </a:schemeClr>
              </a:solidFill>
              <a:latin typeface="Times New Roman" panose="02020603050405020304" pitchFamily="18" charset="0"/>
            </a:endParaRPr>
          </a:p>
          <a:p>
            <a:pPr marL="285750" indent="-285750">
              <a:buFont typeface="Arial" panose="020B0604020202020204" pitchFamily="34" charset="0"/>
              <a:buChar char="•"/>
            </a:pPr>
            <a:r>
              <a:rPr lang="en-US" dirty="0">
                <a:solidFill>
                  <a:schemeClr val="accent4">
                    <a:lumMod val="75000"/>
                  </a:schemeClr>
                </a:solidFill>
              </a:rPr>
              <a:t>Feature vectors with missing data were simply deleted.</a:t>
            </a:r>
          </a:p>
          <a:p>
            <a:pPr marL="285750" indent="-285750">
              <a:buFont typeface="Arial" panose="020B0604020202020204" pitchFamily="34" charset="0"/>
              <a:buChar char="•"/>
            </a:pPr>
            <a:endParaRPr lang="en-US" dirty="0">
              <a:solidFill>
                <a:schemeClr val="accent4">
                  <a:lumMod val="75000"/>
                </a:schemeClr>
              </a:solidFill>
            </a:endParaRPr>
          </a:p>
          <a:p>
            <a:pPr marL="285750" indent="-285750">
              <a:buFont typeface="Arial" panose="020B0604020202020204" pitchFamily="34" charset="0"/>
              <a:buChar char="•"/>
            </a:pPr>
            <a:r>
              <a:rPr lang="en-US" dirty="0">
                <a:solidFill>
                  <a:schemeClr val="accent4">
                    <a:lumMod val="75000"/>
                  </a:schemeClr>
                </a:solidFill>
              </a:rPr>
              <a:t>The manually logged ground truth of occupancy count </a:t>
            </a:r>
          </a:p>
          <a:p>
            <a:r>
              <a:rPr lang="en-US" dirty="0">
                <a:solidFill>
                  <a:schemeClr val="accent4">
                    <a:lumMod val="75000"/>
                  </a:schemeClr>
                </a:solidFill>
              </a:rPr>
              <a:t>      was appended </a:t>
            </a:r>
            <a:endParaRPr lang="en-US" dirty="0">
              <a:solidFill>
                <a:schemeClr val="accent4">
                  <a:lumMod val="75000"/>
                </a:schemeClr>
              </a:solidFill>
              <a:latin typeface="Times New Roman" panose="02020603050405020304" pitchFamily="18" charset="0"/>
            </a:endParaRPr>
          </a:p>
          <a:p>
            <a:pPr marL="285750" indent="-285750">
              <a:buFont typeface="Arial" panose="020B0604020202020204" pitchFamily="34" charset="0"/>
              <a:buChar char="•"/>
            </a:pPr>
            <a:endParaRPr lang="en-IN" dirty="0">
              <a:solidFill>
                <a:schemeClr val="accent4">
                  <a:lumMod val="75000"/>
                </a:schemeClr>
              </a:solidFill>
              <a:latin typeface="Arial" panose="020B0604020202020204" pitchFamily="34" charset="0"/>
            </a:endParaRPr>
          </a:p>
          <a:p>
            <a:pPr marL="285750" indent="-285750">
              <a:buFont typeface="Arial" panose="020B0604020202020204" pitchFamily="34" charset="0"/>
              <a:buChar char="•"/>
            </a:pPr>
            <a:r>
              <a:rPr lang="en-IN" dirty="0">
                <a:solidFill>
                  <a:schemeClr val="accent4">
                    <a:lumMod val="75000"/>
                  </a:schemeClr>
                </a:solidFill>
                <a:latin typeface="Arial" panose="020B0604020202020204" pitchFamily="34" charset="0"/>
              </a:rPr>
              <a:t> levels:</a:t>
            </a:r>
          </a:p>
          <a:p>
            <a:pPr marL="800100" lvl="1" indent="-342900">
              <a:buFont typeface="Wingdings" panose="05000000000000000000" pitchFamily="2" charset="2"/>
              <a:buChar char="Ø"/>
            </a:pPr>
            <a:r>
              <a:rPr lang="en-IN" sz="1600" dirty="0">
                <a:solidFill>
                  <a:schemeClr val="accent4">
                    <a:lumMod val="75000"/>
                  </a:schemeClr>
                </a:solidFill>
                <a:latin typeface="Arial" panose="020B0604020202020204" pitchFamily="34" charset="0"/>
              </a:rPr>
              <a:t>0		 : Empty(0)</a:t>
            </a:r>
          </a:p>
          <a:p>
            <a:pPr marL="800100" lvl="1" indent="-342900">
              <a:buFont typeface="Wingdings" panose="05000000000000000000" pitchFamily="2" charset="2"/>
              <a:buChar char="Ø"/>
            </a:pPr>
            <a:r>
              <a:rPr lang="en-IN" sz="1600" dirty="0">
                <a:solidFill>
                  <a:schemeClr val="accent4">
                    <a:lumMod val="75000"/>
                  </a:schemeClr>
                </a:solidFill>
                <a:latin typeface="Arial" panose="020B0604020202020204" pitchFamily="34" charset="0"/>
              </a:rPr>
              <a:t>1 - 2	 : Low(1)</a:t>
            </a:r>
          </a:p>
          <a:p>
            <a:pPr marL="800100" lvl="1" indent="-342900">
              <a:buFont typeface="Wingdings" panose="05000000000000000000" pitchFamily="2" charset="2"/>
              <a:buChar char="Ø"/>
            </a:pPr>
            <a:r>
              <a:rPr lang="en-IN" sz="1600" dirty="0">
                <a:solidFill>
                  <a:schemeClr val="accent4">
                    <a:lumMod val="75000"/>
                  </a:schemeClr>
                </a:solidFill>
                <a:latin typeface="Arial" panose="020B0604020202020204" pitchFamily="34" charset="0"/>
              </a:rPr>
              <a:t>3 - 4	 : Fair(2)</a:t>
            </a:r>
          </a:p>
          <a:p>
            <a:pPr marL="800100" lvl="1" indent="-342900">
              <a:buFont typeface="Wingdings" panose="05000000000000000000" pitchFamily="2" charset="2"/>
              <a:buChar char="Ø"/>
            </a:pPr>
            <a:r>
              <a:rPr lang="en-IN" sz="1600" dirty="0">
                <a:solidFill>
                  <a:schemeClr val="accent4">
                    <a:lumMod val="75000"/>
                  </a:schemeClr>
                </a:solidFill>
                <a:latin typeface="Arial" panose="020B0604020202020204" pitchFamily="34" charset="0"/>
              </a:rPr>
              <a:t>5 - 6 	 : High(3)</a:t>
            </a:r>
            <a:endParaRPr lang="en-US" sz="1600" dirty="0">
              <a:solidFill>
                <a:schemeClr val="accent4">
                  <a:lumMod val="75000"/>
                </a:schemeClr>
              </a:solidFill>
              <a:latin typeface="Arial" panose="020B0604020202020204" pitchFamily="34" charset="0"/>
            </a:endParaRPr>
          </a:p>
        </p:txBody>
      </p:sp>
      <p:pic>
        <p:nvPicPr>
          <p:cNvPr id="4" name="Picture 3">
            <a:extLst>
              <a:ext uri="{FF2B5EF4-FFF2-40B4-BE49-F238E27FC236}">
                <a16:creationId xmlns:a16="http://schemas.microsoft.com/office/drawing/2014/main" id="{FD902A50-EA41-4D7F-8E4D-5178D3798361}"/>
              </a:ext>
            </a:extLst>
          </p:cNvPr>
          <p:cNvPicPr>
            <a:picLocks noChangeAspect="1"/>
          </p:cNvPicPr>
          <p:nvPr/>
        </p:nvPicPr>
        <p:blipFill>
          <a:blip r:embed="rId2"/>
          <a:stretch>
            <a:fillRect/>
          </a:stretch>
        </p:blipFill>
        <p:spPr>
          <a:xfrm>
            <a:off x="5715000" y="2114550"/>
            <a:ext cx="3181350" cy="2939291"/>
          </a:xfrm>
          <a:prstGeom prst="rect">
            <a:avLst/>
          </a:prstGeom>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8765" y="1235348"/>
            <a:ext cx="1546225" cy="241156"/>
          </a:xfrm>
          <a:prstGeom prst="rect">
            <a:avLst/>
          </a:prstGeom>
        </p:spPr>
        <p:txBody>
          <a:bodyPr vert="horz" wrap="square" lIns="0" tIns="12700" rIns="0" bIns="0" rtlCol="0">
            <a:spAutoFit/>
          </a:bodyPr>
          <a:lstStyle/>
          <a:p>
            <a:pPr marL="441959" marR="5080" indent="-429895">
              <a:lnSpc>
                <a:spcPct val="116100"/>
              </a:lnSpc>
              <a:spcBef>
                <a:spcPts val="100"/>
              </a:spcBef>
            </a:pPr>
            <a:endParaRPr sz="1400" dirty="0">
              <a:latin typeface="Arial MT"/>
              <a:cs typeface="Arial MT"/>
            </a:endParaRPr>
          </a:p>
        </p:txBody>
      </p:sp>
      <p:sp>
        <p:nvSpPr>
          <p:cNvPr id="3" name="object 3"/>
          <p:cNvSpPr txBox="1">
            <a:spLocks noGrp="1"/>
          </p:cNvSpPr>
          <p:nvPr>
            <p:ph type="title"/>
          </p:nvPr>
        </p:nvSpPr>
        <p:spPr>
          <a:xfrm>
            <a:off x="384724" y="467785"/>
            <a:ext cx="6930475" cy="474489"/>
          </a:xfrm>
          <a:prstGeom prst="rect">
            <a:avLst/>
          </a:prstGeom>
        </p:spPr>
        <p:txBody>
          <a:bodyPr vert="horz" wrap="square" lIns="0" tIns="12700" rIns="0" bIns="0" rtlCol="0">
            <a:spAutoFit/>
          </a:bodyPr>
          <a:lstStyle/>
          <a:p>
            <a:pPr marL="12700">
              <a:lnSpc>
                <a:spcPct val="100000"/>
              </a:lnSpc>
              <a:spcBef>
                <a:spcPts val="100"/>
              </a:spcBef>
            </a:pPr>
            <a:r>
              <a:rPr lang="en-IN" dirty="0"/>
              <a:t>Phase-IV : </a:t>
            </a:r>
            <a:r>
              <a:rPr dirty="0"/>
              <a:t>Machine</a:t>
            </a:r>
            <a:r>
              <a:rPr spc="-5" dirty="0"/>
              <a:t> Learnin</a:t>
            </a:r>
            <a:r>
              <a:rPr dirty="0"/>
              <a:t>g</a:t>
            </a:r>
            <a:r>
              <a:rPr spc="-170" dirty="0"/>
              <a:t> </a:t>
            </a:r>
            <a:r>
              <a:rPr spc="-5" dirty="0"/>
              <a:t>Algorithms</a:t>
            </a:r>
          </a:p>
        </p:txBody>
      </p:sp>
      <p:sp>
        <p:nvSpPr>
          <p:cNvPr id="4" name="object 4"/>
          <p:cNvSpPr txBox="1"/>
          <p:nvPr/>
        </p:nvSpPr>
        <p:spPr>
          <a:xfrm>
            <a:off x="1872094" y="3849298"/>
            <a:ext cx="1820545" cy="241156"/>
          </a:xfrm>
          <a:prstGeom prst="rect">
            <a:avLst/>
          </a:prstGeom>
        </p:spPr>
        <p:txBody>
          <a:bodyPr vert="horz" wrap="square" lIns="0" tIns="12700" rIns="0" bIns="0" rtlCol="0">
            <a:spAutoFit/>
          </a:bodyPr>
          <a:lstStyle/>
          <a:p>
            <a:pPr marL="580390" marR="5080" indent="-568325">
              <a:lnSpc>
                <a:spcPct val="116100"/>
              </a:lnSpc>
              <a:spcBef>
                <a:spcPts val="100"/>
              </a:spcBef>
            </a:pPr>
            <a:r>
              <a:rPr lang="en-IN" sz="1400" spc="-5" dirty="0">
                <a:solidFill>
                  <a:srgbClr val="7030A0"/>
                </a:solidFill>
                <a:latin typeface="Arial MT"/>
                <a:cs typeface="Arial MT"/>
              </a:rPr>
              <a:t>K-Nearest Neighbours</a:t>
            </a:r>
            <a:endParaRPr sz="1400" dirty="0">
              <a:solidFill>
                <a:srgbClr val="7030A0"/>
              </a:solidFill>
              <a:latin typeface="Arial MT"/>
              <a:cs typeface="Arial MT"/>
            </a:endParaRPr>
          </a:p>
        </p:txBody>
      </p:sp>
      <p:sp>
        <p:nvSpPr>
          <p:cNvPr id="5" name="object 5"/>
          <p:cNvSpPr txBox="1"/>
          <p:nvPr/>
        </p:nvSpPr>
        <p:spPr>
          <a:xfrm>
            <a:off x="3817911" y="1244448"/>
            <a:ext cx="1198880" cy="491096"/>
          </a:xfrm>
          <a:prstGeom prst="rect">
            <a:avLst/>
          </a:prstGeom>
        </p:spPr>
        <p:txBody>
          <a:bodyPr vert="horz" wrap="square" lIns="0" tIns="12700" rIns="0" bIns="0" rtlCol="0">
            <a:spAutoFit/>
          </a:bodyPr>
          <a:lstStyle/>
          <a:p>
            <a:pPr marL="264160" marR="5080" indent="-252095">
              <a:lnSpc>
                <a:spcPct val="116100"/>
              </a:lnSpc>
              <a:spcBef>
                <a:spcPts val="100"/>
              </a:spcBef>
            </a:pPr>
            <a:r>
              <a:rPr lang="en-IN" sz="1400" spc="-5" dirty="0">
                <a:solidFill>
                  <a:srgbClr val="7030A0"/>
                </a:solidFill>
                <a:latin typeface="Arial MT"/>
                <a:cs typeface="Arial MT"/>
              </a:rPr>
              <a:t>Support</a:t>
            </a:r>
            <a:r>
              <a:rPr lang="en-IN" sz="1400" spc="-75" dirty="0">
                <a:solidFill>
                  <a:srgbClr val="7030A0"/>
                </a:solidFill>
                <a:latin typeface="Arial MT"/>
                <a:cs typeface="Arial MT"/>
              </a:rPr>
              <a:t> </a:t>
            </a:r>
            <a:r>
              <a:rPr lang="en-IN" sz="1400" spc="-20" dirty="0">
                <a:solidFill>
                  <a:srgbClr val="7030A0"/>
                </a:solidFill>
                <a:latin typeface="Arial MT"/>
                <a:cs typeface="Arial MT"/>
              </a:rPr>
              <a:t>Vector </a:t>
            </a:r>
            <a:r>
              <a:rPr lang="en-IN" sz="1400" spc="-375" dirty="0">
                <a:solidFill>
                  <a:srgbClr val="7030A0"/>
                </a:solidFill>
                <a:latin typeface="Arial MT"/>
                <a:cs typeface="Arial MT"/>
              </a:rPr>
              <a:t> </a:t>
            </a:r>
            <a:r>
              <a:rPr lang="en-IN" sz="1400" dirty="0">
                <a:solidFill>
                  <a:srgbClr val="7030A0"/>
                </a:solidFill>
                <a:latin typeface="Arial MT"/>
                <a:cs typeface="Arial MT"/>
              </a:rPr>
              <a:t>Machine</a:t>
            </a:r>
            <a:endParaRPr sz="1400" dirty="0">
              <a:solidFill>
                <a:srgbClr val="7030A0"/>
              </a:solidFill>
              <a:latin typeface="Arial MT"/>
              <a:cs typeface="Arial MT"/>
            </a:endParaRPr>
          </a:p>
        </p:txBody>
      </p:sp>
      <p:sp>
        <p:nvSpPr>
          <p:cNvPr id="6" name="object 6"/>
          <p:cNvSpPr txBox="1"/>
          <p:nvPr/>
        </p:nvSpPr>
        <p:spPr>
          <a:xfrm>
            <a:off x="5446878" y="3883588"/>
            <a:ext cx="1249680" cy="228268"/>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7030A0"/>
                </a:solidFill>
                <a:latin typeface="Arial MT"/>
                <a:cs typeface="Arial MT"/>
              </a:rPr>
              <a:t>Random</a:t>
            </a:r>
            <a:r>
              <a:rPr sz="1400" spc="-75" dirty="0">
                <a:solidFill>
                  <a:srgbClr val="7030A0"/>
                </a:solidFill>
                <a:latin typeface="Arial MT"/>
                <a:cs typeface="Arial MT"/>
              </a:rPr>
              <a:t> </a:t>
            </a:r>
            <a:r>
              <a:rPr sz="1400" spc="-5" dirty="0">
                <a:solidFill>
                  <a:srgbClr val="7030A0"/>
                </a:solidFill>
                <a:latin typeface="Arial MT"/>
                <a:cs typeface="Arial MT"/>
              </a:rPr>
              <a:t>Forest</a:t>
            </a:r>
            <a:endParaRPr sz="1400" dirty="0">
              <a:solidFill>
                <a:srgbClr val="7030A0"/>
              </a:solidFill>
              <a:latin typeface="Arial MT"/>
              <a:cs typeface="Arial MT"/>
            </a:endParaRPr>
          </a:p>
        </p:txBody>
      </p:sp>
      <p:sp>
        <p:nvSpPr>
          <p:cNvPr id="7" name="object 7"/>
          <p:cNvSpPr txBox="1"/>
          <p:nvPr/>
        </p:nvSpPr>
        <p:spPr>
          <a:xfrm>
            <a:off x="7199518" y="1525248"/>
            <a:ext cx="1198880" cy="241156"/>
          </a:xfrm>
          <a:prstGeom prst="rect">
            <a:avLst/>
          </a:prstGeom>
        </p:spPr>
        <p:txBody>
          <a:bodyPr vert="horz" wrap="square" lIns="0" tIns="12700" rIns="0" bIns="0" rtlCol="0">
            <a:spAutoFit/>
          </a:bodyPr>
          <a:lstStyle/>
          <a:p>
            <a:pPr marL="506095" marR="5080" indent="-494030">
              <a:lnSpc>
                <a:spcPct val="116100"/>
              </a:lnSpc>
              <a:spcBef>
                <a:spcPts val="100"/>
              </a:spcBef>
            </a:pPr>
            <a:r>
              <a:rPr lang="en-IN" sz="1400" spc="-5" dirty="0">
                <a:solidFill>
                  <a:srgbClr val="7030A0"/>
                </a:solidFill>
                <a:latin typeface="Arial MT"/>
                <a:cs typeface="Arial MT"/>
              </a:rPr>
              <a:t>Naive Bayes</a:t>
            </a:r>
            <a:endParaRPr sz="1400" dirty="0">
              <a:solidFill>
                <a:srgbClr val="7030A0"/>
              </a:solidFill>
              <a:latin typeface="Arial MT"/>
              <a:cs typeface="Arial MT"/>
            </a:endParaRPr>
          </a:p>
        </p:txBody>
      </p:sp>
      <p:sp>
        <p:nvSpPr>
          <p:cNvPr id="8" name="object 8"/>
          <p:cNvSpPr/>
          <p:nvPr/>
        </p:nvSpPr>
        <p:spPr>
          <a:xfrm>
            <a:off x="340308" y="2483399"/>
            <a:ext cx="1872614" cy="746125"/>
          </a:xfrm>
          <a:custGeom>
            <a:avLst/>
            <a:gdLst/>
            <a:ahLst/>
            <a:cxnLst/>
            <a:rect l="l" t="t" r="r" b="b"/>
            <a:pathLst>
              <a:path w="1872614" h="746125">
                <a:moveTo>
                  <a:pt x="1499549" y="745499"/>
                </a:moveTo>
                <a:lnTo>
                  <a:pt x="0" y="745499"/>
                </a:lnTo>
                <a:lnTo>
                  <a:pt x="0" y="0"/>
                </a:lnTo>
                <a:lnTo>
                  <a:pt x="1499549" y="0"/>
                </a:lnTo>
                <a:lnTo>
                  <a:pt x="1872299" y="372749"/>
                </a:lnTo>
                <a:lnTo>
                  <a:pt x="1499549" y="745499"/>
                </a:lnTo>
                <a:close/>
              </a:path>
            </a:pathLst>
          </a:custGeom>
          <a:solidFill>
            <a:srgbClr val="2A3890"/>
          </a:solidFill>
        </p:spPr>
        <p:txBody>
          <a:bodyPr wrap="square" lIns="0" tIns="0" rIns="0" bIns="0" rtlCol="0"/>
          <a:lstStyle/>
          <a:p>
            <a:endParaRPr/>
          </a:p>
        </p:txBody>
      </p:sp>
      <p:sp>
        <p:nvSpPr>
          <p:cNvPr id="9" name="object 9"/>
          <p:cNvSpPr txBox="1"/>
          <p:nvPr/>
        </p:nvSpPr>
        <p:spPr>
          <a:xfrm>
            <a:off x="868912" y="2711496"/>
            <a:ext cx="398780" cy="269240"/>
          </a:xfrm>
          <a:prstGeom prst="rect">
            <a:avLst/>
          </a:prstGeom>
        </p:spPr>
        <p:txBody>
          <a:bodyPr vert="horz" wrap="square" lIns="0" tIns="12700" rIns="0" bIns="0" rtlCol="0">
            <a:spAutoFit/>
          </a:bodyPr>
          <a:lstStyle/>
          <a:p>
            <a:pPr marL="12700">
              <a:lnSpc>
                <a:spcPct val="100000"/>
              </a:lnSpc>
              <a:spcBef>
                <a:spcPts val="100"/>
              </a:spcBef>
            </a:pPr>
            <a:r>
              <a:rPr lang="en-IN" sz="1600" spc="-30" dirty="0">
                <a:solidFill>
                  <a:srgbClr val="FFFFFF"/>
                </a:solidFill>
                <a:latin typeface="Roboto"/>
                <a:cs typeface="Roboto"/>
              </a:rPr>
              <a:t>DT</a:t>
            </a:r>
            <a:endParaRPr sz="1600" dirty="0">
              <a:latin typeface="Roboto"/>
              <a:cs typeface="Roboto"/>
            </a:endParaRPr>
          </a:p>
        </p:txBody>
      </p:sp>
      <p:grpSp>
        <p:nvGrpSpPr>
          <p:cNvPr id="10" name="object 10"/>
          <p:cNvGrpSpPr/>
          <p:nvPr/>
        </p:nvGrpSpPr>
        <p:grpSpPr>
          <a:xfrm>
            <a:off x="968645" y="1894615"/>
            <a:ext cx="2903855" cy="1339215"/>
            <a:chOff x="968644" y="1894615"/>
            <a:chExt cx="2903855" cy="1339215"/>
          </a:xfrm>
        </p:grpSpPr>
        <p:sp>
          <p:nvSpPr>
            <p:cNvPr id="11" name="object 11"/>
            <p:cNvSpPr/>
            <p:nvPr/>
          </p:nvSpPr>
          <p:spPr>
            <a:xfrm>
              <a:off x="1068107" y="1933571"/>
              <a:ext cx="0" cy="554990"/>
            </a:xfrm>
            <a:custGeom>
              <a:avLst/>
              <a:gdLst/>
              <a:ahLst/>
              <a:cxnLst/>
              <a:rect l="l" t="t" r="r" b="b"/>
              <a:pathLst>
                <a:path h="554989">
                  <a:moveTo>
                    <a:pt x="0" y="0"/>
                  </a:moveTo>
                  <a:lnTo>
                    <a:pt x="0" y="554699"/>
                  </a:lnTo>
                </a:path>
              </a:pathLst>
            </a:custGeom>
            <a:ln w="9524">
              <a:solidFill>
                <a:srgbClr val="434343"/>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968644" y="1894615"/>
              <a:ext cx="198899" cy="198899"/>
            </a:xfrm>
            <a:prstGeom prst="rect">
              <a:avLst/>
            </a:prstGeom>
          </p:spPr>
        </p:pic>
        <p:sp>
          <p:nvSpPr>
            <p:cNvPr id="13" name="object 13"/>
            <p:cNvSpPr/>
            <p:nvPr/>
          </p:nvSpPr>
          <p:spPr>
            <a:xfrm>
              <a:off x="1816428" y="2483399"/>
              <a:ext cx="2051685" cy="746125"/>
            </a:xfrm>
            <a:custGeom>
              <a:avLst/>
              <a:gdLst/>
              <a:ahLst/>
              <a:cxnLst/>
              <a:rect l="l" t="t" r="r" b="b"/>
              <a:pathLst>
                <a:path w="2051685" h="746125">
                  <a:moveTo>
                    <a:pt x="1678349" y="745499"/>
                  </a:moveTo>
                  <a:lnTo>
                    <a:pt x="0" y="745499"/>
                  </a:lnTo>
                  <a:lnTo>
                    <a:pt x="372749" y="372749"/>
                  </a:lnTo>
                  <a:lnTo>
                    <a:pt x="0" y="0"/>
                  </a:lnTo>
                  <a:lnTo>
                    <a:pt x="1678349" y="0"/>
                  </a:lnTo>
                  <a:lnTo>
                    <a:pt x="2051099" y="372749"/>
                  </a:lnTo>
                  <a:lnTo>
                    <a:pt x="1678349" y="745499"/>
                  </a:lnTo>
                  <a:close/>
                </a:path>
              </a:pathLst>
            </a:custGeom>
            <a:solidFill>
              <a:srgbClr val="2A3890"/>
            </a:solidFill>
          </p:spPr>
          <p:txBody>
            <a:bodyPr wrap="square" lIns="0" tIns="0" rIns="0" bIns="0" rtlCol="0"/>
            <a:lstStyle/>
            <a:p>
              <a:endParaRPr/>
            </a:p>
          </p:txBody>
        </p:sp>
        <p:sp>
          <p:nvSpPr>
            <p:cNvPr id="14" name="object 14"/>
            <p:cNvSpPr/>
            <p:nvPr/>
          </p:nvSpPr>
          <p:spPr>
            <a:xfrm>
              <a:off x="1816428" y="2483399"/>
              <a:ext cx="2051685" cy="746125"/>
            </a:xfrm>
            <a:custGeom>
              <a:avLst/>
              <a:gdLst/>
              <a:ahLst/>
              <a:cxnLst/>
              <a:rect l="l" t="t" r="r" b="b"/>
              <a:pathLst>
                <a:path w="2051685" h="746125">
                  <a:moveTo>
                    <a:pt x="0" y="0"/>
                  </a:moveTo>
                  <a:lnTo>
                    <a:pt x="1678349" y="0"/>
                  </a:lnTo>
                  <a:lnTo>
                    <a:pt x="2051099" y="372749"/>
                  </a:lnTo>
                  <a:lnTo>
                    <a:pt x="1678349" y="745499"/>
                  </a:lnTo>
                  <a:lnTo>
                    <a:pt x="0" y="745499"/>
                  </a:lnTo>
                  <a:lnTo>
                    <a:pt x="372749" y="372749"/>
                  </a:lnTo>
                  <a:lnTo>
                    <a:pt x="0" y="0"/>
                  </a:lnTo>
                  <a:close/>
                </a:path>
              </a:pathLst>
            </a:custGeom>
            <a:ln w="9524">
              <a:solidFill>
                <a:srgbClr val="FFFFFF"/>
              </a:solidFill>
            </a:ln>
          </p:spPr>
          <p:txBody>
            <a:bodyPr wrap="square" lIns="0" tIns="0" rIns="0" bIns="0" rtlCol="0"/>
            <a:lstStyle/>
            <a:p>
              <a:endParaRPr/>
            </a:p>
          </p:txBody>
        </p:sp>
      </p:grpSp>
      <p:sp>
        <p:nvSpPr>
          <p:cNvPr id="15" name="object 15"/>
          <p:cNvSpPr txBox="1"/>
          <p:nvPr/>
        </p:nvSpPr>
        <p:spPr>
          <a:xfrm>
            <a:off x="2569079" y="2711496"/>
            <a:ext cx="571765" cy="259045"/>
          </a:xfrm>
          <a:prstGeom prst="rect">
            <a:avLst/>
          </a:prstGeom>
        </p:spPr>
        <p:txBody>
          <a:bodyPr vert="horz" wrap="square" lIns="0" tIns="12700" rIns="0" bIns="0" rtlCol="0">
            <a:spAutoFit/>
          </a:bodyPr>
          <a:lstStyle/>
          <a:p>
            <a:pPr marL="12700">
              <a:lnSpc>
                <a:spcPct val="100000"/>
              </a:lnSpc>
              <a:spcBef>
                <a:spcPts val="100"/>
              </a:spcBef>
            </a:pPr>
            <a:r>
              <a:rPr lang="en-IN" sz="1600" spc="-30" dirty="0">
                <a:solidFill>
                  <a:srgbClr val="FFFFFF"/>
                </a:solidFill>
                <a:latin typeface="Roboto"/>
                <a:cs typeface="Roboto"/>
              </a:rPr>
              <a:t>KNN</a:t>
            </a:r>
            <a:endParaRPr sz="1600" dirty="0">
              <a:latin typeface="Roboto"/>
              <a:cs typeface="Roboto"/>
            </a:endParaRPr>
          </a:p>
        </p:txBody>
      </p:sp>
      <p:grpSp>
        <p:nvGrpSpPr>
          <p:cNvPr id="16" name="object 16"/>
          <p:cNvGrpSpPr/>
          <p:nvPr/>
        </p:nvGrpSpPr>
        <p:grpSpPr>
          <a:xfrm>
            <a:off x="2684007" y="2478637"/>
            <a:ext cx="2843530" cy="1338580"/>
            <a:chOff x="2684007" y="2478637"/>
            <a:chExt cx="2843530" cy="1338580"/>
          </a:xfrm>
        </p:grpSpPr>
        <p:sp>
          <p:nvSpPr>
            <p:cNvPr id="17" name="object 17"/>
            <p:cNvSpPr/>
            <p:nvPr/>
          </p:nvSpPr>
          <p:spPr>
            <a:xfrm>
              <a:off x="2783469" y="3223357"/>
              <a:ext cx="0" cy="554990"/>
            </a:xfrm>
            <a:custGeom>
              <a:avLst/>
              <a:gdLst/>
              <a:ahLst/>
              <a:cxnLst/>
              <a:rect l="l" t="t" r="r" b="b"/>
              <a:pathLst>
                <a:path h="554989">
                  <a:moveTo>
                    <a:pt x="0" y="554699"/>
                  </a:moveTo>
                  <a:lnTo>
                    <a:pt x="0" y="0"/>
                  </a:lnTo>
                </a:path>
              </a:pathLst>
            </a:custGeom>
            <a:ln w="9524">
              <a:solidFill>
                <a:srgbClr val="434343"/>
              </a:solidFill>
            </a:ln>
          </p:spPr>
          <p:txBody>
            <a:bodyPr wrap="square" lIns="0" tIns="0" rIns="0" bIns="0" rtlCol="0"/>
            <a:lstStyle/>
            <a:p>
              <a:endParaRPr/>
            </a:p>
          </p:txBody>
        </p:sp>
        <p:pic>
          <p:nvPicPr>
            <p:cNvPr id="18" name="object 18"/>
            <p:cNvPicPr/>
            <p:nvPr/>
          </p:nvPicPr>
          <p:blipFill>
            <a:blip r:embed="rId3" cstate="print"/>
            <a:stretch>
              <a:fillRect/>
            </a:stretch>
          </p:blipFill>
          <p:spPr>
            <a:xfrm>
              <a:off x="2684007" y="3618113"/>
              <a:ext cx="198899" cy="198899"/>
            </a:xfrm>
            <a:prstGeom prst="rect">
              <a:avLst/>
            </a:prstGeom>
          </p:spPr>
        </p:pic>
        <p:sp>
          <p:nvSpPr>
            <p:cNvPr id="19" name="object 19"/>
            <p:cNvSpPr/>
            <p:nvPr/>
          </p:nvSpPr>
          <p:spPr>
            <a:xfrm>
              <a:off x="3471348" y="2483399"/>
              <a:ext cx="2051685" cy="746125"/>
            </a:xfrm>
            <a:custGeom>
              <a:avLst/>
              <a:gdLst/>
              <a:ahLst/>
              <a:cxnLst/>
              <a:rect l="l" t="t" r="r" b="b"/>
              <a:pathLst>
                <a:path w="2051685" h="746125">
                  <a:moveTo>
                    <a:pt x="1678349" y="745499"/>
                  </a:moveTo>
                  <a:lnTo>
                    <a:pt x="0" y="745499"/>
                  </a:lnTo>
                  <a:lnTo>
                    <a:pt x="372749" y="372749"/>
                  </a:lnTo>
                  <a:lnTo>
                    <a:pt x="0" y="0"/>
                  </a:lnTo>
                  <a:lnTo>
                    <a:pt x="1678349" y="0"/>
                  </a:lnTo>
                  <a:lnTo>
                    <a:pt x="2051099" y="372749"/>
                  </a:lnTo>
                  <a:lnTo>
                    <a:pt x="1678349" y="745499"/>
                  </a:lnTo>
                  <a:close/>
                </a:path>
              </a:pathLst>
            </a:custGeom>
            <a:solidFill>
              <a:srgbClr val="2A3890"/>
            </a:solidFill>
          </p:spPr>
          <p:txBody>
            <a:bodyPr wrap="square" lIns="0" tIns="0" rIns="0" bIns="0" rtlCol="0"/>
            <a:lstStyle/>
            <a:p>
              <a:endParaRPr/>
            </a:p>
          </p:txBody>
        </p:sp>
        <p:sp>
          <p:nvSpPr>
            <p:cNvPr id="20" name="object 20"/>
            <p:cNvSpPr/>
            <p:nvPr/>
          </p:nvSpPr>
          <p:spPr>
            <a:xfrm>
              <a:off x="3471348" y="2483399"/>
              <a:ext cx="2051685" cy="746125"/>
            </a:xfrm>
            <a:custGeom>
              <a:avLst/>
              <a:gdLst/>
              <a:ahLst/>
              <a:cxnLst/>
              <a:rect l="l" t="t" r="r" b="b"/>
              <a:pathLst>
                <a:path w="2051685" h="746125">
                  <a:moveTo>
                    <a:pt x="0" y="0"/>
                  </a:moveTo>
                  <a:lnTo>
                    <a:pt x="1678349" y="0"/>
                  </a:lnTo>
                  <a:lnTo>
                    <a:pt x="2051099" y="372749"/>
                  </a:lnTo>
                  <a:lnTo>
                    <a:pt x="1678349" y="745499"/>
                  </a:lnTo>
                  <a:lnTo>
                    <a:pt x="0" y="745499"/>
                  </a:lnTo>
                  <a:lnTo>
                    <a:pt x="372749" y="372749"/>
                  </a:lnTo>
                  <a:lnTo>
                    <a:pt x="0" y="0"/>
                  </a:lnTo>
                  <a:close/>
                </a:path>
              </a:pathLst>
            </a:custGeom>
            <a:ln w="9524">
              <a:solidFill>
                <a:srgbClr val="FFFFFF"/>
              </a:solidFill>
            </a:ln>
          </p:spPr>
          <p:txBody>
            <a:bodyPr wrap="square" lIns="0" tIns="0" rIns="0" bIns="0" rtlCol="0"/>
            <a:lstStyle/>
            <a:p>
              <a:endParaRPr/>
            </a:p>
          </p:txBody>
        </p:sp>
      </p:grpSp>
      <p:sp>
        <p:nvSpPr>
          <p:cNvPr id="21" name="object 21"/>
          <p:cNvSpPr txBox="1"/>
          <p:nvPr/>
        </p:nvSpPr>
        <p:spPr>
          <a:xfrm>
            <a:off x="4198613" y="2711496"/>
            <a:ext cx="452755" cy="269240"/>
          </a:xfrm>
          <a:prstGeom prst="rect">
            <a:avLst/>
          </a:prstGeom>
        </p:spPr>
        <p:txBody>
          <a:bodyPr vert="horz" wrap="square" lIns="0" tIns="12700" rIns="0" bIns="0" rtlCol="0">
            <a:spAutoFit/>
          </a:bodyPr>
          <a:lstStyle/>
          <a:p>
            <a:pPr marL="12700">
              <a:lnSpc>
                <a:spcPct val="100000"/>
              </a:lnSpc>
              <a:spcBef>
                <a:spcPts val="100"/>
              </a:spcBef>
            </a:pPr>
            <a:r>
              <a:rPr lang="en-IN" sz="1600" spc="-15" dirty="0">
                <a:solidFill>
                  <a:srgbClr val="FFFFFF"/>
                </a:solidFill>
                <a:latin typeface="Roboto"/>
                <a:cs typeface="Roboto"/>
              </a:rPr>
              <a:t>SVM</a:t>
            </a:r>
            <a:endParaRPr sz="1600" dirty="0">
              <a:latin typeface="Roboto"/>
              <a:cs typeface="Roboto"/>
            </a:endParaRPr>
          </a:p>
        </p:txBody>
      </p:sp>
      <p:grpSp>
        <p:nvGrpSpPr>
          <p:cNvPr id="22" name="object 22"/>
          <p:cNvGrpSpPr/>
          <p:nvPr/>
        </p:nvGrpSpPr>
        <p:grpSpPr>
          <a:xfrm>
            <a:off x="4318920" y="1894615"/>
            <a:ext cx="2863215" cy="1339215"/>
            <a:chOff x="4318920" y="1894615"/>
            <a:chExt cx="2863215" cy="1339215"/>
          </a:xfrm>
        </p:grpSpPr>
        <p:sp>
          <p:nvSpPr>
            <p:cNvPr id="23" name="object 23"/>
            <p:cNvSpPr/>
            <p:nvPr/>
          </p:nvSpPr>
          <p:spPr>
            <a:xfrm>
              <a:off x="4418382" y="1933571"/>
              <a:ext cx="0" cy="554990"/>
            </a:xfrm>
            <a:custGeom>
              <a:avLst/>
              <a:gdLst/>
              <a:ahLst/>
              <a:cxnLst/>
              <a:rect l="l" t="t" r="r" b="b"/>
              <a:pathLst>
                <a:path h="554989">
                  <a:moveTo>
                    <a:pt x="0" y="0"/>
                  </a:moveTo>
                  <a:lnTo>
                    <a:pt x="0" y="554699"/>
                  </a:lnTo>
                </a:path>
              </a:pathLst>
            </a:custGeom>
            <a:ln w="9524">
              <a:solidFill>
                <a:srgbClr val="434343"/>
              </a:solidFill>
            </a:ln>
          </p:spPr>
          <p:txBody>
            <a:bodyPr wrap="square" lIns="0" tIns="0" rIns="0" bIns="0" rtlCol="0"/>
            <a:lstStyle/>
            <a:p>
              <a:endParaRPr/>
            </a:p>
          </p:txBody>
        </p:sp>
        <p:pic>
          <p:nvPicPr>
            <p:cNvPr id="24" name="object 24"/>
            <p:cNvPicPr/>
            <p:nvPr/>
          </p:nvPicPr>
          <p:blipFill>
            <a:blip r:embed="rId2" cstate="print"/>
            <a:stretch>
              <a:fillRect/>
            </a:stretch>
          </p:blipFill>
          <p:spPr>
            <a:xfrm>
              <a:off x="4318920" y="1894615"/>
              <a:ext cx="198899" cy="198899"/>
            </a:xfrm>
            <a:prstGeom prst="rect">
              <a:avLst/>
            </a:prstGeom>
          </p:spPr>
        </p:pic>
        <p:sp>
          <p:nvSpPr>
            <p:cNvPr id="25" name="object 25"/>
            <p:cNvSpPr/>
            <p:nvPr/>
          </p:nvSpPr>
          <p:spPr>
            <a:xfrm>
              <a:off x="5126268" y="2483399"/>
              <a:ext cx="2051685" cy="746125"/>
            </a:xfrm>
            <a:custGeom>
              <a:avLst/>
              <a:gdLst/>
              <a:ahLst/>
              <a:cxnLst/>
              <a:rect l="l" t="t" r="r" b="b"/>
              <a:pathLst>
                <a:path w="2051684" h="746125">
                  <a:moveTo>
                    <a:pt x="1678350" y="745499"/>
                  </a:moveTo>
                  <a:lnTo>
                    <a:pt x="0" y="745499"/>
                  </a:lnTo>
                  <a:lnTo>
                    <a:pt x="372749" y="372749"/>
                  </a:lnTo>
                  <a:lnTo>
                    <a:pt x="0" y="0"/>
                  </a:lnTo>
                  <a:lnTo>
                    <a:pt x="1678350" y="0"/>
                  </a:lnTo>
                  <a:lnTo>
                    <a:pt x="2051100" y="372749"/>
                  </a:lnTo>
                  <a:lnTo>
                    <a:pt x="1678350" y="745499"/>
                  </a:lnTo>
                  <a:close/>
                </a:path>
              </a:pathLst>
            </a:custGeom>
            <a:solidFill>
              <a:srgbClr val="2A3890"/>
            </a:solidFill>
          </p:spPr>
          <p:txBody>
            <a:bodyPr wrap="square" lIns="0" tIns="0" rIns="0" bIns="0" rtlCol="0"/>
            <a:lstStyle/>
            <a:p>
              <a:endParaRPr/>
            </a:p>
          </p:txBody>
        </p:sp>
        <p:sp>
          <p:nvSpPr>
            <p:cNvPr id="26" name="object 26"/>
            <p:cNvSpPr/>
            <p:nvPr/>
          </p:nvSpPr>
          <p:spPr>
            <a:xfrm>
              <a:off x="5126268" y="2483399"/>
              <a:ext cx="2051685" cy="746125"/>
            </a:xfrm>
            <a:custGeom>
              <a:avLst/>
              <a:gdLst/>
              <a:ahLst/>
              <a:cxnLst/>
              <a:rect l="l" t="t" r="r" b="b"/>
              <a:pathLst>
                <a:path w="2051684" h="746125">
                  <a:moveTo>
                    <a:pt x="0" y="0"/>
                  </a:moveTo>
                  <a:lnTo>
                    <a:pt x="1678350" y="0"/>
                  </a:lnTo>
                  <a:lnTo>
                    <a:pt x="2051100" y="372749"/>
                  </a:lnTo>
                  <a:lnTo>
                    <a:pt x="1678350" y="745499"/>
                  </a:lnTo>
                  <a:lnTo>
                    <a:pt x="0" y="745499"/>
                  </a:lnTo>
                  <a:lnTo>
                    <a:pt x="372749" y="372749"/>
                  </a:lnTo>
                  <a:lnTo>
                    <a:pt x="0" y="0"/>
                  </a:lnTo>
                  <a:close/>
                </a:path>
              </a:pathLst>
            </a:custGeom>
            <a:ln w="9524">
              <a:solidFill>
                <a:srgbClr val="FFFFFF"/>
              </a:solidFill>
            </a:ln>
          </p:spPr>
          <p:txBody>
            <a:bodyPr wrap="square" lIns="0" tIns="0" rIns="0" bIns="0" rtlCol="0"/>
            <a:lstStyle/>
            <a:p>
              <a:endParaRPr/>
            </a:p>
          </p:txBody>
        </p:sp>
      </p:grpSp>
      <p:sp>
        <p:nvSpPr>
          <p:cNvPr id="27" name="object 27"/>
          <p:cNvSpPr txBox="1"/>
          <p:nvPr/>
        </p:nvSpPr>
        <p:spPr>
          <a:xfrm>
            <a:off x="5942437" y="2711496"/>
            <a:ext cx="382149" cy="259045"/>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FFFFFF"/>
                </a:solidFill>
                <a:latin typeface="Roboto"/>
                <a:cs typeface="Roboto"/>
              </a:rPr>
              <a:t>R</a:t>
            </a:r>
            <a:r>
              <a:rPr lang="en-IN" sz="1600" spc="-25" dirty="0">
                <a:solidFill>
                  <a:srgbClr val="FFFFFF"/>
                </a:solidFill>
                <a:latin typeface="Roboto"/>
                <a:cs typeface="Roboto"/>
              </a:rPr>
              <a:t>F</a:t>
            </a:r>
            <a:endParaRPr sz="1600" dirty="0">
              <a:latin typeface="Roboto"/>
              <a:cs typeface="Roboto"/>
            </a:endParaRPr>
          </a:p>
        </p:txBody>
      </p:sp>
      <p:grpSp>
        <p:nvGrpSpPr>
          <p:cNvPr id="28" name="object 28"/>
          <p:cNvGrpSpPr/>
          <p:nvPr/>
        </p:nvGrpSpPr>
        <p:grpSpPr>
          <a:xfrm>
            <a:off x="5972445" y="2478637"/>
            <a:ext cx="2865120" cy="1338580"/>
            <a:chOff x="5972445" y="2478637"/>
            <a:chExt cx="2865120" cy="1338580"/>
          </a:xfrm>
        </p:grpSpPr>
        <p:sp>
          <p:nvSpPr>
            <p:cNvPr id="29" name="object 29"/>
            <p:cNvSpPr/>
            <p:nvPr/>
          </p:nvSpPr>
          <p:spPr>
            <a:xfrm>
              <a:off x="6071907" y="3223357"/>
              <a:ext cx="0" cy="554990"/>
            </a:xfrm>
            <a:custGeom>
              <a:avLst/>
              <a:gdLst/>
              <a:ahLst/>
              <a:cxnLst/>
              <a:rect l="l" t="t" r="r" b="b"/>
              <a:pathLst>
                <a:path h="554989">
                  <a:moveTo>
                    <a:pt x="0" y="554699"/>
                  </a:moveTo>
                  <a:lnTo>
                    <a:pt x="0" y="0"/>
                  </a:lnTo>
                </a:path>
              </a:pathLst>
            </a:custGeom>
            <a:ln w="9524">
              <a:solidFill>
                <a:srgbClr val="434343"/>
              </a:solidFill>
            </a:ln>
          </p:spPr>
          <p:txBody>
            <a:bodyPr wrap="square" lIns="0" tIns="0" rIns="0" bIns="0" rtlCol="0"/>
            <a:lstStyle/>
            <a:p>
              <a:endParaRPr/>
            </a:p>
          </p:txBody>
        </p:sp>
        <p:pic>
          <p:nvPicPr>
            <p:cNvPr id="30" name="object 30"/>
            <p:cNvPicPr/>
            <p:nvPr/>
          </p:nvPicPr>
          <p:blipFill>
            <a:blip r:embed="rId4" cstate="print"/>
            <a:stretch>
              <a:fillRect/>
            </a:stretch>
          </p:blipFill>
          <p:spPr>
            <a:xfrm>
              <a:off x="5972445" y="3618113"/>
              <a:ext cx="198899" cy="198899"/>
            </a:xfrm>
            <a:prstGeom prst="rect">
              <a:avLst/>
            </a:prstGeom>
          </p:spPr>
        </p:pic>
        <p:sp>
          <p:nvSpPr>
            <p:cNvPr id="31" name="object 31"/>
            <p:cNvSpPr/>
            <p:nvPr/>
          </p:nvSpPr>
          <p:spPr>
            <a:xfrm>
              <a:off x="6781188" y="2483399"/>
              <a:ext cx="2051685" cy="746125"/>
            </a:xfrm>
            <a:custGeom>
              <a:avLst/>
              <a:gdLst/>
              <a:ahLst/>
              <a:cxnLst/>
              <a:rect l="l" t="t" r="r" b="b"/>
              <a:pathLst>
                <a:path w="2051684" h="746125">
                  <a:moveTo>
                    <a:pt x="1678349" y="745499"/>
                  </a:moveTo>
                  <a:lnTo>
                    <a:pt x="0" y="745499"/>
                  </a:lnTo>
                  <a:lnTo>
                    <a:pt x="372749" y="372749"/>
                  </a:lnTo>
                  <a:lnTo>
                    <a:pt x="0" y="0"/>
                  </a:lnTo>
                  <a:lnTo>
                    <a:pt x="1678349" y="0"/>
                  </a:lnTo>
                  <a:lnTo>
                    <a:pt x="2051099" y="372749"/>
                  </a:lnTo>
                  <a:lnTo>
                    <a:pt x="1678349" y="745499"/>
                  </a:lnTo>
                  <a:close/>
                </a:path>
              </a:pathLst>
            </a:custGeom>
            <a:solidFill>
              <a:srgbClr val="2A3890"/>
            </a:solidFill>
          </p:spPr>
          <p:txBody>
            <a:bodyPr wrap="square" lIns="0" tIns="0" rIns="0" bIns="0" rtlCol="0"/>
            <a:lstStyle/>
            <a:p>
              <a:endParaRPr/>
            </a:p>
          </p:txBody>
        </p:sp>
        <p:sp>
          <p:nvSpPr>
            <p:cNvPr id="32" name="object 32"/>
            <p:cNvSpPr/>
            <p:nvPr/>
          </p:nvSpPr>
          <p:spPr>
            <a:xfrm>
              <a:off x="6781188" y="2483399"/>
              <a:ext cx="2051685" cy="746125"/>
            </a:xfrm>
            <a:custGeom>
              <a:avLst/>
              <a:gdLst/>
              <a:ahLst/>
              <a:cxnLst/>
              <a:rect l="l" t="t" r="r" b="b"/>
              <a:pathLst>
                <a:path w="2051684" h="746125">
                  <a:moveTo>
                    <a:pt x="0" y="0"/>
                  </a:moveTo>
                  <a:lnTo>
                    <a:pt x="1678349" y="0"/>
                  </a:lnTo>
                  <a:lnTo>
                    <a:pt x="2051099" y="372749"/>
                  </a:lnTo>
                  <a:lnTo>
                    <a:pt x="1678349" y="745499"/>
                  </a:lnTo>
                  <a:lnTo>
                    <a:pt x="0" y="745499"/>
                  </a:lnTo>
                  <a:lnTo>
                    <a:pt x="372749" y="372749"/>
                  </a:lnTo>
                  <a:lnTo>
                    <a:pt x="0" y="0"/>
                  </a:lnTo>
                  <a:close/>
                </a:path>
              </a:pathLst>
            </a:custGeom>
            <a:ln w="9524">
              <a:solidFill>
                <a:srgbClr val="FFFFFF"/>
              </a:solidFill>
            </a:ln>
          </p:spPr>
          <p:txBody>
            <a:bodyPr wrap="square" lIns="0" tIns="0" rIns="0" bIns="0" rtlCol="0"/>
            <a:lstStyle/>
            <a:p>
              <a:endParaRPr/>
            </a:p>
          </p:txBody>
        </p:sp>
      </p:grpSp>
      <p:sp>
        <p:nvSpPr>
          <p:cNvPr id="33" name="object 33"/>
          <p:cNvSpPr txBox="1"/>
          <p:nvPr/>
        </p:nvSpPr>
        <p:spPr>
          <a:xfrm>
            <a:off x="7559481" y="2711496"/>
            <a:ext cx="418465" cy="269240"/>
          </a:xfrm>
          <a:prstGeom prst="rect">
            <a:avLst/>
          </a:prstGeom>
        </p:spPr>
        <p:txBody>
          <a:bodyPr vert="horz" wrap="square" lIns="0" tIns="12700" rIns="0" bIns="0" rtlCol="0">
            <a:spAutoFit/>
          </a:bodyPr>
          <a:lstStyle/>
          <a:p>
            <a:pPr marL="12700">
              <a:lnSpc>
                <a:spcPct val="100000"/>
              </a:lnSpc>
              <a:spcBef>
                <a:spcPts val="100"/>
              </a:spcBef>
            </a:pPr>
            <a:r>
              <a:rPr lang="en-IN" sz="1600" spc="10" dirty="0">
                <a:solidFill>
                  <a:srgbClr val="FFFFFF"/>
                </a:solidFill>
                <a:latin typeface="Roboto"/>
                <a:cs typeface="Roboto"/>
              </a:rPr>
              <a:t>NB</a:t>
            </a:r>
            <a:endParaRPr sz="1600" dirty="0">
              <a:latin typeface="Roboto"/>
              <a:cs typeface="Roboto"/>
            </a:endParaRPr>
          </a:p>
        </p:txBody>
      </p:sp>
      <p:grpSp>
        <p:nvGrpSpPr>
          <p:cNvPr id="34" name="object 34"/>
          <p:cNvGrpSpPr/>
          <p:nvPr/>
        </p:nvGrpSpPr>
        <p:grpSpPr>
          <a:xfrm>
            <a:off x="7669182" y="1894615"/>
            <a:ext cx="199390" cy="593725"/>
            <a:chOff x="7669182" y="1894615"/>
            <a:chExt cx="199390" cy="593725"/>
          </a:xfrm>
        </p:grpSpPr>
        <p:sp>
          <p:nvSpPr>
            <p:cNvPr id="35" name="object 35"/>
            <p:cNvSpPr/>
            <p:nvPr/>
          </p:nvSpPr>
          <p:spPr>
            <a:xfrm>
              <a:off x="7768644" y="1933571"/>
              <a:ext cx="0" cy="554990"/>
            </a:xfrm>
            <a:custGeom>
              <a:avLst/>
              <a:gdLst/>
              <a:ahLst/>
              <a:cxnLst/>
              <a:rect l="l" t="t" r="r" b="b"/>
              <a:pathLst>
                <a:path h="554989">
                  <a:moveTo>
                    <a:pt x="0" y="0"/>
                  </a:moveTo>
                  <a:lnTo>
                    <a:pt x="0" y="554699"/>
                  </a:lnTo>
                </a:path>
              </a:pathLst>
            </a:custGeom>
            <a:ln w="9524">
              <a:solidFill>
                <a:srgbClr val="434343"/>
              </a:solidFill>
            </a:ln>
          </p:spPr>
          <p:txBody>
            <a:bodyPr wrap="square" lIns="0" tIns="0" rIns="0" bIns="0" rtlCol="0"/>
            <a:lstStyle/>
            <a:p>
              <a:endParaRPr/>
            </a:p>
          </p:txBody>
        </p:sp>
        <p:pic>
          <p:nvPicPr>
            <p:cNvPr id="36" name="object 36"/>
            <p:cNvPicPr/>
            <p:nvPr/>
          </p:nvPicPr>
          <p:blipFill>
            <a:blip r:embed="rId2" cstate="print"/>
            <a:stretch>
              <a:fillRect/>
            </a:stretch>
          </p:blipFill>
          <p:spPr>
            <a:xfrm>
              <a:off x="7669182" y="1894615"/>
              <a:ext cx="198899" cy="198899"/>
            </a:xfrm>
            <a:prstGeom prst="rect">
              <a:avLst/>
            </a:prstGeom>
          </p:spPr>
        </p:pic>
      </p:grpSp>
      <p:grpSp>
        <p:nvGrpSpPr>
          <p:cNvPr id="37" name="object 37"/>
          <p:cNvGrpSpPr/>
          <p:nvPr/>
        </p:nvGrpSpPr>
        <p:grpSpPr>
          <a:xfrm>
            <a:off x="7265337" y="4453412"/>
            <a:ext cx="439420" cy="163195"/>
            <a:chOff x="7265337" y="4453412"/>
            <a:chExt cx="439420" cy="163195"/>
          </a:xfrm>
        </p:grpSpPr>
        <p:sp>
          <p:nvSpPr>
            <p:cNvPr id="38" name="object 38"/>
            <p:cNvSpPr/>
            <p:nvPr/>
          </p:nvSpPr>
          <p:spPr>
            <a:xfrm>
              <a:off x="7270099" y="4458175"/>
              <a:ext cx="429895" cy="153670"/>
            </a:xfrm>
            <a:custGeom>
              <a:avLst/>
              <a:gdLst/>
              <a:ahLst/>
              <a:cxnLst/>
              <a:rect l="l" t="t" r="r" b="b"/>
              <a:pathLst>
                <a:path w="429895" h="153670">
                  <a:moveTo>
                    <a:pt x="429299" y="153599"/>
                  </a:moveTo>
                  <a:lnTo>
                    <a:pt x="0" y="153599"/>
                  </a:lnTo>
                  <a:lnTo>
                    <a:pt x="0" y="0"/>
                  </a:lnTo>
                  <a:lnTo>
                    <a:pt x="429299" y="0"/>
                  </a:lnTo>
                  <a:lnTo>
                    <a:pt x="429299" y="153599"/>
                  </a:lnTo>
                  <a:close/>
                </a:path>
              </a:pathLst>
            </a:custGeom>
            <a:solidFill>
              <a:srgbClr val="9900FF"/>
            </a:solidFill>
          </p:spPr>
          <p:txBody>
            <a:bodyPr wrap="square" lIns="0" tIns="0" rIns="0" bIns="0" rtlCol="0"/>
            <a:lstStyle/>
            <a:p>
              <a:endParaRPr/>
            </a:p>
          </p:txBody>
        </p:sp>
        <p:sp>
          <p:nvSpPr>
            <p:cNvPr id="39" name="object 39"/>
            <p:cNvSpPr/>
            <p:nvPr/>
          </p:nvSpPr>
          <p:spPr>
            <a:xfrm>
              <a:off x="7270099" y="4458175"/>
              <a:ext cx="429895" cy="153670"/>
            </a:xfrm>
            <a:custGeom>
              <a:avLst/>
              <a:gdLst/>
              <a:ahLst/>
              <a:cxnLst/>
              <a:rect l="l" t="t" r="r" b="b"/>
              <a:pathLst>
                <a:path w="429895" h="153670">
                  <a:moveTo>
                    <a:pt x="0" y="0"/>
                  </a:moveTo>
                  <a:lnTo>
                    <a:pt x="429299" y="0"/>
                  </a:lnTo>
                  <a:lnTo>
                    <a:pt x="429299" y="153599"/>
                  </a:lnTo>
                  <a:lnTo>
                    <a:pt x="0" y="153599"/>
                  </a:lnTo>
                  <a:lnTo>
                    <a:pt x="0" y="0"/>
                  </a:lnTo>
                  <a:close/>
                </a:path>
              </a:pathLst>
            </a:custGeom>
            <a:ln w="9524">
              <a:solidFill>
                <a:srgbClr val="434343"/>
              </a:solidFill>
            </a:ln>
          </p:spPr>
          <p:txBody>
            <a:bodyPr wrap="square" lIns="0" tIns="0" rIns="0" bIns="0" rtlCol="0"/>
            <a:lstStyle/>
            <a:p>
              <a:endParaRPr/>
            </a:p>
          </p:txBody>
        </p:sp>
      </p:grpSp>
      <p:sp>
        <p:nvSpPr>
          <p:cNvPr id="43" name="object 43"/>
          <p:cNvSpPr txBox="1"/>
          <p:nvPr/>
        </p:nvSpPr>
        <p:spPr>
          <a:xfrm>
            <a:off x="7866300" y="4435279"/>
            <a:ext cx="956944" cy="197490"/>
          </a:xfrm>
          <a:prstGeom prst="rect">
            <a:avLst/>
          </a:prstGeom>
        </p:spPr>
        <p:txBody>
          <a:bodyPr vert="horz" wrap="square" lIns="0" tIns="12700" rIns="0" bIns="0" rtlCol="0">
            <a:spAutoFit/>
          </a:bodyPr>
          <a:lstStyle/>
          <a:p>
            <a:pPr marL="12700">
              <a:lnSpc>
                <a:spcPct val="100000"/>
              </a:lnSpc>
              <a:spcBef>
                <a:spcPts val="100"/>
              </a:spcBef>
            </a:pPr>
            <a:r>
              <a:rPr lang="en-IN" sz="1200" spc="-5" dirty="0">
                <a:solidFill>
                  <a:srgbClr val="7030A0"/>
                </a:solidFill>
                <a:latin typeface="Arial MT"/>
                <a:cs typeface="Arial MT"/>
              </a:rPr>
              <a:t>Supervised</a:t>
            </a:r>
            <a:endParaRPr lang="en-IN" sz="1200" dirty="0">
              <a:solidFill>
                <a:srgbClr val="7030A0"/>
              </a:solidFill>
              <a:latin typeface="Arial MT"/>
              <a:cs typeface="Arial MT"/>
            </a:endParaRPr>
          </a:p>
        </p:txBody>
      </p:sp>
      <p:sp>
        <p:nvSpPr>
          <p:cNvPr id="44" name="TextBox 43">
            <a:extLst>
              <a:ext uri="{FF2B5EF4-FFF2-40B4-BE49-F238E27FC236}">
                <a16:creationId xmlns:a16="http://schemas.microsoft.com/office/drawing/2014/main" id="{0E78DF6E-C187-466B-8774-E6271B19BE6E}"/>
              </a:ext>
            </a:extLst>
          </p:cNvPr>
          <p:cNvSpPr txBox="1"/>
          <p:nvPr/>
        </p:nvSpPr>
        <p:spPr>
          <a:xfrm>
            <a:off x="271894" y="1476504"/>
            <a:ext cx="1600200" cy="369332"/>
          </a:xfrm>
          <a:prstGeom prst="rect">
            <a:avLst/>
          </a:prstGeom>
          <a:noFill/>
        </p:spPr>
        <p:txBody>
          <a:bodyPr wrap="square" rtlCol="0">
            <a:spAutoFit/>
          </a:bodyPr>
          <a:lstStyle/>
          <a:p>
            <a:r>
              <a:rPr lang="en-IN" dirty="0">
                <a:solidFill>
                  <a:srgbClr val="7030A0"/>
                </a:solidFill>
              </a:rPr>
              <a:t>Decision Trees</a:t>
            </a:r>
          </a:p>
        </p:txBody>
      </p:sp>
    </p:spTree>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4406</TotalTime>
  <Words>762</Words>
  <Application>Microsoft Office PowerPoint</Application>
  <PresentationFormat>On-screen Show (16:9)</PresentationFormat>
  <Paragraphs>140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MT</vt:lpstr>
      <vt:lpstr>Calibri</vt:lpstr>
      <vt:lpstr>Roboto</vt:lpstr>
      <vt:lpstr>Symbol</vt:lpstr>
      <vt:lpstr>Times New Roman</vt:lpstr>
      <vt:lpstr>Wingdings</vt:lpstr>
      <vt:lpstr>Office Theme</vt:lpstr>
      <vt:lpstr>Machine Learning-based Occupancy  Estimation for energy conservation in buildings</vt:lpstr>
      <vt:lpstr>Introduction</vt:lpstr>
      <vt:lpstr>Requirements</vt:lpstr>
      <vt:lpstr>Research Objectives</vt:lpstr>
      <vt:lpstr>Issues to be addressed</vt:lpstr>
      <vt:lpstr>PowerPoint Presentation</vt:lpstr>
      <vt:lpstr>Methodology</vt:lpstr>
      <vt:lpstr>Phase-III : Data Pre-processing (Dataset Construction)</vt:lpstr>
      <vt:lpstr>Phase-IV : Machine Learning Algorithms</vt:lpstr>
      <vt:lpstr>Results</vt:lpstr>
      <vt:lpstr>Practical Applications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Learning-based Occupancy  Estimation for energy conservation in buildings</dc:title>
  <dc:creator>subhash</dc:creator>
  <cp:lastModifiedBy>Bagam Shivaji Ganesh</cp:lastModifiedBy>
  <cp:revision>55</cp:revision>
  <dcterms:created xsi:type="dcterms:W3CDTF">2021-03-01T10:33:59Z</dcterms:created>
  <dcterms:modified xsi:type="dcterms:W3CDTF">2022-06-30T18:22:08Z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