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sldIdLst>
    <p:sldId id="256" r:id="rId2"/>
    <p:sldId id="262" r:id="rId3"/>
    <p:sldId id="263" r:id="rId4"/>
    <p:sldId id="272" r:id="rId5"/>
    <p:sldId id="261" r:id="rId6"/>
    <p:sldId id="264" r:id="rId7"/>
    <p:sldId id="259" r:id="rId8"/>
    <p:sldId id="271" r:id="rId9"/>
    <p:sldId id="257" r:id="rId10"/>
    <p:sldId id="266" r:id="rId11"/>
    <p:sldId id="267" r:id="rId12"/>
    <p:sldId id="268" r:id="rId13"/>
    <p:sldId id="269" r:id="rId14"/>
    <p:sldId id="270" r:id="rId15"/>
    <p:sldId id="400" r:id="rId16"/>
    <p:sldId id="397" r:id="rId17"/>
    <p:sldId id="394" r:id="rId18"/>
    <p:sldId id="398" r:id="rId19"/>
    <p:sldId id="395" r:id="rId20"/>
    <p:sldId id="399" r:id="rId21"/>
    <p:sldId id="396" r:id="rId22"/>
    <p:sldId id="372" r:id="rId23"/>
    <p:sldId id="382" r:id="rId24"/>
    <p:sldId id="389" r:id="rId25"/>
    <p:sldId id="379" r:id="rId26"/>
    <p:sldId id="380" r:id="rId27"/>
    <p:sldId id="383" r:id="rId28"/>
    <p:sldId id="387" r:id="rId29"/>
    <p:sldId id="388" r:id="rId30"/>
    <p:sldId id="384" r:id="rId31"/>
    <p:sldId id="385" r:id="rId32"/>
    <p:sldId id="386" r:id="rId33"/>
    <p:sldId id="393" r:id="rId34"/>
    <p:sldId id="26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227D0-6F41-40CA-B11A-0D4F9D08496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ED5739-564C-4090-BBB1-A4019ED49747}">
      <dgm:prSet/>
      <dgm:spPr/>
      <dgm:t>
        <a:bodyPr/>
        <a:lstStyle/>
        <a:p>
          <a:pPr>
            <a:defRPr b="1"/>
          </a:pPr>
          <a:r>
            <a:rPr lang="en-US"/>
            <a:t>Monthly Data for ease of computation</a:t>
          </a:r>
        </a:p>
      </dgm:t>
    </dgm:pt>
    <dgm:pt modelId="{366118C0-7795-418D-ADB6-1D0F293DEAD9}" type="parTrans" cxnId="{603AB834-0A76-4148-B001-F28D639A6F02}">
      <dgm:prSet/>
      <dgm:spPr/>
      <dgm:t>
        <a:bodyPr/>
        <a:lstStyle/>
        <a:p>
          <a:endParaRPr lang="en-US"/>
        </a:p>
      </dgm:t>
    </dgm:pt>
    <dgm:pt modelId="{F9B9BE19-D94A-4D0D-AA56-D6D52E61FB53}" type="sibTrans" cxnId="{603AB834-0A76-4148-B001-F28D639A6F02}">
      <dgm:prSet/>
      <dgm:spPr/>
      <dgm:t>
        <a:bodyPr/>
        <a:lstStyle/>
        <a:p>
          <a:endParaRPr lang="en-US"/>
        </a:p>
      </dgm:t>
    </dgm:pt>
    <dgm:pt modelId="{41C6957C-A6CA-49FE-B708-F081D0C5579D}">
      <dgm:prSet/>
      <dgm:spPr/>
      <dgm:t>
        <a:bodyPr/>
        <a:lstStyle/>
        <a:p>
          <a:pPr>
            <a:defRPr b="1"/>
          </a:pPr>
          <a:r>
            <a:rPr lang="en-US" dirty="0"/>
            <a:t>Separate dataset used in few cases due to merging issues with the existing data</a:t>
          </a:r>
        </a:p>
      </dgm:t>
    </dgm:pt>
    <dgm:pt modelId="{BBA07707-5444-4C7E-8FB7-AC8EA275CD95}" type="parTrans" cxnId="{0E4826AF-98B5-42CE-ABFF-D93F1ED13EB7}">
      <dgm:prSet/>
      <dgm:spPr/>
      <dgm:t>
        <a:bodyPr/>
        <a:lstStyle/>
        <a:p>
          <a:endParaRPr lang="en-US"/>
        </a:p>
      </dgm:t>
    </dgm:pt>
    <dgm:pt modelId="{3FD0DA42-E3DB-4732-BBAB-7B4529AE7A34}" type="sibTrans" cxnId="{0E4826AF-98B5-42CE-ABFF-D93F1ED13EB7}">
      <dgm:prSet/>
      <dgm:spPr/>
      <dgm:t>
        <a:bodyPr/>
        <a:lstStyle/>
        <a:p>
          <a:endParaRPr lang="en-US"/>
        </a:p>
      </dgm:t>
    </dgm:pt>
    <dgm:pt modelId="{FF5D8710-646E-42B4-98B7-7FF71E23FAAA}">
      <dgm:prSet/>
      <dgm:spPr/>
      <dgm:t>
        <a:bodyPr/>
        <a:lstStyle/>
        <a:p>
          <a:r>
            <a:rPr lang="en-US"/>
            <a:t>Reason for taking separate data is to be able to cover various areas in our user stories.</a:t>
          </a:r>
        </a:p>
      </dgm:t>
    </dgm:pt>
    <dgm:pt modelId="{1C372479-5563-41C0-B33B-9985009F28CD}" type="parTrans" cxnId="{D71AB975-6BA4-4C1A-B800-3911D38ADF82}">
      <dgm:prSet/>
      <dgm:spPr/>
      <dgm:t>
        <a:bodyPr/>
        <a:lstStyle/>
        <a:p>
          <a:endParaRPr lang="en-US"/>
        </a:p>
      </dgm:t>
    </dgm:pt>
    <dgm:pt modelId="{D89294CF-580F-4609-96AB-F82EEA4F9D85}" type="sibTrans" cxnId="{D71AB975-6BA4-4C1A-B800-3911D38ADF82}">
      <dgm:prSet/>
      <dgm:spPr/>
      <dgm:t>
        <a:bodyPr/>
        <a:lstStyle/>
        <a:p>
          <a:endParaRPr lang="en-US"/>
        </a:p>
      </dgm:t>
    </dgm:pt>
    <dgm:pt modelId="{354F1382-E83B-4590-BD6F-BC7E6C488480}">
      <dgm:prSet/>
      <dgm:spPr/>
      <dgm:t>
        <a:bodyPr/>
        <a:lstStyle/>
        <a:p>
          <a:pPr>
            <a:defRPr b="1"/>
          </a:pPr>
          <a:r>
            <a:rPr lang="en-US"/>
            <a:t>We have also used live monitoring data via utilization of Redis.</a:t>
          </a:r>
        </a:p>
      </dgm:t>
    </dgm:pt>
    <dgm:pt modelId="{FEBCE9BB-9911-4BB0-8585-C2B806469C8E}" type="parTrans" cxnId="{370F61D5-EB57-463B-BC82-2E075315CE73}">
      <dgm:prSet/>
      <dgm:spPr/>
      <dgm:t>
        <a:bodyPr/>
        <a:lstStyle/>
        <a:p>
          <a:endParaRPr lang="en-US"/>
        </a:p>
      </dgm:t>
    </dgm:pt>
    <dgm:pt modelId="{1A110E43-FCFA-4C04-8396-67EC360DDCD5}" type="sibTrans" cxnId="{370F61D5-EB57-463B-BC82-2E075315CE73}">
      <dgm:prSet/>
      <dgm:spPr/>
      <dgm:t>
        <a:bodyPr/>
        <a:lstStyle/>
        <a:p>
          <a:endParaRPr lang="en-US"/>
        </a:p>
      </dgm:t>
    </dgm:pt>
    <dgm:pt modelId="{626E3690-1541-4289-8E2D-7EAC17C1BB7A}">
      <dgm:prSet/>
      <dgm:spPr/>
      <dgm:t>
        <a:bodyPr/>
        <a:lstStyle/>
        <a:p>
          <a:pPr>
            <a:defRPr b="1"/>
          </a:pPr>
          <a:r>
            <a:rPr lang="en-US" dirty="0"/>
            <a:t>Model is based on People experience</a:t>
          </a:r>
        </a:p>
      </dgm:t>
    </dgm:pt>
    <dgm:pt modelId="{826D7598-A065-4DEB-94AC-C0D6D53CDA71}" type="parTrans" cxnId="{FB5A4F20-3EEB-4282-9F74-656C4A56F6AF}">
      <dgm:prSet/>
      <dgm:spPr/>
      <dgm:t>
        <a:bodyPr/>
        <a:lstStyle/>
        <a:p>
          <a:endParaRPr lang="en-US"/>
        </a:p>
      </dgm:t>
    </dgm:pt>
    <dgm:pt modelId="{83ADB483-0E1F-47BB-913B-CA6CFE73E64A}" type="sibTrans" cxnId="{FB5A4F20-3EEB-4282-9F74-656C4A56F6AF}">
      <dgm:prSet/>
      <dgm:spPr/>
      <dgm:t>
        <a:bodyPr/>
        <a:lstStyle/>
        <a:p>
          <a:endParaRPr lang="en-US"/>
        </a:p>
      </dgm:t>
    </dgm:pt>
    <dgm:pt modelId="{8F88073C-BAAA-406A-8B15-C82578FDF2B3}">
      <dgm:prSet/>
      <dgm:spPr/>
      <dgm:t>
        <a:bodyPr/>
        <a:lstStyle/>
        <a:p>
          <a:r>
            <a:rPr lang="en-US" dirty="0"/>
            <a:t>Also takes into considerations the complaints from neighbors near airports regarding high noise levels.</a:t>
          </a:r>
        </a:p>
      </dgm:t>
    </dgm:pt>
    <dgm:pt modelId="{17B23490-4704-4528-9E85-58FF22FE388B}" type="parTrans" cxnId="{9AA49136-4439-41CA-A9C3-FD00D2D5342B}">
      <dgm:prSet/>
      <dgm:spPr/>
      <dgm:t>
        <a:bodyPr/>
        <a:lstStyle/>
        <a:p>
          <a:endParaRPr lang="en-US"/>
        </a:p>
      </dgm:t>
    </dgm:pt>
    <dgm:pt modelId="{31AAF460-7367-40D9-A8D1-91D505DEF839}" type="sibTrans" cxnId="{9AA49136-4439-41CA-A9C3-FD00D2D5342B}">
      <dgm:prSet/>
      <dgm:spPr/>
      <dgm:t>
        <a:bodyPr/>
        <a:lstStyle/>
        <a:p>
          <a:endParaRPr lang="en-US"/>
        </a:p>
      </dgm:t>
    </dgm:pt>
    <dgm:pt modelId="{EBE5A2DB-5E5B-434C-B229-F7396B3DAD63}" type="pres">
      <dgm:prSet presAssocID="{D88227D0-6F41-40CA-B11A-0D4F9D084964}" presName="root" presStyleCnt="0">
        <dgm:presLayoutVars>
          <dgm:dir/>
          <dgm:resizeHandles val="exact"/>
        </dgm:presLayoutVars>
      </dgm:prSet>
      <dgm:spPr/>
    </dgm:pt>
    <dgm:pt modelId="{1FA4263B-BD71-4A72-869B-5C539D7CF2B5}" type="pres">
      <dgm:prSet presAssocID="{26ED5739-564C-4090-BBB1-A4019ED49747}" presName="compNode" presStyleCnt="0"/>
      <dgm:spPr/>
    </dgm:pt>
    <dgm:pt modelId="{797A2C03-1DA2-4F47-9106-1C4198B371B8}" type="pres">
      <dgm:prSet presAssocID="{26ED5739-564C-4090-BBB1-A4019ED497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8FE73576-FC4A-4BAC-A9F2-2D1357957D6C}" type="pres">
      <dgm:prSet presAssocID="{26ED5739-564C-4090-BBB1-A4019ED49747}" presName="iconSpace" presStyleCnt="0"/>
      <dgm:spPr/>
    </dgm:pt>
    <dgm:pt modelId="{94CC6011-7586-417F-A814-DBBE83D086F6}" type="pres">
      <dgm:prSet presAssocID="{26ED5739-564C-4090-BBB1-A4019ED49747}" presName="parTx" presStyleLbl="revTx" presStyleIdx="0" presStyleCnt="8">
        <dgm:presLayoutVars>
          <dgm:chMax val="0"/>
          <dgm:chPref val="0"/>
        </dgm:presLayoutVars>
      </dgm:prSet>
      <dgm:spPr/>
    </dgm:pt>
    <dgm:pt modelId="{DDB94C83-B549-46BC-A2D1-A7599BBF9447}" type="pres">
      <dgm:prSet presAssocID="{26ED5739-564C-4090-BBB1-A4019ED49747}" presName="txSpace" presStyleCnt="0"/>
      <dgm:spPr/>
    </dgm:pt>
    <dgm:pt modelId="{7425EBDF-2B46-4420-B395-953D60709F32}" type="pres">
      <dgm:prSet presAssocID="{26ED5739-564C-4090-BBB1-A4019ED49747}" presName="desTx" presStyleLbl="revTx" presStyleIdx="1" presStyleCnt="8">
        <dgm:presLayoutVars/>
      </dgm:prSet>
      <dgm:spPr/>
    </dgm:pt>
    <dgm:pt modelId="{C04E55D5-84E8-498F-9F28-D5FB5AAC460F}" type="pres">
      <dgm:prSet presAssocID="{F9B9BE19-D94A-4D0D-AA56-D6D52E61FB53}" presName="sibTrans" presStyleCnt="0"/>
      <dgm:spPr/>
    </dgm:pt>
    <dgm:pt modelId="{08985AE0-9586-4BB4-9B94-66B61D09DBC0}" type="pres">
      <dgm:prSet presAssocID="{41C6957C-A6CA-49FE-B708-F081D0C5579D}" presName="compNode" presStyleCnt="0"/>
      <dgm:spPr/>
    </dgm:pt>
    <dgm:pt modelId="{10B079D0-060F-48FF-B77D-CCA88055D174}" type="pres">
      <dgm:prSet presAssocID="{41C6957C-A6CA-49FE-B708-F081D0C557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F96D320-8058-4B14-B59F-B52F1B644F9E}" type="pres">
      <dgm:prSet presAssocID="{41C6957C-A6CA-49FE-B708-F081D0C5579D}" presName="iconSpace" presStyleCnt="0"/>
      <dgm:spPr/>
    </dgm:pt>
    <dgm:pt modelId="{C7E5CE5C-A0DC-4B5E-9B6F-866B17B86578}" type="pres">
      <dgm:prSet presAssocID="{41C6957C-A6CA-49FE-B708-F081D0C5579D}" presName="parTx" presStyleLbl="revTx" presStyleIdx="2" presStyleCnt="8">
        <dgm:presLayoutVars>
          <dgm:chMax val="0"/>
          <dgm:chPref val="0"/>
        </dgm:presLayoutVars>
      </dgm:prSet>
      <dgm:spPr/>
    </dgm:pt>
    <dgm:pt modelId="{6FAEC71B-5FD8-4CDB-B0AA-F9C8E7763588}" type="pres">
      <dgm:prSet presAssocID="{41C6957C-A6CA-49FE-B708-F081D0C5579D}" presName="txSpace" presStyleCnt="0"/>
      <dgm:spPr/>
    </dgm:pt>
    <dgm:pt modelId="{DD5CF7C2-DC3B-4852-88C9-5AD704FBC7A1}" type="pres">
      <dgm:prSet presAssocID="{41C6957C-A6CA-49FE-B708-F081D0C5579D}" presName="desTx" presStyleLbl="revTx" presStyleIdx="3" presStyleCnt="8">
        <dgm:presLayoutVars/>
      </dgm:prSet>
      <dgm:spPr/>
    </dgm:pt>
    <dgm:pt modelId="{21AC642B-BF1F-4139-BADA-AAD288625F2D}" type="pres">
      <dgm:prSet presAssocID="{3FD0DA42-E3DB-4732-BBAB-7B4529AE7A34}" presName="sibTrans" presStyleCnt="0"/>
      <dgm:spPr/>
    </dgm:pt>
    <dgm:pt modelId="{135333AE-A6C3-4B7E-8ADE-244A3C70F76C}" type="pres">
      <dgm:prSet presAssocID="{354F1382-E83B-4590-BD6F-BC7E6C488480}" presName="compNode" presStyleCnt="0"/>
      <dgm:spPr/>
    </dgm:pt>
    <dgm:pt modelId="{8973B703-B896-4497-80F2-734A0C186A9C}" type="pres">
      <dgm:prSet presAssocID="{354F1382-E83B-4590-BD6F-BC7E6C4884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F32A07B-8CE1-4D7A-9756-3A826F7DCCBC}" type="pres">
      <dgm:prSet presAssocID="{354F1382-E83B-4590-BD6F-BC7E6C488480}" presName="iconSpace" presStyleCnt="0"/>
      <dgm:spPr/>
    </dgm:pt>
    <dgm:pt modelId="{1C621199-2492-47AE-B2F8-E451D056332C}" type="pres">
      <dgm:prSet presAssocID="{354F1382-E83B-4590-BD6F-BC7E6C488480}" presName="parTx" presStyleLbl="revTx" presStyleIdx="4" presStyleCnt="8">
        <dgm:presLayoutVars>
          <dgm:chMax val="0"/>
          <dgm:chPref val="0"/>
        </dgm:presLayoutVars>
      </dgm:prSet>
      <dgm:spPr/>
    </dgm:pt>
    <dgm:pt modelId="{94E05C0F-4113-4E87-B4CA-3A5EA2E6B0D3}" type="pres">
      <dgm:prSet presAssocID="{354F1382-E83B-4590-BD6F-BC7E6C488480}" presName="txSpace" presStyleCnt="0"/>
      <dgm:spPr/>
    </dgm:pt>
    <dgm:pt modelId="{F903A64A-620A-4E2D-901F-492D470009E6}" type="pres">
      <dgm:prSet presAssocID="{354F1382-E83B-4590-BD6F-BC7E6C488480}" presName="desTx" presStyleLbl="revTx" presStyleIdx="5" presStyleCnt="8">
        <dgm:presLayoutVars/>
      </dgm:prSet>
      <dgm:spPr/>
    </dgm:pt>
    <dgm:pt modelId="{A848F6BE-CDFD-466C-AC2D-9196491CE011}" type="pres">
      <dgm:prSet presAssocID="{1A110E43-FCFA-4C04-8396-67EC360DDCD5}" presName="sibTrans" presStyleCnt="0"/>
      <dgm:spPr/>
    </dgm:pt>
    <dgm:pt modelId="{4D76ED07-282A-42F7-A44E-24E2E451CB33}" type="pres">
      <dgm:prSet presAssocID="{626E3690-1541-4289-8E2D-7EAC17C1BB7A}" presName="compNode" presStyleCnt="0"/>
      <dgm:spPr/>
    </dgm:pt>
    <dgm:pt modelId="{D85DC905-D612-464E-A226-88FA286CFAB0}" type="pres">
      <dgm:prSet presAssocID="{626E3690-1541-4289-8E2D-7EAC17C1BB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926990E-7490-4EE7-833A-844554E10986}" type="pres">
      <dgm:prSet presAssocID="{626E3690-1541-4289-8E2D-7EAC17C1BB7A}" presName="iconSpace" presStyleCnt="0"/>
      <dgm:spPr/>
    </dgm:pt>
    <dgm:pt modelId="{ECBE9675-CB85-4114-B651-92E4861116ED}" type="pres">
      <dgm:prSet presAssocID="{626E3690-1541-4289-8E2D-7EAC17C1BB7A}" presName="parTx" presStyleLbl="revTx" presStyleIdx="6" presStyleCnt="8">
        <dgm:presLayoutVars>
          <dgm:chMax val="0"/>
          <dgm:chPref val="0"/>
        </dgm:presLayoutVars>
      </dgm:prSet>
      <dgm:spPr/>
    </dgm:pt>
    <dgm:pt modelId="{F196F9F5-80C5-4BDA-A546-060AF78C341B}" type="pres">
      <dgm:prSet presAssocID="{626E3690-1541-4289-8E2D-7EAC17C1BB7A}" presName="txSpace" presStyleCnt="0"/>
      <dgm:spPr/>
    </dgm:pt>
    <dgm:pt modelId="{FD8663CD-81B4-4716-AE70-8141D3C644AF}" type="pres">
      <dgm:prSet presAssocID="{626E3690-1541-4289-8E2D-7EAC17C1BB7A}" presName="desTx" presStyleLbl="revTx" presStyleIdx="7" presStyleCnt="8">
        <dgm:presLayoutVars/>
      </dgm:prSet>
      <dgm:spPr/>
    </dgm:pt>
  </dgm:ptLst>
  <dgm:cxnLst>
    <dgm:cxn modelId="{F2BCCB09-05D3-4C0F-93B6-C64DBA6AEBC0}" type="presOf" srcId="{FF5D8710-646E-42B4-98B7-7FF71E23FAAA}" destId="{DD5CF7C2-DC3B-4852-88C9-5AD704FBC7A1}" srcOrd="0" destOrd="0" presId="urn:microsoft.com/office/officeart/2018/5/layout/CenteredIconLabelDescriptionList"/>
    <dgm:cxn modelId="{E728F00C-31DA-4E5C-9A6F-70E8FFFD761C}" type="presOf" srcId="{26ED5739-564C-4090-BBB1-A4019ED49747}" destId="{94CC6011-7586-417F-A814-DBBE83D086F6}" srcOrd="0" destOrd="0" presId="urn:microsoft.com/office/officeart/2018/5/layout/CenteredIconLabelDescriptionList"/>
    <dgm:cxn modelId="{FB5A4F20-3EEB-4282-9F74-656C4A56F6AF}" srcId="{D88227D0-6F41-40CA-B11A-0D4F9D084964}" destId="{626E3690-1541-4289-8E2D-7EAC17C1BB7A}" srcOrd="3" destOrd="0" parTransId="{826D7598-A065-4DEB-94AC-C0D6D53CDA71}" sibTransId="{83ADB483-0E1F-47BB-913B-CA6CFE73E64A}"/>
    <dgm:cxn modelId="{603AB834-0A76-4148-B001-F28D639A6F02}" srcId="{D88227D0-6F41-40CA-B11A-0D4F9D084964}" destId="{26ED5739-564C-4090-BBB1-A4019ED49747}" srcOrd="0" destOrd="0" parTransId="{366118C0-7795-418D-ADB6-1D0F293DEAD9}" sibTransId="{F9B9BE19-D94A-4D0D-AA56-D6D52E61FB53}"/>
    <dgm:cxn modelId="{9AA49136-4439-41CA-A9C3-FD00D2D5342B}" srcId="{626E3690-1541-4289-8E2D-7EAC17C1BB7A}" destId="{8F88073C-BAAA-406A-8B15-C82578FDF2B3}" srcOrd="0" destOrd="0" parTransId="{17B23490-4704-4528-9E85-58FF22FE388B}" sibTransId="{31AAF460-7367-40D9-A8D1-91D505DEF839}"/>
    <dgm:cxn modelId="{8B424663-8182-476C-A90B-9968483243C2}" type="presOf" srcId="{8F88073C-BAAA-406A-8B15-C82578FDF2B3}" destId="{FD8663CD-81B4-4716-AE70-8141D3C644AF}" srcOrd="0" destOrd="0" presId="urn:microsoft.com/office/officeart/2018/5/layout/CenteredIconLabelDescriptionList"/>
    <dgm:cxn modelId="{BDD87E6D-BD6C-4C31-920D-FDB09A12C876}" type="presOf" srcId="{D88227D0-6F41-40CA-B11A-0D4F9D084964}" destId="{EBE5A2DB-5E5B-434C-B229-F7396B3DAD63}" srcOrd="0" destOrd="0" presId="urn:microsoft.com/office/officeart/2018/5/layout/CenteredIconLabelDescriptionList"/>
    <dgm:cxn modelId="{D71AB975-6BA4-4C1A-B800-3911D38ADF82}" srcId="{41C6957C-A6CA-49FE-B708-F081D0C5579D}" destId="{FF5D8710-646E-42B4-98B7-7FF71E23FAAA}" srcOrd="0" destOrd="0" parTransId="{1C372479-5563-41C0-B33B-9985009F28CD}" sibTransId="{D89294CF-580F-4609-96AB-F82EEA4F9D85}"/>
    <dgm:cxn modelId="{D6D10DA4-CDB8-4649-91D6-3A2A70EBE9DD}" type="presOf" srcId="{354F1382-E83B-4590-BD6F-BC7E6C488480}" destId="{1C621199-2492-47AE-B2F8-E451D056332C}" srcOrd="0" destOrd="0" presId="urn:microsoft.com/office/officeart/2018/5/layout/CenteredIconLabelDescriptionList"/>
    <dgm:cxn modelId="{0E4826AF-98B5-42CE-ABFF-D93F1ED13EB7}" srcId="{D88227D0-6F41-40CA-B11A-0D4F9D084964}" destId="{41C6957C-A6CA-49FE-B708-F081D0C5579D}" srcOrd="1" destOrd="0" parTransId="{BBA07707-5444-4C7E-8FB7-AC8EA275CD95}" sibTransId="{3FD0DA42-E3DB-4732-BBAB-7B4529AE7A34}"/>
    <dgm:cxn modelId="{23C55BBD-D696-4BCE-9E30-B07B9538CB4C}" type="presOf" srcId="{626E3690-1541-4289-8E2D-7EAC17C1BB7A}" destId="{ECBE9675-CB85-4114-B651-92E4861116ED}" srcOrd="0" destOrd="0" presId="urn:microsoft.com/office/officeart/2018/5/layout/CenteredIconLabelDescriptionList"/>
    <dgm:cxn modelId="{370F61D5-EB57-463B-BC82-2E075315CE73}" srcId="{D88227D0-6F41-40CA-B11A-0D4F9D084964}" destId="{354F1382-E83B-4590-BD6F-BC7E6C488480}" srcOrd="2" destOrd="0" parTransId="{FEBCE9BB-9911-4BB0-8585-C2B806469C8E}" sibTransId="{1A110E43-FCFA-4C04-8396-67EC360DDCD5}"/>
    <dgm:cxn modelId="{6D7E75E6-223E-4228-86BB-988A3B4D4CEB}" type="presOf" srcId="{41C6957C-A6CA-49FE-B708-F081D0C5579D}" destId="{C7E5CE5C-A0DC-4B5E-9B6F-866B17B86578}" srcOrd="0" destOrd="0" presId="urn:microsoft.com/office/officeart/2018/5/layout/CenteredIconLabelDescriptionList"/>
    <dgm:cxn modelId="{081807B5-EEC6-4EBD-AAE5-FF24AD3972EE}" type="presParOf" srcId="{EBE5A2DB-5E5B-434C-B229-F7396B3DAD63}" destId="{1FA4263B-BD71-4A72-869B-5C539D7CF2B5}" srcOrd="0" destOrd="0" presId="urn:microsoft.com/office/officeart/2018/5/layout/CenteredIconLabelDescriptionList"/>
    <dgm:cxn modelId="{616409A7-6258-4B4D-8259-18AD0668C57D}" type="presParOf" srcId="{1FA4263B-BD71-4A72-869B-5C539D7CF2B5}" destId="{797A2C03-1DA2-4F47-9106-1C4198B371B8}" srcOrd="0" destOrd="0" presId="urn:microsoft.com/office/officeart/2018/5/layout/CenteredIconLabelDescriptionList"/>
    <dgm:cxn modelId="{00B3852B-C88A-4A08-A1C3-F36EAA5DA288}" type="presParOf" srcId="{1FA4263B-BD71-4A72-869B-5C539D7CF2B5}" destId="{8FE73576-FC4A-4BAC-A9F2-2D1357957D6C}" srcOrd="1" destOrd="0" presId="urn:microsoft.com/office/officeart/2018/5/layout/CenteredIconLabelDescriptionList"/>
    <dgm:cxn modelId="{4FE50C48-B5C9-41EA-A0A2-D5EC446B9E16}" type="presParOf" srcId="{1FA4263B-BD71-4A72-869B-5C539D7CF2B5}" destId="{94CC6011-7586-417F-A814-DBBE83D086F6}" srcOrd="2" destOrd="0" presId="urn:microsoft.com/office/officeart/2018/5/layout/CenteredIconLabelDescriptionList"/>
    <dgm:cxn modelId="{D2AF0362-7897-4CBC-804F-8E304A5ACF61}" type="presParOf" srcId="{1FA4263B-BD71-4A72-869B-5C539D7CF2B5}" destId="{DDB94C83-B549-46BC-A2D1-A7599BBF9447}" srcOrd="3" destOrd="0" presId="urn:microsoft.com/office/officeart/2018/5/layout/CenteredIconLabelDescriptionList"/>
    <dgm:cxn modelId="{D5167892-C8A6-4278-A9C7-A902DE17DCBE}" type="presParOf" srcId="{1FA4263B-BD71-4A72-869B-5C539D7CF2B5}" destId="{7425EBDF-2B46-4420-B395-953D60709F32}" srcOrd="4" destOrd="0" presId="urn:microsoft.com/office/officeart/2018/5/layout/CenteredIconLabelDescriptionList"/>
    <dgm:cxn modelId="{0B4A8F1B-2D8A-4944-B614-99463006221F}" type="presParOf" srcId="{EBE5A2DB-5E5B-434C-B229-F7396B3DAD63}" destId="{C04E55D5-84E8-498F-9F28-D5FB5AAC460F}" srcOrd="1" destOrd="0" presId="urn:microsoft.com/office/officeart/2018/5/layout/CenteredIconLabelDescriptionList"/>
    <dgm:cxn modelId="{2435D8CA-B596-439D-A001-1367BBACB142}" type="presParOf" srcId="{EBE5A2DB-5E5B-434C-B229-F7396B3DAD63}" destId="{08985AE0-9586-4BB4-9B94-66B61D09DBC0}" srcOrd="2" destOrd="0" presId="urn:microsoft.com/office/officeart/2018/5/layout/CenteredIconLabelDescriptionList"/>
    <dgm:cxn modelId="{2230D838-3159-4FF2-A4DF-360C4AA1F6EB}" type="presParOf" srcId="{08985AE0-9586-4BB4-9B94-66B61D09DBC0}" destId="{10B079D0-060F-48FF-B77D-CCA88055D174}" srcOrd="0" destOrd="0" presId="urn:microsoft.com/office/officeart/2018/5/layout/CenteredIconLabelDescriptionList"/>
    <dgm:cxn modelId="{27A98CD5-161E-4A14-8EA0-54C158D707F5}" type="presParOf" srcId="{08985AE0-9586-4BB4-9B94-66B61D09DBC0}" destId="{6F96D320-8058-4B14-B59F-B52F1B644F9E}" srcOrd="1" destOrd="0" presId="urn:microsoft.com/office/officeart/2018/5/layout/CenteredIconLabelDescriptionList"/>
    <dgm:cxn modelId="{FED2821F-96A6-4210-87E6-641B2728B1A0}" type="presParOf" srcId="{08985AE0-9586-4BB4-9B94-66B61D09DBC0}" destId="{C7E5CE5C-A0DC-4B5E-9B6F-866B17B86578}" srcOrd="2" destOrd="0" presId="urn:microsoft.com/office/officeart/2018/5/layout/CenteredIconLabelDescriptionList"/>
    <dgm:cxn modelId="{7F88ACB6-EA3D-401C-B206-98FB556D4473}" type="presParOf" srcId="{08985AE0-9586-4BB4-9B94-66B61D09DBC0}" destId="{6FAEC71B-5FD8-4CDB-B0AA-F9C8E7763588}" srcOrd="3" destOrd="0" presId="urn:microsoft.com/office/officeart/2018/5/layout/CenteredIconLabelDescriptionList"/>
    <dgm:cxn modelId="{AD572919-F861-46F2-9BF7-B37E14C8E519}" type="presParOf" srcId="{08985AE0-9586-4BB4-9B94-66B61D09DBC0}" destId="{DD5CF7C2-DC3B-4852-88C9-5AD704FBC7A1}" srcOrd="4" destOrd="0" presId="urn:microsoft.com/office/officeart/2018/5/layout/CenteredIconLabelDescriptionList"/>
    <dgm:cxn modelId="{9806601B-D882-47B0-90E5-92454350882C}" type="presParOf" srcId="{EBE5A2DB-5E5B-434C-B229-F7396B3DAD63}" destId="{21AC642B-BF1F-4139-BADA-AAD288625F2D}" srcOrd="3" destOrd="0" presId="urn:microsoft.com/office/officeart/2018/5/layout/CenteredIconLabelDescriptionList"/>
    <dgm:cxn modelId="{F2B0829C-BB23-413F-AB2C-FA17603411CB}" type="presParOf" srcId="{EBE5A2DB-5E5B-434C-B229-F7396B3DAD63}" destId="{135333AE-A6C3-4B7E-8ADE-244A3C70F76C}" srcOrd="4" destOrd="0" presId="urn:microsoft.com/office/officeart/2018/5/layout/CenteredIconLabelDescriptionList"/>
    <dgm:cxn modelId="{E03B9ED8-8343-410F-A1EE-13634B238301}" type="presParOf" srcId="{135333AE-A6C3-4B7E-8ADE-244A3C70F76C}" destId="{8973B703-B896-4497-80F2-734A0C186A9C}" srcOrd="0" destOrd="0" presId="urn:microsoft.com/office/officeart/2018/5/layout/CenteredIconLabelDescriptionList"/>
    <dgm:cxn modelId="{17E782E6-3137-4FAC-8F55-3582F2707480}" type="presParOf" srcId="{135333AE-A6C3-4B7E-8ADE-244A3C70F76C}" destId="{3F32A07B-8CE1-4D7A-9756-3A826F7DCCBC}" srcOrd="1" destOrd="0" presId="urn:microsoft.com/office/officeart/2018/5/layout/CenteredIconLabelDescriptionList"/>
    <dgm:cxn modelId="{B56A8830-0C8F-42BF-9EAE-AE560E5DFDA0}" type="presParOf" srcId="{135333AE-A6C3-4B7E-8ADE-244A3C70F76C}" destId="{1C621199-2492-47AE-B2F8-E451D056332C}" srcOrd="2" destOrd="0" presId="urn:microsoft.com/office/officeart/2018/5/layout/CenteredIconLabelDescriptionList"/>
    <dgm:cxn modelId="{2F5CDE4F-6177-426D-85F5-21CA9D1DFF6A}" type="presParOf" srcId="{135333AE-A6C3-4B7E-8ADE-244A3C70F76C}" destId="{94E05C0F-4113-4E87-B4CA-3A5EA2E6B0D3}" srcOrd="3" destOrd="0" presId="urn:microsoft.com/office/officeart/2018/5/layout/CenteredIconLabelDescriptionList"/>
    <dgm:cxn modelId="{333CE680-F987-4649-AE48-A0B67EE8825F}" type="presParOf" srcId="{135333AE-A6C3-4B7E-8ADE-244A3C70F76C}" destId="{F903A64A-620A-4E2D-901F-492D470009E6}" srcOrd="4" destOrd="0" presId="urn:microsoft.com/office/officeart/2018/5/layout/CenteredIconLabelDescriptionList"/>
    <dgm:cxn modelId="{5FEFDCA4-DCA7-40AF-B987-67AD44594AC7}" type="presParOf" srcId="{EBE5A2DB-5E5B-434C-B229-F7396B3DAD63}" destId="{A848F6BE-CDFD-466C-AC2D-9196491CE011}" srcOrd="5" destOrd="0" presId="urn:microsoft.com/office/officeart/2018/5/layout/CenteredIconLabelDescriptionList"/>
    <dgm:cxn modelId="{28B6CE3F-7342-4213-A247-A009675DB165}" type="presParOf" srcId="{EBE5A2DB-5E5B-434C-B229-F7396B3DAD63}" destId="{4D76ED07-282A-42F7-A44E-24E2E451CB33}" srcOrd="6" destOrd="0" presId="urn:microsoft.com/office/officeart/2018/5/layout/CenteredIconLabelDescriptionList"/>
    <dgm:cxn modelId="{1DBE4ACC-6374-4E19-ACC8-F6A80672B26B}" type="presParOf" srcId="{4D76ED07-282A-42F7-A44E-24E2E451CB33}" destId="{D85DC905-D612-464E-A226-88FA286CFAB0}" srcOrd="0" destOrd="0" presId="urn:microsoft.com/office/officeart/2018/5/layout/CenteredIconLabelDescriptionList"/>
    <dgm:cxn modelId="{8E832953-41AD-40E0-BC11-F30917322EAC}" type="presParOf" srcId="{4D76ED07-282A-42F7-A44E-24E2E451CB33}" destId="{4926990E-7490-4EE7-833A-844554E10986}" srcOrd="1" destOrd="0" presId="urn:microsoft.com/office/officeart/2018/5/layout/CenteredIconLabelDescriptionList"/>
    <dgm:cxn modelId="{AAD773D4-F915-4D24-8093-A40685316FD1}" type="presParOf" srcId="{4D76ED07-282A-42F7-A44E-24E2E451CB33}" destId="{ECBE9675-CB85-4114-B651-92E4861116ED}" srcOrd="2" destOrd="0" presId="urn:microsoft.com/office/officeart/2018/5/layout/CenteredIconLabelDescriptionList"/>
    <dgm:cxn modelId="{0474D919-DFAF-4E92-BA16-F5EB76EB1019}" type="presParOf" srcId="{4D76ED07-282A-42F7-A44E-24E2E451CB33}" destId="{F196F9F5-80C5-4BDA-A546-060AF78C341B}" srcOrd="3" destOrd="0" presId="urn:microsoft.com/office/officeart/2018/5/layout/CenteredIconLabelDescriptionList"/>
    <dgm:cxn modelId="{336B256D-9A7F-4A2E-A963-3C1F3A35533B}" type="presParOf" srcId="{4D76ED07-282A-42F7-A44E-24E2E451CB33}" destId="{FD8663CD-81B4-4716-AE70-8141D3C644A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A2C03-1DA2-4F47-9106-1C4198B371B8}">
      <dsp:nvSpPr>
        <dsp:cNvPr id="0" name=""/>
        <dsp:cNvSpPr/>
      </dsp:nvSpPr>
      <dsp:spPr>
        <a:xfrm>
          <a:off x="857418" y="1160538"/>
          <a:ext cx="921375" cy="921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4CC6011-7586-417F-A814-DBBE83D086F6}">
      <dsp:nvSpPr>
        <dsp:cNvPr id="0" name=""/>
        <dsp:cNvSpPr/>
      </dsp:nvSpPr>
      <dsp:spPr>
        <a:xfrm>
          <a:off x="1856" y="2172550"/>
          <a:ext cx="263250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Monthly Data for ease of computation</a:t>
          </a:r>
        </a:p>
      </dsp:txBody>
      <dsp:txXfrm>
        <a:off x="1856" y="2172550"/>
        <a:ext cx="2632500" cy="592312"/>
      </dsp:txXfrm>
    </dsp:sp>
    <dsp:sp modelId="{7425EBDF-2B46-4420-B395-953D60709F32}">
      <dsp:nvSpPr>
        <dsp:cNvPr id="0" name=""/>
        <dsp:cNvSpPr/>
      </dsp:nvSpPr>
      <dsp:spPr>
        <a:xfrm>
          <a:off x="1856" y="2807020"/>
          <a:ext cx="2632500" cy="461365"/>
        </a:xfrm>
        <a:prstGeom prst="rect">
          <a:avLst/>
        </a:prstGeom>
        <a:noFill/>
        <a:ln>
          <a:noFill/>
        </a:ln>
        <a:effectLst/>
      </dsp:spPr>
      <dsp:style>
        <a:lnRef idx="0">
          <a:scrgbClr r="0" g="0" b="0"/>
        </a:lnRef>
        <a:fillRef idx="0">
          <a:scrgbClr r="0" g="0" b="0"/>
        </a:fillRef>
        <a:effectRef idx="0">
          <a:scrgbClr r="0" g="0" b="0"/>
        </a:effectRef>
        <a:fontRef idx="minor"/>
      </dsp:style>
    </dsp:sp>
    <dsp:sp modelId="{10B079D0-060F-48FF-B77D-CCA88055D174}">
      <dsp:nvSpPr>
        <dsp:cNvPr id="0" name=""/>
        <dsp:cNvSpPr/>
      </dsp:nvSpPr>
      <dsp:spPr>
        <a:xfrm>
          <a:off x="3950606" y="1160538"/>
          <a:ext cx="921375" cy="921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7E5CE5C-A0DC-4B5E-9B6F-866B17B86578}">
      <dsp:nvSpPr>
        <dsp:cNvPr id="0" name=""/>
        <dsp:cNvSpPr/>
      </dsp:nvSpPr>
      <dsp:spPr>
        <a:xfrm>
          <a:off x="3095043" y="2172550"/>
          <a:ext cx="263250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Separate dataset used in few cases due to merging issues with the existing data</a:t>
          </a:r>
        </a:p>
      </dsp:txBody>
      <dsp:txXfrm>
        <a:off x="3095043" y="2172550"/>
        <a:ext cx="2632500" cy="592312"/>
      </dsp:txXfrm>
    </dsp:sp>
    <dsp:sp modelId="{DD5CF7C2-DC3B-4852-88C9-5AD704FBC7A1}">
      <dsp:nvSpPr>
        <dsp:cNvPr id="0" name=""/>
        <dsp:cNvSpPr/>
      </dsp:nvSpPr>
      <dsp:spPr>
        <a:xfrm>
          <a:off x="3095043" y="2807020"/>
          <a:ext cx="2632500" cy="46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Reason for taking separate data is to be able to cover various areas in our user stories.</a:t>
          </a:r>
        </a:p>
      </dsp:txBody>
      <dsp:txXfrm>
        <a:off x="3095043" y="2807020"/>
        <a:ext cx="2632500" cy="461365"/>
      </dsp:txXfrm>
    </dsp:sp>
    <dsp:sp modelId="{8973B703-B896-4497-80F2-734A0C186A9C}">
      <dsp:nvSpPr>
        <dsp:cNvPr id="0" name=""/>
        <dsp:cNvSpPr/>
      </dsp:nvSpPr>
      <dsp:spPr>
        <a:xfrm>
          <a:off x="7043793" y="1160538"/>
          <a:ext cx="921375" cy="921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C621199-2492-47AE-B2F8-E451D056332C}">
      <dsp:nvSpPr>
        <dsp:cNvPr id="0" name=""/>
        <dsp:cNvSpPr/>
      </dsp:nvSpPr>
      <dsp:spPr>
        <a:xfrm>
          <a:off x="6188231" y="2172550"/>
          <a:ext cx="263250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We have also used live monitoring data via utilization of Redis.</a:t>
          </a:r>
        </a:p>
      </dsp:txBody>
      <dsp:txXfrm>
        <a:off x="6188231" y="2172550"/>
        <a:ext cx="2632500" cy="592312"/>
      </dsp:txXfrm>
    </dsp:sp>
    <dsp:sp modelId="{F903A64A-620A-4E2D-901F-492D470009E6}">
      <dsp:nvSpPr>
        <dsp:cNvPr id="0" name=""/>
        <dsp:cNvSpPr/>
      </dsp:nvSpPr>
      <dsp:spPr>
        <a:xfrm>
          <a:off x="6188231" y="2807020"/>
          <a:ext cx="2632500" cy="461365"/>
        </a:xfrm>
        <a:prstGeom prst="rect">
          <a:avLst/>
        </a:prstGeom>
        <a:noFill/>
        <a:ln>
          <a:noFill/>
        </a:ln>
        <a:effectLst/>
      </dsp:spPr>
      <dsp:style>
        <a:lnRef idx="0">
          <a:scrgbClr r="0" g="0" b="0"/>
        </a:lnRef>
        <a:fillRef idx="0">
          <a:scrgbClr r="0" g="0" b="0"/>
        </a:fillRef>
        <a:effectRef idx="0">
          <a:scrgbClr r="0" g="0" b="0"/>
        </a:effectRef>
        <a:fontRef idx="minor"/>
      </dsp:style>
    </dsp:sp>
    <dsp:sp modelId="{D85DC905-D612-464E-A226-88FA286CFAB0}">
      <dsp:nvSpPr>
        <dsp:cNvPr id="0" name=""/>
        <dsp:cNvSpPr/>
      </dsp:nvSpPr>
      <dsp:spPr>
        <a:xfrm>
          <a:off x="10136981" y="1160538"/>
          <a:ext cx="921375" cy="9213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BE9675-CB85-4114-B651-92E4861116ED}">
      <dsp:nvSpPr>
        <dsp:cNvPr id="0" name=""/>
        <dsp:cNvSpPr/>
      </dsp:nvSpPr>
      <dsp:spPr>
        <a:xfrm>
          <a:off x="9281418" y="2172550"/>
          <a:ext cx="2632500" cy="59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Model is based on People experience</a:t>
          </a:r>
        </a:p>
      </dsp:txBody>
      <dsp:txXfrm>
        <a:off x="9281418" y="2172550"/>
        <a:ext cx="2632500" cy="592312"/>
      </dsp:txXfrm>
    </dsp:sp>
    <dsp:sp modelId="{FD8663CD-81B4-4716-AE70-8141D3C644AF}">
      <dsp:nvSpPr>
        <dsp:cNvPr id="0" name=""/>
        <dsp:cNvSpPr/>
      </dsp:nvSpPr>
      <dsp:spPr>
        <a:xfrm>
          <a:off x="9281418" y="2807020"/>
          <a:ext cx="2632500" cy="461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Also takes into considerations the complaints from neighbors near airports regarding high noise levels.</a:t>
          </a:r>
        </a:p>
      </dsp:txBody>
      <dsp:txXfrm>
        <a:off x="9281418" y="2807020"/>
        <a:ext cx="2632500" cy="46136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05FDA8-7F42-4D9C-B373-32C92B9EFFAC}" type="datetimeFigureOut">
              <a:rPr lang="en-IN" smtClean="0"/>
              <a:t>09-09-2020</a:t>
            </a:fld>
            <a:endParaRPr lang="en-IN"/>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IN"/>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585CB2F7-51D8-4AEB-B8AF-1DEC20A67B6A}" type="slidenum">
              <a:rPr lang="en-IN" smtClean="0"/>
              <a:t>‹#›</a:t>
            </a:fld>
            <a:endParaRPr lang="en-IN"/>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4577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FDA8-7F42-4D9C-B373-32C92B9EFFAC}"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231863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05FDA8-7F42-4D9C-B373-32C92B9EFFAC}" type="datetimeFigureOut">
              <a:rPr lang="en-IN" smtClean="0"/>
              <a:t>09-09-2020</a:t>
            </a:fld>
            <a:endParaRPr lang="en-IN"/>
          </a:p>
        </p:txBody>
      </p:sp>
      <p:sp>
        <p:nvSpPr>
          <p:cNvPr id="5" name="Footer Placeholder 4"/>
          <p:cNvSpPr>
            <a:spLocks noGrp="1"/>
          </p:cNvSpPr>
          <p:nvPr>
            <p:ph type="ftr" sz="quarter" idx="11"/>
          </p:nvPr>
        </p:nvSpPr>
        <p:spPr>
          <a:xfrm>
            <a:off x="6536187" y="6315949"/>
            <a:ext cx="3814856" cy="365125"/>
          </a:xfrm>
        </p:spPr>
        <p:txBody>
          <a:bodyPr/>
          <a:lstStyle/>
          <a:p>
            <a:endParaRPr lang="en-IN"/>
          </a:p>
        </p:txBody>
      </p:sp>
      <p:sp>
        <p:nvSpPr>
          <p:cNvPr id="6" name="Slide Number Placeholder 5"/>
          <p:cNvSpPr>
            <a:spLocks noGrp="1"/>
          </p:cNvSpPr>
          <p:nvPr>
            <p:ph type="sldNum" sz="quarter" idx="12"/>
          </p:nvPr>
        </p:nvSpPr>
        <p:spPr>
          <a:xfrm>
            <a:off x="11784011" y="5607592"/>
            <a:ext cx="407988" cy="365125"/>
          </a:xfrm>
        </p:spPr>
        <p:txBody>
          <a:bodyPr/>
          <a:lstStyle/>
          <a:p>
            <a:fld id="{585CB2F7-51D8-4AEB-B8AF-1DEC20A67B6A}" type="slidenum">
              <a:rPr lang="en-IN" smtClean="0"/>
              <a:t>‹#›</a:t>
            </a:fld>
            <a:endParaRPr lang="en-IN"/>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72225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sverzeichnis">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5219" y="6606000"/>
            <a:ext cx="12206769" cy="252000"/>
          </a:xfrm>
          <a:prstGeom prst="rect">
            <a:avLst/>
          </a:prstGeom>
          <a:solidFill>
            <a:srgbClr val="86A315"/>
          </a:solidFill>
          <a:ln w="9525">
            <a:noFill/>
            <a:miter lim="800000"/>
            <a:headEnd/>
            <a:tailEnd/>
          </a:ln>
        </p:spPr>
        <p:txBody>
          <a:bodyPr wrap="none" anchor="ctr"/>
          <a:lstStyle/>
          <a:p>
            <a:endParaRPr lang="en-US" sz="2400" dirty="0"/>
          </a:p>
        </p:txBody>
      </p:sp>
      <p:sp>
        <p:nvSpPr>
          <p:cNvPr id="6" name="Titel 8"/>
          <p:cNvSpPr>
            <a:spLocks noGrp="1"/>
          </p:cNvSpPr>
          <p:nvPr>
            <p:ph type="title" hasCustomPrompt="1"/>
          </p:nvPr>
        </p:nvSpPr>
        <p:spPr>
          <a:xfrm>
            <a:off x="806451" y="454215"/>
            <a:ext cx="8727016" cy="1132540"/>
          </a:xfrm>
          <a:prstGeom prst="rect">
            <a:avLst/>
          </a:prstGeom>
        </p:spPr>
        <p:txBody>
          <a:bodyPr anchor="b">
            <a:noAutofit/>
          </a:bodyPr>
          <a:lstStyle>
            <a:lvl1pPr marL="0" marR="0" indent="0" algn="l" defTabSz="1219170" rtl="0" eaLnBrk="1" fontAlgn="auto" latinLnBrk="0" hangingPunct="1">
              <a:lnSpc>
                <a:spcPct val="100000"/>
              </a:lnSpc>
              <a:spcBef>
                <a:spcPct val="0"/>
              </a:spcBef>
              <a:spcAft>
                <a:spcPts val="0"/>
              </a:spcAft>
              <a:buClrTx/>
              <a:buSzTx/>
              <a:buFontTx/>
              <a:buNone/>
              <a:tabLst/>
              <a:defRPr sz="3200" b="0" cap="all" baseline="0">
                <a:solidFill>
                  <a:srgbClr val="86A315"/>
                </a:solidFill>
                <a:latin typeface="Frutiger 45 light" pitchFamily="34" charset="0"/>
              </a:defRPr>
            </a:lvl1pPr>
          </a:lstStyle>
          <a:p>
            <a:pPr marL="0" marR="0" lvl="0" indent="0" defTabSz="1219170" rtl="0" eaLnBrk="1" fontAlgn="auto" latinLnBrk="0" hangingPunct="1">
              <a:lnSpc>
                <a:spcPct val="100000"/>
              </a:lnSpc>
              <a:spcBef>
                <a:spcPct val="0"/>
              </a:spcBef>
              <a:spcAft>
                <a:spcPts val="0"/>
              </a:spcAft>
              <a:tabLst/>
              <a:defRPr/>
            </a:pPr>
            <a:r>
              <a:rPr lang="de-DE" dirty="0"/>
              <a:t>Inhaltsverzeichnis</a:t>
            </a:r>
          </a:p>
        </p:txBody>
      </p:sp>
      <p:sp>
        <p:nvSpPr>
          <p:cNvPr id="7" name="Inhaltsplatzhalter 24"/>
          <p:cNvSpPr>
            <a:spLocks noGrp="1"/>
          </p:cNvSpPr>
          <p:nvPr>
            <p:ph sz="quarter" idx="12" hasCustomPrompt="1"/>
          </p:nvPr>
        </p:nvSpPr>
        <p:spPr>
          <a:xfrm>
            <a:off x="806451" y="1828800"/>
            <a:ext cx="10838400" cy="3924000"/>
          </a:xfrm>
        </p:spPr>
        <p:txBody>
          <a:bodyPr>
            <a:noAutofit/>
          </a:bodyPr>
          <a:lstStyle>
            <a:lvl1pPr marL="0" indent="0">
              <a:lnSpc>
                <a:spcPts val="3333"/>
              </a:lnSpc>
              <a:spcBef>
                <a:spcPts val="0"/>
              </a:spcBef>
              <a:buClr>
                <a:schemeClr val="accent2"/>
              </a:buClr>
              <a:buFont typeface="Frutiger LT Std 47 Light Cn" pitchFamily="34" charset="0"/>
              <a:buNone/>
              <a:defRPr sz="3200">
                <a:solidFill>
                  <a:srgbClr val="86A315"/>
                </a:solidFill>
                <a:latin typeface="Frutiger 45 light" pitchFamily="34" charset="0"/>
              </a:defRPr>
            </a:lvl1pPr>
          </a:lstStyle>
          <a:p>
            <a:pPr lvl="0"/>
            <a:r>
              <a:rPr lang="de-DE" dirty="0"/>
              <a:t>Fließtext einfügen</a:t>
            </a:r>
          </a:p>
        </p:txBody>
      </p:sp>
      <p:sp>
        <p:nvSpPr>
          <p:cNvPr id="11" name="Fußzeilenplatzhalter 5"/>
          <p:cNvSpPr>
            <a:spLocks noGrp="1"/>
          </p:cNvSpPr>
          <p:nvPr>
            <p:ph type="ftr" sz="quarter" idx="3"/>
          </p:nvPr>
        </p:nvSpPr>
        <p:spPr>
          <a:xfrm>
            <a:off x="806200" y="6624000"/>
            <a:ext cx="2496000" cy="216000"/>
          </a:xfrm>
          <a:prstGeom prst="rect">
            <a:avLst/>
          </a:prstGeom>
        </p:spPr>
        <p:txBody>
          <a:bodyPr vert="horz" lIns="91440" tIns="45720" rIns="91440" bIns="45720" rtlCol="0" anchor="ctr"/>
          <a:lstStyle>
            <a:lvl1pPr algn="l">
              <a:defRPr sz="1200">
                <a:solidFill>
                  <a:schemeClr val="bg1"/>
                </a:solidFill>
                <a:latin typeface="Frutiger LT Std 45 Light"/>
              </a:defRPr>
            </a:lvl1pPr>
          </a:lstStyle>
          <a:p>
            <a:endParaRPr lang="en-US" kern="1000" dirty="0"/>
          </a:p>
        </p:txBody>
      </p:sp>
      <p:pic>
        <p:nvPicPr>
          <p:cNvPr id="14" name="Grafik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58156" y="1"/>
            <a:ext cx="1513193" cy="1513193"/>
          </a:xfrm>
          <a:prstGeom prst="rect">
            <a:avLst/>
          </a:prstGeom>
        </p:spPr>
      </p:pic>
    </p:spTree>
    <p:extLst>
      <p:ext uri="{BB962C8B-B14F-4D97-AF65-F5344CB8AC3E}">
        <p14:creationId xmlns:p14="http://schemas.microsoft.com/office/powerpoint/2010/main" val="110183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5FDA8-7F42-4D9C-B373-32C92B9EFFAC}" type="datetimeFigureOut">
              <a:rPr lang="en-IN" smtClean="0"/>
              <a:t>09-09-2020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5798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05FDA8-7F42-4D9C-B373-32C92B9EFFAC}" type="datetimeFigureOut">
              <a:rPr lang="en-IN" smtClean="0"/>
              <a:t>09-09-2020</a:t>
            </a:fld>
            <a:endParaRPr lang="en-IN"/>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IN"/>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85CB2F7-51D8-4AEB-B8AF-1DEC20A67B6A}" type="slidenum">
              <a:rPr lang="en-IN" smtClean="0"/>
              <a:t>‹#›</a:t>
            </a:fld>
            <a:endParaRPr lang="en-IN"/>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12285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5FDA8-7F42-4D9C-B373-32C92B9EFFAC}"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102154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5FDA8-7F42-4D9C-B373-32C92B9EFFAC}" type="datetimeFigureOut">
              <a:rPr lang="en-IN" smtClean="0"/>
              <a:t>09-09-2020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258832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5FDA8-7F42-4D9C-B373-32C92B9EFFAC}" type="datetimeFigureOut">
              <a:rPr lang="en-IN" smtClean="0"/>
              <a:t>09-09-2020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4616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5FDA8-7F42-4D9C-B373-32C92B9EFFAC}" type="datetimeFigureOut">
              <a:rPr lang="en-IN" smtClean="0"/>
              <a:t>09-09-2020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350321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FDA8-7F42-4D9C-B373-32C92B9EFFAC}"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60612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05FDA8-7F42-4D9C-B373-32C92B9EFFAC}" type="datetimeFigureOut">
              <a:rPr lang="en-IN" smtClean="0"/>
              <a:t>09-09-2020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B2F7-51D8-4AEB-B8AF-1DEC20A67B6A}" type="slidenum">
              <a:rPr lang="en-IN" smtClean="0"/>
              <a:t>‹#›</a:t>
            </a:fld>
            <a:endParaRPr lang="en-IN"/>
          </a:p>
        </p:txBody>
      </p:sp>
    </p:spTree>
    <p:extLst>
      <p:ext uri="{BB962C8B-B14F-4D97-AF65-F5344CB8AC3E}">
        <p14:creationId xmlns:p14="http://schemas.microsoft.com/office/powerpoint/2010/main" val="208629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05FDA8-7F42-4D9C-B373-32C92B9EFFAC}" type="datetimeFigureOut">
              <a:rPr lang="en-IN" smtClean="0"/>
              <a:t>09-09-2020</a:t>
            </a:fld>
            <a:endParaRPr lang="en-IN"/>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IN"/>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85CB2F7-51D8-4AEB-B8AF-1DEC20A67B6A}" type="slidenum">
              <a:rPr lang="en-IN" smtClean="0"/>
              <a:t>‹#›</a:t>
            </a:fld>
            <a:endParaRPr lang="en-IN"/>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214687"/>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1.svg"/></Relationships>
</file>

<file path=ppt/slides/_rels/slide1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23.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3437-EC2D-498D-9DEC-5F4B7190C8ED}"/>
              </a:ext>
            </a:extLst>
          </p:cNvPr>
          <p:cNvSpPr>
            <a:spLocks noGrp="1"/>
          </p:cNvSpPr>
          <p:nvPr>
            <p:ph type="ctrTitle"/>
          </p:nvPr>
        </p:nvSpPr>
        <p:spPr>
          <a:xfrm>
            <a:off x="6096000" y="679731"/>
            <a:ext cx="5407378" cy="1636749"/>
          </a:xfrm>
        </p:spPr>
        <p:txBody>
          <a:bodyPr>
            <a:noAutofit/>
          </a:bodyPr>
          <a:lstStyle/>
          <a:p>
            <a:pPr algn="l"/>
            <a:r>
              <a:rPr lang="en-US" sz="4800" i="0" dirty="0"/>
              <a:t>Information Systems</a:t>
            </a:r>
            <a:endParaRPr lang="en-IN" sz="4800" i="0" dirty="0"/>
          </a:p>
        </p:txBody>
      </p:sp>
      <p:pic>
        <p:nvPicPr>
          <p:cNvPr id="5" name="Graphic 4" descr="Take Off">
            <a:extLst>
              <a:ext uri="{FF2B5EF4-FFF2-40B4-BE49-F238E27FC236}">
                <a16:creationId xmlns:a16="http://schemas.microsoft.com/office/drawing/2014/main" id="{C645196E-AB02-45B3-B3A8-28809FA837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597" y="962025"/>
            <a:ext cx="5214860" cy="5214860"/>
          </a:xfrm>
          <a:prstGeom prst="rect">
            <a:avLst/>
          </a:prstGeom>
        </p:spPr>
      </p:pic>
      <p:sp>
        <p:nvSpPr>
          <p:cNvPr id="34" name="Title 1">
            <a:extLst>
              <a:ext uri="{FF2B5EF4-FFF2-40B4-BE49-F238E27FC236}">
                <a16:creationId xmlns:a16="http://schemas.microsoft.com/office/drawing/2014/main" id="{B729B835-98F1-4772-9DA8-B1C3C5388845}"/>
              </a:ext>
            </a:extLst>
          </p:cNvPr>
          <p:cNvSpPr txBox="1">
            <a:spLocks/>
          </p:cNvSpPr>
          <p:nvPr/>
        </p:nvSpPr>
        <p:spPr>
          <a:xfrm>
            <a:off x="6096000" y="2058210"/>
            <a:ext cx="4805996" cy="129711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2000" dirty="0"/>
              <a:t>Aviation and Tourism</a:t>
            </a:r>
            <a:endParaRPr lang="en-IN" sz="4000" dirty="0">
              <a:solidFill>
                <a:srgbClr val="000000"/>
              </a:solidFill>
            </a:endParaRPr>
          </a:p>
        </p:txBody>
      </p:sp>
      <p:sp>
        <p:nvSpPr>
          <p:cNvPr id="6" name="Content Placeholder 2">
            <a:extLst>
              <a:ext uri="{FF2B5EF4-FFF2-40B4-BE49-F238E27FC236}">
                <a16:creationId xmlns:a16="http://schemas.microsoft.com/office/drawing/2014/main" id="{016FBD31-E97A-4AAF-B766-AFF863CA5A8C}"/>
              </a:ext>
            </a:extLst>
          </p:cNvPr>
          <p:cNvSpPr txBox="1">
            <a:spLocks/>
          </p:cNvSpPr>
          <p:nvPr/>
        </p:nvSpPr>
        <p:spPr>
          <a:xfrm>
            <a:off x="7817181" y="4982088"/>
            <a:ext cx="3200400" cy="1057275"/>
          </a:xfrm>
          <a:prstGeom prst="rect">
            <a:avLst/>
          </a:prstGeom>
        </p:spPr>
        <p:txBody>
          <a:bodyPr vert="horz" lIns="68580" tIns="34290" rIns="68580" bIns="3429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defTabSz="685800">
              <a:spcBef>
                <a:spcPts val="750"/>
              </a:spcBef>
              <a:buNone/>
            </a:pPr>
            <a:r>
              <a:rPr lang="en-US" sz="2000" dirty="0">
                <a:latin typeface="+mj-lt"/>
                <a:ea typeface="+mj-ea"/>
                <a:cs typeface="+mj-cs"/>
              </a:rPr>
              <a:t>Tanmay </a:t>
            </a:r>
            <a:r>
              <a:rPr lang="en-US" sz="2000" dirty="0" err="1">
                <a:latin typeface="+mj-lt"/>
                <a:ea typeface="+mj-ea"/>
                <a:cs typeface="+mj-cs"/>
              </a:rPr>
              <a:t>Dhimate</a:t>
            </a:r>
            <a:r>
              <a:rPr lang="en-US" sz="2000" dirty="0">
                <a:latin typeface="+mj-lt"/>
                <a:ea typeface="+mj-ea"/>
                <a:cs typeface="+mj-cs"/>
              </a:rPr>
              <a:t> (11012527)</a:t>
            </a:r>
            <a:endParaRPr lang="en-IN" sz="2000" dirty="0">
              <a:latin typeface="+mj-lt"/>
              <a:ea typeface="+mj-ea"/>
              <a:cs typeface="+mj-cs"/>
            </a:endParaRPr>
          </a:p>
          <a:p>
            <a:pPr marL="0" indent="0" algn="r" defTabSz="685800">
              <a:spcBef>
                <a:spcPts val="750"/>
              </a:spcBef>
              <a:buNone/>
            </a:pPr>
            <a:r>
              <a:rPr lang="en-US" sz="2000" dirty="0">
                <a:latin typeface="+mj-lt"/>
                <a:ea typeface="+mj-ea"/>
                <a:cs typeface="+mj-cs"/>
              </a:rPr>
              <a:t>Shivaji Namala (11012528)</a:t>
            </a:r>
            <a:endParaRPr lang="en-IN" sz="2000" dirty="0">
              <a:latin typeface="+mj-lt"/>
              <a:ea typeface="+mj-ea"/>
              <a:cs typeface="+mj-cs"/>
            </a:endParaRPr>
          </a:p>
          <a:p>
            <a:pPr marL="0" indent="0" algn="r" defTabSz="685800">
              <a:spcBef>
                <a:spcPts val="750"/>
              </a:spcBef>
              <a:buNone/>
            </a:pPr>
            <a:r>
              <a:rPr lang="en-US" sz="2000" dirty="0">
                <a:latin typeface="+mj-lt"/>
                <a:ea typeface="+mj-ea"/>
                <a:cs typeface="+mj-cs"/>
              </a:rPr>
              <a:t>Chinmoy Sarangi (11012375)</a:t>
            </a:r>
            <a:endParaRPr lang="en-IN" sz="2000" dirty="0">
              <a:latin typeface="+mj-lt"/>
              <a:ea typeface="+mj-ea"/>
              <a:cs typeface="+mj-cs"/>
            </a:endParaRPr>
          </a:p>
        </p:txBody>
      </p:sp>
    </p:spTree>
    <p:extLst>
      <p:ext uri="{BB962C8B-B14F-4D97-AF65-F5344CB8AC3E}">
        <p14:creationId xmlns:p14="http://schemas.microsoft.com/office/powerpoint/2010/main" val="181229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4AA5E-5FDB-4C0C-8591-3E14A71768AA}"/>
              </a:ext>
            </a:extLst>
          </p:cNvPr>
          <p:cNvSpPr txBox="1"/>
          <p:nvPr/>
        </p:nvSpPr>
        <p:spPr>
          <a:xfrm>
            <a:off x="528605" y="1131232"/>
            <a:ext cx="11348321" cy="1477328"/>
          </a:xfrm>
          <a:prstGeom prst="rect">
            <a:avLst/>
          </a:prstGeom>
          <a:noFill/>
        </p:spPr>
        <p:txBody>
          <a:bodyPr wrap="square">
            <a:spAutoFit/>
          </a:bodyPr>
          <a:lstStyle/>
          <a:p>
            <a:pPr algn="just"/>
            <a:r>
              <a:rPr lang="en-GB" dirty="0" err="1">
                <a:latin typeface="+mj-lt"/>
              </a:rPr>
              <a:t>Airmax</a:t>
            </a:r>
            <a:r>
              <a:rPr lang="en-GB" dirty="0">
                <a:latin typeface="+mj-lt"/>
              </a:rPr>
              <a:t> is an Aircraft Manufacturing Company and is routinely subjected to investigations on faulty aircraft hardware components. As a result, </a:t>
            </a:r>
            <a:r>
              <a:rPr lang="en-GB" dirty="0" err="1">
                <a:latin typeface="+mj-lt"/>
              </a:rPr>
              <a:t>Airmax</a:t>
            </a:r>
            <a:r>
              <a:rPr lang="en-GB" dirty="0">
                <a:latin typeface="+mj-lt"/>
              </a:rPr>
              <a:t> wants to find out the top reasons for the faulty parts. This will enable the company to track the source of faulty equipment in their fleet.</a:t>
            </a:r>
          </a:p>
          <a:p>
            <a:pPr algn="just"/>
            <a:endParaRPr lang="en-GB" dirty="0">
              <a:latin typeface="+mj-lt"/>
            </a:endParaRPr>
          </a:p>
          <a:p>
            <a:pPr algn="just"/>
            <a:r>
              <a:rPr lang="en-GB" dirty="0">
                <a:latin typeface="+mj-lt"/>
              </a:rPr>
              <a:t>This is answered via MongoDB</a:t>
            </a:r>
          </a:p>
        </p:txBody>
      </p:sp>
      <p:pic>
        <p:nvPicPr>
          <p:cNvPr id="10" name="Picture 9">
            <a:extLst>
              <a:ext uri="{FF2B5EF4-FFF2-40B4-BE49-F238E27FC236}">
                <a16:creationId xmlns:a16="http://schemas.microsoft.com/office/drawing/2014/main" id="{003AEA6E-FBF3-421E-AAFD-F7E861435A64}"/>
              </a:ext>
            </a:extLst>
          </p:cNvPr>
          <p:cNvPicPr>
            <a:picLocks noChangeAspect="1"/>
          </p:cNvPicPr>
          <p:nvPr/>
        </p:nvPicPr>
        <p:blipFill rotWithShape="1">
          <a:blip r:embed="rId2"/>
          <a:srcRect t="56030" r="69832" b="27041"/>
          <a:stretch/>
        </p:blipFill>
        <p:spPr>
          <a:xfrm>
            <a:off x="682717" y="3375914"/>
            <a:ext cx="5291191" cy="1670125"/>
          </a:xfrm>
          <a:prstGeom prst="rect">
            <a:avLst/>
          </a:prstGeom>
        </p:spPr>
      </p:pic>
      <p:sp>
        <p:nvSpPr>
          <p:cNvPr id="11" name="TextBox 10">
            <a:extLst>
              <a:ext uri="{FF2B5EF4-FFF2-40B4-BE49-F238E27FC236}">
                <a16:creationId xmlns:a16="http://schemas.microsoft.com/office/drawing/2014/main" id="{4F971091-E60B-445C-A511-B623A08E2858}"/>
              </a:ext>
            </a:extLst>
          </p:cNvPr>
          <p:cNvSpPr txBox="1"/>
          <p:nvPr/>
        </p:nvSpPr>
        <p:spPr>
          <a:xfrm>
            <a:off x="577942" y="2924156"/>
            <a:ext cx="1542410" cy="369332"/>
          </a:xfrm>
          <a:prstGeom prst="rect">
            <a:avLst/>
          </a:prstGeom>
          <a:noFill/>
        </p:spPr>
        <p:txBody>
          <a:bodyPr wrap="none" rtlCol="0">
            <a:spAutoFit/>
          </a:bodyPr>
          <a:lstStyle/>
          <a:p>
            <a:r>
              <a:rPr lang="en-US" b="1" dirty="0">
                <a:latin typeface="+mj-lt"/>
              </a:rPr>
              <a:t>Text Index:</a:t>
            </a:r>
            <a:endParaRPr lang="en-GB" b="1" dirty="0">
              <a:latin typeface="+mj-lt"/>
            </a:endParaRPr>
          </a:p>
        </p:txBody>
      </p:sp>
      <p:sp>
        <p:nvSpPr>
          <p:cNvPr id="2" name="Title 1">
            <a:extLst>
              <a:ext uri="{FF2B5EF4-FFF2-40B4-BE49-F238E27FC236}">
                <a16:creationId xmlns:a16="http://schemas.microsoft.com/office/drawing/2014/main" id="{26890163-AD06-4DAB-A024-9D1E5443C0F3}"/>
              </a:ext>
            </a:extLst>
          </p:cNvPr>
          <p:cNvSpPr txBox="1">
            <a:spLocks/>
          </p:cNvSpPr>
          <p:nvPr/>
        </p:nvSpPr>
        <p:spPr>
          <a:xfrm>
            <a:off x="315074" y="207902"/>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User Story 4</a:t>
            </a:r>
            <a:endParaRPr lang="en-IN" dirty="0">
              <a:solidFill>
                <a:schemeClr val="tx1"/>
              </a:solidFill>
            </a:endParaRPr>
          </a:p>
        </p:txBody>
      </p:sp>
      <p:pic>
        <p:nvPicPr>
          <p:cNvPr id="4" name="Content Placeholder 4" descr="Airplane">
            <a:extLst>
              <a:ext uri="{FF2B5EF4-FFF2-40B4-BE49-F238E27FC236}">
                <a16:creationId xmlns:a16="http://schemas.microsoft.com/office/drawing/2014/main" id="{203DAD97-8D08-4895-9986-0B0B61168D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3183" y="4904896"/>
            <a:ext cx="1643743" cy="1643743"/>
          </a:xfrm>
          <a:prstGeom prst="rect">
            <a:avLst/>
          </a:prstGeom>
        </p:spPr>
      </p:pic>
    </p:spTree>
    <p:extLst>
      <p:ext uri="{BB962C8B-B14F-4D97-AF65-F5344CB8AC3E}">
        <p14:creationId xmlns:p14="http://schemas.microsoft.com/office/powerpoint/2010/main" val="325755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A87E86-1FC8-478E-82E0-6D1AF0966191}"/>
              </a:ext>
            </a:extLst>
          </p:cNvPr>
          <p:cNvPicPr>
            <a:picLocks noChangeAspect="1"/>
          </p:cNvPicPr>
          <p:nvPr/>
        </p:nvPicPr>
        <p:blipFill rotWithShape="1">
          <a:blip r:embed="rId2"/>
          <a:srcRect t="25019" r="53736" b="40674"/>
          <a:stretch/>
        </p:blipFill>
        <p:spPr>
          <a:xfrm>
            <a:off x="455487" y="2041451"/>
            <a:ext cx="6608567" cy="2756579"/>
          </a:xfrm>
          <a:prstGeom prst="rect">
            <a:avLst/>
          </a:prstGeom>
        </p:spPr>
      </p:pic>
      <p:sp>
        <p:nvSpPr>
          <p:cNvPr id="5" name="TextBox 4">
            <a:extLst>
              <a:ext uri="{FF2B5EF4-FFF2-40B4-BE49-F238E27FC236}">
                <a16:creationId xmlns:a16="http://schemas.microsoft.com/office/drawing/2014/main" id="{C68CB81E-69BF-4EF7-B808-352E2B0AD997}"/>
              </a:ext>
            </a:extLst>
          </p:cNvPr>
          <p:cNvSpPr txBox="1"/>
          <p:nvPr/>
        </p:nvSpPr>
        <p:spPr>
          <a:xfrm>
            <a:off x="343670" y="1541125"/>
            <a:ext cx="2182008" cy="369332"/>
          </a:xfrm>
          <a:prstGeom prst="rect">
            <a:avLst/>
          </a:prstGeom>
          <a:noFill/>
        </p:spPr>
        <p:txBody>
          <a:bodyPr wrap="none" rtlCol="0">
            <a:spAutoFit/>
          </a:bodyPr>
          <a:lstStyle/>
          <a:p>
            <a:r>
              <a:rPr lang="en-US" b="1" dirty="0">
                <a:latin typeface="+mj-lt"/>
              </a:rPr>
              <a:t>Query &amp; Output:</a:t>
            </a:r>
            <a:endParaRPr lang="en-GB" b="1" dirty="0">
              <a:latin typeface="+mj-lt"/>
            </a:endParaRPr>
          </a:p>
        </p:txBody>
      </p:sp>
      <p:sp>
        <p:nvSpPr>
          <p:cNvPr id="2" name="Title 1">
            <a:extLst>
              <a:ext uri="{FF2B5EF4-FFF2-40B4-BE49-F238E27FC236}">
                <a16:creationId xmlns:a16="http://schemas.microsoft.com/office/drawing/2014/main" id="{1E4566F8-BF2D-485A-B5B2-B854D064FC20}"/>
              </a:ext>
            </a:extLst>
          </p:cNvPr>
          <p:cNvSpPr txBox="1">
            <a:spLocks/>
          </p:cNvSpPr>
          <p:nvPr/>
        </p:nvSpPr>
        <p:spPr>
          <a:xfrm>
            <a:off x="-872546" y="15188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tx1"/>
                </a:solidFill>
              </a:rPr>
              <a:t>User Story 4 (</a:t>
            </a:r>
            <a:r>
              <a:rPr lang="en-US" dirty="0" err="1">
                <a:solidFill>
                  <a:schemeClr val="tx1"/>
                </a:solidFill>
              </a:rPr>
              <a:t>cont</a:t>
            </a:r>
            <a:r>
              <a:rPr lang="en-US" dirty="0">
                <a:solidFill>
                  <a:schemeClr val="tx1"/>
                </a:solidFill>
              </a:rPr>
              <a:t>…d)</a:t>
            </a:r>
            <a:endParaRPr lang="en-IN" dirty="0">
              <a:solidFill>
                <a:schemeClr val="tx1"/>
              </a:solidFill>
            </a:endParaRPr>
          </a:p>
        </p:txBody>
      </p:sp>
      <p:pic>
        <p:nvPicPr>
          <p:cNvPr id="7" name="Content Placeholder 4" descr="Airplane">
            <a:extLst>
              <a:ext uri="{FF2B5EF4-FFF2-40B4-BE49-F238E27FC236}">
                <a16:creationId xmlns:a16="http://schemas.microsoft.com/office/drawing/2014/main" id="{3C13923B-1953-4F53-AC97-5E4CBEB6AE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3183" y="4904896"/>
            <a:ext cx="1643743" cy="1643743"/>
          </a:xfrm>
          <a:prstGeom prst="rect">
            <a:avLst/>
          </a:prstGeom>
        </p:spPr>
      </p:pic>
    </p:spTree>
    <p:extLst>
      <p:ext uri="{BB962C8B-B14F-4D97-AF65-F5344CB8AC3E}">
        <p14:creationId xmlns:p14="http://schemas.microsoft.com/office/powerpoint/2010/main" val="398100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BEE5E-1069-427E-98A1-65B628070892}"/>
              </a:ext>
            </a:extLst>
          </p:cNvPr>
          <p:cNvSpPr txBox="1"/>
          <p:nvPr/>
        </p:nvSpPr>
        <p:spPr>
          <a:xfrm>
            <a:off x="645559" y="987394"/>
            <a:ext cx="10900881" cy="923330"/>
          </a:xfrm>
          <a:prstGeom prst="rect">
            <a:avLst/>
          </a:prstGeom>
          <a:noFill/>
        </p:spPr>
        <p:txBody>
          <a:bodyPr wrap="square">
            <a:spAutoFit/>
          </a:bodyPr>
          <a:lstStyle/>
          <a:p>
            <a:r>
              <a:rPr lang="en-GB" dirty="0">
                <a:latin typeface="+mj-lt"/>
              </a:rPr>
              <a:t>Alex is an employee in a feedback rating company XZ. This company provides the ratings and feedbacks of the airlines for better understanding of the airline customers.  He has to provide the names of airlines which received top service feedback from each category. </a:t>
            </a:r>
          </a:p>
        </p:txBody>
      </p:sp>
      <p:sp>
        <p:nvSpPr>
          <p:cNvPr id="7" name="TextBox 6">
            <a:extLst>
              <a:ext uri="{FF2B5EF4-FFF2-40B4-BE49-F238E27FC236}">
                <a16:creationId xmlns:a16="http://schemas.microsoft.com/office/drawing/2014/main" id="{31C348A1-9BE8-4E3C-89B2-A1F277DB1507}"/>
              </a:ext>
            </a:extLst>
          </p:cNvPr>
          <p:cNvSpPr txBox="1"/>
          <p:nvPr/>
        </p:nvSpPr>
        <p:spPr>
          <a:xfrm>
            <a:off x="682717" y="2545744"/>
            <a:ext cx="11019548" cy="2585323"/>
          </a:xfrm>
          <a:prstGeom prst="rect">
            <a:avLst/>
          </a:prstGeom>
          <a:noFill/>
        </p:spPr>
        <p:txBody>
          <a:bodyPr wrap="square">
            <a:spAutoFit/>
          </a:bodyPr>
          <a:lstStyle/>
          <a:p>
            <a:r>
              <a:rPr lang="en-GB" sz="1600" dirty="0">
                <a:latin typeface="Consolas" panose="020B0609020204030204" pitchFamily="49" charset="0"/>
              </a:rPr>
              <a:t>MATCH (</a:t>
            </a:r>
            <a:r>
              <a:rPr lang="en-GB" sz="1600" dirty="0" err="1">
                <a:latin typeface="Consolas" panose="020B0609020204030204" pitchFamily="49" charset="0"/>
              </a:rPr>
              <a:t>sq:Service_Quality</a:t>
            </a:r>
            <a:r>
              <a:rPr lang="en-GB" sz="1600" dirty="0">
                <a:latin typeface="Consolas" panose="020B0609020204030204" pitchFamily="49" charset="0"/>
              </a:rPr>
              <a:t>) , (</a:t>
            </a:r>
            <a:r>
              <a:rPr lang="en-GB" sz="1600" dirty="0" err="1">
                <a:latin typeface="Consolas" panose="020B0609020204030204" pitchFamily="49" charset="0"/>
              </a:rPr>
              <a:t>pu:Punctuality</a:t>
            </a:r>
            <a:r>
              <a:rPr lang="en-GB" sz="1600" dirty="0">
                <a:latin typeface="Consolas" panose="020B0609020204030204" pitchFamily="49" charset="0"/>
              </a:rPr>
              <a:t>), (</a:t>
            </a:r>
            <a:r>
              <a:rPr lang="en-GB" sz="1600" dirty="0" err="1">
                <a:latin typeface="Consolas" panose="020B0609020204030204" pitchFamily="49" charset="0"/>
              </a:rPr>
              <a:t>hp:Handling_passengers</a:t>
            </a:r>
            <a:r>
              <a:rPr lang="en-GB" sz="1600" dirty="0">
                <a:latin typeface="Consolas" panose="020B0609020204030204" pitchFamily="49" charset="0"/>
              </a:rPr>
              <a:t>), (</a:t>
            </a:r>
            <a:r>
              <a:rPr lang="en-GB" sz="1600" dirty="0" err="1">
                <a:latin typeface="Consolas" panose="020B0609020204030204" pitchFamily="49" charset="0"/>
              </a:rPr>
              <a:t>ah:AirHelp</a:t>
            </a:r>
            <a:r>
              <a:rPr lang="en-GB" sz="1600" dirty="0">
                <a:latin typeface="Consolas" panose="020B0609020204030204" pitchFamily="49" charset="0"/>
              </a:rPr>
              <a:t>)</a:t>
            </a:r>
          </a:p>
          <a:p>
            <a:r>
              <a:rPr lang="en-GB" sz="1600" dirty="0">
                <a:latin typeface="Consolas" panose="020B0609020204030204" pitchFamily="49" charset="0"/>
              </a:rPr>
              <a:t>WITH  max(</a:t>
            </a:r>
            <a:r>
              <a:rPr lang="en-GB" sz="1600" dirty="0" err="1">
                <a:latin typeface="Consolas" panose="020B0609020204030204" pitchFamily="49" charset="0"/>
              </a:rPr>
              <a:t>sq.service_quality</a:t>
            </a:r>
            <a:r>
              <a:rPr lang="en-GB" sz="1600" dirty="0">
                <a:latin typeface="Consolas" panose="020B0609020204030204" pitchFamily="49" charset="0"/>
              </a:rPr>
              <a:t>) AS </a:t>
            </a:r>
            <a:r>
              <a:rPr lang="en-GB" sz="1600" dirty="0" err="1">
                <a:latin typeface="Consolas" panose="020B0609020204030204" pitchFamily="49" charset="0"/>
              </a:rPr>
              <a:t>sqmax</a:t>
            </a:r>
            <a:r>
              <a:rPr lang="en-GB" sz="1600" dirty="0">
                <a:latin typeface="Consolas" panose="020B0609020204030204" pitchFamily="49" charset="0"/>
              </a:rPr>
              <a:t> , max(</a:t>
            </a:r>
            <a:r>
              <a:rPr lang="en-GB" sz="1600" dirty="0" err="1">
                <a:latin typeface="Consolas" panose="020B0609020204030204" pitchFamily="49" charset="0"/>
              </a:rPr>
              <a:t>pu.punctuality</a:t>
            </a:r>
            <a:r>
              <a:rPr lang="en-GB" sz="1600" dirty="0">
                <a:latin typeface="Consolas" panose="020B0609020204030204" pitchFamily="49" charset="0"/>
              </a:rPr>
              <a:t>) AS </a:t>
            </a:r>
            <a:r>
              <a:rPr lang="en-GB" sz="1600" dirty="0" err="1">
                <a:latin typeface="Consolas" panose="020B0609020204030204" pitchFamily="49" charset="0"/>
              </a:rPr>
              <a:t>pumax</a:t>
            </a:r>
            <a:r>
              <a:rPr lang="en-GB" sz="1600" dirty="0">
                <a:latin typeface="Consolas" panose="020B0609020204030204" pitchFamily="49" charset="0"/>
              </a:rPr>
              <a:t>, max(</a:t>
            </a:r>
            <a:r>
              <a:rPr lang="en-GB" sz="1600" dirty="0" err="1">
                <a:latin typeface="Consolas" panose="020B0609020204030204" pitchFamily="49" charset="0"/>
              </a:rPr>
              <a:t>hp.handling_passenger</a:t>
            </a:r>
            <a:r>
              <a:rPr lang="en-GB" sz="1600" dirty="0">
                <a:latin typeface="Consolas" panose="020B0609020204030204" pitchFamily="49" charset="0"/>
              </a:rPr>
              <a:t>) AS </a:t>
            </a:r>
            <a:r>
              <a:rPr lang="en-GB" sz="1600" dirty="0" err="1">
                <a:latin typeface="Consolas" panose="020B0609020204030204" pitchFamily="49" charset="0"/>
              </a:rPr>
              <a:t>hpmax</a:t>
            </a:r>
            <a:r>
              <a:rPr lang="en-GB" sz="1600" dirty="0">
                <a:latin typeface="Consolas" panose="020B0609020204030204" pitchFamily="49" charset="0"/>
              </a:rPr>
              <a:t>, max(</a:t>
            </a:r>
            <a:r>
              <a:rPr lang="en-GB" sz="1600" dirty="0" err="1">
                <a:latin typeface="Consolas" panose="020B0609020204030204" pitchFamily="49" charset="0"/>
              </a:rPr>
              <a:t>ah.airhelp</a:t>
            </a:r>
            <a:r>
              <a:rPr lang="en-GB" sz="1600" dirty="0">
                <a:latin typeface="Consolas" panose="020B0609020204030204" pitchFamily="49" charset="0"/>
              </a:rPr>
              <a:t>) AS </a:t>
            </a:r>
            <a:r>
              <a:rPr lang="en-GB" sz="1600" dirty="0" err="1">
                <a:latin typeface="Consolas" panose="020B0609020204030204" pitchFamily="49" charset="0"/>
              </a:rPr>
              <a:t>ahmax</a:t>
            </a:r>
            <a:endParaRPr lang="en-GB" sz="1600" dirty="0">
              <a:latin typeface="Consolas" panose="020B0609020204030204" pitchFamily="49" charset="0"/>
            </a:endParaRPr>
          </a:p>
          <a:p>
            <a:endParaRPr lang="en-GB" sz="1600" dirty="0">
              <a:latin typeface="Consolas" panose="020B0609020204030204" pitchFamily="49" charset="0"/>
            </a:endParaRPr>
          </a:p>
          <a:p>
            <a:r>
              <a:rPr lang="en-GB" sz="1600" dirty="0">
                <a:latin typeface="Consolas" panose="020B0609020204030204" pitchFamily="49" charset="0"/>
              </a:rPr>
              <a:t>MATCH (</a:t>
            </a:r>
            <a:r>
              <a:rPr lang="en-GB" sz="1600" dirty="0" err="1">
                <a:latin typeface="Consolas" panose="020B0609020204030204" pitchFamily="49" charset="0"/>
              </a:rPr>
              <a:t>a:Airlines</a:t>
            </a:r>
            <a:r>
              <a:rPr lang="en-GB" sz="1600" dirty="0">
                <a:latin typeface="Consolas" panose="020B0609020204030204" pitchFamily="49" charset="0"/>
              </a:rPr>
              <a:t>) - [:SERVICE_QUALITY] -&gt; (</a:t>
            </a:r>
            <a:r>
              <a:rPr lang="en-GB" sz="1600" dirty="0" err="1">
                <a:latin typeface="Consolas" panose="020B0609020204030204" pitchFamily="49" charset="0"/>
              </a:rPr>
              <a:t>sq:Service_Quality</a:t>
            </a:r>
            <a:r>
              <a:rPr lang="en-GB" sz="1600" dirty="0">
                <a:latin typeface="Consolas" panose="020B0609020204030204" pitchFamily="49" charset="0"/>
              </a:rPr>
              <a:t>), (</a:t>
            </a:r>
            <a:r>
              <a:rPr lang="en-GB" sz="1600" dirty="0" err="1">
                <a:latin typeface="Consolas" panose="020B0609020204030204" pitchFamily="49" charset="0"/>
              </a:rPr>
              <a:t>a:Airlines</a:t>
            </a:r>
            <a:r>
              <a:rPr lang="en-GB" sz="1600" dirty="0">
                <a:latin typeface="Consolas" panose="020B0609020204030204" pitchFamily="49" charset="0"/>
              </a:rPr>
              <a:t>) - [:PUNCTUALITY] -&gt; (</a:t>
            </a:r>
            <a:r>
              <a:rPr lang="en-GB" sz="1600" dirty="0" err="1">
                <a:latin typeface="Consolas" panose="020B0609020204030204" pitchFamily="49" charset="0"/>
              </a:rPr>
              <a:t>pu:Punctuality</a:t>
            </a:r>
            <a:r>
              <a:rPr lang="en-GB" sz="1600" dirty="0">
                <a:latin typeface="Consolas" panose="020B0609020204030204" pitchFamily="49" charset="0"/>
              </a:rPr>
              <a:t>), (</a:t>
            </a:r>
            <a:r>
              <a:rPr lang="en-GB" sz="1600" dirty="0" err="1">
                <a:latin typeface="Consolas" panose="020B0609020204030204" pitchFamily="49" charset="0"/>
              </a:rPr>
              <a:t>a:Airlines</a:t>
            </a:r>
            <a:r>
              <a:rPr lang="en-GB" sz="1600" dirty="0">
                <a:latin typeface="Consolas" panose="020B0609020204030204" pitchFamily="49" charset="0"/>
              </a:rPr>
              <a:t>) - [:HANDLING_PASSENGERS] -&gt; (</a:t>
            </a:r>
            <a:r>
              <a:rPr lang="en-GB" sz="1600" dirty="0" err="1">
                <a:latin typeface="Consolas" panose="020B0609020204030204" pitchFamily="49" charset="0"/>
              </a:rPr>
              <a:t>hp:Handling_passengers</a:t>
            </a:r>
            <a:r>
              <a:rPr lang="en-GB" sz="1600" dirty="0">
                <a:latin typeface="Consolas" panose="020B0609020204030204" pitchFamily="49" charset="0"/>
              </a:rPr>
              <a:t>), (</a:t>
            </a:r>
            <a:r>
              <a:rPr lang="en-GB" sz="1600" dirty="0" err="1">
                <a:latin typeface="Consolas" panose="020B0609020204030204" pitchFamily="49" charset="0"/>
              </a:rPr>
              <a:t>a:Airlines</a:t>
            </a:r>
            <a:r>
              <a:rPr lang="en-GB" sz="1600" dirty="0">
                <a:latin typeface="Consolas" panose="020B0609020204030204" pitchFamily="49" charset="0"/>
              </a:rPr>
              <a:t>) - [:AIRHELP] -&gt; (</a:t>
            </a:r>
            <a:r>
              <a:rPr lang="en-GB" sz="1600" dirty="0" err="1">
                <a:latin typeface="Consolas" panose="020B0609020204030204" pitchFamily="49" charset="0"/>
              </a:rPr>
              <a:t>ah:AirHelp</a:t>
            </a:r>
            <a:r>
              <a:rPr lang="en-GB" sz="1600" dirty="0">
                <a:latin typeface="Consolas" panose="020B0609020204030204" pitchFamily="49" charset="0"/>
              </a:rPr>
              <a:t>)</a:t>
            </a:r>
          </a:p>
          <a:p>
            <a:r>
              <a:rPr lang="en-GB" sz="1600" dirty="0">
                <a:latin typeface="Consolas" panose="020B0609020204030204" pitchFamily="49" charset="0"/>
              </a:rPr>
              <a:t>WHERE </a:t>
            </a:r>
            <a:r>
              <a:rPr lang="en-GB" sz="1600" dirty="0" err="1">
                <a:latin typeface="Consolas" panose="020B0609020204030204" pitchFamily="49" charset="0"/>
              </a:rPr>
              <a:t>sq.service_quality</a:t>
            </a:r>
            <a:r>
              <a:rPr lang="en-GB" sz="1600" dirty="0">
                <a:latin typeface="Consolas" panose="020B0609020204030204" pitchFamily="49" charset="0"/>
              </a:rPr>
              <a:t> = </a:t>
            </a:r>
            <a:r>
              <a:rPr lang="en-GB" sz="1600" dirty="0" err="1">
                <a:latin typeface="Consolas" panose="020B0609020204030204" pitchFamily="49" charset="0"/>
              </a:rPr>
              <a:t>sqmax</a:t>
            </a:r>
            <a:r>
              <a:rPr lang="en-GB" sz="1600" dirty="0">
                <a:latin typeface="Consolas" panose="020B0609020204030204" pitchFamily="49" charset="0"/>
              </a:rPr>
              <a:t> and </a:t>
            </a:r>
            <a:r>
              <a:rPr lang="en-GB" sz="1600" dirty="0" err="1">
                <a:latin typeface="Consolas" panose="020B0609020204030204" pitchFamily="49" charset="0"/>
              </a:rPr>
              <a:t>pu.punctuality</a:t>
            </a:r>
            <a:r>
              <a:rPr lang="en-GB" sz="1600" dirty="0">
                <a:latin typeface="Consolas" panose="020B0609020204030204" pitchFamily="49" charset="0"/>
              </a:rPr>
              <a:t> = </a:t>
            </a:r>
            <a:r>
              <a:rPr lang="en-GB" sz="1600" dirty="0" err="1">
                <a:latin typeface="Consolas" panose="020B0609020204030204" pitchFamily="49" charset="0"/>
              </a:rPr>
              <a:t>pumax</a:t>
            </a:r>
            <a:r>
              <a:rPr lang="en-GB" sz="1600" dirty="0">
                <a:latin typeface="Consolas" panose="020B0609020204030204" pitchFamily="49" charset="0"/>
              </a:rPr>
              <a:t> and </a:t>
            </a:r>
            <a:r>
              <a:rPr lang="en-GB" sz="1600" dirty="0" err="1">
                <a:latin typeface="Consolas" panose="020B0609020204030204" pitchFamily="49" charset="0"/>
              </a:rPr>
              <a:t>hp.handling_passenger</a:t>
            </a:r>
            <a:r>
              <a:rPr lang="en-GB" sz="1600" dirty="0">
                <a:latin typeface="Consolas" panose="020B0609020204030204" pitchFamily="49" charset="0"/>
              </a:rPr>
              <a:t> = </a:t>
            </a:r>
            <a:r>
              <a:rPr lang="en-GB" sz="1600" dirty="0" err="1">
                <a:latin typeface="Consolas" panose="020B0609020204030204" pitchFamily="49" charset="0"/>
              </a:rPr>
              <a:t>hpmax</a:t>
            </a:r>
            <a:r>
              <a:rPr lang="en-GB" sz="1600" dirty="0">
                <a:latin typeface="Consolas" panose="020B0609020204030204" pitchFamily="49" charset="0"/>
              </a:rPr>
              <a:t> and </a:t>
            </a:r>
            <a:r>
              <a:rPr lang="en-GB" sz="1600" dirty="0" err="1">
                <a:latin typeface="Consolas" panose="020B0609020204030204" pitchFamily="49" charset="0"/>
              </a:rPr>
              <a:t>ah.airhelp</a:t>
            </a:r>
            <a:r>
              <a:rPr lang="en-GB" sz="1600" dirty="0">
                <a:latin typeface="Consolas" panose="020B0609020204030204" pitchFamily="49" charset="0"/>
              </a:rPr>
              <a:t> = </a:t>
            </a:r>
            <a:r>
              <a:rPr lang="en-GB" sz="1600" dirty="0" err="1">
                <a:latin typeface="Consolas" panose="020B0609020204030204" pitchFamily="49" charset="0"/>
              </a:rPr>
              <a:t>ahmax</a:t>
            </a:r>
            <a:endParaRPr lang="en-GB" sz="1600" dirty="0">
              <a:latin typeface="Consolas" panose="020B0609020204030204" pitchFamily="49" charset="0"/>
            </a:endParaRPr>
          </a:p>
          <a:p>
            <a:r>
              <a:rPr lang="en-GB" sz="1600" dirty="0">
                <a:latin typeface="Consolas" panose="020B0609020204030204" pitchFamily="49" charset="0"/>
              </a:rPr>
              <a:t>RETURN a, </a:t>
            </a:r>
            <a:r>
              <a:rPr lang="en-GB" sz="1600" dirty="0" err="1">
                <a:latin typeface="Consolas" panose="020B0609020204030204" pitchFamily="49" charset="0"/>
              </a:rPr>
              <a:t>sq</a:t>
            </a:r>
            <a:r>
              <a:rPr lang="en-GB" sz="1600" dirty="0">
                <a:latin typeface="Consolas" panose="020B0609020204030204" pitchFamily="49" charset="0"/>
              </a:rPr>
              <a:t>, </a:t>
            </a:r>
            <a:r>
              <a:rPr lang="en-GB" sz="1600" dirty="0" err="1">
                <a:latin typeface="Consolas" panose="020B0609020204030204" pitchFamily="49" charset="0"/>
              </a:rPr>
              <a:t>pu</a:t>
            </a:r>
            <a:r>
              <a:rPr lang="en-GB" sz="1600" dirty="0">
                <a:latin typeface="Consolas" panose="020B0609020204030204" pitchFamily="49" charset="0"/>
              </a:rPr>
              <a:t>, ah, hp</a:t>
            </a:r>
          </a:p>
        </p:txBody>
      </p:sp>
      <p:sp>
        <p:nvSpPr>
          <p:cNvPr id="9" name="TextBox 8">
            <a:extLst>
              <a:ext uri="{FF2B5EF4-FFF2-40B4-BE49-F238E27FC236}">
                <a16:creationId xmlns:a16="http://schemas.microsoft.com/office/drawing/2014/main" id="{28BCBE42-CCAA-4D0F-8D60-C8A40E8C241F}"/>
              </a:ext>
            </a:extLst>
          </p:cNvPr>
          <p:cNvSpPr txBox="1"/>
          <p:nvPr/>
        </p:nvSpPr>
        <p:spPr>
          <a:xfrm>
            <a:off x="682717" y="2176412"/>
            <a:ext cx="1059906" cy="369332"/>
          </a:xfrm>
          <a:prstGeom prst="rect">
            <a:avLst/>
          </a:prstGeom>
          <a:noFill/>
        </p:spPr>
        <p:txBody>
          <a:bodyPr wrap="none" rtlCol="0">
            <a:spAutoFit/>
          </a:bodyPr>
          <a:lstStyle/>
          <a:p>
            <a:r>
              <a:rPr lang="en-US" b="1" dirty="0">
                <a:latin typeface="+mj-lt"/>
              </a:rPr>
              <a:t>Query :</a:t>
            </a:r>
            <a:endParaRPr lang="en-GB" b="1" dirty="0">
              <a:latin typeface="+mj-lt"/>
            </a:endParaRPr>
          </a:p>
        </p:txBody>
      </p:sp>
      <p:sp>
        <p:nvSpPr>
          <p:cNvPr id="2" name="Title 1">
            <a:extLst>
              <a:ext uri="{FF2B5EF4-FFF2-40B4-BE49-F238E27FC236}">
                <a16:creationId xmlns:a16="http://schemas.microsoft.com/office/drawing/2014/main" id="{58C99FEF-53E8-4EB1-B507-2CC080B43062}"/>
              </a:ext>
            </a:extLst>
          </p:cNvPr>
          <p:cNvSpPr txBox="1">
            <a:spLocks/>
          </p:cNvSpPr>
          <p:nvPr/>
        </p:nvSpPr>
        <p:spPr>
          <a:xfrm>
            <a:off x="645559" y="6406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User Story 5</a:t>
            </a:r>
            <a:endParaRPr lang="en-IN" dirty="0">
              <a:solidFill>
                <a:schemeClr val="tx1"/>
              </a:solidFill>
            </a:endParaRPr>
          </a:p>
        </p:txBody>
      </p:sp>
      <p:pic>
        <p:nvPicPr>
          <p:cNvPr id="4" name="Content Placeholder 4" descr="Airplane">
            <a:extLst>
              <a:ext uri="{FF2B5EF4-FFF2-40B4-BE49-F238E27FC236}">
                <a16:creationId xmlns:a16="http://schemas.microsoft.com/office/drawing/2014/main" id="{9FECD05C-AD71-4CBE-8A90-6A70FFCC1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3183" y="4904896"/>
            <a:ext cx="1643743" cy="1643743"/>
          </a:xfrm>
          <a:prstGeom prst="rect">
            <a:avLst/>
          </a:prstGeom>
        </p:spPr>
      </p:pic>
    </p:spTree>
    <p:extLst>
      <p:ext uri="{BB962C8B-B14F-4D97-AF65-F5344CB8AC3E}">
        <p14:creationId xmlns:p14="http://schemas.microsoft.com/office/powerpoint/2010/main" val="96564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EEC7C3-58B5-49DF-8205-6BA04965C298}"/>
              </a:ext>
            </a:extLst>
          </p:cNvPr>
          <p:cNvSpPr txBox="1"/>
          <p:nvPr/>
        </p:nvSpPr>
        <p:spPr>
          <a:xfrm>
            <a:off x="682717" y="1033427"/>
            <a:ext cx="11225031" cy="923330"/>
          </a:xfrm>
          <a:prstGeom prst="rect">
            <a:avLst/>
          </a:prstGeom>
          <a:noFill/>
        </p:spPr>
        <p:txBody>
          <a:bodyPr wrap="square">
            <a:spAutoFit/>
          </a:bodyPr>
          <a:lstStyle/>
          <a:p>
            <a:r>
              <a:rPr lang="en-GB" dirty="0">
                <a:latin typeface="+mj-lt"/>
              </a:rPr>
              <a:t>Pascal is a traveller from Aalborg, Denmark. He is planning to visit  Amsterdam, Netherlands and Oslo, Norway in four days, keeping 2 days for each City. He wants to the available flights with this combination starting from 15th Sep 2020.</a:t>
            </a:r>
          </a:p>
        </p:txBody>
      </p:sp>
      <p:sp>
        <p:nvSpPr>
          <p:cNvPr id="7" name="TextBox 6">
            <a:extLst>
              <a:ext uri="{FF2B5EF4-FFF2-40B4-BE49-F238E27FC236}">
                <a16:creationId xmlns:a16="http://schemas.microsoft.com/office/drawing/2014/main" id="{9E44618F-213D-44CA-902D-E97A10D73EFD}"/>
              </a:ext>
            </a:extLst>
          </p:cNvPr>
          <p:cNvSpPr txBox="1"/>
          <p:nvPr/>
        </p:nvSpPr>
        <p:spPr>
          <a:xfrm>
            <a:off x="682717" y="2438067"/>
            <a:ext cx="10479640" cy="3093154"/>
          </a:xfrm>
          <a:prstGeom prst="rect">
            <a:avLst/>
          </a:prstGeom>
          <a:noFill/>
        </p:spPr>
        <p:txBody>
          <a:bodyPr wrap="square">
            <a:spAutoFit/>
          </a:bodyPr>
          <a:lstStyle/>
          <a:p>
            <a:r>
              <a:rPr lang="en-GB" sz="1500" dirty="0">
                <a:latin typeface="Consolas" panose="020B0609020204030204" pitchFamily="49" charset="0"/>
              </a:rPr>
              <a:t>WITH date("2020-09-15") AS first</a:t>
            </a:r>
          </a:p>
          <a:p>
            <a:endParaRPr lang="en-GB" sz="1500" dirty="0">
              <a:latin typeface="Consolas" panose="020B0609020204030204" pitchFamily="49" charset="0"/>
            </a:endParaRPr>
          </a:p>
          <a:p>
            <a:r>
              <a:rPr lang="en-GB" sz="1500" dirty="0">
                <a:latin typeface="Consolas" panose="020B0609020204030204" pitchFamily="49" charset="0"/>
              </a:rPr>
              <a:t>MATCH (</a:t>
            </a:r>
            <a:r>
              <a:rPr lang="en-GB" sz="1500" dirty="0" err="1">
                <a:latin typeface="Consolas" panose="020B0609020204030204" pitchFamily="49" charset="0"/>
              </a:rPr>
              <a:t>al:Airline</a:t>
            </a:r>
            <a:r>
              <a:rPr lang="en-GB" sz="1500" dirty="0">
                <a:latin typeface="Consolas" panose="020B0609020204030204" pitchFamily="49" charset="0"/>
              </a:rPr>
              <a:t>), (</a:t>
            </a:r>
            <a:r>
              <a:rPr lang="en-GB" sz="1500" dirty="0" err="1">
                <a:latin typeface="Consolas" panose="020B0609020204030204" pitchFamily="49" charset="0"/>
              </a:rPr>
              <a:t>sa:SourceAirport</a:t>
            </a:r>
            <a:r>
              <a:rPr lang="en-GB" sz="1500" dirty="0">
                <a:latin typeface="Consolas" panose="020B0609020204030204" pitchFamily="49" charset="0"/>
              </a:rPr>
              <a:t>), (</a:t>
            </a:r>
            <a:r>
              <a:rPr lang="en-GB" sz="1500" dirty="0" err="1">
                <a:latin typeface="Consolas" panose="020B0609020204030204" pitchFamily="49" charset="0"/>
              </a:rPr>
              <a:t>da:DestinationAirport</a:t>
            </a:r>
            <a:r>
              <a:rPr lang="en-GB" sz="1500" dirty="0">
                <a:latin typeface="Consolas" panose="020B0609020204030204" pitchFamily="49" charset="0"/>
              </a:rPr>
              <a:t>), (</a:t>
            </a:r>
            <a:r>
              <a:rPr lang="en-GB" sz="1500" dirty="0" err="1">
                <a:latin typeface="Consolas" panose="020B0609020204030204" pitchFamily="49" charset="0"/>
              </a:rPr>
              <a:t>sc:SourceCity</a:t>
            </a:r>
            <a:r>
              <a:rPr lang="en-GB" sz="1500" dirty="0">
                <a:latin typeface="Consolas" panose="020B0609020204030204" pitchFamily="49" charset="0"/>
              </a:rPr>
              <a:t>), (</a:t>
            </a:r>
            <a:r>
              <a:rPr lang="en-GB" sz="1500" dirty="0" err="1">
                <a:latin typeface="Consolas" panose="020B0609020204030204" pitchFamily="49" charset="0"/>
              </a:rPr>
              <a:t>dc:DestinationCity</a:t>
            </a:r>
            <a:r>
              <a:rPr lang="en-GB" sz="1500" dirty="0">
                <a:latin typeface="Consolas" panose="020B0609020204030204" pitchFamily="49" charset="0"/>
              </a:rPr>
              <a:t>)</a:t>
            </a:r>
          </a:p>
          <a:p>
            <a:r>
              <a:rPr lang="en-GB" sz="1500" dirty="0">
                <a:latin typeface="Consolas" panose="020B0609020204030204" pitchFamily="49" charset="0"/>
              </a:rPr>
              <a:t>MATCH (</a:t>
            </a:r>
            <a:r>
              <a:rPr lang="en-GB" sz="1500" dirty="0" err="1">
                <a:latin typeface="Consolas" panose="020B0609020204030204" pitchFamily="49" charset="0"/>
              </a:rPr>
              <a:t>sc</a:t>
            </a:r>
            <a:r>
              <a:rPr lang="en-GB" sz="1500" dirty="0">
                <a:latin typeface="Consolas" panose="020B0609020204030204" pitchFamily="49" charset="0"/>
              </a:rPr>
              <a:t>) &lt;- [:SOURCE_CITY] - (</a:t>
            </a:r>
            <a:r>
              <a:rPr lang="en-GB" sz="1500" dirty="0" err="1">
                <a:latin typeface="Consolas" panose="020B0609020204030204" pitchFamily="49" charset="0"/>
              </a:rPr>
              <a:t>sa</a:t>
            </a:r>
            <a:r>
              <a:rPr lang="en-GB" sz="1500" dirty="0">
                <a:latin typeface="Consolas" panose="020B0609020204030204" pitchFamily="49" charset="0"/>
              </a:rPr>
              <a:t>) - [:HAS_FLIGHT] -&gt; (al)</a:t>
            </a:r>
          </a:p>
          <a:p>
            <a:r>
              <a:rPr lang="en-GB" sz="1500" dirty="0">
                <a:latin typeface="Consolas" panose="020B0609020204030204" pitchFamily="49" charset="0"/>
              </a:rPr>
              <a:t>MATCH (al) - [:TO_DESTINATION] -&gt; (da) - [:DEST_CITY] -&gt; (dc) </a:t>
            </a:r>
          </a:p>
          <a:p>
            <a:endParaRPr lang="en-GB" sz="1500" dirty="0">
              <a:latin typeface="Consolas" panose="020B0609020204030204" pitchFamily="49" charset="0"/>
            </a:endParaRPr>
          </a:p>
          <a:p>
            <a:r>
              <a:rPr lang="en-GB" sz="1500" dirty="0">
                <a:latin typeface="Consolas" panose="020B0609020204030204" pitchFamily="49" charset="0"/>
              </a:rPr>
              <a:t>WHERE ( </a:t>
            </a:r>
            <a:r>
              <a:rPr lang="en-GB" sz="1500" dirty="0" err="1">
                <a:latin typeface="Consolas" panose="020B0609020204030204" pitchFamily="49" charset="0"/>
              </a:rPr>
              <a:t>al.dep_date</a:t>
            </a:r>
            <a:r>
              <a:rPr lang="en-GB" sz="1500" dirty="0">
                <a:latin typeface="Consolas" panose="020B0609020204030204" pitchFamily="49" charset="0"/>
              </a:rPr>
              <a:t> = first and </a:t>
            </a:r>
            <a:r>
              <a:rPr lang="en-GB" sz="1500" dirty="0" err="1">
                <a:latin typeface="Consolas" panose="020B0609020204030204" pitchFamily="49" charset="0"/>
              </a:rPr>
              <a:t>sa.sourceAirport</a:t>
            </a:r>
            <a:r>
              <a:rPr lang="en-GB" sz="1500" dirty="0">
                <a:latin typeface="Consolas" panose="020B0609020204030204" pitchFamily="49" charset="0"/>
              </a:rPr>
              <a:t> = 'AAL' and </a:t>
            </a:r>
            <a:r>
              <a:rPr lang="en-GB" sz="1500" dirty="0" err="1">
                <a:latin typeface="Consolas" panose="020B0609020204030204" pitchFamily="49" charset="0"/>
              </a:rPr>
              <a:t>da.destinationAirport</a:t>
            </a:r>
            <a:r>
              <a:rPr lang="en-GB" sz="1500" dirty="0">
                <a:latin typeface="Consolas" panose="020B0609020204030204" pitchFamily="49" charset="0"/>
              </a:rPr>
              <a:t> = 'AMS' and </a:t>
            </a:r>
            <a:r>
              <a:rPr lang="en-GB" sz="1500" dirty="0" err="1">
                <a:latin typeface="Consolas" panose="020B0609020204030204" pitchFamily="49" charset="0"/>
              </a:rPr>
              <a:t>al.arr_date</a:t>
            </a:r>
            <a:r>
              <a:rPr lang="en-GB" sz="1500" dirty="0">
                <a:latin typeface="Consolas" panose="020B0609020204030204" pitchFamily="49" charset="0"/>
              </a:rPr>
              <a:t> = first) OR (  </a:t>
            </a:r>
            <a:r>
              <a:rPr lang="en-GB" sz="1500" dirty="0" err="1">
                <a:latin typeface="Consolas" panose="020B0609020204030204" pitchFamily="49" charset="0"/>
              </a:rPr>
              <a:t>al.dep_date</a:t>
            </a:r>
            <a:r>
              <a:rPr lang="en-GB" sz="1500" dirty="0">
                <a:latin typeface="Consolas" panose="020B0609020204030204" pitchFamily="49" charset="0"/>
              </a:rPr>
              <a:t> = first + duration('P2D') and </a:t>
            </a:r>
            <a:r>
              <a:rPr lang="en-GB" sz="1500" dirty="0" err="1">
                <a:latin typeface="Consolas" panose="020B0609020204030204" pitchFamily="49" charset="0"/>
              </a:rPr>
              <a:t>sa.sourceAirport</a:t>
            </a:r>
            <a:r>
              <a:rPr lang="en-GB" sz="1500" dirty="0">
                <a:latin typeface="Consolas" panose="020B0609020204030204" pitchFamily="49" charset="0"/>
              </a:rPr>
              <a:t> = 'AMS' and </a:t>
            </a:r>
            <a:r>
              <a:rPr lang="en-GB" sz="1500" dirty="0" err="1">
                <a:latin typeface="Consolas" panose="020B0609020204030204" pitchFamily="49" charset="0"/>
              </a:rPr>
              <a:t>da.destinationAirport</a:t>
            </a:r>
            <a:r>
              <a:rPr lang="en-GB" sz="1500" dirty="0">
                <a:latin typeface="Consolas" panose="020B0609020204030204" pitchFamily="49" charset="0"/>
              </a:rPr>
              <a:t> = 'OSL' and </a:t>
            </a:r>
            <a:r>
              <a:rPr lang="en-GB" sz="1500" dirty="0" err="1">
                <a:latin typeface="Consolas" panose="020B0609020204030204" pitchFamily="49" charset="0"/>
              </a:rPr>
              <a:t>al.arr_date</a:t>
            </a:r>
            <a:r>
              <a:rPr lang="en-GB" sz="1500" dirty="0">
                <a:latin typeface="Consolas" panose="020B0609020204030204" pitchFamily="49" charset="0"/>
              </a:rPr>
              <a:t> = first + duration('P2D')) OR  (  </a:t>
            </a:r>
            <a:r>
              <a:rPr lang="en-GB" sz="1500" dirty="0" err="1">
                <a:latin typeface="Consolas" panose="020B0609020204030204" pitchFamily="49" charset="0"/>
              </a:rPr>
              <a:t>al.dep_date</a:t>
            </a:r>
            <a:r>
              <a:rPr lang="en-GB" sz="1500" dirty="0">
                <a:latin typeface="Consolas" panose="020B0609020204030204" pitchFamily="49" charset="0"/>
              </a:rPr>
              <a:t> = first + duration('P4D') and </a:t>
            </a:r>
            <a:r>
              <a:rPr lang="en-GB" sz="1500" dirty="0" err="1">
                <a:latin typeface="Consolas" panose="020B0609020204030204" pitchFamily="49" charset="0"/>
              </a:rPr>
              <a:t>sa.sourceAirport</a:t>
            </a:r>
            <a:r>
              <a:rPr lang="en-GB" sz="1500" dirty="0">
                <a:latin typeface="Consolas" panose="020B0609020204030204" pitchFamily="49" charset="0"/>
              </a:rPr>
              <a:t> = 'OSL' and </a:t>
            </a:r>
            <a:r>
              <a:rPr lang="en-GB" sz="1500" dirty="0" err="1">
                <a:latin typeface="Consolas" panose="020B0609020204030204" pitchFamily="49" charset="0"/>
              </a:rPr>
              <a:t>da.destinationAirport</a:t>
            </a:r>
            <a:r>
              <a:rPr lang="en-GB" sz="1500" dirty="0">
                <a:latin typeface="Consolas" panose="020B0609020204030204" pitchFamily="49" charset="0"/>
              </a:rPr>
              <a:t> = 'AAL' and </a:t>
            </a:r>
            <a:r>
              <a:rPr lang="en-GB" sz="1500" dirty="0" err="1">
                <a:latin typeface="Consolas" panose="020B0609020204030204" pitchFamily="49" charset="0"/>
              </a:rPr>
              <a:t>al.arr_date</a:t>
            </a:r>
            <a:r>
              <a:rPr lang="en-GB" sz="1500" dirty="0">
                <a:latin typeface="Consolas" panose="020B0609020204030204" pitchFamily="49" charset="0"/>
              </a:rPr>
              <a:t> = first + duration('P4D')) </a:t>
            </a:r>
          </a:p>
          <a:p>
            <a:r>
              <a:rPr lang="en-GB" sz="1500" dirty="0">
                <a:latin typeface="Consolas" panose="020B0609020204030204" pitchFamily="49" charset="0"/>
              </a:rPr>
              <a:t>RETURN al, </a:t>
            </a:r>
            <a:r>
              <a:rPr lang="en-GB" sz="1500" dirty="0" err="1">
                <a:latin typeface="Consolas" panose="020B0609020204030204" pitchFamily="49" charset="0"/>
              </a:rPr>
              <a:t>sa</a:t>
            </a:r>
            <a:r>
              <a:rPr lang="en-GB" sz="1500" dirty="0">
                <a:latin typeface="Consolas" panose="020B0609020204030204" pitchFamily="49" charset="0"/>
              </a:rPr>
              <a:t>, da, </a:t>
            </a:r>
            <a:r>
              <a:rPr lang="en-GB" sz="1500" dirty="0" err="1">
                <a:latin typeface="Consolas" panose="020B0609020204030204" pitchFamily="49" charset="0"/>
              </a:rPr>
              <a:t>sc</a:t>
            </a:r>
            <a:r>
              <a:rPr lang="en-GB" sz="1500" dirty="0">
                <a:latin typeface="Consolas" panose="020B0609020204030204" pitchFamily="49" charset="0"/>
              </a:rPr>
              <a:t>, dc</a:t>
            </a:r>
          </a:p>
        </p:txBody>
      </p:sp>
      <p:sp>
        <p:nvSpPr>
          <p:cNvPr id="9" name="TextBox 8">
            <a:extLst>
              <a:ext uri="{FF2B5EF4-FFF2-40B4-BE49-F238E27FC236}">
                <a16:creationId xmlns:a16="http://schemas.microsoft.com/office/drawing/2014/main" id="{B3934184-742D-4102-8A98-E269C3709E91}"/>
              </a:ext>
            </a:extLst>
          </p:cNvPr>
          <p:cNvSpPr txBox="1"/>
          <p:nvPr/>
        </p:nvSpPr>
        <p:spPr>
          <a:xfrm>
            <a:off x="682717" y="2068735"/>
            <a:ext cx="1059906" cy="369332"/>
          </a:xfrm>
          <a:prstGeom prst="rect">
            <a:avLst/>
          </a:prstGeom>
          <a:noFill/>
        </p:spPr>
        <p:txBody>
          <a:bodyPr wrap="none" rtlCol="0">
            <a:spAutoFit/>
          </a:bodyPr>
          <a:lstStyle/>
          <a:p>
            <a:r>
              <a:rPr lang="en-US" b="1" dirty="0">
                <a:latin typeface="+mj-lt"/>
              </a:rPr>
              <a:t>Query :</a:t>
            </a:r>
            <a:endParaRPr lang="en-GB" b="1" dirty="0">
              <a:latin typeface="+mj-lt"/>
            </a:endParaRPr>
          </a:p>
        </p:txBody>
      </p:sp>
      <p:sp>
        <p:nvSpPr>
          <p:cNvPr id="2" name="Title 1">
            <a:extLst>
              <a:ext uri="{FF2B5EF4-FFF2-40B4-BE49-F238E27FC236}">
                <a16:creationId xmlns:a16="http://schemas.microsoft.com/office/drawing/2014/main" id="{27AD0F6B-3DA9-43E9-BF3F-2E53D05CFE91}"/>
              </a:ext>
            </a:extLst>
          </p:cNvPr>
          <p:cNvSpPr txBox="1">
            <a:spLocks/>
          </p:cNvSpPr>
          <p:nvPr/>
        </p:nvSpPr>
        <p:spPr>
          <a:xfrm>
            <a:off x="645559" y="6406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User Story 6</a:t>
            </a:r>
            <a:endParaRPr lang="en-IN" dirty="0">
              <a:solidFill>
                <a:schemeClr val="tx1"/>
              </a:solidFill>
            </a:endParaRPr>
          </a:p>
        </p:txBody>
      </p:sp>
      <p:pic>
        <p:nvPicPr>
          <p:cNvPr id="4" name="Content Placeholder 4" descr="Airplane">
            <a:extLst>
              <a:ext uri="{FF2B5EF4-FFF2-40B4-BE49-F238E27FC236}">
                <a16:creationId xmlns:a16="http://schemas.microsoft.com/office/drawing/2014/main" id="{E90FDC17-181A-484E-B0A1-F417486FE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3183" y="4904896"/>
            <a:ext cx="1643743" cy="1643743"/>
          </a:xfrm>
          <a:prstGeom prst="rect">
            <a:avLst/>
          </a:prstGeom>
        </p:spPr>
      </p:pic>
    </p:spTree>
    <p:extLst>
      <p:ext uri="{BB962C8B-B14F-4D97-AF65-F5344CB8AC3E}">
        <p14:creationId xmlns:p14="http://schemas.microsoft.com/office/powerpoint/2010/main" val="159834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80BD8C-73FB-4F38-9F29-FB4C75C8E09E}"/>
              </a:ext>
            </a:extLst>
          </p:cNvPr>
          <p:cNvSpPr txBox="1"/>
          <p:nvPr/>
        </p:nvSpPr>
        <p:spPr>
          <a:xfrm>
            <a:off x="625011" y="1331641"/>
            <a:ext cx="10941977" cy="923330"/>
          </a:xfrm>
          <a:prstGeom prst="rect">
            <a:avLst/>
          </a:prstGeom>
          <a:noFill/>
        </p:spPr>
        <p:txBody>
          <a:bodyPr wrap="square">
            <a:spAutoFit/>
          </a:bodyPr>
          <a:lstStyle/>
          <a:p>
            <a:r>
              <a:rPr lang="en-GB" dirty="0">
                <a:latin typeface="+mj-lt"/>
              </a:rPr>
              <a:t>Krischan is head of Airport complaints team. His team works on noise complaints on airports caused due to various factors. He wants to take necessary actions on the complaints based on top communities.</a:t>
            </a:r>
          </a:p>
        </p:txBody>
      </p:sp>
      <p:sp>
        <p:nvSpPr>
          <p:cNvPr id="7" name="TextBox 6">
            <a:extLst>
              <a:ext uri="{FF2B5EF4-FFF2-40B4-BE49-F238E27FC236}">
                <a16:creationId xmlns:a16="http://schemas.microsoft.com/office/drawing/2014/main" id="{F824AFB9-5074-4594-9554-D01A52CB1ECA}"/>
              </a:ext>
            </a:extLst>
          </p:cNvPr>
          <p:cNvSpPr txBox="1"/>
          <p:nvPr/>
        </p:nvSpPr>
        <p:spPr>
          <a:xfrm>
            <a:off x="682717" y="3535466"/>
            <a:ext cx="9667982" cy="1077218"/>
          </a:xfrm>
          <a:prstGeom prst="rect">
            <a:avLst/>
          </a:prstGeom>
          <a:noFill/>
        </p:spPr>
        <p:txBody>
          <a:bodyPr wrap="square">
            <a:spAutoFit/>
          </a:bodyPr>
          <a:lstStyle/>
          <a:p>
            <a:r>
              <a:rPr lang="en-GB" sz="1600" dirty="0">
                <a:latin typeface="Consolas" panose="020B0609020204030204" pitchFamily="49" charset="0"/>
              </a:rPr>
              <a:t>MATCH (</a:t>
            </a:r>
            <a:r>
              <a:rPr lang="en-GB" sz="1600" dirty="0" err="1">
                <a:latin typeface="Consolas" panose="020B0609020204030204" pitchFamily="49" charset="0"/>
              </a:rPr>
              <a:t>c:Community</a:t>
            </a:r>
            <a:r>
              <a:rPr lang="en-GB" sz="1600" dirty="0">
                <a:latin typeface="Consolas" panose="020B0609020204030204" pitchFamily="49" charset="0"/>
              </a:rPr>
              <a:t>) - [</a:t>
            </a:r>
            <a:r>
              <a:rPr lang="en-GB" sz="1600" dirty="0" err="1">
                <a:latin typeface="Consolas" panose="020B0609020204030204" pitchFamily="49" charset="0"/>
              </a:rPr>
              <a:t>r:COMPLAINTS</a:t>
            </a:r>
            <a:r>
              <a:rPr lang="en-GB" sz="1600" dirty="0">
                <a:latin typeface="Consolas" panose="020B0609020204030204" pitchFamily="49" charset="0"/>
              </a:rPr>
              <a:t>] -&gt; (</a:t>
            </a:r>
            <a:r>
              <a:rPr lang="en-GB" sz="1600" dirty="0" err="1">
                <a:latin typeface="Consolas" panose="020B0609020204030204" pitchFamily="49" charset="0"/>
              </a:rPr>
              <a:t>com:Total_complaints</a:t>
            </a:r>
            <a:r>
              <a:rPr lang="en-GB" sz="1600" dirty="0">
                <a:latin typeface="Consolas" panose="020B0609020204030204" pitchFamily="49" charset="0"/>
              </a:rPr>
              <a:t>) </a:t>
            </a:r>
          </a:p>
          <a:p>
            <a:r>
              <a:rPr lang="en-GB" sz="1600" dirty="0">
                <a:latin typeface="Consolas" panose="020B0609020204030204" pitchFamily="49" charset="0"/>
              </a:rPr>
              <a:t>RETURN c, SUM(</a:t>
            </a:r>
            <a:r>
              <a:rPr lang="en-GB" sz="1600" dirty="0" err="1">
                <a:latin typeface="Consolas" panose="020B0609020204030204" pitchFamily="49" charset="0"/>
              </a:rPr>
              <a:t>com.complaints</a:t>
            </a:r>
            <a:r>
              <a:rPr lang="en-GB" sz="1600" dirty="0">
                <a:latin typeface="Consolas" panose="020B0609020204030204" pitchFamily="49" charset="0"/>
              </a:rPr>
              <a:t>) AS Total  </a:t>
            </a:r>
          </a:p>
          <a:p>
            <a:r>
              <a:rPr lang="en-GB" sz="1600" dirty="0">
                <a:latin typeface="Consolas" panose="020B0609020204030204" pitchFamily="49" charset="0"/>
              </a:rPr>
              <a:t>ORDER BY Total DESC </a:t>
            </a:r>
          </a:p>
          <a:p>
            <a:r>
              <a:rPr lang="en-GB" sz="1600" dirty="0">
                <a:latin typeface="Consolas" panose="020B0609020204030204" pitchFamily="49" charset="0"/>
              </a:rPr>
              <a:t>LIMIT 3</a:t>
            </a:r>
          </a:p>
        </p:txBody>
      </p:sp>
      <p:sp>
        <p:nvSpPr>
          <p:cNvPr id="9" name="TextBox 8">
            <a:extLst>
              <a:ext uri="{FF2B5EF4-FFF2-40B4-BE49-F238E27FC236}">
                <a16:creationId xmlns:a16="http://schemas.microsoft.com/office/drawing/2014/main" id="{C9421BA1-7705-4811-BF95-556C53C804EC}"/>
              </a:ext>
            </a:extLst>
          </p:cNvPr>
          <p:cNvSpPr txBox="1"/>
          <p:nvPr/>
        </p:nvSpPr>
        <p:spPr>
          <a:xfrm>
            <a:off x="682717" y="2693523"/>
            <a:ext cx="2182008" cy="369332"/>
          </a:xfrm>
          <a:prstGeom prst="rect">
            <a:avLst/>
          </a:prstGeom>
          <a:noFill/>
        </p:spPr>
        <p:txBody>
          <a:bodyPr wrap="none" rtlCol="0">
            <a:spAutoFit/>
          </a:bodyPr>
          <a:lstStyle/>
          <a:p>
            <a:r>
              <a:rPr lang="en-US" b="1" dirty="0">
                <a:latin typeface="+mj-lt"/>
              </a:rPr>
              <a:t>Query &amp; Output:</a:t>
            </a:r>
            <a:endParaRPr lang="en-GB" b="1" dirty="0">
              <a:latin typeface="+mj-lt"/>
            </a:endParaRPr>
          </a:p>
        </p:txBody>
      </p:sp>
      <p:sp>
        <p:nvSpPr>
          <p:cNvPr id="4" name="Title 1">
            <a:extLst>
              <a:ext uri="{FF2B5EF4-FFF2-40B4-BE49-F238E27FC236}">
                <a16:creationId xmlns:a16="http://schemas.microsoft.com/office/drawing/2014/main" id="{59B641AB-95FF-4051-8AFB-A659D8A23A3B}"/>
              </a:ext>
            </a:extLst>
          </p:cNvPr>
          <p:cNvSpPr txBox="1">
            <a:spLocks/>
          </p:cNvSpPr>
          <p:nvPr/>
        </p:nvSpPr>
        <p:spPr>
          <a:xfrm>
            <a:off x="645559" y="6406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User Story 7</a:t>
            </a:r>
            <a:endParaRPr lang="en-IN" dirty="0">
              <a:solidFill>
                <a:schemeClr val="tx1"/>
              </a:solidFill>
            </a:endParaRPr>
          </a:p>
        </p:txBody>
      </p:sp>
      <p:pic>
        <p:nvPicPr>
          <p:cNvPr id="11" name="Content Placeholder 4" descr="Airplane">
            <a:extLst>
              <a:ext uri="{FF2B5EF4-FFF2-40B4-BE49-F238E27FC236}">
                <a16:creationId xmlns:a16="http://schemas.microsoft.com/office/drawing/2014/main" id="{6C19D5C8-C51F-4B1F-BA65-C9CFD3284D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3183" y="4904896"/>
            <a:ext cx="1643743" cy="1643743"/>
          </a:xfrm>
          <a:prstGeom prst="rect">
            <a:avLst/>
          </a:prstGeom>
        </p:spPr>
      </p:pic>
    </p:spTree>
    <p:extLst>
      <p:ext uri="{BB962C8B-B14F-4D97-AF65-F5344CB8AC3E}">
        <p14:creationId xmlns:p14="http://schemas.microsoft.com/office/powerpoint/2010/main" val="226271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ounded Rectangle 3">
            <a:extLst>
              <a:ext uri="{FF2B5EF4-FFF2-40B4-BE49-F238E27FC236}">
                <a16:creationId xmlns:a16="http://schemas.microsoft.com/office/drawing/2014/main" id="{11EC5DA6-CF1B-48A9-A2D2-74B0B8DA0CA9}"/>
              </a:ext>
            </a:extLst>
          </p:cNvPr>
          <p:cNvSpPr/>
          <p:nvPr/>
        </p:nvSpPr>
        <p:spPr>
          <a:xfrm>
            <a:off x="794728" y="3200400"/>
            <a:ext cx="2761272"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mj-lt"/>
              </a:rPr>
              <a:t>Central Data Set</a:t>
            </a:r>
            <a:endParaRPr lang="en-IN" sz="2400" dirty="0">
              <a:latin typeface="+mj-lt"/>
            </a:endParaRPr>
          </a:p>
        </p:txBody>
      </p:sp>
      <p:sp>
        <p:nvSpPr>
          <p:cNvPr id="3" name="TextBox 2">
            <a:extLst>
              <a:ext uri="{FF2B5EF4-FFF2-40B4-BE49-F238E27FC236}">
                <a16:creationId xmlns:a16="http://schemas.microsoft.com/office/drawing/2014/main" id="{74C8FAB5-BCBA-4452-AE1D-D937948CCD2D}"/>
              </a:ext>
            </a:extLst>
          </p:cNvPr>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latin typeface="+mj-lt"/>
              </a:rPr>
              <a:t>4</a:t>
            </a:r>
            <a:endParaRPr lang="en-IN" sz="1333" dirty="0">
              <a:solidFill>
                <a:schemeClr val="bg1"/>
              </a:solidFill>
              <a:latin typeface="+mj-lt"/>
            </a:endParaRPr>
          </a:p>
        </p:txBody>
      </p:sp>
      <p:pic>
        <p:nvPicPr>
          <p:cNvPr id="4" name="Picture 3">
            <a:extLst>
              <a:ext uri="{FF2B5EF4-FFF2-40B4-BE49-F238E27FC236}">
                <a16:creationId xmlns:a16="http://schemas.microsoft.com/office/drawing/2014/main" id="{D8D03FDA-7041-491D-B856-03BC03348355}"/>
              </a:ext>
            </a:extLst>
          </p:cNvPr>
          <p:cNvPicPr>
            <a:picLocks noChangeAspect="1"/>
          </p:cNvPicPr>
          <p:nvPr/>
        </p:nvPicPr>
        <p:blipFill rotWithShape="1">
          <a:blip r:embed="rId3">
            <a:extLst>
              <a:ext uri="{28A0092B-C50C-407E-A947-70E740481C1C}">
                <a14:useLocalDpi xmlns:a14="http://schemas.microsoft.com/office/drawing/2010/main" val="0"/>
              </a:ext>
            </a:extLst>
          </a:blip>
          <a:srcRect l="16308" r="18051"/>
          <a:stretch/>
        </p:blipFill>
        <p:spPr>
          <a:xfrm>
            <a:off x="5439507" y="2828926"/>
            <a:ext cx="937847" cy="1428749"/>
          </a:xfrm>
          <a:prstGeom prst="rect">
            <a:avLst/>
          </a:prstGeom>
        </p:spPr>
      </p:pic>
      <p:cxnSp>
        <p:nvCxnSpPr>
          <p:cNvPr id="5" name="Straight Arrow Connector 4">
            <a:extLst>
              <a:ext uri="{FF2B5EF4-FFF2-40B4-BE49-F238E27FC236}">
                <a16:creationId xmlns:a16="http://schemas.microsoft.com/office/drawing/2014/main" id="{611B2906-2452-446D-838C-6A0937F2329F}"/>
              </a:ext>
            </a:extLst>
          </p:cNvPr>
          <p:cNvCxnSpPr>
            <a:cxnSpLocks/>
            <a:endCxn id="4" idx="1"/>
          </p:cNvCxnSpPr>
          <p:nvPr/>
        </p:nvCxnSpPr>
        <p:spPr>
          <a:xfrm>
            <a:off x="3561347" y="3543300"/>
            <a:ext cx="187816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ounded Rectangle 6">
            <a:extLst>
              <a:ext uri="{FF2B5EF4-FFF2-40B4-BE49-F238E27FC236}">
                <a16:creationId xmlns:a16="http://schemas.microsoft.com/office/drawing/2014/main" id="{D93D976A-E736-4623-9178-6E71D2EE1351}"/>
              </a:ext>
            </a:extLst>
          </p:cNvPr>
          <p:cNvSpPr/>
          <p:nvPr/>
        </p:nvSpPr>
        <p:spPr>
          <a:xfrm>
            <a:off x="7916985" y="1738923"/>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mj-lt"/>
              </a:rPr>
              <a:t>User Story 11</a:t>
            </a:r>
            <a:endParaRPr lang="en-IN" sz="2400" dirty="0">
              <a:latin typeface="+mj-lt"/>
            </a:endParaRPr>
          </a:p>
        </p:txBody>
      </p:sp>
      <p:cxnSp>
        <p:nvCxnSpPr>
          <p:cNvPr id="7" name="Curved Connector 7">
            <a:extLst>
              <a:ext uri="{FF2B5EF4-FFF2-40B4-BE49-F238E27FC236}">
                <a16:creationId xmlns:a16="http://schemas.microsoft.com/office/drawing/2014/main" id="{64FEBDC0-B0B0-4DF6-8476-F251E46F92B8}"/>
              </a:ext>
            </a:extLst>
          </p:cNvPr>
          <p:cNvCxnSpPr>
            <a:stCxn id="4" idx="3"/>
            <a:endCxn id="6" idx="1"/>
          </p:cNvCxnSpPr>
          <p:nvPr/>
        </p:nvCxnSpPr>
        <p:spPr>
          <a:xfrm flipV="1">
            <a:off x="6377354" y="2081823"/>
            <a:ext cx="1539631" cy="146147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8">
            <a:extLst>
              <a:ext uri="{FF2B5EF4-FFF2-40B4-BE49-F238E27FC236}">
                <a16:creationId xmlns:a16="http://schemas.microsoft.com/office/drawing/2014/main" id="{1C2AB32F-EF03-45E9-AFB2-4CDC344F32BA}"/>
              </a:ext>
            </a:extLst>
          </p:cNvPr>
          <p:cNvSpPr/>
          <p:nvPr/>
        </p:nvSpPr>
        <p:spPr>
          <a:xfrm>
            <a:off x="7916985" y="3187697"/>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mj-lt"/>
              </a:rPr>
              <a:t>User Story 12</a:t>
            </a:r>
            <a:endParaRPr lang="en-IN" sz="2400" dirty="0">
              <a:latin typeface="+mj-lt"/>
            </a:endParaRPr>
          </a:p>
        </p:txBody>
      </p:sp>
      <p:cxnSp>
        <p:nvCxnSpPr>
          <p:cNvPr id="9" name="Straight Arrow Connector 8">
            <a:extLst>
              <a:ext uri="{FF2B5EF4-FFF2-40B4-BE49-F238E27FC236}">
                <a16:creationId xmlns:a16="http://schemas.microsoft.com/office/drawing/2014/main" id="{2CB42778-BAEA-4178-9310-043E18FB8D46}"/>
              </a:ext>
            </a:extLst>
          </p:cNvPr>
          <p:cNvCxnSpPr>
            <a:cxnSpLocks/>
          </p:cNvCxnSpPr>
          <p:nvPr/>
        </p:nvCxnSpPr>
        <p:spPr>
          <a:xfrm flipV="1">
            <a:off x="6377354" y="3530596"/>
            <a:ext cx="1539631" cy="12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ounded Rectangle 11">
            <a:extLst>
              <a:ext uri="{FF2B5EF4-FFF2-40B4-BE49-F238E27FC236}">
                <a16:creationId xmlns:a16="http://schemas.microsoft.com/office/drawing/2014/main" id="{A739D046-A12D-4FA1-975E-D3E5A5FC081A}"/>
              </a:ext>
            </a:extLst>
          </p:cNvPr>
          <p:cNvSpPr/>
          <p:nvPr/>
        </p:nvSpPr>
        <p:spPr>
          <a:xfrm>
            <a:off x="7916985" y="4586652"/>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latin typeface="+mj-lt"/>
              </a:rPr>
              <a:t>User Story 13</a:t>
            </a:r>
            <a:endParaRPr lang="en-IN" sz="2400" dirty="0">
              <a:latin typeface="+mj-lt"/>
            </a:endParaRPr>
          </a:p>
        </p:txBody>
      </p:sp>
      <p:cxnSp>
        <p:nvCxnSpPr>
          <p:cNvPr id="11" name="Curved Connector 12">
            <a:extLst>
              <a:ext uri="{FF2B5EF4-FFF2-40B4-BE49-F238E27FC236}">
                <a16:creationId xmlns:a16="http://schemas.microsoft.com/office/drawing/2014/main" id="{FCFB8862-BE46-4F98-971B-63B01F7D04E4}"/>
              </a:ext>
            </a:extLst>
          </p:cNvPr>
          <p:cNvCxnSpPr>
            <a:stCxn id="4" idx="3"/>
            <a:endCxn id="10" idx="1"/>
          </p:cNvCxnSpPr>
          <p:nvPr/>
        </p:nvCxnSpPr>
        <p:spPr>
          <a:xfrm>
            <a:off x="6377354" y="3543301"/>
            <a:ext cx="1539631" cy="138625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BFF832AC-F565-4E63-A79A-3520E77CDCA2}"/>
              </a:ext>
            </a:extLst>
          </p:cNvPr>
          <p:cNvSpPr txBox="1">
            <a:spLocks/>
          </p:cNvSpPr>
          <p:nvPr/>
        </p:nvSpPr>
        <p:spPr>
          <a:xfrm>
            <a:off x="645559" y="6406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User Story 8</a:t>
            </a:r>
            <a:endParaRPr lang="en-IN" dirty="0">
              <a:solidFill>
                <a:schemeClr val="tx1"/>
              </a:solidFill>
            </a:endParaRPr>
          </a:p>
        </p:txBody>
      </p:sp>
    </p:spTree>
    <p:extLst>
      <p:ext uri="{BB962C8B-B14F-4D97-AF65-F5344CB8AC3E}">
        <p14:creationId xmlns:p14="http://schemas.microsoft.com/office/powerpoint/2010/main" val="6030305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en-US" dirty="0"/>
              <a:t>As a Business traveler , I wish to see the average delay for an airline for a specific route so as to book a flight with less average delays.</a:t>
            </a:r>
          </a:p>
        </p:txBody>
      </p:sp>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11</a:t>
            </a:r>
          </a:p>
        </p:txBody>
      </p:sp>
    </p:spTree>
    <p:extLst>
      <p:ext uri="{BB962C8B-B14F-4D97-AF65-F5344CB8AC3E}">
        <p14:creationId xmlns:p14="http://schemas.microsoft.com/office/powerpoint/2010/main" val="369965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979" t="8658" r="11036" b="72786"/>
          <a:stretch/>
        </p:blipFill>
        <p:spPr>
          <a:xfrm>
            <a:off x="1031630" y="1817075"/>
            <a:ext cx="9976340" cy="1535725"/>
          </a:xfrm>
          <a:prstGeom prst="rect">
            <a:avLst/>
          </a:prstGeom>
        </p:spPr>
      </p:pic>
      <p:pic>
        <p:nvPicPr>
          <p:cNvPr id="5" name="Picture 4"/>
          <p:cNvPicPr/>
          <p:nvPr/>
        </p:nvPicPr>
        <p:blipFill rotWithShape="1">
          <a:blip r:embed="rId3"/>
          <a:srcRect l="4593" t="10295" r="10115" b="47408"/>
          <a:stretch/>
        </p:blipFill>
        <p:spPr>
          <a:xfrm>
            <a:off x="1852244" y="3352800"/>
            <a:ext cx="7971693" cy="2286001"/>
          </a:xfrm>
          <a:prstGeom prst="rect">
            <a:avLst/>
          </a:prstGeom>
        </p:spPr>
      </p:pic>
      <p:sp>
        <p:nvSpPr>
          <p:cNvPr id="7"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11</a:t>
            </a:r>
          </a:p>
        </p:txBody>
      </p:sp>
    </p:spTree>
    <p:extLst>
      <p:ext uri="{BB962C8B-B14F-4D97-AF65-F5344CB8AC3E}">
        <p14:creationId xmlns:p14="http://schemas.microsoft.com/office/powerpoint/2010/main" val="211380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en-US" dirty="0"/>
              <a:t>I wish to find make new friends over long flight journey , hence would like to check the availability of a Travel App for a specific journey Route.</a:t>
            </a:r>
          </a:p>
        </p:txBody>
      </p:sp>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12</a:t>
            </a:r>
          </a:p>
        </p:txBody>
      </p:sp>
    </p:spTree>
    <p:extLst>
      <p:ext uri="{BB962C8B-B14F-4D97-AF65-F5344CB8AC3E}">
        <p14:creationId xmlns:p14="http://schemas.microsoft.com/office/powerpoint/2010/main" val="154799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5665" t="9749" r="3673" b="24758"/>
          <a:stretch/>
        </p:blipFill>
        <p:spPr>
          <a:xfrm>
            <a:off x="2309447" y="3352800"/>
            <a:ext cx="6928339" cy="2813537"/>
          </a:xfrm>
          <a:prstGeom prst="rect">
            <a:avLst/>
          </a:prstGeom>
        </p:spPr>
      </p:pic>
      <p:pic>
        <p:nvPicPr>
          <p:cNvPr id="6" name="Picture 5"/>
          <p:cNvPicPr/>
          <p:nvPr/>
        </p:nvPicPr>
        <p:blipFill rotWithShape="1">
          <a:blip r:embed="rId3"/>
          <a:srcRect l="4440" t="10295" r="10882" b="62689"/>
          <a:stretch/>
        </p:blipFill>
        <p:spPr>
          <a:xfrm>
            <a:off x="1512278" y="1916719"/>
            <a:ext cx="8522677" cy="1436080"/>
          </a:xfrm>
          <a:prstGeom prst="rect">
            <a:avLst/>
          </a:prstGeom>
        </p:spPr>
      </p:pic>
      <p:sp>
        <p:nvSpPr>
          <p:cNvPr id="7"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12</a:t>
            </a:r>
          </a:p>
        </p:txBody>
      </p:sp>
    </p:spTree>
    <p:extLst>
      <p:ext uri="{BB962C8B-B14F-4D97-AF65-F5344CB8AC3E}">
        <p14:creationId xmlns:p14="http://schemas.microsoft.com/office/powerpoint/2010/main" val="215606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39193-CDF1-4AE3-859F-259A9A2F5538}"/>
              </a:ext>
            </a:extLst>
          </p:cNvPr>
          <p:cNvSpPr>
            <a:spLocks noGrp="1"/>
          </p:cNvSpPr>
          <p:nvPr>
            <p:ph type="title"/>
          </p:nvPr>
        </p:nvSpPr>
        <p:spPr>
          <a:xfrm>
            <a:off x="960120" y="434101"/>
            <a:ext cx="7169753" cy="1232750"/>
          </a:xfrm>
        </p:spPr>
        <p:txBody>
          <a:bodyPr anchor="b">
            <a:normAutofit/>
          </a:bodyPr>
          <a:lstStyle/>
          <a:p>
            <a:r>
              <a:rPr lang="en-US" dirty="0">
                <a:solidFill>
                  <a:schemeClr val="bg1"/>
                </a:solidFill>
              </a:rPr>
              <a:t>Points to Consider</a:t>
            </a:r>
            <a:endParaRPr lang="en-IN" dirty="0">
              <a:solidFill>
                <a:schemeClr val="bg1"/>
              </a:solidFill>
            </a:endParaRPr>
          </a:p>
        </p:txBody>
      </p:sp>
      <p:cxnSp>
        <p:nvCxnSpPr>
          <p:cNvPr id="19" name="Straight Connector 12">
            <a:extLst>
              <a:ext uri="{FF2B5EF4-FFF2-40B4-BE49-F238E27FC236}">
                <a16:creationId xmlns:a16="http://schemas.microsoft.com/office/drawing/2014/main" id="{C6C21149-7D17-44C2-AFB6-4D931DC55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676579"/>
            <a:ext cx="8129873"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C2E5FCF0-567A-448C-A6E3-920BFC70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938535"/>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graphicFrame>
        <p:nvGraphicFramePr>
          <p:cNvPr id="21" name="Content Placeholder 2">
            <a:extLst>
              <a:ext uri="{FF2B5EF4-FFF2-40B4-BE49-F238E27FC236}">
                <a16:creationId xmlns:a16="http://schemas.microsoft.com/office/drawing/2014/main" id="{4AE85D97-9957-4F66-8F8E-D8680D9AA833}"/>
              </a:ext>
            </a:extLst>
          </p:cNvPr>
          <p:cNvGraphicFramePr>
            <a:graphicFrameLocks noGrp="1"/>
          </p:cNvGraphicFramePr>
          <p:nvPr>
            <p:ph idx="1"/>
            <p:extLst>
              <p:ext uri="{D42A27DB-BD31-4B8C-83A1-F6EECF244321}">
                <p14:modId xmlns:p14="http://schemas.microsoft.com/office/powerpoint/2010/main" val="2101916741"/>
              </p:ext>
            </p:extLst>
          </p:nvPr>
        </p:nvGraphicFramePr>
        <p:xfrm>
          <a:off x="171449" y="2295726"/>
          <a:ext cx="11915775" cy="4428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4" descr="Airplane">
            <a:extLst>
              <a:ext uri="{FF2B5EF4-FFF2-40B4-BE49-F238E27FC236}">
                <a16:creationId xmlns:a16="http://schemas.microsoft.com/office/drawing/2014/main" id="{C3D84216-1F43-4FA2-9735-F5A955F9C3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74778" y="9632"/>
            <a:ext cx="1643743" cy="1643743"/>
          </a:xfrm>
          <a:prstGeom prst="rect">
            <a:avLst/>
          </a:prstGeom>
        </p:spPr>
      </p:pic>
    </p:spTree>
    <p:extLst>
      <p:ext uri="{BB962C8B-B14F-4D97-AF65-F5344CB8AC3E}">
        <p14:creationId xmlns:p14="http://schemas.microsoft.com/office/powerpoint/2010/main" val="2802594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p:txBody>
          <a:bodyPr/>
          <a:lstStyle/>
          <a:p>
            <a:r>
              <a:rPr lang="en-US" dirty="0"/>
              <a:t>I wish to find an average ratings of various airline services for a specific Route.</a:t>
            </a:r>
          </a:p>
        </p:txBody>
      </p:sp>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13</a:t>
            </a:r>
          </a:p>
        </p:txBody>
      </p:sp>
    </p:spTree>
    <p:extLst>
      <p:ext uri="{BB962C8B-B14F-4D97-AF65-F5344CB8AC3E}">
        <p14:creationId xmlns:p14="http://schemas.microsoft.com/office/powerpoint/2010/main" val="2288801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212" t="10022" r="9502" b="67601"/>
          <a:stretch/>
        </p:blipFill>
        <p:spPr>
          <a:xfrm>
            <a:off x="1535723" y="1793631"/>
            <a:ext cx="8757139" cy="2039815"/>
          </a:xfrm>
          <a:prstGeom prst="rect">
            <a:avLst/>
          </a:prstGeom>
        </p:spPr>
      </p:pic>
      <p:pic>
        <p:nvPicPr>
          <p:cNvPr id="5" name="Picture 4"/>
          <p:cNvPicPr/>
          <p:nvPr/>
        </p:nvPicPr>
        <p:blipFill rotWithShape="1">
          <a:blip r:embed="rId3"/>
          <a:srcRect l="4440" t="10021" r="1371" b="64327"/>
          <a:stretch/>
        </p:blipFill>
        <p:spPr>
          <a:xfrm>
            <a:off x="1975339" y="3915508"/>
            <a:ext cx="7877907" cy="1500553"/>
          </a:xfrm>
          <a:prstGeom prst="rect">
            <a:avLst/>
          </a:prstGeom>
        </p:spPr>
      </p:pic>
      <p:sp>
        <p:nvSpPr>
          <p:cNvPr id="6"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User story 13</a:t>
            </a:r>
          </a:p>
        </p:txBody>
      </p:sp>
    </p:spTree>
    <p:extLst>
      <p:ext uri="{BB962C8B-B14F-4D97-AF65-F5344CB8AC3E}">
        <p14:creationId xmlns:p14="http://schemas.microsoft.com/office/powerpoint/2010/main" val="362931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Opensky</a:t>
            </a:r>
            <a:r>
              <a:rPr lang="en-US" sz="2400" dirty="0"/>
              <a:t> API</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sp>
        <p:nvSpPr>
          <p:cNvPr id="22"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REDIS</a:t>
            </a:r>
          </a:p>
        </p:txBody>
      </p:sp>
    </p:spTree>
    <p:extLst>
      <p:ext uri="{BB962C8B-B14F-4D97-AF65-F5344CB8AC3E}">
        <p14:creationId xmlns:p14="http://schemas.microsoft.com/office/powerpoint/2010/main" val="791786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Opensky</a:t>
            </a:r>
            <a:r>
              <a:rPr lang="en-US" sz="2400" dirty="0"/>
              <a:t> API</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sp>
        <p:nvSpPr>
          <p:cNvPr id="2" name="TextBox 1"/>
          <p:cNvSpPr txBox="1"/>
          <p:nvPr/>
        </p:nvSpPr>
        <p:spPr>
          <a:xfrm>
            <a:off x="1359878" y="4382478"/>
            <a:ext cx="9425353" cy="1200329"/>
          </a:xfrm>
          <a:prstGeom prst="rect">
            <a:avLst/>
          </a:prstGeom>
          <a:noFill/>
        </p:spPr>
        <p:txBody>
          <a:bodyPr wrap="square" rtlCol="0">
            <a:spAutoFit/>
          </a:bodyPr>
          <a:lstStyle/>
          <a:p>
            <a:r>
              <a:rPr lang="en-IN" sz="2400" dirty="0"/>
              <a:t>{'hat:1326692461': {'longitude': -43.3196, 'latitude': -22.5643},</a:t>
            </a:r>
          </a:p>
          <a:p>
            <a:r>
              <a:rPr lang="en-IN" sz="2400" dirty="0"/>
              <a:t> 'hat:1236154736': {'longitude': -47.6275, 'latitude': -16.441},</a:t>
            </a:r>
          </a:p>
          <a:p>
            <a:r>
              <a:rPr lang="en-IN" sz="2400" dirty="0"/>
              <a:t> 'hat:56854717‘   : {'longitude': -48.2881, 'latitude': -13.3753}…..}</a:t>
            </a:r>
          </a:p>
        </p:txBody>
      </p:sp>
      <p:sp>
        <p:nvSpPr>
          <p:cNvPr id="8"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REDIS</a:t>
            </a:r>
          </a:p>
        </p:txBody>
      </p:sp>
    </p:spTree>
    <p:extLst>
      <p:ext uri="{BB962C8B-B14F-4D97-AF65-F5344CB8AC3E}">
        <p14:creationId xmlns:p14="http://schemas.microsoft.com/office/powerpoint/2010/main" val="3344867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Opensky</a:t>
            </a:r>
            <a:r>
              <a:rPr lang="en-US" sz="2400" dirty="0"/>
              <a:t> API</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cxnSp>
        <p:nvCxnSpPr>
          <p:cNvPr id="5" name="Straight Arrow Connector 4"/>
          <p:cNvCxnSpPr>
            <a:stCxn id="4" idx="3"/>
          </p:cNvCxnSpPr>
          <p:nvPr/>
        </p:nvCxnSpPr>
        <p:spPr>
          <a:xfrm>
            <a:off x="3556000" y="3543300"/>
            <a:ext cx="16505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1226" y="2704123"/>
            <a:ext cx="2432397" cy="1678355"/>
          </a:xfrm>
          <a:prstGeom prst="rect">
            <a:avLst/>
          </a:prstGeom>
        </p:spPr>
      </p:pic>
      <p:sp>
        <p:nvSpPr>
          <p:cNvPr id="2" name="TextBox 1"/>
          <p:cNvSpPr txBox="1"/>
          <p:nvPr/>
        </p:nvSpPr>
        <p:spPr>
          <a:xfrm>
            <a:off x="1359878" y="4382478"/>
            <a:ext cx="9425353" cy="1200329"/>
          </a:xfrm>
          <a:prstGeom prst="rect">
            <a:avLst/>
          </a:prstGeom>
          <a:noFill/>
        </p:spPr>
        <p:txBody>
          <a:bodyPr wrap="square" rtlCol="0">
            <a:spAutoFit/>
          </a:bodyPr>
          <a:lstStyle/>
          <a:p>
            <a:r>
              <a:rPr lang="en-IN" sz="2400" dirty="0"/>
              <a:t>{'hat:1326692461': {'longitude': -43.3196, 'latitude': -22.5643},</a:t>
            </a:r>
          </a:p>
          <a:p>
            <a:r>
              <a:rPr lang="en-IN" sz="2400" dirty="0"/>
              <a:t> 'hat:1236154736': {'longitude': -47.6275, 'latitude': -16.441},</a:t>
            </a:r>
          </a:p>
          <a:p>
            <a:r>
              <a:rPr lang="en-IN" sz="2400" dirty="0"/>
              <a:t> 'hat:56854717‘   : {'longitude': -48.2881, 'latitude': -13.3753}…..}</a:t>
            </a:r>
          </a:p>
        </p:txBody>
      </p:sp>
      <p:sp>
        <p:nvSpPr>
          <p:cNvPr id="3" name="TextBox 2"/>
          <p:cNvSpPr txBox="1"/>
          <p:nvPr/>
        </p:nvSpPr>
        <p:spPr>
          <a:xfrm>
            <a:off x="3664195" y="2965902"/>
            <a:ext cx="1466851" cy="461665"/>
          </a:xfrm>
          <a:prstGeom prst="rect">
            <a:avLst/>
          </a:prstGeom>
          <a:noFill/>
        </p:spPr>
        <p:txBody>
          <a:bodyPr wrap="square" rtlCol="0">
            <a:spAutoFit/>
          </a:bodyPr>
          <a:lstStyle/>
          <a:p>
            <a:r>
              <a:rPr lang="en-US" sz="2400" dirty="0" err="1"/>
              <a:t>hmset</a:t>
            </a:r>
            <a:r>
              <a:rPr lang="en-US" sz="2400" dirty="0"/>
              <a:t>()</a:t>
            </a:r>
            <a:endParaRPr lang="en-IN" sz="2400" dirty="0"/>
          </a:p>
        </p:txBody>
      </p:sp>
      <p:sp>
        <p:nvSpPr>
          <p:cNvPr id="9"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REDIS</a:t>
            </a:r>
          </a:p>
        </p:txBody>
      </p:sp>
    </p:spTree>
    <p:extLst>
      <p:ext uri="{BB962C8B-B14F-4D97-AF65-F5344CB8AC3E}">
        <p14:creationId xmlns:p14="http://schemas.microsoft.com/office/powerpoint/2010/main" val="69434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Opensky</a:t>
            </a:r>
            <a:r>
              <a:rPr lang="en-US" sz="2400" dirty="0"/>
              <a:t> API</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cxnSp>
        <p:nvCxnSpPr>
          <p:cNvPr id="5" name="Straight Arrow Connector 4"/>
          <p:cNvCxnSpPr>
            <a:stCxn id="4" idx="3"/>
          </p:cNvCxnSpPr>
          <p:nvPr/>
        </p:nvCxnSpPr>
        <p:spPr>
          <a:xfrm>
            <a:off x="3556000" y="3543300"/>
            <a:ext cx="16505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916985" y="3187697"/>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User Story 4</a:t>
            </a:r>
            <a:endParaRPr lang="en-IN" sz="2400" dirty="0"/>
          </a:p>
        </p:txBody>
      </p:sp>
      <p:cxnSp>
        <p:nvCxnSpPr>
          <p:cNvPr id="10" name="Straight Arrow Connector 9"/>
          <p:cNvCxnSpPr>
            <a:endCxn id="9" idx="1"/>
          </p:cNvCxnSpPr>
          <p:nvPr/>
        </p:nvCxnSpPr>
        <p:spPr>
          <a:xfrm flipV="1">
            <a:off x="6635262" y="3530598"/>
            <a:ext cx="1281724" cy="12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1226" y="2704123"/>
            <a:ext cx="2432397" cy="1678355"/>
          </a:xfrm>
          <a:prstGeom prst="rect">
            <a:avLst/>
          </a:prstGeom>
        </p:spPr>
      </p:pic>
      <p:sp>
        <p:nvSpPr>
          <p:cNvPr id="12" name="TextBox 11"/>
          <p:cNvSpPr txBox="1"/>
          <p:nvPr/>
        </p:nvSpPr>
        <p:spPr>
          <a:xfrm>
            <a:off x="3664195" y="2965902"/>
            <a:ext cx="1466851" cy="461665"/>
          </a:xfrm>
          <a:prstGeom prst="rect">
            <a:avLst/>
          </a:prstGeom>
          <a:noFill/>
        </p:spPr>
        <p:txBody>
          <a:bodyPr wrap="square" rtlCol="0">
            <a:spAutoFit/>
          </a:bodyPr>
          <a:lstStyle/>
          <a:p>
            <a:r>
              <a:rPr lang="en-US" sz="2400" dirty="0" err="1"/>
              <a:t>hmset</a:t>
            </a:r>
            <a:r>
              <a:rPr lang="en-US" sz="2400" dirty="0"/>
              <a:t>()</a:t>
            </a:r>
            <a:endParaRPr lang="en-IN" sz="2400" dirty="0"/>
          </a:p>
        </p:txBody>
      </p:sp>
      <p:sp>
        <p:nvSpPr>
          <p:cNvPr id="13" name="TextBox 12"/>
          <p:cNvSpPr txBox="1"/>
          <p:nvPr/>
        </p:nvSpPr>
        <p:spPr>
          <a:xfrm>
            <a:off x="6635261" y="2954179"/>
            <a:ext cx="1466851" cy="461665"/>
          </a:xfrm>
          <a:prstGeom prst="rect">
            <a:avLst/>
          </a:prstGeom>
          <a:noFill/>
        </p:spPr>
        <p:txBody>
          <a:bodyPr wrap="square" rtlCol="0">
            <a:spAutoFit/>
          </a:bodyPr>
          <a:lstStyle/>
          <a:p>
            <a:r>
              <a:rPr lang="en-US" sz="2400" dirty="0" err="1"/>
              <a:t>hgetall</a:t>
            </a:r>
            <a:r>
              <a:rPr lang="en-US" sz="2400" dirty="0"/>
              <a:t>()</a:t>
            </a:r>
            <a:endParaRPr lang="en-IN" sz="2400" dirty="0"/>
          </a:p>
        </p:txBody>
      </p:sp>
      <p:sp>
        <p:nvSpPr>
          <p:cNvPr id="15"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REDIS</a:t>
            </a:r>
          </a:p>
        </p:txBody>
      </p:sp>
    </p:spTree>
    <p:extLst>
      <p:ext uri="{BB962C8B-B14F-4D97-AF65-F5344CB8AC3E}">
        <p14:creationId xmlns:p14="http://schemas.microsoft.com/office/powerpoint/2010/main" val="137347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Opensky</a:t>
            </a:r>
            <a:r>
              <a:rPr lang="en-US" sz="2400" dirty="0"/>
              <a:t> API</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cxnSp>
        <p:nvCxnSpPr>
          <p:cNvPr id="5" name="Straight Arrow Connector 4"/>
          <p:cNvCxnSpPr>
            <a:stCxn id="4" idx="3"/>
          </p:cNvCxnSpPr>
          <p:nvPr/>
        </p:nvCxnSpPr>
        <p:spPr>
          <a:xfrm>
            <a:off x="3556000" y="3543300"/>
            <a:ext cx="16505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916985" y="3187697"/>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User Story 4</a:t>
            </a:r>
            <a:endParaRPr lang="en-IN" sz="2400" dirty="0"/>
          </a:p>
        </p:txBody>
      </p:sp>
      <p:cxnSp>
        <p:nvCxnSpPr>
          <p:cNvPr id="10" name="Straight Arrow Connector 9"/>
          <p:cNvCxnSpPr>
            <a:endCxn id="9" idx="1"/>
          </p:cNvCxnSpPr>
          <p:nvPr/>
        </p:nvCxnSpPr>
        <p:spPr>
          <a:xfrm flipV="1">
            <a:off x="6635262" y="3530598"/>
            <a:ext cx="1281724" cy="12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1226" y="2704123"/>
            <a:ext cx="2432397" cy="1678355"/>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5492" y="4148016"/>
            <a:ext cx="1744587" cy="1744587"/>
          </a:xfrm>
          <a:prstGeom prst="rect">
            <a:avLst/>
          </a:prstGeom>
        </p:spPr>
      </p:pic>
      <p:cxnSp>
        <p:nvCxnSpPr>
          <p:cNvPr id="21" name="Curved Connector 20"/>
          <p:cNvCxnSpPr>
            <a:endCxn id="17" idx="1"/>
          </p:cNvCxnSpPr>
          <p:nvPr/>
        </p:nvCxnSpPr>
        <p:spPr>
          <a:xfrm>
            <a:off x="6635262" y="3543301"/>
            <a:ext cx="1730231" cy="147700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64195" y="2965902"/>
            <a:ext cx="1466851" cy="461665"/>
          </a:xfrm>
          <a:prstGeom prst="rect">
            <a:avLst/>
          </a:prstGeom>
          <a:noFill/>
        </p:spPr>
        <p:txBody>
          <a:bodyPr wrap="square" rtlCol="0">
            <a:spAutoFit/>
          </a:bodyPr>
          <a:lstStyle/>
          <a:p>
            <a:r>
              <a:rPr lang="en-US" sz="2400" dirty="0" err="1"/>
              <a:t>hmset</a:t>
            </a:r>
            <a:r>
              <a:rPr lang="en-US" sz="2400" dirty="0"/>
              <a:t>()</a:t>
            </a:r>
            <a:endParaRPr lang="en-IN" sz="2400" dirty="0"/>
          </a:p>
        </p:txBody>
      </p:sp>
      <p:sp>
        <p:nvSpPr>
          <p:cNvPr id="13" name="TextBox 12"/>
          <p:cNvSpPr txBox="1"/>
          <p:nvPr/>
        </p:nvSpPr>
        <p:spPr>
          <a:xfrm>
            <a:off x="6635261" y="2954179"/>
            <a:ext cx="1466851" cy="461665"/>
          </a:xfrm>
          <a:prstGeom prst="rect">
            <a:avLst/>
          </a:prstGeom>
          <a:noFill/>
        </p:spPr>
        <p:txBody>
          <a:bodyPr wrap="square" rtlCol="0">
            <a:spAutoFit/>
          </a:bodyPr>
          <a:lstStyle/>
          <a:p>
            <a:r>
              <a:rPr lang="en-US" sz="2400" dirty="0" err="1"/>
              <a:t>hgetall</a:t>
            </a:r>
            <a:r>
              <a:rPr lang="en-US" sz="2400" dirty="0"/>
              <a:t>()</a:t>
            </a:r>
            <a:endParaRPr lang="en-IN" sz="2400" dirty="0"/>
          </a:p>
        </p:txBody>
      </p:sp>
      <p:sp>
        <p:nvSpPr>
          <p:cNvPr id="15"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Data BASE – REDIS</a:t>
            </a:r>
          </a:p>
        </p:txBody>
      </p:sp>
    </p:spTree>
    <p:extLst>
      <p:ext uri="{BB962C8B-B14F-4D97-AF65-F5344CB8AC3E}">
        <p14:creationId xmlns:p14="http://schemas.microsoft.com/office/powerpoint/2010/main" val="2786290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14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87" y="1176579"/>
            <a:ext cx="6648384" cy="5193133"/>
          </a:xfrm>
          <a:prstGeom prst="rect">
            <a:avLst/>
          </a:prstGeom>
        </p:spPr>
      </p:pic>
    </p:spTree>
    <p:extLst>
      <p:ext uri="{BB962C8B-B14F-4D97-AF65-F5344CB8AC3E}">
        <p14:creationId xmlns:p14="http://schemas.microsoft.com/office/powerpoint/2010/main" val="758612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14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87" y="1176579"/>
            <a:ext cx="6648384" cy="5193133"/>
          </a:xfrm>
          <a:prstGeom prst="rect">
            <a:avLst/>
          </a:prstGeom>
        </p:spPr>
      </p:pic>
    </p:spTree>
    <p:extLst>
      <p:ext uri="{BB962C8B-B14F-4D97-AF65-F5344CB8AC3E}">
        <p14:creationId xmlns:p14="http://schemas.microsoft.com/office/powerpoint/2010/main" val="18277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spTree>
    <p:extLst>
      <p:ext uri="{BB962C8B-B14F-4D97-AF65-F5344CB8AC3E}">
        <p14:creationId xmlns:p14="http://schemas.microsoft.com/office/powerpoint/2010/main" val="1690820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949C8-9D82-4289-A0B6-ABA7F2676AC5}"/>
              </a:ext>
            </a:extLst>
          </p:cNvPr>
          <p:cNvSpPr txBox="1"/>
          <p:nvPr/>
        </p:nvSpPr>
        <p:spPr>
          <a:xfrm>
            <a:off x="2675021" y="1450666"/>
            <a:ext cx="6841958" cy="369332"/>
          </a:xfrm>
          <a:prstGeom prst="rect">
            <a:avLst/>
          </a:prstGeom>
          <a:noFill/>
        </p:spPr>
        <p:txBody>
          <a:bodyPr wrap="square" rtlCol="0">
            <a:spAutoFit/>
          </a:bodyPr>
          <a:lstStyle/>
          <a:p>
            <a:pPr algn="ctr"/>
            <a:r>
              <a:rPr lang="en-US" b="0" i="0" dirty="0">
                <a:solidFill>
                  <a:schemeClr val="tx1">
                    <a:lumMod val="65000"/>
                    <a:lumOff val="35000"/>
                  </a:schemeClr>
                </a:solidFill>
                <a:effectLst/>
                <a:latin typeface="Consolas" panose="020B0609020204030204" pitchFamily="49" charset="0"/>
              </a:rPr>
              <a:t>MATCH p=()-[</a:t>
            </a:r>
            <a:r>
              <a:rPr lang="en-US" b="0" i="0" dirty="0" err="1">
                <a:solidFill>
                  <a:schemeClr val="tx1">
                    <a:lumMod val="65000"/>
                    <a:lumOff val="35000"/>
                  </a:schemeClr>
                </a:solidFill>
                <a:effectLst/>
                <a:latin typeface="Consolas" panose="020B0609020204030204" pitchFamily="49" charset="0"/>
              </a:rPr>
              <a:t>r:SERVICE_QUALITY</a:t>
            </a:r>
            <a:r>
              <a:rPr lang="en-US" b="0" i="0" dirty="0">
                <a:solidFill>
                  <a:schemeClr val="tx1">
                    <a:lumMod val="65000"/>
                    <a:lumOff val="35000"/>
                  </a:schemeClr>
                </a:solidFill>
                <a:effectLst/>
                <a:latin typeface="Consolas" panose="020B0609020204030204" pitchFamily="49" charset="0"/>
              </a:rPr>
              <a:t>]-&gt;() RETURN p LIMIT 25</a:t>
            </a:r>
            <a:endParaRPr lang="en-IN" dirty="0">
              <a:solidFill>
                <a:schemeClr val="tx1">
                  <a:lumMod val="65000"/>
                  <a:lumOff val="35000"/>
                </a:schemeClr>
              </a:solidFill>
              <a:latin typeface="Consolas" panose="020B0609020204030204" pitchFamily="49" charset="0"/>
            </a:endParaRPr>
          </a:p>
        </p:txBody>
      </p:sp>
      <p:sp>
        <p:nvSpPr>
          <p:cNvPr id="5" name="Title 1">
            <a:extLst>
              <a:ext uri="{FF2B5EF4-FFF2-40B4-BE49-F238E27FC236}">
                <a16:creationId xmlns:a16="http://schemas.microsoft.com/office/drawing/2014/main" id="{BD4CBA3A-D7B9-47FA-B1F0-980B3F79FC92}"/>
              </a:ext>
            </a:extLst>
          </p:cNvPr>
          <p:cNvSpPr txBox="1">
            <a:spLocks/>
          </p:cNvSpPr>
          <p:nvPr/>
        </p:nvSpPr>
        <p:spPr>
          <a:xfrm>
            <a:off x="278611" y="51372"/>
            <a:ext cx="7169753" cy="1232750"/>
          </a:xfrm>
          <a:prstGeom prst="rect">
            <a:avLst/>
          </a:prstGeom>
        </p:spPr>
        <p:txBody>
          <a:bodyPr anchor="b">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a:solidFill>
                  <a:schemeClr val="tx1"/>
                </a:solidFill>
              </a:rPr>
              <a:t>Data Model</a:t>
            </a:r>
            <a:endParaRPr lang="en-IN" dirty="0">
              <a:solidFill>
                <a:schemeClr val="tx1"/>
              </a:solidFill>
            </a:endParaRPr>
          </a:p>
        </p:txBody>
      </p:sp>
      <p:pic>
        <p:nvPicPr>
          <p:cNvPr id="6" name="Picture 5">
            <a:extLst>
              <a:ext uri="{FF2B5EF4-FFF2-40B4-BE49-F238E27FC236}">
                <a16:creationId xmlns:a16="http://schemas.microsoft.com/office/drawing/2014/main" id="{47E929EB-B329-4360-8F6C-A5996DED8358}"/>
              </a:ext>
            </a:extLst>
          </p:cNvPr>
          <p:cNvPicPr>
            <a:picLocks noChangeAspect="1"/>
          </p:cNvPicPr>
          <p:nvPr/>
        </p:nvPicPr>
        <p:blipFill>
          <a:blip r:embed="rId2"/>
          <a:stretch>
            <a:fillRect/>
          </a:stretch>
        </p:blipFill>
        <p:spPr>
          <a:xfrm>
            <a:off x="3791494" y="1986542"/>
            <a:ext cx="4609012" cy="3957006"/>
          </a:xfrm>
          <a:prstGeom prst="rect">
            <a:avLst/>
          </a:prstGeom>
        </p:spPr>
      </p:pic>
      <p:pic>
        <p:nvPicPr>
          <p:cNvPr id="10" name="Content Placeholder 4" descr="Airplane">
            <a:extLst>
              <a:ext uri="{FF2B5EF4-FFF2-40B4-BE49-F238E27FC236}">
                <a16:creationId xmlns:a16="http://schemas.microsoft.com/office/drawing/2014/main" id="{B9F43CC8-3A93-4532-9FED-201FB5DB04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4778" y="9632"/>
            <a:ext cx="1643743" cy="1643743"/>
          </a:xfrm>
          <a:prstGeom prst="rect">
            <a:avLst/>
          </a:prstGeom>
        </p:spPr>
      </p:pic>
    </p:spTree>
    <p:extLst>
      <p:ext uri="{BB962C8B-B14F-4D97-AF65-F5344CB8AC3E}">
        <p14:creationId xmlns:p14="http://schemas.microsoft.com/office/powerpoint/2010/main" val="1472013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14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87" y="1176579"/>
            <a:ext cx="6648384" cy="5193131"/>
          </a:xfrm>
          <a:prstGeom prst="rect">
            <a:avLst/>
          </a:prstGeom>
        </p:spPr>
      </p:pic>
    </p:spTree>
    <p:extLst>
      <p:ext uri="{BB962C8B-B14F-4D97-AF65-F5344CB8AC3E}">
        <p14:creationId xmlns:p14="http://schemas.microsoft.com/office/powerpoint/2010/main" val="3516860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14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987" y="1176579"/>
            <a:ext cx="6648384" cy="5193133"/>
          </a:xfrm>
          <a:prstGeom prst="rect">
            <a:avLst/>
          </a:prstGeom>
        </p:spPr>
      </p:pic>
    </p:spTree>
    <p:extLst>
      <p:ext uri="{BB962C8B-B14F-4D97-AF65-F5344CB8AC3E}">
        <p14:creationId xmlns:p14="http://schemas.microsoft.com/office/powerpoint/2010/main" val="113311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a:t>User story 14 : LIVE AIR TRAFFIC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987" y="1176578"/>
            <a:ext cx="6648384" cy="5193132"/>
          </a:xfrm>
          <a:prstGeom prst="rect">
            <a:avLst/>
          </a:prstGeom>
        </p:spPr>
      </p:pic>
    </p:spTree>
    <p:extLst>
      <p:ext uri="{BB962C8B-B14F-4D97-AF65-F5344CB8AC3E}">
        <p14:creationId xmlns:p14="http://schemas.microsoft.com/office/powerpoint/2010/main" val="1092481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3200400"/>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Skytrax</a:t>
            </a:r>
            <a:endParaRPr lang="en-IN" sz="2400" dirty="0"/>
          </a:p>
        </p:txBody>
      </p:sp>
      <p:sp>
        <p:nvSpPr>
          <p:cNvPr id="11" name="TextBox 10"/>
          <p:cNvSpPr txBox="1"/>
          <p:nvPr/>
        </p:nvSpPr>
        <p:spPr>
          <a:xfrm>
            <a:off x="11431872" y="6564730"/>
            <a:ext cx="556445" cy="297454"/>
          </a:xfrm>
          <a:prstGeom prst="rect">
            <a:avLst/>
          </a:prstGeom>
          <a:noFill/>
        </p:spPr>
        <p:txBody>
          <a:bodyPr wrap="square" rtlCol="0">
            <a:spAutoFit/>
          </a:bodyPr>
          <a:lstStyle/>
          <a:p>
            <a:r>
              <a:rPr lang="en-US" sz="1333" dirty="0">
                <a:solidFill>
                  <a:schemeClr val="bg1"/>
                </a:solidFill>
              </a:rPr>
              <a:t>4</a:t>
            </a:r>
            <a:endParaRPr lang="en-IN" sz="1333" dirty="0">
              <a:solidFill>
                <a:schemeClr val="bg1"/>
              </a:solidFill>
            </a:endParaRPr>
          </a:p>
        </p:txBody>
      </p:sp>
      <p:cxnSp>
        <p:nvCxnSpPr>
          <p:cNvPr id="5" name="Straight Arrow Connector 4"/>
          <p:cNvCxnSpPr>
            <a:stCxn id="4" idx="3"/>
          </p:cNvCxnSpPr>
          <p:nvPr/>
        </p:nvCxnSpPr>
        <p:spPr>
          <a:xfrm>
            <a:off x="3556001" y="3543300"/>
            <a:ext cx="12035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472893" y="1738923"/>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Sentiment Analysis</a:t>
            </a:r>
            <a:endParaRPr lang="en-IN" sz="2400" dirty="0"/>
          </a:p>
        </p:txBody>
      </p:sp>
      <p:cxnSp>
        <p:nvCxnSpPr>
          <p:cNvPr id="8" name="Curved Connector 7"/>
          <p:cNvCxnSpPr/>
          <p:nvPr/>
        </p:nvCxnSpPr>
        <p:spPr>
          <a:xfrm flipV="1">
            <a:off x="6191170" y="2081823"/>
            <a:ext cx="1281724" cy="146147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472893" y="3186717"/>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Topic </a:t>
            </a:r>
            <a:r>
              <a:rPr lang="en-US" sz="2400" dirty="0" err="1"/>
              <a:t>Modelling</a:t>
            </a:r>
            <a:endParaRPr lang="en-IN" sz="2400" dirty="0"/>
          </a:p>
        </p:txBody>
      </p:sp>
      <p:cxnSp>
        <p:nvCxnSpPr>
          <p:cNvPr id="10" name="Straight Arrow Connector 9"/>
          <p:cNvCxnSpPr/>
          <p:nvPr/>
        </p:nvCxnSpPr>
        <p:spPr>
          <a:xfrm flipV="1">
            <a:off x="6191170" y="3530598"/>
            <a:ext cx="1281724" cy="12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7472893" y="4577857"/>
            <a:ext cx="2641600" cy="685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err="1"/>
              <a:t>WordCloud</a:t>
            </a:r>
            <a:endParaRPr lang="en-IN" sz="2400" dirty="0"/>
          </a:p>
        </p:txBody>
      </p:sp>
      <p:cxnSp>
        <p:nvCxnSpPr>
          <p:cNvPr id="13" name="Curved Connector 12"/>
          <p:cNvCxnSpPr/>
          <p:nvPr/>
        </p:nvCxnSpPr>
        <p:spPr>
          <a:xfrm>
            <a:off x="6191170" y="3543301"/>
            <a:ext cx="1281724" cy="138625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521" y="2932839"/>
            <a:ext cx="1385648" cy="1385648"/>
          </a:xfrm>
          <a:prstGeom prst="rect">
            <a:avLst/>
          </a:prstGeom>
        </p:spPr>
      </p:pic>
      <p:sp>
        <p:nvSpPr>
          <p:cNvPr id="14" name="Title 1"/>
          <p:cNvSpPr txBox="1">
            <a:spLocks/>
          </p:cNvSpPr>
          <p:nvPr/>
        </p:nvSpPr>
        <p:spPr>
          <a:xfrm>
            <a:off x="794728" y="504090"/>
            <a:ext cx="10792883" cy="672489"/>
          </a:xfrm>
          <a:prstGeom prst="rect">
            <a:avLst/>
          </a:prstGeom>
        </p:spPr>
        <p:txBody>
          <a:bodyPr vert="horz" lIns="121920" tIns="60960" rIns="121920" bIns="60960" rtlCol="0" anchor="b" anchorCtr="0">
            <a:noAutofit/>
          </a:bodyPr>
          <a:lstStyle>
            <a:lvl1pPr algn="l" defTabSz="914400" rtl="0" eaLnBrk="1" latinLnBrk="0" hangingPunct="1">
              <a:spcBef>
                <a:spcPct val="0"/>
              </a:spcBef>
              <a:buNone/>
              <a:defRPr lang="en-US" sz="2400" b="0" kern="1200" cap="all" baseline="0" dirty="0">
                <a:solidFill>
                  <a:srgbClr val="86A315"/>
                </a:solidFill>
                <a:latin typeface="Frutiger 45 light" pitchFamily="34" charset="0"/>
                <a:ea typeface="+mj-ea"/>
                <a:cs typeface="+mj-cs"/>
              </a:defRPr>
            </a:lvl1pPr>
          </a:lstStyle>
          <a:p>
            <a:pPr algn="just"/>
            <a:r>
              <a:rPr lang="en-IN" sz="3200" dirty="0" err="1"/>
              <a:t>DataBASE</a:t>
            </a:r>
            <a:r>
              <a:rPr lang="en-IN" sz="3200" dirty="0"/>
              <a:t> – MONGODB</a:t>
            </a:r>
          </a:p>
        </p:txBody>
      </p:sp>
    </p:spTree>
    <p:extLst>
      <p:ext uri="{BB962C8B-B14F-4D97-AF65-F5344CB8AC3E}">
        <p14:creationId xmlns:p14="http://schemas.microsoft.com/office/powerpoint/2010/main" val="73838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7" grpId="0" animBg="1"/>
      <p:bldP spid="9"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918B-FFDC-47AF-90C1-1D1898898C04}"/>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a:t>
            </a:r>
          </a:p>
        </p:txBody>
      </p:sp>
      <p:pic>
        <p:nvPicPr>
          <p:cNvPr id="5" name="Graphic 4" descr="Landing">
            <a:extLst>
              <a:ext uri="{FF2B5EF4-FFF2-40B4-BE49-F238E27FC236}">
                <a16:creationId xmlns:a16="http://schemas.microsoft.com/office/drawing/2014/main" id="{84A9B1A2-4D5B-4F72-B9C3-5E21BDAE47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6917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irplane">
            <a:extLst>
              <a:ext uri="{FF2B5EF4-FFF2-40B4-BE49-F238E27FC236}">
                <a16:creationId xmlns:a16="http://schemas.microsoft.com/office/drawing/2014/main" id="{3C568709-C581-437B-A79F-FCDAB31B58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778" y="9632"/>
            <a:ext cx="1643743" cy="1643743"/>
          </a:xfrm>
          <a:prstGeom prst="rect">
            <a:avLst/>
          </a:prstGeom>
        </p:spPr>
      </p:pic>
      <p:sp>
        <p:nvSpPr>
          <p:cNvPr id="10" name="Title 1">
            <a:extLst>
              <a:ext uri="{FF2B5EF4-FFF2-40B4-BE49-F238E27FC236}">
                <a16:creationId xmlns:a16="http://schemas.microsoft.com/office/drawing/2014/main" id="{BFF7D487-C926-453A-8820-9E6A73698612}"/>
              </a:ext>
            </a:extLst>
          </p:cNvPr>
          <p:cNvSpPr txBox="1">
            <a:spLocks/>
          </p:cNvSpPr>
          <p:nvPr/>
        </p:nvSpPr>
        <p:spPr>
          <a:xfrm>
            <a:off x="-801995" y="804334"/>
            <a:ext cx="4977976" cy="145405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5000" b="0" i="1" u="none" strike="noStrike" kern="1200" cap="none" spc="0" normalizeH="0" baseline="0" noProof="0" dirty="0">
                <a:ln>
                  <a:noFill/>
                </a:ln>
                <a:solidFill>
                  <a:prstClr val="black"/>
                </a:solidFill>
                <a:effectLst/>
                <a:uLnTx/>
                <a:uFillTx/>
                <a:latin typeface="Century Schoolbook" panose="02040604050505020304"/>
                <a:ea typeface="+mj-ea"/>
                <a:cs typeface="+mj-cs"/>
              </a:rPr>
              <a:t>User Story 1</a:t>
            </a:r>
            <a:endParaRPr kumimoji="0" lang="en-IN" sz="5000" b="0" i="1" u="none" strike="noStrike" kern="1200" cap="none" spc="0" normalizeH="0" baseline="0" noProof="0" dirty="0">
              <a:ln>
                <a:noFill/>
              </a:ln>
              <a:solidFill>
                <a:prstClr val="black"/>
              </a:solidFill>
              <a:effectLst/>
              <a:uLnTx/>
              <a:uFillTx/>
              <a:latin typeface="Century Schoolbook" panose="02040604050505020304"/>
              <a:ea typeface="+mj-ea"/>
              <a:cs typeface="+mj-cs"/>
            </a:endParaRPr>
          </a:p>
        </p:txBody>
      </p:sp>
      <p:sp>
        <p:nvSpPr>
          <p:cNvPr id="31" name="TextBox 30">
            <a:extLst>
              <a:ext uri="{FF2B5EF4-FFF2-40B4-BE49-F238E27FC236}">
                <a16:creationId xmlns:a16="http://schemas.microsoft.com/office/drawing/2014/main" id="{3B0B2369-3712-4989-A6AB-73A285E1452C}"/>
              </a:ext>
            </a:extLst>
          </p:cNvPr>
          <p:cNvSpPr txBox="1"/>
          <p:nvPr/>
        </p:nvSpPr>
        <p:spPr>
          <a:xfrm>
            <a:off x="286061" y="2102859"/>
            <a:ext cx="10516114" cy="2031325"/>
          </a:xfrm>
          <a:prstGeom prst="rect">
            <a:avLst/>
          </a:prstGeom>
          <a:noFill/>
        </p:spPr>
        <p:txBody>
          <a:bodyPr wrap="square">
            <a:spAutoFit/>
          </a:bodyPr>
          <a:lstStyle/>
          <a:p>
            <a:r>
              <a:rPr lang="en-US" dirty="0">
                <a:solidFill>
                  <a:schemeClr val="bg1"/>
                </a:solidFill>
                <a:latin typeface="+mj-lt"/>
              </a:rPr>
              <a:t>Airlines want to optimize their routes, but they find passengers taking alternative flight routes instead of regular ones.</a:t>
            </a:r>
          </a:p>
          <a:p>
            <a:endParaRPr lang="en-US" dirty="0">
              <a:solidFill>
                <a:schemeClr val="bg1"/>
              </a:solidFill>
              <a:latin typeface="+mj-lt"/>
            </a:endParaRPr>
          </a:p>
          <a:p>
            <a:r>
              <a:rPr lang="en-US" dirty="0">
                <a:solidFill>
                  <a:schemeClr val="bg1"/>
                </a:solidFill>
                <a:latin typeface="+mj-lt"/>
              </a:rPr>
              <a:t>They want to go beyond the usual metrics of changing number of flights or cutting down services, to improve their profit margins and seat occupancy.</a:t>
            </a:r>
          </a:p>
          <a:p>
            <a:endParaRPr lang="en-US" dirty="0">
              <a:solidFill>
                <a:schemeClr val="bg1"/>
              </a:solidFill>
              <a:latin typeface="+mj-lt"/>
            </a:endParaRPr>
          </a:p>
          <a:p>
            <a:r>
              <a:rPr lang="en-US" dirty="0">
                <a:solidFill>
                  <a:schemeClr val="bg1"/>
                </a:solidFill>
                <a:latin typeface="+mj-lt"/>
              </a:rPr>
              <a:t>This is answered via Neo4j.</a:t>
            </a:r>
            <a:endParaRPr lang="en-IN" dirty="0">
              <a:solidFill>
                <a:schemeClr val="bg1"/>
              </a:solidFill>
              <a:latin typeface="+mj-lt"/>
            </a:endParaRPr>
          </a:p>
        </p:txBody>
      </p:sp>
    </p:spTree>
    <p:extLst>
      <p:ext uri="{BB962C8B-B14F-4D97-AF65-F5344CB8AC3E}">
        <p14:creationId xmlns:p14="http://schemas.microsoft.com/office/powerpoint/2010/main" val="25676236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E22B5D-D62F-4FBF-9E3D-B0E1A54BABD0}"/>
              </a:ext>
            </a:extLst>
          </p:cNvPr>
          <p:cNvSpPr txBox="1">
            <a:spLocks/>
          </p:cNvSpPr>
          <p:nvPr/>
        </p:nvSpPr>
        <p:spPr>
          <a:xfrm>
            <a:off x="-924459" y="298148"/>
            <a:ext cx="4977976" cy="145405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tx1"/>
                </a:solidFill>
              </a:rPr>
              <a:t>User Story 2</a:t>
            </a:r>
            <a:endParaRPr lang="en-IN" dirty="0">
              <a:solidFill>
                <a:schemeClr val="tx1"/>
              </a:solidFill>
            </a:endParaRPr>
          </a:p>
        </p:txBody>
      </p:sp>
      <p:sp>
        <p:nvSpPr>
          <p:cNvPr id="2" name="TextBox 1">
            <a:extLst>
              <a:ext uri="{FF2B5EF4-FFF2-40B4-BE49-F238E27FC236}">
                <a16:creationId xmlns:a16="http://schemas.microsoft.com/office/drawing/2014/main" id="{58A76DFD-0619-4EDF-9889-4886473793D1}"/>
              </a:ext>
            </a:extLst>
          </p:cNvPr>
          <p:cNvSpPr txBox="1"/>
          <p:nvPr/>
        </p:nvSpPr>
        <p:spPr>
          <a:xfrm>
            <a:off x="465363" y="1575707"/>
            <a:ext cx="9454243" cy="2585323"/>
          </a:xfrm>
          <a:prstGeom prst="rect">
            <a:avLst/>
          </a:prstGeom>
          <a:noFill/>
        </p:spPr>
        <p:txBody>
          <a:bodyPr wrap="square" rtlCol="0">
            <a:spAutoFit/>
          </a:bodyPr>
          <a:lstStyle/>
          <a:p>
            <a:r>
              <a:rPr lang="en-US" dirty="0">
                <a:latin typeface="+mj-lt"/>
              </a:rPr>
              <a:t>As a travel destination, Europe is the most preferred choice in the world. </a:t>
            </a:r>
          </a:p>
          <a:p>
            <a:r>
              <a:rPr lang="en-US" dirty="0">
                <a:latin typeface="+mj-lt"/>
              </a:rPr>
              <a:t>But due to the Coronavirus situation, the airlines have suffered massive </a:t>
            </a:r>
          </a:p>
          <a:p>
            <a:r>
              <a:rPr lang="en-US" dirty="0">
                <a:latin typeface="+mj-lt"/>
              </a:rPr>
              <a:t>losses in terms of revenue and human resources. </a:t>
            </a:r>
          </a:p>
          <a:p>
            <a:endParaRPr lang="en-US" dirty="0">
              <a:latin typeface="+mj-lt"/>
            </a:endParaRPr>
          </a:p>
          <a:p>
            <a:r>
              <a:rPr lang="en-US" dirty="0">
                <a:latin typeface="+mj-lt"/>
              </a:rPr>
              <a:t>So, they want to see what destinations can provide them maximum returns</a:t>
            </a:r>
          </a:p>
          <a:p>
            <a:r>
              <a:rPr lang="en-US" dirty="0">
                <a:latin typeface="+mj-lt"/>
              </a:rPr>
              <a:t>Once the borders are open for air travel.</a:t>
            </a:r>
          </a:p>
          <a:p>
            <a:endParaRPr lang="en-US" dirty="0">
              <a:latin typeface="+mj-lt"/>
            </a:endParaRPr>
          </a:p>
          <a:p>
            <a:r>
              <a:rPr lang="en-US" dirty="0">
                <a:latin typeface="+mj-lt"/>
              </a:rPr>
              <a:t>This is answered via MongoDB.</a:t>
            </a:r>
          </a:p>
          <a:p>
            <a:endParaRPr lang="en-US" dirty="0">
              <a:latin typeface="+mj-lt"/>
            </a:endParaRPr>
          </a:p>
        </p:txBody>
      </p:sp>
      <p:pic>
        <p:nvPicPr>
          <p:cNvPr id="3" name="Content Placeholder 4" descr="Airplane">
            <a:extLst>
              <a:ext uri="{FF2B5EF4-FFF2-40B4-BE49-F238E27FC236}">
                <a16:creationId xmlns:a16="http://schemas.microsoft.com/office/drawing/2014/main" id="{97AF7023-D6D3-4B0F-B8AB-A85133DD39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778" y="9632"/>
            <a:ext cx="1643743" cy="1643743"/>
          </a:xfrm>
          <a:prstGeom prst="rect">
            <a:avLst/>
          </a:prstGeom>
        </p:spPr>
      </p:pic>
    </p:spTree>
    <p:extLst>
      <p:ext uri="{BB962C8B-B14F-4D97-AF65-F5344CB8AC3E}">
        <p14:creationId xmlns:p14="http://schemas.microsoft.com/office/powerpoint/2010/main" val="418221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E22B5D-D62F-4FBF-9E3D-B0E1A54BABD0}"/>
              </a:ext>
            </a:extLst>
          </p:cNvPr>
          <p:cNvSpPr txBox="1">
            <a:spLocks/>
          </p:cNvSpPr>
          <p:nvPr/>
        </p:nvSpPr>
        <p:spPr>
          <a:xfrm>
            <a:off x="-924460" y="298148"/>
            <a:ext cx="7562023" cy="145405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tx1"/>
                </a:solidFill>
              </a:rPr>
              <a:t>User Story 2 (</a:t>
            </a:r>
            <a:r>
              <a:rPr lang="en-US" dirty="0" err="1">
                <a:solidFill>
                  <a:schemeClr val="tx1"/>
                </a:solidFill>
              </a:rPr>
              <a:t>cont</a:t>
            </a:r>
            <a:r>
              <a:rPr lang="en-US" dirty="0">
                <a:solidFill>
                  <a:schemeClr val="tx1"/>
                </a:solidFill>
              </a:rPr>
              <a:t>…d)</a:t>
            </a:r>
            <a:endParaRPr lang="en-IN" dirty="0">
              <a:solidFill>
                <a:schemeClr val="tx1"/>
              </a:solidFill>
            </a:endParaRPr>
          </a:p>
        </p:txBody>
      </p:sp>
      <p:sp>
        <p:nvSpPr>
          <p:cNvPr id="7" name="TextBox 6">
            <a:extLst>
              <a:ext uri="{FF2B5EF4-FFF2-40B4-BE49-F238E27FC236}">
                <a16:creationId xmlns:a16="http://schemas.microsoft.com/office/drawing/2014/main" id="{BBFC3837-DF46-4C80-AC02-60EDCD291E7A}"/>
              </a:ext>
            </a:extLst>
          </p:cNvPr>
          <p:cNvSpPr txBox="1"/>
          <p:nvPr/>
        </p:nvSpPr>
        <p:spPr>
          <a:xfrm>
            <a:off x="164892" y="1351155"/>
            <a:ext cx="6555920" cy="4422942"/>
          </a:xfrm>
          <a:prstGeom prst="rect">
            <a:avLst/>
          </a:prstGeom>
          <a:noFill/>
        </p:spPr>
        <p:txBody>
          <a:bodyPr wrap="square">
            <a:spAutoFit/>
          </a:bodyPr>
          <a:lstStyle/>
          <a:p>
            <a:pPr>
              <a:lnSpc>
                <a:spcPct val="107000"/>
              </a:lnSpc>
              <a:spcAft>
                <a:spcPts val="800"/>
              </a:spcAft>
              <a:tabLst>
                <a:tab pos="3771900" algn="l"/>
              </a:tabLst>
            </a:pPr>
            <a:r>
              <a:rPr lang="en-IN" sz="1000" b="1" u="sng" dirty="0">
                <a:effectLst/>
                <a:latin typeface="Consolas" panose="020B0609020204030204" pitchFamily="49" charset="0"/>
                <a:ea typeface="Calibri" panose="020F0502020204030204" pitchFamily="34" charset="0"/>
                <a:cs typeface="Times New Roman" panose="02020603050405020304" pitchFamily="18" charset="0"/>
              </a:rPr>
              <a:t>Query:</a:t>
            </a:r>
          </a:p>
          <a:p>
            <a:pPr>
              <a:lnSpc>
                <a:spcPct val="107000"/>
              </a:lnSpc>
              <a:spcAft>
                <a:spcPts val="800"/>
              </a:spcAft>
              <a:tabLst>
                <a:tab pos="3771900" algn="l"/>
              </a:tabLst>
            </a:pPr>
            <a:r>
              <a:rPr lang="en-IN" sz="1000" dirty="0" err="1">
                <a:effectLst/>
                <a:latin typeface="Consolas" panose="020B0609020204030204" pitchFamily="49" charset="0"/>
                <a:ea typeface="Calibri" panose="020F0502020204030204" pitchFamily="34" charset="0"/>
                <a:cs typeface="Times New Roman" panose="02020603050405020304" pitchFamily="18" charset="0"/>
              </a:rPr>
              <a:t>db.routes_data.aggregate</a:t>
            </a:r>
            <a:r>
              <a:rPr lang="en-IN" sz="1000" dirty="0">
                <a:effectLst/>
                <a:latin typeface="Consolas" panose="020B0609020204030204" pitchFamily="49"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$group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a:t>
            </a:r>
            <a:r>
              <a:rPr lang="en-IN" sz="1000" dirty="0" err="1">
                <a:effectLst/>
                <a:latin typeface="Consolas" panose="020B0609020204030204" pitchFamily="49" charset="0"/>
                <a:ea typeface="Calibri" panose="020F0502020204030204" pitchFamily="34" charset="0"/>
                <a:cs typeface="Times New Roman" panose="02020603050405020304" pitchFamily="18" charset="0"/>
              </a:rPr>
              <a:t>destinationCountry</a:t>
            </a:r>
            <a:r>
              <a:rPr lang="en-IN" sz="1000" dirty="0">
                <a:effectLst/>
                <a:latin typeface="Consolas" panose="020B0609020204030204" pitchFamily="49"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total: { $sum: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 Second Stage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$match: { "total": { $</a:t>
            </a:r>
            <a:r>
              <a:rPr lang="en-IN" sz="1000" dirty="0" err="1">
                <a:effectLst/>
                <a:latin typeface="Consolas" panose="020B0609020204030204" pitchFamily="49" charset="0"/>
                <a:ea typeface="Calibri" panose="020F0502020204030204" pitchFamily="34" charset="0"/>
                <a:cs typeface="Times New Roman" panose="02020603050405020304" pitchFamily="18" charset="0"/>
              </a:rPr>
              <a:t>gte</a:t>
            </a:r>
            <a:r>
              <a:rPr lang="en-IN" sz="1000" dirty="0">
                <a:effectLst/>
                <a:latin typeface="Consolas" panose="020B0609020204030204" pitchFamily="49" charset="0"/>
                <a:ea typeface="Calibri" panose="020F0502020204030204" pitchFamily="34" charset="0"/>
                <a:cs typeface="Times New Roman" panose="02020603050405020304" pitchFamily="18" charset="0"/>
              </a:rPr>
              <a:t>: 100 }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 {$project:{"destinationCountry":1, "total":1} }     , { $sort : { "total" : -1 } } ,{ $limit : 10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AF7BAF4-B87C-4C2E-9412-DD9E0AC06192}"/>
              </a:ext>
            </a:extLst>
          </p:cNvPr>
          <p:cNvSpPr txBox="1"/>
          <p:nvPr/>
        </p:nvSpPr>
        <p:spPr>
          <a:xfrm>
            <a:off x="7470320" y="1351155"/>
            <a:ext cx="3510644" cy="2120260"/>
          </a:xfrm>
          <a:prstGeom prst="rect">
            <a:avLst/>
          </a:prstGeom>
          <a:noFill/>
        </p:spPr>
        <p:txBody>
          <a:bodyPr wrap="square">
            <a:spAutoFit/>
          </a:bodyPr>
          <a:lstStyle/>
          <a:p>
            <a:pPr>
              <a:lnSpc>
                <a:spcPct val="107000"/>
              </a:lnSpc>
              <a:spcAft>
                <a:spcPts val="800"/>
              </a:spcAft>
              <a:tabLst>
                <a:tab pos="3771900" algn="l"/>
              </a:tabLst>
            </a:pPr>
            <a:r>
              <a:rPr lang="en-IN" sz="1000" b="1" u="sng" dirty="0">
                <a:effectLst/>
                <a:latin typeface="Consolas" panose="020B0609020204030204" pitchFamily="49" charset="0"/>
                <a:ea typeface="Calibri" panose="020F0502020204030204" pitchFamily="34" charset="0"/>
                <a:cs typeface="Times New Roman" panose="02020603050405020304" pitchFamily="18" charset="0"/>
              </a:rPr>
              <a:t>Output:</a:t>
            </a:r>
            <a:endParaRPr lang="en-IN" sz="11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"United Kingdom", "total" : 5270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"Spain", "total" : 5060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"Germany", "total" : 4672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"France", "total" : 3842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"Russia", "total" : 3622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3771900" algn="l"/>
              </a:tabLst>
            </a:pPr>
            <a:r>
              <a:rPr lang="en-IN" sz="1000" dirty="0">
                <a:effectLst/>
                <a:latin typeface="Consolas" panose="020B0609020204030204" pitchFamily="49" charset="0"/>
                <a:ea typeface="Calibri" panose="020F0502020204030204" pitchFamily="34" charset="0"/>
                <a:cs typeface="Times New Roman" panose="02020603050405020304" pitchFamily="18" charset="0"/>
              </a:rPr>
              <a:t>{ "_id" : "Italy", "total" : 3558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4" descr="Airplane">
            <a:extLst>
              <a:ext uri="{FF2B5EF4-FFF2-40B4-BE49-F238E27FC236}">
                <a16:creationId xmlns:a16="http://schemas.microsoft.com/office/drawing/2014/main" id="{A2A76605-CC46-4D37-A7AC-BEEC20C18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778" y="9632"/>
            <a:ext cx="1643743" cy="1643743"/>
          </a:xfrm>
          <a:prstGeom prst="rect">
            <a:avLst/>
          </a:prstGeom>
        </p:spPr>
      </p:pic>
    </p:spTree>
    <p:extLst>
      <p:ext uri="{BB962C8B-B14F-4D97-AF65-F5344CB8AC3E}">
        <p14:creationId xmlns:p14="http://schemas.microsoft.com/office/powerpoint/2010/main" val="364018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irplane">
            <a:extLst>
              <a:ext uri="{FF2B5EF4-FFF2-40B4-BE49-F238E27FC236}">
                <a16:creationId xmlns:a16="http://schemas.microsoft.com/office/drawing/2014/main" id="{3C568709-C581-437B-A79F-FCDAB31B58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778" y="9632"/>
            <a:ext cx="1643743" cy="1643743"/>
          </a:xfrm>
          <a:prstGeom prst="rect">
            <a:avLst/>
          </a:prstGeom>
        </p:spPr>
      </p:pic>
      <p:sp>
        <p:nvSpPr>
          <p:cNvPr id="10" name="Title 1">
            <a:extLst>
              <a:ext uri="{FF2B5EF4-FFF2-40B4-BE49-F238E27FC236}">
                <a16:creationId xmlns:a16="http://schemas.microsoft.com/office/drawing/2014/main" id="{BFF7D487-C926-453A-8820-9E6A73698612}"/>
              </a:ext>
            </a:extLst>
          </p:cNvPr>
          <p:cNvSpPr txBox="1">
            <a:spLocks/>
          </p:cNvSpPr>
          <p:nvPr/>
        </p:nvSpPr>
        <p:spPr>
          <a:xfrm>
            <a:off x="-801995" y="804334"/>
            <a:ext cx="4977976" cy="1454051"/>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bg1"/>
                </a:solidFill>
              </a:rPr>
              <a:t>User Story 3</a:t>
            </a:r>
            <a:endParaRPr lang="en-IN" dirty="0">
              <a:solidFill>
                <a:schemeClr val="bg1"/>
              </a:solidFill>
            </a:endParaRPr>
          </a:p>
        </p:txBody>
      </p:sp>
      <p:sp>
        <p:nvSpPr>
          <p:cNvPr id="31" name="TextBox 30">
            <a:extLst>
              <a:ext uri="{FF2B5EF4-FFF2-40B4-BE49-F238E27FC236}">
                <a16:creationId xmlns:a16="http://schemas.microsoft.com/office/drawing/2014/main" id="{3B0B2369-3712-4989-A6AB-73A285E1452C}"/>
              </a:ext>
            </a:extLst>
          </p:cNvPr>
          <p:cNvSpPr txBox="1"/>
          <p:nvPr/>
        </p:nvSpPr>
        <p:spPr>
          <a:xfrm>
            <a:off x="286061" y="3760209"/>
            <a:ext cx="10516114" cy="2585323"/>
          </a:xfrm>
          <a:prstGeom prst="rect">
            <a:avLst/>
          </a:prstGeom>
          <a:noFill/>
        </p:spPr>
        <p:txBody>
          <a:bodyPr wrap="square">
            <a:spAutoFit/>
          </a:bodyPr>
          <a:lstStyle/>
          <a:p>
            <a:r>
              <a:rPr lang="en-GB" dirty="0">
                <a:solidFill>
                  <a:schemeClr val="bg1"/>
                </a:solidFill>
                <a:latin typeface="+mj-lt"/>
              </a:rPr>
              <a:t>Philipp is member of air traffic control team in US. He wants to know the flight numbers coming from each country. The Input will have only "Country of Origin" and "Co-ordinates" of current position. </a:t>
            </a:r>
          </a:p>
          <a:p>
            <a:endParaRPr lang="en-GB" dirty="0">
              <a:solidFill>
                <a:schemeClr val="bg1"/>
              </a:solidFill>
              <a:latin typeface="+mj-lt"/>
            </a:endParaRPr>
          </a:p>
          <a:p>
            <a:r>
              <a:rPr lang="en-GB" dirty="0">
                <a:solidFill>
                  <a:schemeClr val="bg1"/>
                </a:solidFill>
                <a:latin typeface="+mj-lt"/>
              </a:rPr>
              <a:t>This is needed so that </a:t>
            </a:r>
            <a:r>
              <a:rPr lang="en-GB" dirty="0" err="1">
                <a:solidFill>
                  <a:schemeClr val="bg1"/>
                </a:solidFill>
                <a:latin typeface="+mj-lt"/>
              </a:rPr>
              <a:t>Phillipp</a:t>
            </a:r>
            <a:r>
              <a:rPr lang="en-GB" dirty="0">
                <a:solidFill>
                  <a:schemeClr val="bg1"/>
                </a:solidFill>
                <a:latin typeface="+mj-lt"/>
              </a:rPr>
              <a:t> can provide the incoming flight details to his supervisor for effective reporting.</a:t>
            </a:r>
          </a:p>
          <a:p>
            <a:endParaRPr lang="en-GB" dirty="0">
              <a:solidFill>
                <a:schemeClr val="bg1"/>
              </a:solidFill>
              <a:latin typeface="+mj-lt"/>
            </a:endParaRPr>
          </a:p>
          <a:p>
            <a:endParaRPr lang="en-GB" dirty="0">
              <a:solidFill>
                <a:schemeClr val="bg1"/>
              </a:solidFill>
              <a:latin typeface="+mj-lt"/>
            </a:endParaRPr>
          </a:p>
          <a:p>
            <a:r>
              <a:rPr lang="en-GB" dirty="0">
                <a:solidFill>
                  <a:schemeClr val="bg1"/>
                </a:solidFill>
                <a:latin typeface="+mj-lt"/>
              </a:rPr>
              <a:t>This is covered via MongoDB</a:t>
            </a:r>
          </a:p>
        </p:txBody>
      </p:sp>
      <p:pic>
        <p:nvPicPr>
          <p:cNvPr id="2" name="Picture 1" descr="A picture containing sitting, sign, large, night&#10;&#10;Description automatically generated">
            <a:extLst>
              <a:ext uri="{FF2B5EF4-FFF2-40B4-BE49-F238E27FC236}">
                <a16:creationId xmlns:a16="http://schemas.microsoft.com/office/drawing/2014/main" id="{CC0B50A3-19E6-46A9-A76C-35AAC4F4B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909" y="1875344"/>
            <a:ext cx="964524" cy="964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close up of a sign&#10;&#10;Description automatically generated">
            <a:extLst>
              <a:ext uri="{FF2B5EF4-FFF2-40B4-BE49-F238E27FC236}">
                <a16:creationId xmlns:a16="http://schemas.microsoft.com/office/drawing/2014/main" id="{8455785E-B4B8-42B5-B33F-4804199CD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9003" y="1875344"/>
            <a:ext cx="964524" cy="1118044"/>
          </a:xfrm>
          <a:prstGeom prst="rect">
            <a:avLst/>
          </a:prstGeom>
        </p:spPr>
      </p:pic>
      <p:pic>
        <p:nvPicPr>
          <p:cNvPr id="4" name="Picture 3" descr="A picture containing food, room&#10;&#10;Description automatically generated">
            <a:extLst>
              <a:ext uri="{FF2B5EF4-FFF2-40B4-BE49-F238E27FC236}">
                <a16:creationId xmlns:a16="http://schemas.microsoft.com/office/drawing/2014/main" id="{4015D9F0-AEC2-4AE5-97C8-A41994146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7837" y="1875344"/>
            <a:ext cx="1324452" cy="1118044"/>
          </a:xfrm>
          <a:prstGeom prst="rect">
            <a:avLst/>
          </a:prstGeom>
        </p:spPr>
      </p:pic>
      <p:pic>
        <p:nvPicPr>
          <p:cNvPr id="8" name="Picture 7" descr="A close up of a sign&#10;&#10;Description automatically generated">
            <a:extLst>
              <a:ext uri="{FF2B5EF4-FFF2-40B4-BE49-F238E27FC236}">
                <a16:creationId xmlns:a16="http://schemas.microsoft.com/office/drawing/2014/main" id="{2B3DA537-B3D6-4593-ACC7-FA3FB46C9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3832" y="1875344"/>
            <a:ext cx="964525" cy="1118044"/>
          </a:xfrm>
          <a:prstGeom prst="rect">
            <a:avLst/>
          </a:prstGeom>
        </p:spPr>
      </p:pic>
      <p:pic>
        <p:nvPicPr>
          <p:cNvPr id="12" name="Picture 11" descr="A picture containing drawing, food, cup&#10;&#10;Description automatically generated">
            <a:extLst>
              <a:ext uri="{FF2B5EF4-FFF2-40B4-BE49-F238E27FC236}">
                <a16:creationId xmlns:a16="http://schemas.microsoft.com/office/drawing/2014/main" id="{E9C71E97-5E77-4FFD-AC05-B44DFBD06D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6843" y="2002993"/>
            <a:ext cx="1961214" cy="502081"/>
          </a:xfrm>
          <a:prstGeom prst="rect">
            <a:avLst/>
          </a:prstGeom>
        </p:spPr>
      </p:pic>
      <p:cxnSp>
        <p:nvCxnSpPr>
          <p:cNvPr id="15" name="Straight Arrow Connector 14">
            <a:extLst>
              <a:ext uri="{FF2B5EF4-FFF2-40B4-BE49-F238E27FC236}">
                <a16:creationId xmlns:a16="http://schemas.microsoft.com/office/drawing/2014/main" id="{7770B741-D60E-4829-A7CD-ECAAB2AE6B7B}"/>
              </a:ext>
            </a:extLst>
          </p:cNvPr>
          <p:cNvCxnSpPr>
            <a:cxnSpLocks/>
          </p:cNvCxnSpPr>
          <p:nvPr/>
        </p:nvCxnSpPr>
        <p:spPr>
          <a:xfrm>
            <a:off x="1547583" y="2400300"/>
            <a:ext cx="9239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E5A079E-9499-479D-B8AA-CCAFB739760E}"/>
              </a:ext>
            </a:extLst>
          </p:cNvPr>
          <p:cNvCxnSpPr>
            <a:cxnSpLocks/>
          </p:cNvCxnSpPr>
          <p:nvPr/>
        </p:nvCxnSpPr>
        <p:spPr>
          <a:xfrm>
            <a:off x="3633912" y="2400300"/>
            <a:ext cx="9239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8BA19BE-89CA-4C68-ABC6-C7B5A3A9342A}"/>
              </a:ext>
            </a:extLst>
          </p:cNvPr>
          <p:cNvCxnSpPr>
            <a:cxnSpLocks/>
          </p:cNvCxnSpPr>
          <p:nvPr/>
        </p:nvCxnSpPr>
        <p:spPr>
          <a:xfrm>
            <a:off x="5882289" y="2371725"/>
            <a:ext cx="9239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68C720-F047-4E3B-A0F9-ED36BA802463}"/>
              </a:ext>
            </a:extLst>
          </p:cNvPr>
          <p:cNvCxnSpPr>
            <a:cxnSpLocks/>
          </p:cNvCxnSpPr>
          <p:nvPr/>
        </p:nvCxnSpPr>
        <p:spPr>
          <a:xfrm>
            <a:off x="8061468" y="2333625"/>
            <a:ext cx="9239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B714308-1F37-4B70-935B-53988E4A5BC3}"/>
              </a:ext>
            </a:extLst>
          </p:cNvPr>
          <p:cNvSpPr txBox="1"/>
          <p:nvPr/>
        </p:nvSpPr>
        <p:spPr>
          <a:xfrm>
            <a:off x="4611563" y="3007466"/>
            <a:ext cx="1217000" cy="369332"/>
          </a:xfrm>
          <a:prstGeom prst="rect">
            <a:avLst/>
          </a:prstGeom>
          <a:noFill/>
        </p:spPr>
        <p:txBody>
          <a:bodyPr wrap="none" rtlCol="0">
            <a:spAutoFit/>
          </a:bodyPr>
          <a:lstStyle/>
          <a:p>
            <a:r>
              <a:rPr lang="en-US" b="1" dirty="0">
                <a:solidFill>
                  <a:schemeClr val="bg1"/>
                </a:solidFill>
                <a:latin typeface="Aharoni" panose="02010803020104030203" pitchFamily="2" charset="-79"/>
                <a:cs typeface="Aharoni" panose="02010803020104030203" pitchFamily="2" charset="-79"/>
              </a:rPr>
              <a:t>Buffer DB</a:t>
            </a:r>
            <a:endParaRPr lang="en-GB" b="1" dirty="0">
              <a:solidFill>
                <a:schemeClr val="bg1"/>
              </a:solidFill>
              <a:latin typeface="Aharoni" panose="02010803020104030203" pitchFamily="2" charset="-79"/>
              <a:cs typeface="Aharoni" panose="02010803020104030203" pitchFamily="2" charset="-79"/>
            </a:endParaRPr>
          </a:p>
        </p:txBody>
      </p:sp>
      <p:sp>
        <p:nvSpPr>
          <p:cNvPr id="30" name="TextBox 29">
            <a:extLst>
              <a:ext uri="{FF2B5EF4-FFF2-40B4-BE49-F238E27FC236}">
                <a16:creationId xmlns:a16="http://schemas.microsoft.com/office/drawing/2014/main" id="{3849286B-607B-4C86-AAB6-C62FC35B190F}"/>
              </a:ext>
            </a:extLst>
          </p:cNvPr>
          <p:cNvSpPr txBox="1"/>
          <p:nvPr/>
        </p:nvSpPr>
        <p:spPr>
          <a:xfrm>
            <a:off x="9156843" y="2895589"/>
            <a:ext cx="1104790" cy="369332"/>
          </a:xfrm>
          <a:prstGeom prst="rect">
            <a:avLst/>
          </a:prstGeom>
          <a:noFill/>
        </p:spPr>
        <p:txBody>
          <a:bodyPr wrap="none" rtlCol="0">
            <a:spAutoFit/>
          </a:bodyPr>
          <a:lstStyle/>
          <a:p>
            <a:r>
              <a:rPr lang="en-US" b="1" dirty="0">
                <a:solidFill>
                  <a:schemeClr val="bg1"/>
                </a:solidFill>
                <a:latin typeface="Aharoni" panose="02010803020104030203" pitchFamily="2" charset="-79"/>
                <a:cs typeface="Aharoni" panose="02010803020104030203" pitchFamily="2" charset="-79"/>
              </a:rPr>
              <a:t>Main DB</a:t>
            </a:r>
            <a:endParaRPr lang="en-GB" b="1" dirty="0">
              <a:solidFill>
                <a:schemeClr val="bg1"/>
              </a:solidFill>
              <a:latin typeface="Aharoni" panose="02010803020104030203" pitchFamily="2" charset="-79"/>
              <a:cs typeface="Aharoni" panose="02010803020104030203" pitchFamily="2" charset="-79"/>
            </a:endParaRPr>
          </a:p>
        </p:txBody>
      </p:sp>
      <p:sp>
        <p:nvSpPr>
          <p:cNvPr id="34" name="TextBox 33">
            <a:extLst>
              <a:ext uri="{FF2B5EF4-FFF2-40B4-BE49-F238E27FC236}">
                <a16:creationId xmlns:a16="http://schemas.microsoft.com/office/drawing/2014/main" id="{FFFA02BB-387F-4664-9926-04364BEB4185}"/>
              </a:ext>
            </a:extLst>
          </p:cNvPr>
          <p:cNvSpPr txBox="1"/>
          <p:nvPr/>
        </p:nvSpPr>
        <p:spPr>
          <a:xfrm>
            <a:off x="460468" y="3007466"/>
            <a:ext cx="1119217" cy="369332"/>
          </a:xfrm>
          <a:prstGeom prst="rect">
            <a:avLst/>
          </a:prstGeom>
          <a:noFill/>
        </p:spPr>
        <p:txBody>
          <a:bodyPr wrap="none" rtlCol="0">
            <a:spAutoFit/>
          </a:bodyPr>
          <a:lstStyle/>
          <a:p>
            <a:r>
              <a:rPr lang="en-US" b="1" dirty="0">
                <a:solidFill>
                  <a:schemeClr val="bg1"/>
                </a:solidFill>
                <a:latin typeface="Aharoni" panose="02010803020104030203" pitchFamily="2" charset="-79"/>
                <a:cs typeface="Aharoni" panose="02010803020104030203" pitchFamily="2" charset="-79"/>
              </a:rPr>
              <a:t>REST API</a:t>
            </a:r>
            <a:endParaRPr lang="en-GB"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8963755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irplane">
            <a:extLst>
              <a:ext uri="{FF2B5EF4-FFF2-40B4-BE49-F238E27FC236}">
                <a16:creationId xmlns:a16="http://schemas.microsoft.com/office/drawing/2014/main" id="{3C568709-C581-437B-A79F-FCDAB31B58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778" y="9632"/>
            <a:ext cx="1643743" cy="1643743"/>
          </a:xfrm>
          <a:prstGeom prst="rect">
            <a:avLst/>
          </a:prstGeom>
        </p:spPr>
      </p:pic>
      <p:sp>
        <p:nvSpPr>
          <p:cNvPr id="10" name="Title 1">
            <a:extLst>
              <a:ext uri="{FF2B5EF4-FFF2-40B4-BE49-F238E27FC236}">
                <a16:creationId xmlns:a16="http://schemas.microsoft.com/office/drawing/2014/main" id="{BFF7D487-C926-453A-8820-9E6A73698612}"/>
              </a:ext>
            </a:extLst>
          </p:cNvPr>
          <p:cNvSpPr txBox="1">
            <a:spLocks/>
          </p:cNvSpPr>
          <p:nvPr/>
        </p:nvSpPr>
        <p:spPr>
          <a:xfrm>
            <a:off x="-792211" y="369838"/>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tx1"/>
                </a:solidFill>
              </a:rPr>
              <a:t>User Story 3 (</a:t>
            </a:r>
            <a:r>
              <a:rPr lang="en-US" dirty="0" err="1">
                <a:solidFill>
                  <a:schemeClr val="tx1"/>
                </a:solidFill>
              </a:rPr>
              <a:t>cont</a:t>
            </a:r>
            <a:r>
              <a:rPr lang="en-US" dirty="0">
                <a:solidFill>
                  <a:schemeClr val="tx1"/>
                </a:solidFill>
              </a:rPr>
              <a:t>…d)</a:t>
            </a:r>
            <a:endParaRPr lang="en-IN" dirty="0">
              <a:solidFill>
                <a:schemeClr val="tx1"/>
              </a:solidFill>
            </a:endParaRPr>
          </a:p>
        </p:txBody>
      </p:sp>
      <p:pic>
        <p:nvPicPr>
          <p:cNvPr id="33" name="Picture 32">
            <a:extLst>
              <a:ext uri="{FF2B5EF4-FFF2-40B4-BE49-F238E27FC236}">
                <a16:creationId xmlns:a16="http://schemas.microsoft.com/office/drawing/2014/main" id="{2E5BD5C3-9CFF-4B4E-9C85-99F62CFEE7A4}"/>
              </a:ext>
            </a:extLst>
          </p:cNvPr>
          <p:cNvPicPr>
            <a:picLocks noChangeAspect="1"/>
          </p:cNvPicPr>
          <p:nvPr/>
        </p:nvPicPr>
        <p:blipFill rotWithShape="1">
          <a:blip r:embed="rId4"/>
          <a:srcRect l="10112" t="23521" r="17996" b="64344"/>
          <a:stretch/>
        </p:blipFill>
        <p:spPr>
          <a:xfrm>
            <a:off x="459363" y="3245925"/>
            <a:ext cx="8882523" cy="923329"/>
          </a:xfrm>
          <a:prstGeom prst="rect">
            <a:avLst/>
          </a:prstGeom>
        </p:spPr>
      </p:pic>
      <p:pic>
        <p:nvPicPr>
          <p:cNvPr id="35" name="Picture 34">
            <a:extLst>
              <a:ext uri="{FF2B5EF4-FFF2-40B4-BE49-F238E27FC236}">
                <a16:creationId xmlns:a16="http://schemas.microsoft.com/office/drawing/2014/main" id="{5D2BB68A-6613-4B5E-B851-3BD960DDA9EF}"/>
              </a:ext>
            </a:extLst>
          </p:cNvPr>
          <p:cNvPicPr>
            <a:picLocks noChangeAspect="1"/>
          </p:cNvPicPr>
          <p:nvPr/>
        </p:nvPicPr>
        <p:blipFill rotWithShape="1">
          <a:blip r:embed="rId5"/>
          <a:srcRect l="10449" t="41049" r="52893" b="42472"/>
          <a:stretch/>
        </p:blipFill>
        <p:spPr>
          <a:xfrm>
            <a:off x="483646" y="4565230"/>
            <a:ext cx="5794626" cy="1465307"/>
          </a:xfrm>
          <a:prstGeom prst="rect">
            <a:avLst/>
          </a:prstGeom>
        </p:spPr>
      </p:pic>
      <p:sp>
        <p:nvSpPr>
          <p:cNvPr id="37" name="TextBox 36">
            <a:extLst>
              <a:ext uri="{FF2B5EF4-FFF2-40B4-BE49-F238E27FC236}">
                <a16:creationId xmlns:a16="http://schemas.microsoft.com/office/drawing/2014/main" id="{646AB563-DBC9-403E-B3CA-67374A6D5A35}"/>
              </a:ext>
            </a:extLst>
          </p:cNvPr>
          <p:cNvSpPr txBox="1"/>
          <p:nvPr/>
        </p:nvSpPr>
        <p:spPr>
          <a:xfrm flipH="1">
            <a:off x="388803" y="2910675"/>
            <a:ext cx="2672310" cy="369332"/>
          </a:xfrm>
          <a:prstGeom prst="rect">
            <a:avLst/>
          </a:prstGeom>
          <a:noFill/>
        </p:spPr>
        <p:txBody>
          <a:bodyPr wrap="square" rtlCol="0">
            <a:spAutoFit/>
          </a:bodyPr>
          <a:lstStyle/>
          <a:p>
            <a:r>
              <a:rPr lang="en-US" b="1" dirty="0">
                <a:latin typeface="+mj-lt"/>
              </a:rPr>
              <a:t>Input:</a:t>
            </a:r>
            <a:endParaRPr lang="en-GB" b="1" dirty="0">
              <a:latin typeface="+mj-lt"/>
            </a:endParaRPr>
          </a:p>
        </p:txBody>
      </p:sp>
      <p:sp>
        <p:nvSpPr>
          <p:cNvPr id="39" name="TextBox 38">
            <a:extLst>
              <a:ext uri="{FF2B5EF4-FFF2-40B4-BE49-F238E27FC236}">
                <a16:creationId xmlns:a16="http://schemas.microsoft.com/office/drawing/2014/main" id="{923E3847-51F0-45DA-8329-32F8FE6E3E7E}"/>
              </a:ext>
            </a:extLst>
          </p:cNvPr>
          <p:cNvSpPr txBox="1"/>
          <p:nvPr/>
        </p:nvSpPr>
        <p:spPr>
          <a:xfrm flipH="1">
            <a:off x="368925" y="4234187"/>
            <a:ext cx="3481068" cy="369332"/>
          </a:xfrm>
          <a:prstGeom prst="rect">
            <a:avLst/>
          </a:prstGeom>
          <a:noFill/>
        </p:spPr>
        <p:txBody>
          <a:bodyPr wrap="square" rtlCol="0">
            <a:spAutoFit/>
          </a:bodyPr>
          <a:lstStyle/>
          <a:p>
            <a:r>
              <a:rPr lang="en-US" b="1" dirty="0">
                <a:latin typeface="+mj-lt"/>
              </a:rPr>
              <a:t>Location 2d sphere Index:</a:t>
            </a:r>
            <a:endParaRPr lang="en-GB" b="1" dirty="0">
              <a:latin typeface="+mj-lt"/>
            </a:endParaRPr>
          </a:p>
        </p:txBody>
      </p:sp>
      <p:pic>
        <p:nvPicPr>
          <p:cNvPr id="2" name="Picture 1">
            <a:extLst>
              <a:ext uri="{FF2B5EF4-FFF2-40B4-BE49-F238E27FC236}">
                <a16:creationId xmlns:a16="http://schemas.microsoft.com/office/drawing/2014/main" id="{B9BB2254-61D1-45E3-8E83-217B635FFB54}"/>
              </a:ext>
            </a:extLst>
          </p:cNvPr>
          <p:cNvPicPr>
            <a:picLocks noChangeAspect="1"/>
          </p:cNvPicPr>
          <p:nvPr/>
        </p:nvPicPr>
        <p:blipFill rotWithShape="1">
          <a:blip r:embed="rId6"/>
          <a:srcRect l="28989" t="43446" r="35786" b="39625"/>
          <a:stretch/>
        </p:blipFill>
        <p:spPr>
          <a:xfrm>
            <a:off x="459363" y="1718826"/>
            <a:ext cx="3900191" cy="1054357"/>
          </a:xfrm>
          <a:prstGeom prst="rect">
            <a:avLst/>
          </a:prstGeom>
        </p:spPr>
      </p:pic>
      <p:sp>
        <p:nvSpPr>
          <p:cNvPr id="3" name="TextBox 2">
            <a:extLst>
              <a:ext uri="{FF2B5EF4-FFF2-40B4-BE49-F238E27FC236}">
                <a16:creationId xmlns:a16="http://schemas.microsoft.com/office/drawing/2014/main" id="{CFD046B2-18F4-465D-8731-8F55DE40091A}"/>
              </a:ext>
            </a:extLst>
          </p:cNvPr>
          <p:cNvSpPr txBox="1"/>
          <p:nvPr/>
        </p:nvSpPr>
        <p:spPr>
          <a:xfrm>
            <a:off x="388803" y="1344381"/>
            <a:ext cx="9232275" cy="338554"/>
          </a:xfrm>
          <a:prstGeom prst="rect">
            <a:avLst/>
          </a:prstGeom>
          <a:noFill/>
        </p:spPr>
        <p:txBody>
          <a:bodyPr wrap="square">
            <a:spAutoFit/>
          </a:bodyPr>
          <a:lstStyle/>
          <a:p>
            <a:r>
              <a:rPr lang="en-GB" sz="1600" b="1" dirty="0" err="1">
                <a:latin typeface="+mj-lt"/>
              </a:rPr>
              <a:t>GeoJSON</a:t>
            </a:r>
            <a:r>
              <a:rPr lang="en-GB" sz="1600" b="1" dirty="0">
                <a:latin typeface="+mj-lt"/>
              </a:rPr>
              <a:t> Point:  							Legacy Coordinate Pairs:</a:t>
            </a:r>
          </a:p>
        </p:txBody>
      </p:sp>
      <p:pic>
        <p:nvPicPr>
          <p:cNvPr id="4" name="Picture 3">
            <a:extLst>
              <a:ext uri="{FF2B5EF4-FFF2-40B4-BE49-F238E27FC236}">
                <a16:creationId xmlns:a16="http://schemas.microsoft.com/office/drawing/2014/main" id="{E2D0D13A-0572-4EBB-BD4D-8466195A236F}"/>
              </a:ext>
            </a:extLst>
          </p:cNvPr>
          <p:cNvPicPr>
            <a:picLocks noChangeAspect="1"/>
          </p:cNvPicPr>
          <p:nvPr/>
        </p:nvPicPr>
        <p:blipFill rotWithShape="1">
          <a:blip r:embed="rId7"/>
          <a:srcRect l="31096" t="76855" r="33679" b="14881"/>
          <a:stretch/>
        </p:blipFill>
        <p:spPr>
          <a:xfrm>
            <a:off x="5535780" y="1736297"/>
            <a:ext cx="4706726" cy="756312"/>
          </a:xfrm>
          <a:prstGeom prst="rect">
            <a:avLst/>
          </a:prstGeom>
        </p:spPr>
      </p:pic>
    </p:spTree>
    <p:extLst>
      <p:ext uri="{BB962C8B-B14F-4D97-AF65-F5344CB8AC3E}">
        <p14:creationId xmlns:p14="http://schemas.microsoft.com/office/powerpoint/2010/main" val="18346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CF9C916-3336-4D83-8231-F13227F69448}"/>
              </a:ext>
            </a:extLst>
          </p:cNvPr>
          <p:cNvPicPr>
            <a:picLocks noChangeAspect="1"/>
          </p:cNvPicPr>
          <p:nvPr/>
        </p:nvPicPr>
        <p:blipFill rotWithShape="1">
          <a:blip r:embed="rId2"/>
          <a:srcRect t="9888" r="50000" b="47565"/>
          <a:stretch/>
        </p:blipFill>
        <p:spPr>
          <a:xfrm>
            <a:off x="682716" y="1509475"/>
            <a:ext cx="5635033" cy="2398220"/>
          </a:xfrm>
          <a:prstGeom prst="rect">
            <a:avLst/>
          </a:prstGeom>
        </p:spPr>
      </p:pic>
      <p:pic>
        <p:nvPicPr>
          <p:cNvPr id="14" name="Picture 13">
            <a:extLst>
              <a:ext uri="{FF2B5EF4-FFF2-40B4-BE49-F238E27FC236}">
                <a16:creationId xmlns:a16="http://schemas.microsoft.com/office/drawing/2014/main" id="{ED8032B6-7ADB-473A-90C2-2ED1E47FDFDB}"/>
              </a:ext>
            </a:extLst>
          </p:cNvPr>
          <p:cNvPicPr>
            <a:picLocks noChangeAspect="1"/>
          </p:cNvPicPr>
          <p:nvPr/>
        </p:nvPicPr>
        <p:blipFill rotWithShape="1">
          <a:blip r:embed="rId3"/>
          <a:srcRect t="52199" r="59635" b="23153"/>
          <a:stretch/>
        </p:blipFill>
        <p:spPr>
          <a:xfrm>
            <a:off x="682717" y="4411550"/>
            <a:ext cx="5635032" cy="1720893"/>
          </a:xfrm>
          <a:prstGeom prst="rect">
            <a:avLst/>
          </a:prstGeom>
        </p:spPr>
      </p:pic>
      <p:sp>
        <p:nvSpPr>
          <p:cNvPr id="16" name="TextBox 15">
            <a:extLst>
              <a:ext uri="{FF2B5EF4-FFF2-40B4-BE49-F238E27FC236}">
                <a16:creationId xmlns:a16="http://schemas.microsoft.com/office/drawing/2014/main" id="{8402BE53-91C6-4396-A585-688BF62C9CE6}"/>
              </a:ext>
            </a:extLst>
          </p:cNvPr>
          <p:cNvSpPr txBox="1"/>
          <p:nvPr/>
        </p:nvSpPr>
        <p:spPr>
          <a:xfrm flipH="1">
            <a:off x="616042" y="1140143"/>
            <a:ext cx="2672310" cy="369332"/>
          </a:xfrm>
          <a:prstGeom prst="rect">
            <a:avLst/>
          </a:prstGeom>
          <a:noFill/>
        </p:spPr>
        <p:txBody>
          <a:bodyPr wrap="square" rtlCol="0">
            <a:spAutoFit/>
          </a:bodyPr>
          <a:lstStyle/>
          <a:p>
            <a:r>
              <a:rPr lang="en-US" b="1" dirty="0">
                <a:latin typeface="+mj-lt"/>
              </a:rPr>
              <a:t>Query:</a:t>
            </a:r>
            <a:endParaRPr lang="en-GB" b="1" dirty="0">
              <a:latin typeface="+mj-lt"/>
            </a:endParaRPr>
          </a:p>
        </p:txBody>
      </p:sp>
      <p:sp>
        <p:nvSpPr>
          <p:cNvPr id="18" name="TextBox 17">
            <a:extLst>
              <a:ext uri="{FF2B5EF4-FFF2-40B4-BE49-F238E27FC236}">
                <a16:creationId xmlns:a16="http://schemas.microsoft.com/office/drawing/2014/main" id="{82ED63F5-95F8-48A8-B186-21CA708CDE9E}"/>
              </a:ext>
            </a:extLst>
          </p:cNvPr>
          <p:cNvSpPr txBox="1"/>
          <p:nvPr/>
        </p:nvSpPr>
        <p:spPr>
          <a:xfrm flipH="1">
            <a:off x="577942" y="4037553"/>
            <a:ext cx="2672310" cy="369332"/>
          </a:xfrm>
          <a:prstGeom prst="rect">
            <a:avLst/>
          </a:prstGeom>
          <a:noFill/>
        </p:spPr>
        <p:txBody>
          <a:bodyPr wrap="square" rtlCol="0">
            <a:spAutoFit/>
          </a:bodyPr>
          <a:lstStyle/>
          <a:p>
            <a:r>
              <a:rPr lang="en-US" b="1" dirty="0">
                <a:latin typeface="+mj-lt"/>
              </a:rPr>
              <a:t>Output:</a:t>
            </a:r>
            <a:endParaRPr lang="en-GB" b="1" dirty="0">
              <a:latin typeface="+mj-lt"/>
            </a:endParaRPr>
          </a:p>
        </p:txBody>
      </p:sp>
      <p:grpSp>
        <p:nvGrpSpPr>
          <p:cNvPr id="22" name="Group 21">
            <a:extLst>
              <a:ext uri="{FF2B5EF4-FFF2-40B4-BE49-F238E27FC236}">
                <a16:creationId xmlns:a16="http://schemas.microsoft.com/office/drawing/2014/main" id="{1C49159D-B245-4191-BC19-243361B37BB1}"/>
              </a:ext>
            </a:extLst>
          </p:cNvPr>
          <p:cNvGrpSpPr/>
          <p:nvPr/>
        </p:nvGrpSpPr>
        <p:grpSpPr>
          <a:xfrm>
            <a:off x="8643575" y="2798087"/>
            <a:ext cx="2250042" cy="2219219"/>
            <a:chOff x="8640565" y="1209781"/>
            <a:chExt cx="2250042" cy="2219219"/>
          </a:xfrm>
        </p:grpSpPr>
        <p:sp>
          <p:nvSpPr>
            <p:cNvPr id="19" name="Flowchart: Connector 18">
              <a:extLst>
                <a:ext uri="{FF2B5EF4-FFF2-40B4-BE49-F238E27FC236}">
                  <a16:creationId xmlns:a16="http://schemas.microsoft.com/office/drawing/2014/main" id="{97D32286-D218-4D0A-A0C0-7ECF88855FF4}"/>
                </a:ext>
              </a:extLst>
            </p:cNvPr>
            <p:cNvSpPr/>
            <p:nvPr/>
          </p:nvSpPr>
          <p:spPr>
            <a:xfrm>
              <a:off x="8640565" y="1209781"/>
              <a:ext cx="2250042" cy="2219219"/>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A02D932A-C912-46BD-8EFB-439F84A684FD}"/>
                </a:ext>
              </a:extLst>
            </p:cNvPr>
            <p:cNvCxnSpPr>
              <a:cxnSpLocks/>
              <a:endCxn id="19" idx="6"/>
            </p:cNvCxnSpPr>
            <p:nvPr/>
          </p:nvCxnSpPr>
          <p:spPr>
            <a:xfrm>
              <a:off x="9765586" y="2319390"/>
              <a:ext cx="112502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DAD20A40-6677-4054-8C9D-FDA882E307C5}"/>
                </a:ext>
              </a:extLst>
            </p:cNvPr>
            <p:cNvSpPr txBox="1"/>
            <p:nvPr/>
          </p:nvSpPr>
          <p:spPr>
            <a:xfrm>
              <a:off x="10018396" y="1950058"/>
              <a:ext cx="309700" cy="369332"/>
            </a:xfrm>
            <a:prstGeom prst="rect">
              <a:avLst/>
            </a:prstGeom>
            <a:noFill/>
          </p:spPr>
          <p:txBody>
            <a:bodyPr wrap="none" rtlCol="0">
              <a:spAutoFit/>
            </a:bodyPr>
            <a:lstStyle/>
            <a:p>
              <a:r>
                <a:rPr lang="en-US" dirty="0"/>
                <a:t>R</a:t>
              </a:r>
              <a:endParaRPr lang="en-GB" dirty="0"/>
            </a:p>
          </p:txBody>
        </p:sp>
      </p:grpSp>
      <p:pic>
        <p:nvPicPr>
          <p:cNvPr id="28" name="Picture 27" descr="A picture containing looking, lit, dark, sitting&#10;&#10;Description automatically generated">
            <a:extLst>
              <a:ext uri="{FF2B5EF4-FFF2-40B4-BE49-F238E27FC236}">
                <a16:creationId xmlns:a16="http://schemas.microsoft.com/office/drawing/2014/main" id="{9282C432-D2D3-481A-988A-01A0EAC63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649" y="2451357"/>
            <a:ext cx="4494872" cy="2912677"/>
          </a:xfrm>
          <a:prstGeom prst="rect">
            <a:avLst/>
          </a:prstGeom>
        </p:spPr>
      </p:pic>
      <p:pic>
        <p:nvPicPr>
          <p:cNvPr id="2" name="Content Placeholder 4" descr="Airplane">
            <a:extLst>
              <a:ext uri="{FF2B5EF4-FFF2-40B4-BE49-F238E27FC236}">
                <a16:creationId xmlns:a16="http://schemas.microsoft.com/office/drawing/2014/main" id="{59CA414C-E9F9-4532-8057-EFB8432FA4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74778" y="9632"/>
            <a:ext cx="1643743" cy="1643743"/>
          </a:xfrm>
          <a:prstGeom prst="rect">
            <a:avLst/>
          </a:prstGeom>
        </p:spPr>
      </p:pic>
      <p:sp>
        <p:nvSpPr>
          <p:cNvPr id="3" name="Title 1">
            <a:extLst>
              <a:ext uri="{FF2B5EF4-FFF2-40B4-BE49-F238E27FC236}">
                <a16:creationId xmlns:a16="http://schemas.microsoft.com/office/drawing/2014/main" id="{841FB76E-CF95-4306-AF97-170E6F9F1222}"/>
              </a:ext>
            </a:extLst>
          </p:cNvPr>
          <p:cNvSpPr txBox="1">
            <a:spLocks/>
          </p:cNvSpPr>
          <p:nvPr/>
        </p:nvSpPr>
        <p:spPr>
          <a:xfrm>
            <a:off x="-872546" y="151884"/>
            <a:ext cx="7706648" cy="923330"/>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r>
              <a:rPr lang="en-US" dirty="0">
                <a:solidFill>
                  <a:schemeClr val="tx1"/>
                </a:solidFill>
              </a:rPr>
              <a:t>User Story 3 (</a:t>
            </a:r>
            <a:r>
              <a:rPr lang="en-US" dirty="0" err="1">
                <a:solidFill>
                  <a:schemeClr val="tx1"/>
                </a:solidFill>
              </a:rPr>
              <a:t>cont</a:t>
            </a:r>
            <a:r>
              <a:rPr lang="en-US" dirty="0">
                <a:solidFill>
                  <a:schemeClr val="tx1"/>
                </a:solidFill>
              </a:rPr>
              <a:t>…d)</a:t>
            </a:r>
            <a:endParaRPr lang="en-IN" dirty="0">
              <a:solidFill>
                <a:schemeClr val="tx1"/>
              </a:solidFill>
            </a:endParaRPr>
          </a:p>
        </p:txBody>
      </p:sp>
    </p:spTree>
    <p:extLst>
      <p:ext uri="{BB962C8B-B14F-4D97-AF65-F5344CB8AC3E}">
        <p14:creationId xmlns:p14="http://schemas.microsoft.com/office/powerpoint/2010/main" val="2786817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Override1.xml><?xml version="1.0" encoding="utf-8"?>
<a:themeOverride xmlns:a="http://schemas.openxmlformats.org/drawingml/2006/main">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themeOverride>
</file>

<file path=docProps/app.xml><?xml version="1.0" encoding="utf-8"?>
<Properties xmlns="http://schemas.openxmlformats.org/officeDocument/2006/extended-properties" xmlns:vt="http://schemas.openxmlformats.org/officeDocument/2006/docPropsVTypes">
  <Template/>
  <TotalTime>112</TotalTime>
  <Words>1509</Words>
  <Application>Microsoft Office PowerPoint</Application>
  <PresentationFormat>Widescreen</PresentationFormat>
  <Paragraphs>162</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Aharoni</vt:lpstr>
      <vt:lpstr>Arial</vt:lpstr>
      <vt:lpstr>Calibri</vt:lpstr>
      <vt:lpstr>Century Schoolbook</vt:lpstr>
      <vt:lpstr>Consolas</vt:lpstr>
      <vt:lpstr>Corbel</vt:lpstr>
      <vt:lpstr>Frutiger 45 light</vt:lpstr>
      <vt:lpstr>Frutiger LT Std 45 Light</vt:lpstr>
      <vt:lpstr>Frutiger LT Std 47 Light Cn</vt:lpstr>
      <vt:lpstr>Headlines</vt:lpstr>
      <vt:lpstr>Information Systems</vt:lpstr>
      <vt:lpstr>Points to Consider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dc:title>
  <dc:creator>Sarangi, Chinmoy (SRH Hochschule Heidelberg Student)</dc:creator>
  <cp:lastModifiedBy>Shivaji N</cp:lastModifiedBy>
  <cp:revision>35</cp:revision>
  <dcterms:created xsi:type="dcterms:W3CDTF">2020-09-09T14:08:02Z</dcterms:created>
  <dcterms:modified xsi:type="dcterms:W3CDTF">2020-09-09T16:32:43Z</dcterms:modified>
</cp:coreProperties>
</file>