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vajisingh001/Steganography-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</a:t>
            </a: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833294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Shivaji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Singh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Shivaji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Singh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Usha Martin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University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Computer Science and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>
                <a:latin typeface="Bahnschrift SemiBold" panose="020B0502040204020203" pitchFamily="34" charset="0"/>
              </a:rPr>
              <a:t>Future </a:t>
            </a:r>
            <a:r>
              <a:rPr lang="en-US" b="1" dirty="0">
                <a:latin typeface="Bahnschrift SemiBold" panose="020B0502040204020203" pitchFamily="34" charset="0"/>
              </a:rPr>
              <a:t>Areas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of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Steganography</a:t>
            </a:r>
            <a:br>
              <a:rPr lang="en-US" b="1" dirty="0">
                <a:latin typeface="Bahnschrift SemiBold" panose="020B0502040204020203" pitchFamily="34" charset="0"/>
              </a:rPr>
            </a:br>
            <a:r>
              <a:rPr lang="en-US" b="1" dirty="0">
                <a:latin typeface="Bahnschrift SemiBold" panose="020B0502040204020203" pitchFamily="34" charset="0"/>
              </a:rPr>
              <a:t>The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realm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of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Steganography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is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constantly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developing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with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advances</a:t>
            </a:r>
            <a:r>
              <a:rPr lang="en-US" dirty="0">
                <a:latin typeface="Bahnschrift SemiBold" panose="020B0502040204020203" pitchFamily="34" charset="0"/>
              </a:rPr>
              <a:t> in </a:t>
            </a:r>
            <a:r>
              <a:rPr lang="en-US" b="1" dirty="0">
                <a:latin typeface="Bahnschrift SemiBold" panose="020B0502040204020203" pitchFamily="34" charset="0"/>
              </a:rPr>
              <a:t>terms</a:t>
            </a:r>
            <a:r>
              <a:rPr lang="en-US" dirty="0">
                <a:latin typeface="Bahnschrift SemiBold" panose="020B0502040204020203" pitchFamily="34" charset="0"/>
              </a:rPr>
              <a:t> of </a:t>
            </a:r>
            <a:r>
              <a:rPr lang="en-US" b="1" dirty="0">
                <a:latin typeface="Bahnschrift SemiBold" panose="020B0502040204020203" pitchFamily="34" charset="0"/>
              </a:rPr>
              <a:t>computers,</a:t>
            </a:r>
            <a:r>
              <a:rPr lang="en-US" dirty="0">
                <a:latin typeface="Bahnschrift SemiBold" panose="020B0502040204020203" pitchFamily="34" charset="0"/>
              </a:rPr>
              <a:t> artificial </a:t>
            </a:r>
            <a:r>
              <a:rPr lang="en-US" b="1" dirty="0">
                <a:latin typeface="Bahnschrift SemiBold" panose="020B0502040204020203" pitchFamily="34" charset="0"/>
              </a:rPr>
              <a:t>intelligence</a:t>
            </a:r>
            <a:r>
              <a:rPr lang="en-US" dirty="0">
                <a:latin typeface="Bahnschrift SemiBold" panose="020B0502040204020203" pitchFamily="34" charset="0"/>
              </a:rPr>
              <a:t> and cybersecurity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6" cy="552319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b="1" dirty="0">
                <a:latin typeface="Bahnschrift SemiBold" panose="020B0502040204020203" pitchFamily="34" charset="0"/>
              </a:rPr>
              <a:t>"The</a:t>
            </a:r>
            <a:r>
              <a:rPr lang="en-US" sz="2800" dirty="0">
                <a:latin typeface="Bahnschrift SemiBold" panose="020B0502040204020203" pitchFamily="34" charset="0"/>
              </a:rPr>
              <a:t> image </a:t>
            </a:r>
            <a:r>
              <a:rPr lang="en-US" sz="2800" b="1" dirty="0">
                <a:latin typeface="Bahnschrift SemiBold" panose="020B0502040204020203" pitchFamily="34" charset="0"/>
              </a:rPr>
              <a:t>of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the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"Steganography"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image,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which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hides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the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decryption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key,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is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"safe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data"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that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allows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you</a:t>
            </a:r>
            <a:r>
              <a:rPr lang="en-US" sz="2800" dirty="0">
                <a:latin typeface="Bahnschrift SemiBold" panose="020B0502040204020203" pitchFamily="34" charset="0"/>
              </a:rPr>
              <a:t> to extract </a:t>
            </a:r>
            <a:r>
              <a:rPr lang="en-US" sz="2800" b="1" dirty="0">
                <a:latin typeface="Bahnschrift SemiBold" panose="020B0502040204020203" pitchFamily="34" charset="0"/>
              </a:rPr>
              <a:t>information.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This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will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minimize</a:t>
            </a:r>
            <a:r>
              <a:rPr lang="en-US" sz="2800" dirty="0">
                <a:latin typeface="Bahnschrift SemiBold" panose="020B0502040204020203" pitchFamily="34" charset="0"/>
              </a:rPr>
              <a:t> visual </a:t>
            </a:r>
            <a:r>
              <a:rPr lang="en-US" sz="2800" b="1" dirty="0">
                <a:latin typeface="Bahnschrift SemiBold" panose="020B0502040204020203" pitchFamily="34" charset="0"/>
              </a:rPr>
              <a:t>distortion</a:t>
            </a:r>
            <a:r>
              <a:rPr lang="en-US" sz="2800" dirty="0">
                <a:latin typeface="Bahnschrift SemiBold" panose="020B0502040204020203" pitchFamily="34" charset="0"/>
              </a:rPr>
              <a:t> in the carrier image and </a:t>
            </a:r>
            <a:r>
              <a:rPr lang="en-US" sz="2800" b="1" dirty="0">
                <a:latin typeface="Bahnschrift SemiBold" panose="020B0502040204020203" pitchFamily="34" charset="0"/>
              </a:rPr>
              <a:t>resist</a:t>
            </a:r>
            <a:r>
              <a:rPr lang="en-US" sz="2800" dirty="0">
                <a:latin typeface="Bahnschrift SemiBold" panose="020B0502040204020203" pitchFamily="34" charset="0"/>
              </a:rPr>
              <a:t> attempts to </a:t>
            </a:r>
            <a:r>
              <a:rPr lang="en-US" sz="2800" b="1" dirty="0">
                <a:latin typeface="Bahnschrift SemiBold" panose="020B0502040204020203" pitchFamily="34" charset="0"/>
              </a:rPr>
              <a:t>identify</a:t>
            </a:r>
            <a:r>
              <a:rPr lang="en-US" sz="2800" dirty="0">
                <a:latin typeface="Bahnschrift SemiBold" panose="020B0502040204020203" pitchFamily="34" charset="0"/>
              </a:rPr>
              <a:t> the presence of hidden </a:t>
            </a:r>
            <a:r>
              <a:rPr lang="en-US" sz="2800" b="1" dirty="0">
                <a:latin typeface="Bahnschrift SemiBold" panose="020B0502040204020203" pitchFamily="34" charset="0"/>
              </a:rPr>
              <a:t>data.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"</a:t>
            </a:r>
            <a:br>
              <a:rPr lang="en-US" sz="2800" b="1" dirty="0">
                <a:latin typeface="Bahnschrift SemiBold" panose="020B0502040204020203" pitchFamily="34" charset="0"/>
              </a:rPr>
            </a:br>
            <a:r>
              <a:rPr lang="en-US" sz="2800" b="1" dirty="0">
                <a:latin typeface="Bahnschrift SemiBold" panose="020B0502040204020203" pitchFamily="34" charset="0"/>
              </a:rPr>
              <a:t>Key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aspect</a:t>
            </a:r>
            <a:r>
              <a:rPr lang="en-US" sz="2800" dirty="0">
                <a:latin typeface="Bahnschrift SemiBold" panose="020B0502040204020203" pitchFamily="34" charset="0"/>
              </a:rPr>
              <a:t> of </a:t>
            </a:r>
            <a:r>
              <a:rPr lang="en-US" sz="2800" b="1" dirty="0">
                <a:latin typeface="Bahnschrift SemiBold" panose="020B0502040204020203" pitchFamily="34" charset="0"/>
              </a:rPr>
              <a:t>the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instruction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in</a:t>
            </a:r>
            <a:r>
              <a:rPr lang="en-US" sz="2800" dirty="0">
                <a:latin typeface="Bahnschrift SemiBold" panose="020B0502040204020203" pitchFamily="34" charset="0"/>
              </a:rPr>
              <a:t> this </a:t>
            </a:r>
            <a:r>
              <a:rPr lang="en-US" sz="2800" b="1" dirty="0">
                <a:latin typeface="Bahnschrift SemiBold" panose="020B0502040204020203" pitchFamily="34" charset="0"/>
              </a:rPr>
              <a:t>issue:</a:t>
            </a:r>
            <a:br>
              <a:rPr lang="en-US" sz="2800" b="1" dirty="0">
                <a:latin typeface="Bahnschrift SemiBold" panose="020B0502040204020203" pitchFamily="34" charset="0"/>
              </a:rPr>
            </a:br>
            <a:r>
              <a:rPr lang="en-US" sz="2800" b="1" dirty="0">
                <a:latin typeface="Bahnschrift SemiBold" panose="020B0502040204020203" pitchFamily="34" charset="0"/>
              </a:rPr>
              <a:t>Invisibility:</a:t>
            </a:r>
            <a:br>
              <a:rPr lang="en-US" sz="2800" b="1" dirty="0">
                <a:latin typeface="Bahnschrift SemiBold" panose="020B0502040204020203" pitchFamily="34" charset="0"/>
              </a:rPr>
            </a:br>
            <a:r>
              <a:rPr lang="en-US" sz="2800" b="1" dirty="0">
                <a:latin typeface="Bahnschrift SemiBold" panose="020B0502040204020203" pitchFamily="34" charset="0"/>
              </a:rPr>
              <a:t>Do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not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display</a:t>
            </a:r>
            <a:r>
              <a:rPr lang="en-US" sz="2800" dirty="0">
                <a:latin typeface="Bahnschrift SemiBold" panose="020B0502040204020203" pitchFamily="34" charset="0"/>
              </a:rPr>
              <a:t> hidden data when viewing modified </a:t>
            </a:r>
            <a:r>
              <a:rPr lang="en-US" sz="2800" b="1" dirty="0">
                <a:latin typeface="Bahnschrift SemiBold" panose="020B0502040204020203" pitchFamily="34" charset="0"/>
              </a:rPr>
              <a:t>images.</a:t>
            </a:r>
            <a:br>
              <a:rPr lang="en-US" sz="2800" b="1" dirty="0">
                <a:latin typeface="Bahnschrift SemiBold" panose="020B0502040204020203" pitchFamily="34" charset="0"/>
              </a:rPr>
            </a:br>
            <a:r>
              <a:rPr lang="en-US" sz="2800" b="1" dirty="0">
                <a:latin typeface="Bahnschrift SemiBold" panose="020B0502040204020203" pitchFamily="34" charset="0"/>
              </a:rPr>
              <a:t>Security:</a:t>
            </a:r>
            <a:br>
              <a:rPr lang="en-US" sz="2800" b="1" dirty="0">
                <a:latin typeface="Bahnschrift SemiBold" panose="020B0502040204020203" pitchFamily="34" charset="0"/>
              </a:rPr>
            </a:br>
            <a:r>
              <a:rPr lang="en-US" sz="2800" b="1" dirty="0">
                <a:latin typeface="Bahnschrift SemiBold" panose="020B0502040204020203" pitchFamily="34" charset="0"/>
              </a:rPr>
              <a:t>Responds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to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support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Only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certified</a:t>
            </a:r>
            <a:r>
              <a:rPr lang="en-US" sz="2800" dirty="0">
                <a:latin typeface="Bahnschrift SemiBold" panose="020B0502040204020203" pitchFamily="34" charset="0"/>
              </a:rPr>
              <a:t> users with </a:t>
            </a:r>
            <a:r>
              <a:rPr lang="en-US" sz="2800" b="1" dirty="0">
                <a:latin typeface="Bahnschrift SemiBold" panose="020B0502040204020203" pitchFamily="34" charset="0"/>
              </a:rPr>
              <a:t>keys</a:t>
            </a:r>
            <a:r>
              <a:rPr lang="en-US" sz="2800" dirty="0">
                <a:latin typeface="Bahnschrift SemiBold" panose="020B0502040204020203" pitchFamily="34" charset="0"/>
              </a:rPr>
              <a:t> should be able to extract hidden data. </a:t>
            </a:r>
            <a:r>
              <a:rPr lang="en-US" sz="2800" b="1" dirty="0">
                <a:latin typeface="Bahnschrift SemiBold" panose="020B0502040204020203" pitchFamily="34" charset="0"/>
              </a:rPr>
              <a:t>Robustness:</a:t>
            </a:r>
            <a:br>
              <a:rPr lang="en-US" sz="2800" b="1" dirty="0">
                <a:latin typeface="Bahnschrift SemiBold" panose="020B0502040204020203" pitchFamily="34" charset="0"/>
              </a:rPr>
            </a:br>
            <a:r>
              <a:rPr lang="en-US" sz="2800" b="1" dirty="0">
                <a:latin typeface="Bahnschrift SemiBold" panose="020B0502040204020203" pitchFamily="34" charset="0"/>
              </a:rPr>
              <a:t>The</a:t>
            </a:r>
            <a:r>
              <a:rPr lang="en-US" sz="2800" dirty="0">
                <a:latin typeface="Bahnschrift SemiBold" panose="020B0502040204020203" pitchFamily="34" charset="0"/>
              </a:rPr>
              <a:t> hidden data is </a:t>
            </a:r>
            <a:r>
              <a:rPr lang="en-US" sz="2800" b="1" dirty="0">
                <a:latin typeface="Bahnschrift SemiBold" panose="020B0502040204020203" pitchFamily="34" charset="0"/>
              </a:rPr>
              <a:t>also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exposed</a:t>
            </a:r>
            <a:r>
              <a:rPr lang="en-US" sz="2800" dirty="0">
                <a:latin typeface="Bahnschrift SemiBold" panose="020B0502040204020203" pitchFamily="34" charset="0"/>
              </a:rPr>
              <a:t> to common </a:t>
            </a:r>
            <a:r>
              <a:rPr lang="en-US" sz="2800" b="1" dirty="0">
                <a:latin typeface="Bahnschrift SemiBold" panose="020B0502040204020203" pitchFamily="34" charset="0"/>
              </a:rPr>
              <a:t>operations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such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as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changing,</a:t>
            </a:r>
            <a:r>
              <a:rPr lang="en-US" sz="2800" dirty="0">
                <a:latin typeface="Bahnschrift SemiBold" panose="020B0502040204020203" pitchFamily="34" charset="0"/>
              </a:rPr>
              <a:t> compression, </a:t>
            </a:r>
            <a:r>
              <a:rPr lang="en-US" sz="2800" b="1" dirty="0">
                <a:latin typeface="Bahnschrift SemiBold" panose="020B0502040204020203" pitchFamily="34" charset="0"/>
              </a:rPr>
              <a:t>and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adding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noise.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If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so,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it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must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remain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intact.</a:t>
            </a:r>
            <a:br>
              <a:rPr lang="en-US" sz="2800" b="1" dirty="0">
                <a:latin typeface="Bahnschrift SemiBold" panose="020B0502040204020203" pitchFamily="34" charset="0"/>
              </a:rPr>
            </a:br>
            <a:r>
              <a:rPr lang="en-US" sz="2800" b="1" dirty="0">
                <a:latin typeface="Bahnschrift SemiBold" panose="020B0502040204020203" pitchFamily="34" charset="0"/>
              </a:rPr>
              <a:t>Considering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potential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challenges:</a:t>
            </a:r>
            <a:br>
              <a:rPr lang="en-US" sz="2800" b="1" dirty="0">
                <a:latin typeface="Bahnschrift SemiBold" panose="020B0502040204020203" pitchFamily="34" charset="0"/>
              </a:rPr>
            </a:br>
            <a:r>
              <a:rPr lang="en-US" sz="2800" b="1" dirty="0">
                <a:latin typeface="Bahnschrift SemiBold" panose="020B0502040204020203" pitchFamily="34" charset="0"/>
              </a:rPr>
              <a:t>Recognition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algorithm: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Development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of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methods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of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resistance</a:t>
            </a:r>
            <a:r>
              <a:rPr lang="en-US" sz="2800" dirty="0">
                <a:latin typeface="Bahnschrift SemiBold" panose="020B0502040204020203" pitchFamily="34" charset="0"/>
              </a:rPr>
              <a:t> to existing </a:t>
            </a:r>
            <a:r>
              <a:rPr lang="en-US" sz="2800" b="1" dirty="0" err="1">
                <a:latin typeface="Bahnschrift SemiBold" panose="020B0502040204020203" pitchFamily="34" charset="0"/>
              </a:rPr>
              <a:t>Stegan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analytical</a:t>
            </a:r>
            <a:r>
              <a:rPr lang="en-US" sz="2800" dirty="0">
                <a:latin typeface="Bahnschrift SemiBold" panose="020B0502040204020203" pitchFamily="34" charset="0"/>
              </a:rPr>
              <a:t> techniques that attempt to </a:t>
            </a:r>
            <a:r>
              <a:rPr lang="en-US" sz="2800" b="1" dirty="0">
                <a:latin typeface="Bahnschrift SemiBold" panose="020B0502040204020203" pitchFamily="34" charset="0"/>
              </a:rPr>
              <a:t>identify</a:t>
            </a:r>
            <a:r>
              <a:rPr lang="en-US" sz="2800" dirty="0">
                <a:latin typeface="Bahnschrift SemiBold" panose="020B0502040204020203" pitchFamily="34" charset="0"/>
              </a:rPr>
              <a:t> hidden data in images.</a:t>
            </a:r>
            <a:br>
              <a:rPr lang="en-US" sz="2800" dirty="0">
                <a:latin typeface="Bahnschrift SemiBold" panose="020B0502040204020203" pitchFamily="34" charset="0"/>
              </a:rPr>
            </a:br>
            <a:r>
              <a:rPr lang="en-US" sz="2800" dirty="0">
                <a:latin typeface="Bahnschrift SemiBold" panose="020B0502040204020203" pitchFamily="34" charset="0"/>
              </a:rPr>
              <a:t>Image quality: </a:t>
            </a:r>
            <a:r>
              <a:rPr lang="en-US" sz="2800" b="1" dirty="0">
                <a:latin typeface="Bahnschrift SemiBold" panose="020B0502040204020203" pitchFamily="34" charset="0"/>
              </a:rPr>
              <a:t>Compensation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for</a:t>
            </a:r>
            <a:r>
              <a:rPr lang="en-US" sz="2800" dirty="0">
                <a:latin typeface="Bahnschrift SemiBold" panose="020B0502040204020203" pitchFamily="34" charset="0"/>
              </a:rPr>
              <a:t> the amount of data </a:t>
            </a:r>
            <a:r>
              <a:rPr lang="en-US" sz="2800" b="1" dirty="0">
                <a:latin typeface="Bahnschrift SemiBold" panose="020B0502040204020203" pitchFamily="34" charset="0"/>
              </a:rPr>
              <a:t>built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into</a:t>
            </a:r>
            <a:r>
              <a:rPr lang="en-US" sz="2800" dirty="0">
                <a:latin typeface="Bahnschrift SemiBold" panose="020B0502040204020203" pitchFamily="34" charset="0"/>
              </a:rPr>
              <a:t> the </a:t>
            </a:r>
            <a:r>
              <a:rPr lang="en-US" sz="2800" b="1" dirty="0">
                <a:latin typeface="Bahnschrift SemiBold" panose="020B0502040204020203" pitchFamily="34" charset="0"/>
              </a:rPr>
              <a:t>maintenance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of</a:t>
            </a:r>
            <a:r>
              <a:rPr lang="en-US" sz="2800" dirty="0">
                <a:latin typeface="Bahnschrift SemiBold" panose="020B0502040204020203" pitchFamily="34" charset="0"/>
              </a:rPr>
              <a:t> visual quality of carrier </a:t>
            </a:r>
            <a:r>
              <a:rPr lang="en-US" sz="2800" b="1" dirty="0">
                <a:latin typeface="Bahnschrift SemiBold" panose="020B0502040204020203" pitchFamily="34" charset="0"/>
              </a:rPr>
              <a:t>images.</a:t>
            </a:r>
            <a:r>
              <a:rPr lang="en-US" sz="2800" dirty="0">
                <a:latin typeface="Bahnschrift SemiBold" panose="020B0502040204020203" pitchFamily="34" charset="0"/>
              </a:rPr>
              <a:t/>
            </a:r>
            <a:br>
              <a:rPr lang="en-US" sz="2800" dirty="0">
                <a:latin typeface="Bahnschrift SemiBold" panose="020B0502040204020203" pitchFamily="34" charset="0"/>
              </a:rPr>
            </a:br>
            <a:r>
              <a:rPr lang="en-US" sz="2800" dirty="0">
                <a:latin typeface="Bahnschrift SemiBold" panose="020B0502040204020203" pitchFamily="34" charset="0"/>
              </a:rPr>
              <a:t>Key </a:t>
            </a:r>
            <a:r>
              <a:rPr lang="en-US" sz="2800" b="1" dirty="0">
                <a:latin typeface="Bahnschrift SemiBold" panose="020B0502040204020203" pitchFamily="34" charset="0"/>
              </a:rPr>
              <a:t>Management: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Distribution</a:t>
            </a:r>
            <a:r>
              <a:rPr lang="en-US" sz="2800" dirty="0">
                <a:latin typeface="Bahnschrift SemiBold" panose="020B0502040204020203" pitchFamily="34" charset="0"/>
              </a:rPr>
              <a:t> and </a:t>
            </a:r>
            <a:r>
              <a:rPr lang="en-US" sz="2800" b="1" dirty="0">
                <a:latin typeface="Bahnschrift SemiBold" panose="020B0502040204020203" pitchFamily="34" charset="0"/>
              </a:rPr>
              <a:t>management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of</a:t>
            </a:r>
            <a:r>
              <a:rPr lang="en-US" sz="2800" dirty="0">
                <a:latin typeface="Bahnschrift SemiBold" panose="020B0502040204020203" pitchFamily="34" charset="0"/>
              </a:rPr>
              <a:t> decryption </a:t>
            </a:r>
            <a:r>
              <a:rPr lang="en-US" sz="2800" b="1" dirty="0">
                <a:latin typeface="Bahnschrift SemiBold" panose="020B0502040204020203" pitchFamily="34" charset="0"/>
              </a:rPr>
              <a:t>keys</a:t>
            </a:r>
            <a:r>
              <a:rPr lang="en-US" sz="2800" dirty="0">
                <a:latin typeface="Bahnschrift SemiBold" panose="020B0502040204020203" pitchFamily="34" charset="0"/>
              </a:rPr>
              <a:t> to authorized users.</a:t>
            </a:r>
            <a:r>
              <a:rPr lang="en-US" sz="2800" b="1" dirty="0">
                <a:latin typeface="Bahnschrift SemiBold" panose="020B0502040204020203" pitchFamily="34" charset="0"/>
              </a:rPr>
              <a:t/>
            </a:r>
            <a:br>
              <a:rPr lang="en-US" sz="2800" b="1" dirty="0">
                <a:latin typeface="Bahnschrift SemiBold" panose="020B0502040204020203" pitchFamily="34" charset="0"/>
              </a:rPr>
            </a:br>
            <a:r>
              <a:rPr lang="en-US" sz="2800" b="1" dirty="0">
                <a:latin typeface="Bahnschrift SemiBold" panose="020B0502040204020203" pitchFamily="34" charset="0"/>
              </a:rPr>
              <a:t>Possible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approach</a:t>
            </a:r>
            <a:r>
              <a:rPr lang="en-US" sz="2800" dirty="0">
                <a:latin typeface="Bahnschrift SemiBold" panose="020B0502040204020203" pitchFamily="34" charset="0"/>
              </a:rPr>
              <a:t> to </a:t>
            </a:r>
            <a:r>
              <a:rPr lang="en-US" sz="2800" b="1" dirty="0">
                <a:latin typeface="Bahnschrift SemiBold" panose="020B0502040204020203" pitchFamily="34" charset="0"/>
              </a:rPr>
              <a:t>solving</a:t>
            </a:r>
            <a:r>
              <a:rPr lang="en-US" sz="2800" dirty="0">
                <a:latin typeface="Bahnschrift SemiBold" panose="020B0502040204020203" pitchFamily="34" charset="0"/>
              </a:rPr>
              <a:t> this </a:t>
            </a:r>
            <a:r>
              <a:rPr lang="en-US" sz="2800" b="1" dirty="0">
                <a:latin typeface="Bahnschrift SemiBold" panose="020B0502040204020203" pitchFamily="34" charset="0"/>
              </a:rPr>
              <a:t>problem:</a:t>
            </a:r>
            <a:br>
              <a:rPr lang="en-US" sz="2800" b="1" dirty="0">
                <a:latin typeface="Bahnschrift SemiBold" panose="020B0502040204020203" pitchFamily="34" charset="0"/>
              </a:rPr>
            </a:br>
            <a:r>
              <a:rPr lang="en-US" sz="2800" b="1" dirty="0">
                <a:latin typeface="Bahnschrift SemiBold" panose="020B0502040204020203" pitchFamily="34" charset="0"/>
              </a:rPr>
              <a:t>Operation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(minimum</a:t>
            </a:r>
            <a:r>
              <a:rPr lang="en-US" sz="2800" dirty="0">
                <a:latin typeface="Bahnschrift SemiBold" panose="020B0502040204020203" pitchFamily="34" charset="0"/>
              </a:rPr>
              <a:t> significant </a:t>
            </a:r>
            <a:r>
              <a:rPr lang="en-US" sz="2800" b="1" dirty="0">
                <a:latin typeface="Bahnschrift SemiBold" panose="020B0502040204020203" pitchFamily="34" charset="0"/>
              </a:rPr>
              <a:t>bits):</a:t>
            </a:r>
            <a:br>
              <a:rPr lang="en-US" sz="2800" b="1" dirty="0">
                <a:latin typeface="Bahnschrift SemiBold" panose="020B0502040204020203" pitchFamily="34" charset="0"/>
              </a:rPr>
            </a:br>
            <a:r>
              <a:rPr lang="en-US" sz="2800" b="1" dirty="0">
                <a:latin typeface="Bahnschrift SemiBold" panose="020B0502040204020203" pitchFamily="34" charset="0"/>
              </a:rPr>
              <a:t>The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minimum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effect</a:t>
            </a:r>
            <a:r>
              <a:rPr lang="en-US" sz="2800" dirty="0">
                <a:latin typeface="Bahnschrift SemiBold" panose="020B0502040204020203" pitchFamily="34" charset="0"/>
              </a:rPr>
              <a:t> on the visual </a:t>
            </a:r>
            <a:r>
              <a:rPr lang="en-US" sz="2800" b="1" dirty="0">
                <a:latin typeface="Bahnschrift SemiBold" panose="020B0502040204020203" pitchFamily="34" charset="0"/>
              </a:rPr>
              <a:t>appearance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is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minimal,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so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the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minimum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from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the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pixel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values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​​of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secret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data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Change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the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bit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of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the.</a:t>
            </a:r>
            <a:r>
              <a:rPr lang="en-US" sz="2800" dirty="0">
                <a:latin typeface="Bahnschrift SemiBold" panose="020B0502040204020203" pitchFamily="34" charset="0"/>
              </a:rPr>
              <a:t/>
            </a:r>
            <a:br>
              <a:rPr lang="en-US" sz="2800" dirty="0">
                <a:latin typeface="Bahnschrift SemiBold" panose="020B0502040204020203" pitchFamily="34" charset="0"/>
              </a:rPr>
            </a:br>
            <a:r>
              <a:rPr lang="en-US" sz="2800" dirty="0">
                <a:latin typeface="Bahnschrift SemiBold" panose="020B0502040204020203" pitchFamily="34" charset="0"/>
              </a:rPr>
              <a:t>Frequency </a:t>
            </a:r>
            <a:r>
              <a:rPr lang="en-US" sz="2800" b="1" dirty="0">
                <a:latin typeface="Bahnschrift SemiBold" panose="020B0502040204020203" pitchFamily="34" charset="0"/>
              </a:rPr>
              <a:t>Domain:</a:t>
            </a:r>
            <a:br>
              <a:rPr lang="en-US" sz="2800" b="1" dirty="0">
                <a:latin typeface="Bahnschrift SemiBold" panose="020B0502040204020203" pitchFamily="34" charset="0"/>
              </a:rPr>
            </a:br>
            <a:r>
              <a:rPr lang="en-US" sz="2800" b="1" dirty="0">
                <a:latin typeface="Bahnschrift SemiBold" panose="020B0502040204020203" pitchFamily="34" charset="0"/>
              </a:rPr>
              <a:t>Hide</a:t>
            </a:r>
            <a:r>
              <a:rPr lang="en-US" sz="2800" dirty="0">
                <a:latin typeface="Bahnschrift SemiBold" panose="020B0502040204020203" pitchFamily="34" charset="0"/>
              </a:rPr>
              <a:t> data in the frequency components of the image using </a:t>
            </a:r>
            <a:r>
              <a:rPr lang="en-US" sz="2800" b="1" dirty="0">
                <a:latin typeface="Bahnschrift SemiBold" panose="020B0502040204020203" pitchFamily="34" charset="0"/>
              </a:rPr>
              <a:t>transformations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such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as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discrete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cosine</a:t>
            </a:r>
            <a:r>
              <a:rPr lang="en-US" sz="2800" dirty="0">
                <a:latin typeface="Bahnschrift SemiBold" panose="020B0502040204020203" pitchFamily="34" charset="0"/>
              </a:rPr>
              <a:t> </a:t>
            </a:r>
            <a:r>
              <a:rPr lang="en-US" sz="2800" b="1" dirty="0">
                <a:latin typeface="Bahnschrift SemiBold" panose="020B0502040204020203" pitchFamily="34" charset="0"/>
              </a:rPr>
              <a:t>transform</a:t>
            </a:r>
            <a:r>
              <a:rPr lang="en-US" sz="2800" dirty="0">
                <a:latin typeface="Bahnschrift SemiBold" panose="020B0502040204020203" pitchFamily="34" charset="0"/>
              </a:rPr>
              <a:t> (DCT).</a:t>
            </a:r>
            <a:br>
              <a:rPr lang="en-US" sz="2800" dirty="0">
                <a:latin typeface="Bahnschrift SemiBold" panose="020B0502040204020203" pitchFamily="34" charset="0"/>
              </a:rPr>
            </a:br>
            <a:r>
              <a:rPr lang="en-US" sz="2800" dirty="0">
                <a:latin typeface="Bahnschrift SemiBold" panose="020B0502040204020203" pitchFamily="34" charset="0"/>
              </a:rPr>
              <a:t>Adaptive </a:t>
            </a:r>
            <a:r>
              <a:rPr lang="en-US" sz="2800" b="1" dirty="0">
                <a:latin typeface="Bahnschrift SemiBold" panose="020B0502040204020203" pitchFamily="34" charset="0"/>
              </a:rPr>
              <a:t>embedding:</a:t>
            </a:r>
            <a:br>
              <a:rPr lang="en-US" sz="2800" b="1" dirty="0">
                <a:latin typeface="Bahnschrift SemiBold" panose="020B0502040204020203" pitchFamily="34" charset="0"/>
              </a:rPr>
            </a:br>
            <a:r>
              <a:rPr lang="en-US" sz="2800" b="1" dirty="0">
                <a:latin typeface="Bahnschrift SemiBold" panose="020B0502040204020203" pitchFamily="34" charset="0"/>
              </a:rPr>
              <a:t>Adaptive</a:t>
            </a:r>
            <a:r>
              <a:rPr lang="en-US" sz="2800" dirty="0">
                <a:latin typeface="Bahnschrift SemiBold" panose="020B0502040204020203" pitchFamily="34" charset="0"/>
              </a:rPr>
              <a:t> embedding process based on local </a:t>
            </a:r>
            <a:r>
              <a:rPr lang="en-US" sz="2800" b="1" dirty="0">
                <a:latin typeface="Bahnschrift SemiBold" panose="020B0502040204020203" pitchFamily="34" charset="0"/>
              </a:rPr>
              <a:t>properties</a:t>
            </a:r>
            <a:r>
              <a:rPr lang="en-US" sz="2800" dirty="0">
                <a:latin typeface="Bahnschrift SemiBold" panose="020B0502040204020203" pitchFamily="34" charset="0"/>
              </a:rPr>
              <a:t> of the image to optimize invisibility.</a:t>
            </a:r>
            <a:r>
              <a:rPr lang="en-US" sz="2800" b="1" dirty="0">
                <a:latin typeface="Bahnschrift SemiBold" panose="020B0502040204020203" pitchFamily="34" charset="0"/>
              </a:rPr>
              <a:t/>
            </a:r>
            <a:br>
              <a:rPr lang="en-US" sz="2800" b="1" dirty="0">
                <a:latin typeface="Bahnschrift SemiBold" panose="020B0502040204020203" pitchFamily="34" charset="0"/>
              </a:rPr>
            </a:br>
            <a:r>
              <a:rPr lang="en-US" sz="2800" b="1" dirty="0">
                <a:latin typeface="Bahnschrift SemiBold" panose="020B0502040204020203" pitchFamily="34" charset="0"/>
              </a:rPr>
              <a:t>Encryption:</a:t>
            </a:r>
            <a:br>
              <a:rPr lang="en-US" sz="2800" b="1" dirty="0">
                <a:latin typeface="Bahnschrift SemiBold" panose="020B0502040204020203" pitchFamily="34" charset="0"/>
              </a:rPr>
            </a:br>
            <a:r>
              <a:rPr lang="en-US" sz="2800" b="1" dirty="0">
                <a:latin typeface="Bahnschrift SemiBold" panose="020B0502040204020203" pitchFamily="34" charset="0"/>
              </a:rPr>
              <a:t>Encrypt</a:t>
            </a:r>
            <a:r>
              <a:rPr lang="en-US" sz="2800" dirty="0">
                <a:latin typeface="Bahnschrift SemiBold" panose="020B0502040204020203" pitchFamily="34" charset="0"/>
              </a:rPr>
              <a:t> secret data before embedding to </a:t>
            </a:r>
            <a:r>
              <a:rPr lang="en-US" sz="2800" b="1" dirty="0">
                <a:latin typeface="Bahnschrift SemiBold" panose="020B0502040204020203" pitchFamily="34" charset="0"/>
              </a:rPr>
              <a:t>improve</a:t>
            </a:r>
            <a:r>
              <a:rPr lang="en-US" sz="2800" dirty="0">
                <a:latin typeface="Bahnschrift SemiBold" panose="020B0502040204020203" pitchFamily="34" charset="0"/>
              </a:rPr>
              <a:t> security.</a:t>
            </a:r>
            <a:endParaRPr lang="en-IN" sz="28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Bahnschrift SemiBold" panose="020B0502040204020203" pitchFamily="34" charset="0"/>
              </a:rPr>
              <a:t>We used python Language.</a:t>
            </a:r>
          </a:p>
          <a:p>
            <a:pPr marL="0" indent="0">
              <a:buNone/>
            </a:pPr>
            <a:r>
              <a:rPr lang="en-US" dirty="0" smtClean="0">
                <a:latin typeface="Bahnschrift SemiBold" panose="020B0502040204020203" pitchFamily="34" charset="0"/>
              </a:rPr>
              <a:t>We </a:t>
            </a:r>
            <a:r>
              <a:rPr lang="en-US" dirty="0">
                <a:latin typeface="Bahnschrift SemiBold" panose="020B0502040204020203" pitchFamily="34" charset="0"/>
              </a:rPr>
              <a:t>used </a:t>
            </a:r>
            <a:r>
              <a:rPr lang="en-US" dirty="0" smtClean="0">
                <a:latin typeface="Bahnschrift SemiBold" panose="020B0502040204020203" pitchFamily="34" charset="0"/>
              </a:rPr>
              <a:t>libraries :</a:t>
            </a:r>
          </a:p>
          <a:p>
            <a:r>
              <a:rPr lang="en-US" dirty="0" smtClean="0">
                <a:latin typeface="Bahnschrift SemiBold" panose="020B0502040204020203" pitchFamily="34" charset="0"/>
              </a:rPr>
              <a:t> CV2</a:t>
            </a:r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 smtClean="0">
                <a:latin typeface="Bahnschrift SemiBold" panose="020B0502040204020203" pitchFamily="34" charset="0"/>
              </a:rPr>
              <a:t>String </a:t>
            </a:r>
          </a:p>
          <a:p>
            <a:r>
              <a:rPr lang="en-US" dirty="0" smtClean="0">
                <a:latin typeface="Bahnschrift SemiBold" panose="020B0502040204020203" pitchFamily="34" charset="0"/>
              </a:rPr>
              <a:t>Operating system</a:t>
            </a:r>
            <a:endParaRPr lang="en-IN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Bahnschrift SemiBold" panose="020B0502040204020203" pitchFamily="34" charset="0"/>
              </a:rPr>
              <a:t>We used :</a:t>
            </a:r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 smtClean="0">
                <a:latin typeface="Bahnschrift SemiBold" panose="020B0502040204020203" pitchFamily="34" charset="0"/>
              </a:rPr>
              <a:t>4Gb of RAM</a:t>
            </a:r>
          </a:p>
          <a:p>
            <a:r>
              <a:rPr lang="en-US" dirty="0" smtClean="0">
                <a:latin typeface="Bahnschrift SemiBold" panose="020B0502040204020203" pitchFamily="34" charset="0"/>
              </a:rPr>
              <a:t>Windows 10</a:t>
            </a:r>
          </a:p>
          <a:p>
            <a:pPr marL="0" indent="0">
              <a:buNone/>
            </a:pPr>
            <a:r>
              <a:rPr lang="en-US" dirty="0" smtClean="0">
                <a:latin typeface="Bahnschrift SemiBold" panose="020B0502040204020203" pitchFamily="34" charset="0"/>
              </a:rPr>
              <a:t>We used windows platforms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  <a:endParaRPr lang="en-US" dirty="0" smtClean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55559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The uniqueness of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steganography project depends on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the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aspects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that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distinguish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existing methods. Here are some unique features that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can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highlight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my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project: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</a:br>
            <a:endParaRPr lang="en-US" sz="1800" b="1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1.Hide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data more </a:t>
            </a:r>
            <a:r>
              <a:rPr lang="en-US" sz="1800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efficiently: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- </a:t>
            </a:r>
            <a:r>
              <a:rPr lang="en-US" sz="1800" b="1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Quantum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 err="1">
                <a:latin typeface="Bahnschrift SemiBold" panose="020B0502040204020203" pitchFamily="34" charset="0"/>
                <a:cs typeface="Arial" panose="020B0604020202020204" pitchFamily="34" charset="0"/>
              </a:rPr>
              <a:t>Braceing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Icing: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Integrates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the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encryption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quantum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principle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of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ultra-security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communications,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if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applicable.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- </a:t>
            </a:r>
            <a:r>
              <a:rPr lang="en-US" sz="1800" b="1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Multilayer-Code: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Use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multiple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bridge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organography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techniques simultaneously (LSB + DCT + Spread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spectrum).</a:t>
            </a:r>
            <a:b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/>
            </a:r>
            <a:b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2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.</a:t>
            </a:r>
            <a:b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- </a:t>
            </a:r>
            <a:r>
              <a:rPr lang="en-US" sz="1800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Dynamic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Key </a:t>
            </a:r>
            <a:r>
              <a:rPr lang="en-US" sz="1800" b="1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Production: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system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is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implemented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that generates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clear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keys for each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transmission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instead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of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static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keys.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- </a:t>
            </a:r>
            <a:r>
              <a:rPr lang="en-US" sz="1800" b="1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Operation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detection: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Implement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test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amount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or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hazing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techniques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to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recognize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unauthorized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changes.</a:t>
            </a:r>
            <a:b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</a:br>
            <a:endParaRPr lang="en-US" sz="1800" b="1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3.</a:t>
            </a:r>
            <a:r>
              <a:rPr lang="en-US" sz="1800" b="1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Cross-Media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Steganography: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Multi-format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support: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Not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only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in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photos,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but also in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audio,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video,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PDF,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and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even 3D </a:t>
            </a:r>
            <a:r>
              <a:rPr lang="en-US" sz="1800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models.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</a:br>
            <a:r>
              <a:rPr lang="en-US" sz="1800" b="1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Hybrid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Steganography: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Combine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several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media types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(e.g.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embedding data in both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images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and accompanying audio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files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for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additional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security).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/>
            </a:r>
            <a:b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</a:br>
            <a:endParaRPr lang="en-US" sz="1800" b="1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4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. </a:t>
            </a:r>
            <a:r>
              <a:rPr lang="en-US" sz="1800" b="1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Cloud-based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Services: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A web or mobile application that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allows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users to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extract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embed and hidden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messages.</a:t>
            </a:r>
            <a:b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/>
            </a:r>
            <a:b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5. </a:t>
            </a:r>
            <a:r>
              <a:rPr lang="en-US" sz="1800" b="1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Compression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&amp;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Rausch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- </a:t>
            </a:r>
            <a:r>
              <a:rPr lang="en-US" sz="1800" b="1" dirty="0" err="1" smtClean="0">
                <a:latin typeface="Bahnschrift SemiBold" panose="020B0502040204020203" pitchFamily="34" charset="0"/>
                <a:cs typeface="Arial" panose="020B0604020202020204" pitchFamily="34" charset="0"/>
              </a:rPr>
              <a:t>robustheit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: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Make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sure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that hidden data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is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not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lost during image compression (JPEG),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filtering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or scaling.</a:t>
            </a:r>
            <a:b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- </a:t>
            </a:r>
            <a:r>
              <a:rPr lang="en-US" sz="1800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Adaptive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payload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is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hidden: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Embedded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strength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is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dynamically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based on image complexity to maximize security.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/>
            </a:r>
            <a:b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/>
            </a:r>
            <a:b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6.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User-Friendly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and Scalable </a:t>
            </a:r>
            <a:r>
              <a:rPr lang="en-US" sz="1800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Features: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</a:br>
            <a:r>
              <a:rPr lang="en-US" sz="1800" b="1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- GUI-based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Implementation: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Interactive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interface for non-technical users.</a:t>
            </a:r>
            <a:b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 err="1">
                <a:latin typeface="Bahnschrift SemiBold" panose="020B0502040204020203" pitchFamily="34" charset="0"/>
                <a:cs typeface="Arial" panose="020B0604020202020204" pitchFamily="34" charset="0"/>
              </a:rPr>
              <a:t>Steganographic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Chat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Application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: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A messaging platform that integrates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Hidden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News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Communication.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- </a:t>
            </a:r>
            <a:r>
              <a:rPr lang="en-US" sz="1800" dirty="0" err="1" smtClean="0">
                <a:latin typeface="Bahnschrift SemiBold" panose="020B0502040204020203" pitchFamily="34" charset="0"/>
                <a:cs typeface="Arial" panose="020B0604020202020204" pitchFamily="34" charset="0"/>
              </a:rPr>
              <a:t>Blockchain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Integration: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Store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hidden messages in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distributed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ledgers for </a:t>
            </a:r>
            <a:r>
              <a:rPr lang="en-US" sz="1800" b="1" dirty="0">
                <a:latin typeface="Bahnschrift SemiBold" panose="020B0502040204020203" pitchFamily="34" charset="0"/>
                <a:cs typeface="Arial" panose="020B0604020202020204" pitchFamily="34" charset="0"/>
              </a:rPr>
              <a:t>additional</a:t>
            </a:r>
            <a:r>
              <a:rPr lang="en-US" sz="1800" dirty="0">
                <a:latin typeface="Bahnschrift SemiBold" panose="020B0502040204020203" pitchFamily="34" charset="0"/>
                <a:cs typeface="Arial" panose="020B0604020202020204" pitchFamily="34" charset="0"/>
              </a:rPr>
              <a:t> security.</a:t>
            </a:r>
            <a:r>
              <a:rPr lang="en-US" sz="1800" b="1" dirty="0">
                <a:latin typeface="Arial Black" panose="020B0A04020102020204" pitchFamily="34" charset="0"/>
              </a:rPr>
              <a:t/>
            </a:r>
            <a:br>
              <a:rPr lang="en-US" sz="1800" b="1" dirty="0">
                <a:latin typeface="Arial Black" panose="020B0A04020102020204" pitchFamily="34" charset="0"/>
              </a:rPr>
            </a:br>
            <a:endParaRPr lang="en-IN" sz="1800" b="1" dirty="0">
              <a:solidFill>
                <a:srgbClr val="0F0F0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 Black" panose="020B0A04020102020204" pitchFamily="34" charset="0"/>
              </a:rPr>
              <a:t>Steganography</a:t>
            </a:r>
            <a:r>
              <a:rPr lang="en-US" dirty="0">
                <a:latin typeface="Arial Black" panose="020B0A04020102020204" pitchFamily="34" charset="0"/>
              </a:rPr>
              <a:t> </a:t>
            </a:r>
            <a:r>
              <a:rPr lang="en-US" b="1" dirty="0">
                <a:latin typeface="Arial Black" panose="020B0A04020102020204" pitchFamily="34" charset="0"/>
              </a:rPr>
              <a:t>end</a:t>
            </a:r>
            <a:r>
              <a:rPr lang="en-US" dirty="0">
                <a:latin typeface="Arial Black" panose="020B0A04020102020204" pitchFamily="34" charset="0"/>
              </a:rPr>
              <a:t> users vary </a:t>
            </a:r>
            <a:r>
              <a:rPr lang="en-US" b="1" dirty="0">
                <a:latin typeface="Arial Black" panose="020B0A04020102020204" pitchFamily="34" charset="0"/>
              </a:rPr>
              <a:t>by</a:t>
            </a:r>
            <a:r>
              <a:rPr lang="en-US" dirty="0">
                <a:latin typeface="Arial Black" panose="020B0A04020102020204" pitchFamily="34" charset="0"/>
              </a:rPr>
              <a:t> application and context. </a:t>
            </a:r>
            <a:r>
              <a:rPr lang="en-US" b="1" dirty="0">
                <a:latin typeface="Arial Black" panose="020B0A04020102020204" pitchFamily="34" charset="0"/>
              </a:rPr>
              <a:t>Common</a:t>
            </a:r>
            <a:r>
              <a:rPr lang="en-US" dirty="0">
                <a:latin typeface="Arial Black" panose="020B0A04020102020204" pitchFamily="34" charset="0"/>
              </a:rPr>
              <a:t> </a:t>
            </a:r>
            <a:r>
              <a:rPr lang="en-US" b="1" dirty="0">
                <a:latin typeface="Arial Black" panose="020B0A04020102020204" pitchFamily="34" charset="0"/>
              </a:rPr>
              <a:t>end-user</a:t>
            </a:r>
            <a:r>
              <a:rPr lang="en-US" dirty="0">
                <a:latin typeface="Arial Black" panose="020B0A04020102020204" pitchFamily="34" charset="0"/>
              </a:rPr>
              <a:t> categories include</a:t>
            </a:r>
            <a:r>
              <a:rPr lang="en-US" dirty="0" smtClean="0">
                <a:latin typeface="Arial Black" panose="020B0A04020102020204" pitchFamily="34" charset="0"/>
              </a:rPr>
              <a:t>:</a:t>
            </a:r>
          </a:p>
          <a:p>
            <a:r>
              <a:rPr lang="en-US" b="1" dirty="0"/>
              <a:t>Cybersecurity Professionals</a:t>
            </a:r>
            <a:r>
              <a:rPr lang="en-US" dirty="0"/>
              <a:t> – Use steganography for secure communication, watermarking, and digital forensics</a:t>
            </a:r>
            <a:r>
              <a:rPr lang="en-US" dirty="0" smtClean="0"/>
              <a:t>.</a:t>
            </a:r>
          </a:p>
          <a:p>
            <a:r>
              <a:rPr lang="en-US" b="1" dirty="0"/>
              <a:t>Government and Military Agencies</a:t>
            </a:r>
            <a:r>
              <a:rPr lang="en-US" dirty="0"/>
              <a:t> – Utilize </a:t>
            </a:r>
            <a:r>
              <a:rPr lang="en-US" dirty="0" err="1"/>
              <a:t>steganographic</a:t>
            </a:r>
            <a:r>
              <a:rPr lang="en-US" dirty="0"/>
              <a:t> techniques for covert communication and protecting classified information</a:t>
            </a:r>
            <a:r>
              <a:rPr lang="en-US" dirty="0" smtClean="0"/>
              <a:t>.</a:t>
            </a:r>
          </a:p>
          <a:p>
            <a:r>
              <a:rPr lang="en-US" b="1" dirty="0"/>
              <a:t>Journalists and Whistleblowers</a:t>
            </a:r>
            <a:r>
              <a:rPr lang="en-US" dirty="0"/>
              <a:t> – Hide sensitive data within media files to avoid detection while reporting confidential information</a:t>
            </a:r>
            <a:r>
              <a:rPr lang="en-US" dirty="0" smtClean="0"/>
              <a:t>.</a:t>
            </a:r>
          </a:p>
          <a:p>
            <a:r>
              <a:rPr lang="en-US" b="1" dirty="0"/>
              <a:t>Corporate Users</a:t>
            </a:r>
            <a:r>
              <a:rPr lang="en-US" dirty="0"/>
              <a:t> – Protect intellectual property, watermark digital content, and secure internal communications</a:t>
            </a:r>
            <a:r>
              <a:rPr lang="en-US" dirty="0" smtClean="0"/>
              <a:t>.</a:t>
            </a:r>
          </a:p>
          <a:p>
            <a:r>
              <a:rPr lang="en-US" b="1" dirty="0"/>
              <a:t>Researchers and Academics</a:t>
            </a:r>
            <a:r>
              <a:rPr lang="en-US" dirty="0"/>
              <a:t> – Study and develop new </a:t>
            </a:r>
            <a:r>
              <a:rPr lang="en-US" dirty="0" err="1"/>
              <a:t>steganographic</a:t>
            </a:r>
            <a:r>
              <a:rPr lang="en-US" dirty="0"/>
              <a:t> techniques for security, digital rights management, and AI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1232452"/>
            <a:ext cx="2202952" cy="537306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59" b="71056"/>
          <a:stretch/>
        </p:blipFill>
        <p:spPr>
          <a:xfrm>
            <a:off x="2784143" y="1232452"/>
            <a:ext cx="5882186" cy="1781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143" y="1232452"/>
            <a:ext cx="8826665" cy="450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ahnschrift SemiBold" panose="020B0502040204020203" pitchFamily="34" charset="0"/>
              </a:rPr>
              <a:t>The conclusion based on the provided text </a:t>
            </a:r>
            <a:r>
              <a:rPr lang="en-US" b="1" dirty="0">
                <a:latin typeface="Bahnschrift SemiBold" panose="020B0502040204020203" pitchFamily="34" charset="0"/>
              </a:rPr>
              <a:t>of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Steganography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is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that</a:t>
            </a:r>
            <a:br>
              <a:rPr lang="en-US" b="1" dirty="0">
                <a:latin typeface="Bahnschrift SemiBold" panose="020B0502040204020203" pitchFamily="34" charset="0"/>
              </a:rPr>
            </a:br>
            <a:r>
              <a:rPr lang="en-US" b="1" dirty="0">
                <a:latin typeface="Bahnschrift SemiBold" panose="020B0502040204020203" pitchFamily="34" charset="0"/>
              </a:rPr>
              <a:t/>
            </a:r>
            <a:br>
              <a:rPr lang="en-US" b="1" dirty="0">
                <a:latin typeface="Bahnschrift SemiBold" panose="020B0502040204020203" pitchFamily="34" charset="0"/>
              </a:rPr>
            </a:br>
            <a:r>
              <a:rPr lang="en-US" b="1" dirty="0">
                <a:latin typeface="Bahnschrift SemiBold" panose="020B0502040204020203" pitchFamily="34" charset="0"/>
              </a:rPr>
              <a:t>Steganography</a:t>
            </a:r>
            <a:r>
              <a:rPr lang="en-US" dirty="0">
                <a:latin typeface="Bahnschrift SemiBold" panose="020B0502040204020203" pitchFamily="34" charset="0"/>
              </a:rPr>
              <a:t> aims to </a:t>
            </a:r>
            <a:r>
              <a:rPr lang="en-US" b="1" dirty="0">
                <a:latin typeface="Bahnschrift SemiBold" panose="020B0502040204020203" pitchFamily="34" charset="0"/>
              </a:rPr>
              <a:t>safely</a:t>
            </a:r>
            <a:r>
              <a:rPr lang="en-US" dirty="0">
                <a:latin typeface="Bahnschrift SemiBold" panose="020B0502040204020203" pitchFamily="34" charset="0"/>
              </a:rPr>
              <a:t> hide data </a:t>
            </a:r>
            <a:r>
              <a:rPr lang="en-US" b="1" dirty="0">
                <a:latin typeface="Bahnschrift SemiBold" panose="020B0502040204020203" pitchFamily="34" charset="0"/>
              </a:rPr>
              <a:t>in</a:t>
            </a:r>
            <a:r>
              <a:rPr lang="en-US" dirty="0">
                <a:latin typeface="Bahnschrift SemiBold" panose="020B0502040204020203" pitchFamily="34" charset="0"/>
              </a:rPr>
              <a:t> digital </a:t>
            </a:r>
            <a:r>
              <a:rPr lang="en-US" b="1" dirty="0">
                <a:latin typeface="Bahnschrift SemiBold" panose="020B0502040204020203" pitchFamily="34" charset="0"/>
              </a:rPr>
              <a:t>media,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maintain</a:t>
            </a:r>
            <a:r>
              <a:rPr lang="en-US" dirty="0">
                <a:latin typeface="Bahnschrift SemiBold" panose="020B0502040204020203" pitchFamily="34" charset="0"/>
              </a:rPr>
              <a:t> visual </a:t>
            </a:r>
            <a:r>
              <a:rPr lang="en-US" b="1" dirty="0">
                <a:latin typeface="Bahnschrift SemiBold" panose="020B0502040204020203" pitchFamily="34" charset="0"/>
              </a:rPr>
              <a:t>quality,</a:t>
            </a:r>
            <a:r>
              <a:rPr lang="en-US" dirty="0">
                <a:latin typeface="Bahnschrift SemiBold" panose="020B0502040204020203" pitchFamily="34" charset="0"/>
              </a:rPr>
              <a:t> and </a:t>
            </a:r>
            <a:r>
              <a:rPr lang="en-US" b="1" dirty="0">
                <a:latin typeface="Bahnschrift SemiBold" panose="020B0502040204020203" pitchFamily="34" charset="0"/>
              </a:rPr>
              <a:t>resist</a:t>
            </a:r>
            <a:r>
              <a:rPr lang="en-US" dirty="0">
                <a:latin typeface="Bahnschrift SemiBold" panose="020B0502040204020203" pitchFamily="34" charset="0"/>
              </a:rPr>
              <a:t> detection. </a:t>
            </a:r>
            <a:r>
              <a:rPr lang="en-US" b="1" dirty="0">
                <a:latin typeface="Bahnschrift SemiBold" panose="020B0502040204020203" pitchFamily="34" charset="0"/>
              </a:rPr>
              <a:t>The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most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important</a:t>
            </a:r>
            <a:r>
              <a:rPr lang="en-US" dirty="0">
                <a:latin typeface="Bahnschrift SemiBold" panose="020B0502040204020203" pitchFamily="34" charset="0"/>
              </a:rPr>
              <a:t> considerations include </a:t>
            </a:r>
            <a:r>
              <a:rPr lang="en-US" b="1" dirty="0">
                <a:latin typeface="Bahnschrift SemiBold" panose="020B0502040204020203" pitchFamily="34" charset="0"/>
              </a:rPr>
              <a:t>invisibility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to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ensure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that</a:t>
            </a:r>
            <a:r>
              <a:rPr lang="en-US" dirty="0">
                <a:latin typeface="Bahnschrift SemiBold" panose="020B0502040204020203" pitchFamily="34" charset="0"/>
              </a:rPr>
              <a:t> hidden data is not </a:t>
            </a:r>
            <a:r>
              <a:rPr lang="en-US" b="1" dirty="0">
                <a:latin typeface="Bahnschrift SemiBold" panose="020B0502040204020203" pitchFamily="34" charset="0"/>
              </a:rPr>
              <a:t>easy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to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see.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Security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so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that</a:t>
            </a:r>
            <a:r>
              <a:rPr lang="en-US" dirty="0">
                <a:latin typeface="Bahnschrift SemiBold" panose="020B0502040204020203" pitchFamily="34" charset="0"/>
              </a:rPr>
              <a:t> only </a:t>
            </a:r>
            <a:r>
              <a:rPr lang="en-US" b="1" dirty="0">
                <a:latin typeface="Bahnschrift SemiBold" panose="020B0502040204020203" pitchFamily="34" charset="0"/>
              </a:rPr>
              <a:t>certified</a:t>
            </a:r>
            <a:r>
              <a:rPr lang="en-US" dirty="0">
                <a:latin typeface="Bahnschrift SemiBold" panose="020B0502040204020203" pitchFamily="34" charset="0"/>
              </a:rPr>
              <a:t> users </a:t>
            </a:r>
            <a:r>
              <a:rPr lang="en-US" b="1" dirty="0">
                <a:latin typeface="Bahnschrift SemiBold" panose="020B0502040204020203" pitchFamily="34" charset="0"/>
              </a:rPr>
              <a:t>can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extract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data.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Robustness</a:t>
            </a:r>
            <a:r>
              <a:rPr lang="en-US" dirty="0">
                <a:latin typeface="Bahnschrift SemiBold" panose="020B0502040204020203" pitchFamily="34" charset="0"/>
              </a:rPr>
              <a:t> to </a:t>
            </a:r>
            <a:r>
              <a:rPr lang="en-US" b="1" dirty="0">
                <a:latin typeface="Bahnschrift SemiBold" panose="020B0502040204020203" pitchFamily="34" charset="0"/>
              </a:rPr>
              <a:t>allow</a:t>
            </a:r>
            <a:r>
              <a:rPr lang="en-US" dirty="0">
                <a:latin typeface="Bahnschrift SemiBold" panose="020B0502040204020203" pitchFamily="34" charset="0"/>
              </a:rPr>
              <a:t> hidden data </a:t>
            </a:r>
            <a:r>
              <a:rPr lang="en-US" b="1" dirty="0">
                <a:latin typeface="Bahnschrift SemiBold" panose="020B0502040204020203" pitchFamily="34" charset="0"/>
              </a:rPr>
              <a:t>to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withstand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collaborative</a:t>
            </a:r>
            <a:r>
              <a:rPr lang="en-US" dirty="0">
                <a:latin typeface="Bahnschrift SemiBold" panose="020B0502040204020203" pitchFamily="34" charset="0"/>
              </a:rPr>
              <a:t> operations </a:t>
            </a:r>
            <a:r>
              <a:rPr lang="en-US" b="1" dirty="0">
                <a:latin typeface="Bahnschrift SemiBold" panose="020B0502040204020203" pitchFamily="34" charset="0"/>
              </a:rPr>
              <a:t>such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as</a:t>
            </a:r>
            <a:r>
              <a:rPr lang="en-US" dirty="0">
                <a:latin typeface="Bahnschrift SemiBold" panose="020B0502040204020203" pitchFamily="34" charset="0"/>
              </a:rPr>
              <a:t> compression and </a:t>
            </a:r>
            <a:r>
              <a:rPr lang="en-US" b="1" dirty="0">
                <a:latin typeface="Bahnschrift SemiBold" panose="020B0502040204020203" pitchFamily="34" charset="0"/>
              </a:rPr>
              <a:t>noise.</a:t>
            </a:r>
            <a:br>
              <a:rPr lang="en-US" b="1" dirty="0">
                <a:latin typeface="Bahnschrift SemiBold" panose="020B0502040204020203" pitchFamily="34" charset="0"/>
              </a:rPr>
            </a:br>
            <a:r>
              <a:rPr lang="en-US" b="1" dirty="0">
                <a:latin typeface="Bahnschrift SemiBold" panose="020B0502040204020203" pitchFamily="34" charset="0"/>
              </a:rPr>
              <a:t/>
            </a:r>
            <a:br>
              <a:rPr lang="en-US" b="1" dirty="0">
                <a:latin typeface="Bahnschrift SemiBold" panose="020B0502040204020203" pitchFamily="34" charset="0"/>
              </a:rPr>
            </a:br>
            <a:r>
              <a:rPr lang="en-US" b="1" dirty="0">
                <a:latin typeface="Bahnschrift SemiBold" panose="020B0502040204020203" pitchFamily="34" charset="0"/>
              </a:rPr>
              <a:t>Challenges</a:t>
            </a:r>
            <a:r>
              <a:rPr lang="en-US" dirty="0">
                <a:latin typeface="Bahnschrift SemiBold" panose="020B0502040204020203" pitchFamily="34" charset="0"/>
              </a:rPr>
              <a:t> include developing recognition algorithms to </a:t>
            </a:r>
            <a:r>
              <a:rPr lang="en-US" b="1" dirty="0">
                <a:latin typeface="Bahnschrift SemiBold" panose="020B0502040204020203" pitchFamily="34" charset="0"/>
              </a:rPr>
              <a:t>combat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STEG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analysis,</a:t>
            </a:r>
            <a:r>
              <a:rPr lang="en-US" dirty="0">
                <a:latin typeface="Bahnschrift SemiBold" panose="020B0502040204020203" pitchFamily="34" charset="0"/>
              </a:rPr>
              <a:t> maintaining image quality despite </a:t>
            </a:r>
            <a:r>
              <a:rPr lang="en-US" b="1" dirty="0">
                <a:latin typeface="Bahnschrift SemiBold" panose="020B0502040204020203" pitchFamily="34" charset="0"/>
              </a:rPr>
              <a:t>the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secure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management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of</a:t>
            </a:r>
            <a:r>
              <a:rPr lang="en-US" dirty="0">
                <a:latin typeface="Bahnschrift SemiBold" panose="020B0502040204020203" pitchFamily="34" charset="0"/>
              </a:rPr>
              <a:t> embedded </a:t>
            </a:r>
            <a:r>
              <a:rPr lang="en-US" b="1" dirty="0">
                <a:latin typeface="Bahnschrift SemiBold" panose="020B0502040204020203" pitchFamily="34" charset="0"/>
              </a:rPr>
              <a:t>data</a:t>
            </a:r>
            <a:r>
              <a:rPr lang="en-US" dirty="0">
                <a:latin typeface="Bahnschrift SemiBold" panose="020B0502040204020203" pitchFamily="34" charset="0"/>
              </a:rPr>
              <a:t> and </a:t>
            </a:r>
            <a:r>
              <a:rPr lang="en-US" b="1" dirty="0">
                <a:latin typeface="Bahnschrift SemiBold" panose="020B0502040204020203" pitchFamily="34" charset="0"/>
              </a:rPr>
              <a:t>computer</a:t>
            </a:r>
            <a:r>
              <a:rPr lang="en-US" dirty="0">
                <a:latin typeface="Bahnschrift SemiBold" panose="020B0502040204020203" pitchFamily="34" charset="0"/>
              </a:rPr>
              <a:t> keys. Possible solutions </a:t>
            </a:r>
            <a:r>
              <a:rPr lang="en-US" b="1" dirty="0">
                <a:latin typeface="Bahnschrift SemiBold" panose="020B0502040204020203" pitchFamily="34" charset="0"/>
              </a:rPr>
              <a:t>include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minimal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critical</a:t>
            </a:r>
            <a:r>
              <a:rPr lang="en-US" dirty="0">
                <a:latin typeface="Bahnschrift SemiBold" panose="020B0502040204020203" pitchFamily="34" charset="0"/>
              </a:rPr>
              <a:t> bit </a:t>
            </a:r>
            <a:r>
              <a:rPr lang="en-US" b="1" dirty="0">
                <a:latin typeface="Bahnschrift SemiBold" panose="020B0502040204020203" pitchFamily="34" charset="0"/>
              </a:rPr>
              <a:t>manipulation</a:t>
            </a:r>
            <a:r>
              <a:rPr lang="en-US" dirty="0">
                <a:latin typeface="Bahnschrift SemiBold" panose="020B0502040204020203" pitchFamily="34" charset="0"/>
              </a:rPr>
              <a:t> for minimal visual </a:t>
            </a:r>
            <a:r>
              <a:rPr lang="en-US" b="1" dirty="0">
                <a:latin typeface="Bahnschrift SemiBold" panose="020B0502040204020203" pitchFamily="34" charset="0"/>
              </a:rPr>
              <a:t>effects,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domestic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conversion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of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frequencies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such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as</a:t>
            </a:r>
            <a:r>
              <a:rPr lang="en-US" dirty="0">
                <a:latin typeface="Bahnschrift SemiBold" panose="020B0502040204020203" pitchFamily="34" charset="0"/>
              </a:rPr>
              <a:t> DCT, optimized </a:t>
            </a:r>
            <a:r>
              <a:rPr lang="en-US" b="1" dirty="0">
                <a:latin typeface="Bahnschrift SemiBold" panose="020B0502040204020203" pitchFamily="34" charset="0"/>
              </a:rPr>
              <a:t>invisibility</a:t>
            </a:r>
            <a:r>
              <a:rPr lang="en-US" dirty="0">
                <a:latin typeface="Bahnschrift SemiBold" panose="020B0502040204020203" pitchFamily="34" charset="0"/>
              </a:rPr>
              <a:t> and encryption to </a:t>
            </a:r>
            <a:r>
              <a:rPr lang="en-US" b="1" dirty="0">
                <a:latin typeface="Bahnschrift SemiBold" panose="020B0502040204020203" pitchFamily="34" charset="0"/>
              </a:rPr>
              <a:t>improve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safety</a:t>
            </a:r>
            <a:r>
              <a:rPr lang="en-US" dirty="0">
                <a:latin typeface="Bahnschrift SemiBold" panose="020B0502040204020203" pitchFamily="34" charset="0"/>
              </a:rPr>
              <a:t> before </a:t>
            </a:r>
            <a:r>
              <a:rPr lang="en-US" b="1" dirty="0">
                <a:latin typeface="Bahnschrift SemiBold" panose="020B0502040204020203" pitchFamily="34" charset="0"/>
              </a:rPr>
              <a:t>embedding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Adaptive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embedding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is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included</a:t>
            </a:r>
            <a:r>
              <a:rPr lang="en-US" dirty="0">
                <a:latin typeface="Bahnschrift SemiBold" panose="020B0502040204020203" pitchFamily="34" charset="0"/>
              </a:rPr>
              <a:t> </a:t>
            </a:r>
            <a:r>
              <a:rPr lang="en-US" b="1" dirty="0">
                <a:latin typeface="Bahnschrift SemiBold" panose="020B0502040204020203" pitchFamily="34" charset="0"/>
              </a:rPr>
              <a:t>for.</a:t>
            </a:r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https://github.com/Shivajisingh001/Steganography-Project.git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schemas.microsoft.com/office/2006/documentManagement/types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3137</TotalTime>
  <Words>86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Black</vt:lpstr>
      <vt:lpstr>Bahnschrift</vt:lpstr>
      <vt:lpstr>Bahnschrift SemiBold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Microsoft account</cp:lastModifiedBy>
  <cp:revision>37</cp:revision>
  <dcterms:created xsi:type="dcterms:W3CDTF">2021-05-26T16:50:10Z</dcterms:created>
  <dcterms:modified xsi:type="dcterms:W3CDTF">2025-02-23T21:47:30Z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