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1" r:id="rId1"/>
  </p:sldMasterIdLst>
  <p:sldIdLst>
    <p:sldId id="256" r:id="rId2"/>
    <p:sldId id="257" r:id="rId3"/>
    <p:sldId id="259" r:id="rId4"/>
    <p:sldId id="258" r:id="rId5"/>
    <p:sldId id="260" r:id="rId6"/>
    <p:sldId id="267" r:id="rId7"/>
    <p:sldId id="262" r:id="rId8"/>
    <p:sldId id="261" r:id="rId9"/>
    <p:sldId id="269" r:id="rId10"/>
    <p:sldId id="270" r:id="rId11"/>
    <p:sldId id="271" r:id="rId12"/>
    <p:sldId id="268"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a:p>
        </p:txBody>
      </p:sp>
    </p:spTree>
    <p:extLst>
      <p:ext uri="{BB962C8B-B14F-4D97-AF65-F5344CB8AC3E}">
        <p14:creationId xmlns="" xmlns:p14="http://schemas.microsoft.com/office/powerpoint/2010/main" val="1529999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extLst>
      <p:ext uri="{BB962C8B-B14F-4D97-AF65-F5344CB8AC3E}">
        <p14:creationId xmlns="" xmlns:p14="http://schemas.microsoft.com/office/powerpoint/2010/main" val="4012461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 xmlns:p14="http://schemas.microsoft.com/office/powerpoint/2010/main" val="2318961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 xmlns:p14="http://schemas.microsoft.com/office/powerpoint/2010/main" val="1028690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 xmlns:p14="http://schemas.microsoft.com/office/powerpoint/2010/main" val="54148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 xmlns:p14="http://schemas.microsoft.com/office/powerpoint/2010/main" val="3966658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 xmlns:p14="http://schemas.microsoft.com/office/powerpoint/2010/main" val="1019807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 xmlns:p14="http://schemas.microsoft.com/office/powerpoint/2010/main" val="47341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 xmlns:p14="http://schemas.microsoft.com/office/powerpoint/2010/main" val="1538811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extLst>
      <p:ext uri="{BB962C8B-B14F-4D97-AF65-F5344CB8AC3E}">
        <p14:creationId xmlns="" xmlns:p14="http://schemas.microsoft.com/office/powerpoint/2010/main" val="15606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extLst>
      <p:ext uri="{BB962C8B-B14F-4D97-AF65-F5344CB8AC3E}">
        <p14:creationId xmlns="" xmlns:p14="http://schemas.microsoft.com/office/powerpoint/2010/main" val="2391252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11/15/2023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extLst>
      <p:ext uri="{BB962C8B-B14F-4D97-AF65-F5344CB8AC3E}">
        <p14:creationId xmlns="" xmlns:p14="http://schemas.microsoft.com/office/powerpoint/2010/main" val="1559048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11/15/2023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 xmlns:p14="http://schemas.microsoft.com/office/powerpoint/2010/main" val="366048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11/15/2023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 xmlns:p14="http://schemas.microsoft.com/office/powerpoint/2010/main" val="2271658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 xmlns:p14="http://schemas.microsoft.com/office/powerpoint/2010/main" val="2732714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 xmlns:p14="http://schemas.microsoft.com/office/powerpoint/2010/main" val="59250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11/15/2023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a:p>
        </p:txBody>
      </p:sp>
    </p:spTree>
    <p:extLst>
      <p:ext uri="{BB962C8B-B14F-4D97-AF65-F5344CB8AC3E}">
        <p14:creationId xmlns="" xmlns:p14="http://schemas.microsoft.com/office/powerpoint/2010/main" val="2371363756"/>
      </p:ext>
    </p:extLst>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 id="2147484013" r:id="rId12"/>
    <p:sldLayoutId id="2147484014" r:id="rId13"/>
    <p:sldLayoutId id="2147484015" r:id="rId14"/>
    <p:sldLayoutId id="2147484016" r:id="rId15"/>
    <p:sldLayoutId id="214748401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648231-7B7B-D96C-6289-60E492CD7C0B}"/>
              </a:ext>
            </a:extLst>
          </p:cNvPr>
          <p:cNvSpPr>
            <a:spLocks noGrp="1"/>
          </p:cNvSpPr>
          <p:nvPr>
            <p:ph type="ctrTitle"/>
          </p:nvPr>
        </p:nvSpPr>
        <p:spPr>
          <a:xfrm>
            <a:off x="2668385" y="2227811"/>
            <a:ext cx="11870958" cy="861960"/>
          </a:xfrm>
        </p:spPr>
        <p:txBody>
          <a:bodyPr anchor="t">
            <a:normAutofit fontScale="90000"/>
          </a:bodyPr>
          <a:lstStyle/>
          <a:p>
            <a:r>
              <a:rPr lang="en-US" b="1" dirty="0" smtClean="0">
                <a:latin typeface="Times New Roman"/>
                <a:cs typeface="Times New Roman"/>
              </a:rPr>
              <a:t>NUMBER GUESSING</a:t>
            </a:r>
            <a:r>
              <a:rPr lang="en-IN" b="1" dirty="0" smtClean="0">
                <a:latin typeface="Times New Roman"/>
                <a:cs typeface="Times New Roman"/>
              </a:rPr>
              <a:t> </a:t>
            </a:r>
            <a:r>
              <a:rPr lang="en-IN" b="1" dirty="0">
                <a:latin typeface="Times New Roman"/>
                <a:cs typeface="Times New Roman"/>
              </a:rPr>
              <a:t>GAME</a:t>
            </a:r>
          </a:p>
        </p:txBody>
      </p:sp>
      <p:sp>
        <p:nvSpPr>
          <p:cNvPr id="3" name="Subtitle 2">
            <a:extLst>
              <a:ext uri="{FF2B5EF4-FFF2-40B4-BE49-F238E27FC236}">
                <a16:creationId xmlns="" xmlns:a16="http://schemas.microsoft.com/office/drawing/2014/main" id="{2EF4FCF5-3B03-A88D-457B-19C210AC1D0A}"/>
              </a:ext>
            </a:extLst>
          </p:cNvPr>
          <p:cNvSpPr>
            <a:spLocks noGrp="1"/>
          </p:cNvSpPr>
          <p:nvPr>
            <p:ph type="subTitle" idx="1"/>
          </p:nvPr>
        </p:nvSpPr>
        <p:spPr>
          <a:xfrm>
            <a:off x="3289763" y="4413473"/>
            <a:ext cx="5768283" cy="346305"/>
          </a:xfrm>
        </p:spPr>
        <p:txBody>
          <a:bodyPr vert="horz" lIns="91440" tIns="45720" rIns="91440" bIns="45720" rtlCol="0" anchor="b">
            <a:noAutofit/>
          </a:bodyPr>
          <a:lstStyle/>
          <a:p>
            <a:r>
              <a:rPr lang="en-IN" sz="2000" b="1" dirty="0" err="1" smtClean="0">
                <a:latin typeface="Times New Roman"/>
                <a:cs typeface="Times New Roman"/>
              </a:rPr>
              <a:t>T.shivajyothi</a:t>
            </a:r>
            <a:r>
              <a:rPr lang="en-IN" sz="2000" b="1" dirty="0">
                <a:latin typeface="Times New Roman"/>
                <a:cs typeface="Times New Roman"/>
              </a:rPr>
              <a:t>                                    </a:t>
            </a:r>
            <a:r>
              <a:rPr lang="en-IN" sz="2000" b="1" dirty="0" smtClean="0">
                <a:latin typeface="Times New Roman"/>
                <a:cs typeface="Times New Roman"/>
              </a:rPr>
              <a:t>2103A51148</a:t>
            </a:r>
            <a:endParaRPr lang="en-IN" sz="2000" b="1" dirty="0">
              <a:latin typeface="Times New Roman"/>
              <a:cs typeface="Times New Roman"/>
            </a:endParaRPr>
          </a:p>
          <a:p>
            <a:r>
              <a:rPr lang="en-IN" sz="2000" b="1" dirty="0" err="1" smtClean="0">
                <a:latin typeface="Times New Roman"/>
                <a:cs typeface="Times New Roman"/>
              </a:rPr>
              <a:t>B.SrujanaReddy</a:t>
            </a:r>
            <a:r>
              <a:rPr lang="en-IN" sz="2000" b="1" dirty="0">
                <a:latin typeface="Times New Roman"/>
                <a:cs typeface="Times New Roman"/>
              </a:rPr>
              <a:t>                              </a:t>
            </a:r>
            <a:r>
              <a:rPr lang="en-IN" sz="2000" b="1" dirty="0" smtClean="0">
                <a:latin typeface="Times New Roman"/>
                <a:cs typeface="Times New Roman"/>
              </a:rPr>
              <a:t>2103A51221</a:t>
            </a:r>
            <a:endParaRPr lang="en-IN" sz="2000" b="1" dirty="0">
              <a:latin typeface="Times New Roman"/>
              <a:cs typeface="Times New Roman"/>
            </a:endParaRPr>
          </a:p>
          <a:p>
            <a:r>
              <a:rPr lang="en-IN" sz="2000" b="1" dirty="0" err="1" smtClean="0">
                <a:latin typeface="Times New Roman"/>
                <a:cs typeface="Times New Roman"/>
              </a:rPr>
              <a:t>R.Deepthi</a:t>
            </a:r>
            <a:r>
              <a:rPr lang="en-IN" sz="2000" b="1" dirty="0" smtClean="0">
                <a:latin typeface="Times New Roman"/>
                <a:cs typeface="Times New Roman"/>
              </a:rPr>
              <a:t>                                         2103A51336</a:t>
            </a:r>
            <a:endParaRPr lang="en-IN" sz="2000" b="1" dirty="0">
              <a:latin typeface="Times New Roman"/>
              <a:cs typeface="Times New Roman"/>
            </a:endParaRPr>
          </a:p>
        </p:txBody>
      </p:sp>
      <p:pic>
        <p:nvPicPr>
          <p:cNvPr id="4" name="Picture 3">
            <a:extLst>
              <a:ext uri="{FF2B5EF4-FFF2-40B4-BE49-F238E27FC236}">
                <a16:creationId xmlns="" xmlns:a16="http://schemas.microsoft.com/office/drawing/2014/main" id="{13511835-AA51-FBE1-050E-2104A0CF67A6}"/>
              </a:ext>
            </a:extLst>
          </p:cNvPr>
          <p:cNvPicPr>
            <a:picLocks noChangeAspect="1"/>
          </p:cNvPicPr>
          <p:nvPr/>
        </p:nvPicPr>
        <p:blipFill>
          <a:blip r:embed="rId2"/>
          <a:stretch>
            <a:fillRect/>
          </a:stretch>
        </p:blipFill>
        <p:spPr>
          <a:xfrm>
            <a:off x="4379343" y="652666"/>
            <a:ext cx="3804557" cy="1113404"/>
          </a:xfrm>
          <a:prstGeom prst="rect">
            <a:avLst/>
          </a:prstGeom>
        </p:spPr>
      </p:pic>
    </p:spTree>
    <p:extLst>
      <p:ext uri="{BB962C8B-B14F-4D97-AF65-F5344CB8AC3E}">
        <p14:creationId xmlns="" xmlns:p14="http://schemas.microsoft.com/office/powerpoint/2010/main" val="175865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pc\Pictures\Screenshots\Screenshot (7).png"/>
          <p:cNvPicPr>
            <a:picLocks noChangeAspect="1" noChangeArrowheads="1"/>
          </p:cNvPicPr>
          <p:nvPr/>
        </p:nvPicPr>
        <p:blipFill>
          <a:blip r:embed="rId2"/>
          <a:srcRect/>
          <a:stretch>
            <a:fillRect/>
          </a:stretch>
        </p:blipFill>
        <p:spPr bwMode="auto">
          <a:xfrm>
            <a:off x="2917906" y="948905"/>
            <a:ext cx="7146524" cy="462774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pc\Pictures\Screenshots\Screenshot (8).png"/>
          <p:cNvPicPr>
            <a:picLocks noChangeAspect="1" noChangeArrowheads="1"/>
          </p:cNvPicPr>
          <p:nvPr/>
        </p:nvPicPr>
        <p:blipFill>
          <a:blip r:embed="rId2"/>
          <a:srcRect/>
          <a:stretch>
            <a:fillRect/>
          </a:stretch>
        </p:blipFill>
        <p:spPr bwMode="auto">
          <a:xfrm>
            <a:off x="2374607" y="967667"/>
            <a:ext cx="8855646" cy="4851169"/>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c\Pictures\Screenshots\Screenshot (9).png"/>
          <p:cNvPicPr>
            <a:picLocks noChangeAspect="1" noChangeArrowheads="1"/>
          </p:cNvPicPr>
          <p:nvPr/>
        </p:nvPicPr>
        <p:blipFill>
          <a:blip r:embed="rId2"/>
          <a:srcRect/>
          <a:stretch>
            <a:fillRect/>
          </a:stretch>
        </p:blipFill>
        <p:spPr bwMode="auto">
          <a:xfrm>
            <a:off x="2355012" y="772124"/>
            <a:ext cx="7513607" cy="4999115"/>
          </a:xfrm>
          <a:prstGeom prst="rect">
            <a:avLst/>
          </a:prstGeom>
          <a:noFill/>
        </p:spPr>
      </p:pic>
    </p:spTree>
    <p:extLst>
      <p:ext uri="{BB962C8B-B14F-4D97-AF65-F5344CB8AC3E}">
        <p14:creationId xmlns="" xmlns:p14="http://schemas.microsoft.com/office/powerpoint/2010/main" val="4087838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1DF7F4-538A-AF97-CF71-222457E2C560}"/>
              </a:ext>
            </a:extLst>
          </p:cNvPr>
          <p:cNvSpPr>
            <a:spLocks noGrp="1"/>
          </p:cNvSpPr>
          <p:nvPr>
            <p:ph type="title"/>
          </p:nvPr>
        </p:nvSpPr>
        <p:spPr/>
        <p:txBody>
          <a:bodyPr>
            <a:normAutofit/>
          </a:bodyPr>
          <a:lstStyle/>
          <a:p>
            <a:r>
              <a:rPr lang="en-US" sz="4800" b="1" dirty="0">
                <a:latin typeface="Times New Roman"/>
                <a:cs typeface="Times New Roman"/>
              </a:rPr>
              <a:t>CONCLUSION:</a:t>
            </a:r>
          </a:p>
        </p:txBody>
      </p:sp>
      <p:sp>
        <p:nvSpPr>
          <p:cNvPr id="3" name="Content Placeholder 2">
            <a:extLst>
              <a:ext uri="{FF2B5EF4-FFF2-40B4-BE49-F238E27FC236}">
                <a16:creationId xmlns="" xmlns:a16="http://schemas.microsoft.com/office/drawing/2014/main" id="{351760E8-9D95-B818-8A9F-C91104C1C1AA}"/>
              </a:ext>
            </a:extLst>
          </p:cNvPr>
          <p:cNvSpPr>
            <a:spLocks noGrp="1"/>
          </p:cNvSpPr>
          <p:nvPr>
            <p:ph idx="1"/>
          </p:nvPr>
        </p:nvSpPr>
        <p:spPr>
          <a:xfrm>
            <a:off x="2589212" y="1690007"/>
            <a:ext cx="8915400" cy="4221215"/>
          </a:xfrm>
        </p:spPr>
        <p:txBody>
          <a:bodyPr vert="horz" lIns="91440" tIns="45720" rIns="91440" bIns="45720" rtlCol="0" anchor="t">
            <a:noAutofit/>
          </a:bodyPr>
          <a:lstStyle/>
          <a:p>
            <a:pPr marL="191135" marR="72390" indent="0" algn="just">
              <a:lnSpc>
                <a:spcPct val="148000"/>
              </a:lnSpc>
              <a:buNone/>
            </a:pPr>
            <a:r>
              <a:rPr lang="en-US" dirty="0" smtClean="0">
                <a:solidFill>
                  <a:schemeClr val="tx1"/>
                </a:solidFill>
                <a:latin typeface="Times New Roman" panose="02020603050405020304" pitchFamily="18" charset="0"/>
                <a:ea typeface="Times New Roman" panose="02020603050405020304" pitchFamily="18" charset="0"/>
              </a:rPr>
              <a:t>Building a number guessing game with a GUI is an excellent way for beginners to learn both Java programming and GUI development. It involves concepts like event handling, components, and layout design. Players can interact with the game using buttons, text fields, and other graphical elements. </a:t>
            </a:r>
            <a:r>
              <a:rPr lang="en-US" dirty="0" smtClean="0">
                <a:solidFill>
                  <a:schemeClr val="tx1"/>
                </a:solidFill>
                <a:latin typeface="Times New Roman" pitchFamily="18" charset="0"/>
                <a:ea typeface="Times New Roman" panose="02020603050405020304" pitchFamily="18" charset="0"/>
                <a:cs typeface="Times New Roman" pitchFamily="18" charset="0"/>
              </a:rPr>
              <a:t>T</a:t>
            </a:r>
            <a:r>
              <a:rPr lang="en-US" smtClean="0">
                <a:solidFill>
                  <a:schemeClr val="tx1"/>
                </a:solidFill>
                <a:latin typeface="Times New Roman" pitchFamily="18" charset="0"/>
                <a:cs typeface="Times New Roman" pitchFamily="18" charset="0"/>
              </a:rPr>
              <a:t>he </a:t>
            </a:r>
            <a:r>
              <a:rPr lang="en-US" dirty="0" smtClean="0">
                <a:solidFill>
                  <a:schemeClr val="tx1"/>
                </a:solidFill>
                <a:latin typeface="Times New Roman" pitchFamily="18" charset="0"/>
                <a:cs typeface="Times New Roman" pitchFamily="18" charset="0"/>
              </a:rPr>
              <a:t>game's potential can make guess how one’s mind works fast to improve the </a:t>
            </a:r>
            <a:r>
              <a:rPr lang="en-US" dirty="0" err="1" smtClean="0">
                <a:solidFill>
                  <a:schemeClr val="tx1"/>
                </a:solidFill>
                <a:latin typeface="Times New Roman" pitchFamily="18" charset="0"/>
                <a:cs typeface="Times New Roman" pitchFamily="18" charset="0"/>
              </a:rPr>
              <a:t>no.of</a:t>
            </a:r>
            <a:r>
              <a:rPr lang="en-US" dirty="0" smtClean="0">
                <a:solidFill>
                  <a:schemeClr val="tx1"/>
                </a:solidFill>
                <a:latin typeface="Times New Roman" pitchFamily="18" charset="0"/>
                <a:cs typeface="Times New Roman" pitchFamily="18" charset="0"/>
              </a:rPr>
              <a:t> situations that can be possible at a 21 time a it can improve the guessing speed of an situation and we can think quick ways to </a:t>
            </a:r>
            <a:r>
              <a:rPr lang="en-US" dirty="0" err="1" smtClean="0">
                <a:solidFill>
                  <a:schemeClr val="tx1"/>
                </a:solidFill>
                <a:latin typeface="Times New Roman" pitchFamily="18" charset="0"/>
                <a:cs typeface="Times New Roman" pitchFamily="18" charset="0"/>
              </a:rPr>
              <a:t>analyse</a:t>
            </a:r>
            <a:r>
              <a:rPr lang="en-US" dirty="0" smtClean="0">
                <a:solidFill>
                  <a:schemeClr val="tx1"/>
                </a:solidFill>
                <a:latin typeface="Times New Roman" pitchFamily="18" charset="0"/>
                <a:cs typeface="Times New Roman" pitchFamily="18" charset="0"/>
              </a:rPr>
              <a:t> the situation</a:t>
            </a:r>
            <a:r>
              <a:rPr lang="en-US" dirty="0" smtClean="0">
                <a:solidFill>
                  <a:schemeClr val="tx1"/>
                </a:solidFill>
              </a:rPr>
              <a:t>. </a:t>
            </a:r>
            <a:r>
              <a:rPr lang="en-US" dirty="0" smtClean="0">
                <a:solidFill>
                  <a:schemeClr val="tx1"/>
                </a:solidFill>
                <a:latin typeface="Times New Roman" panose="02020603050405020304" pitchFamily="18" charset="0"/>
                <a:ea typeface="Times New Roman" panose="02020603050405020304" pitchFamily="18" charset="0"/>
              </a:rPr>
              <a:t>In conclusion, while the current implementation offers a basic but functional number guessing game, there's room for expansion and improvement to make the </a:t>
            </a:r>
            <a:r>
              <a:rPr lang="en-US" dirty="0" err="1" smtClean="0">
                <a:solidFill>
                  <a:schemeClr val="tx1"/>
                </a:solidFill>
                <a:latin typeface="Times New Roman" panose="02020603050405020304" pitchFamily="18" charset="0"/>
                <a:ea typeface="Times New Roman" panose="02020603050405020304" pitchFamily="18" charset="0"/>
              </a:rPr>
              <a:t>gameplay</a:t>
            </a:r>
            <a:r>
              <a:rPr lang="en-US" dirty="0" smtClean="0">
                <a:solidFill>
                  <a:schemeClr val="tx1"/>
                </a:solidFill>
                <a:latin typeface="Times New Roman" panose="02020603050405020304" pitchFamily="18" charset="0"/>
                <a:ea typeface="Times New Roman" panose="02020603050405020304" pitchFamily="18" charset="0"/>
              </a:rPr>
              <a:t> more diverse, challenging, and visually appealing for a broader audience.</a:t>
            </a:r>
            <a:endParaRPr lang="en-US" sz="2000" dirty="0">
              <a:latin typeface="Times New Roman"/>
              <a:cs typeface="Times New Roman"/>
            </a:endParaRPr>
          </a:p>
        </p:txBody>
      </p:sp>
    </p:spTree>
    <p:extLst>
      <p:ext uri="{BB962C8B-B14F-4D97-AF65-F5344CB8AC3E}">
        <p14:creationId xmlns="" xmlns:p14="http://schemas.microsoft.com/office/powerpoint/2010/main" val="1260482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EE6316-7B66-1669-AA6E-9959F202B9B4}"/>
              </a:ext>
            </a:extLst>
          </p:cNvPr>
          <p:cNvSpPr>
            <a:spLocks noGrp="1"/>
          </p:cNvSpPr>
          <p:nvPr>
            <p:ph type="title"/>
          </p:nvPr>
        </p:nvSpPr>
        <p:spPr/>
        <p:txBody>
          <a:bodyPr>
            <a:normAutofit/>
          </a:bodyPr>
          <a:lstStyle/>
          <a:p>
            <a:r>
              <a:rPr lang="en-US" sz="4800" b="1" dirty="0">
                <a:latin typeface="Times New Roman"/>
                <a:cs typeface="Times New Roman"/>
              </a:rPr>
              <a:t>CONTENTS:</a:t>
            </a:r>
          </a:p>
        </p:txBody>
      </p:sp>
      <p:sp>
        <p:nvSpPr>
          <p:cNvPr id="3" name="Content Placeholder 2">
            <a:extLst>
              <a:ext uri="{FF2B5EF4-FFF2-40B4-BE49-F238E27FC236}">
                <a16:creationId xmlns="" xmlns:a16="http://schemas.microsoft.com/office/drawing/2014/main" id="{8951D0F7-09EF-5341-8F3D-A26E2F18D7F3}"/>
              </a:ext>
            </a:extLst>
          </p:cNvPr>
          <p:cNvSpPr>
            <a:spLocks noGrp="1"/>
          </p:cNvSpPr>
          <p:nvPr>
            <p:ph idx="1"/>
          </p:nvPr>
        </p:nvSpPr>
        <p:spPr/>
        <p:txBody>
          <a:bodyPr vert="horz" lIns="91440" tIns="45720" rIns="91440" bIns="45720" rtlCol="0" anchor="t">
            <a:normAutofit/>
          </a:bodyPr>
          <a:lstStyle/>
          <a:p>
            <a:r>
              <a:rPr lang="en-US" sz="2800" dirty="0">
                <a:latin typeface="Times New Roman"/>
                <a:cs typeface="Times New Roman"/>
              </a:rPr>
              <a:t>Introduction</a:t>
            </a:r>
          </a:p>
          <a:p>
            <a:r>
              <a:rPr lang="en-US" sz="2800" dirty="0">
                <a:latin typeface="Times New Roman"/>
                <a:cs typeface="Times New Roman"/>
              </a:rPr>
              <a:t>Objectives</a:t>
            </a:r>
            <a:endParaRPr lang="en-US" dirty="0"/>
          </a:p>
          <a:p>
            <a:r>
              <a:rPr lang="en-US" sz="2800" dirty="0">
                <a:latin typeface="Times New Roman"/>
                <a:cs typeface="Times New Roman"/>
              </a:rPr>
              <a:t>Elements used in this project</a:t>
            </a:r>
          </a:p>
          <a:p>
            <a:r>
              <a:rPr lang="en-US" sz="2800" dirty="0">
                <a:latin typeface="Times New Roman"/>
                <a:cs typeface="Times New Roman"/>
              </a:rPr>
              <a:t>Result Screens</a:t>
            </a:r>
          </a:p>
          <a:p>
            <a:r>
              <a:rPr lang="en-US" sz="2800" dirty="0">
                <a:latin typeface="Times New Roman"/>
                <a:cs typeface="Times New Roman"/>
              </a:rPr>
              <a:t>Conclusion</a:t>
            </a:r>
          </a:p>
          <a:p>
            <a:pPr marL="0" indent="0">
              <a:buNone/>
            </a:pPr>
            <a:endParaRPr lang="en-US" sz="2800">
              <a:latin typeface="Times New Roman"/>
              <a:cs typeface="Times New Roman"/>
            </a:endParaRPr>
          </a:p>
        </p:txBody>
      </p:sp>
    </p:spTree>
    <p:extLst>
      <p:ext uri="{BB962C8B-B14F-4D97-AF65-F5344CB8AC3E}">
        <p14:creationId xmlns="" xmlns:p14="http://schemas.microsoft.com/office/powerpoint/2010/main" val="763079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F5EA19-6881-C50F-DE92-17C95A7F1061}"/>
              </a:ext>
            </a:extLst>
          </p:cNvPr>
          <p:cNvSpPr>
            <a:spLocks noGrp="1"/>
          </p:cNvSpPr>
          <p:nvPr>
            <p:ph type="title"/>
          </p:nvPr>
        </p:nvSpPr>
        <p:spPr/>
        <p:txBody>
          <a:bodyPr>
            <a:normAutofit/>
          </a:bodyPr>
          <a:lstStyle/>
          <a:p>
            <a:r>
              <a:rPr lang="en-US" sz="4800" b="1" dirty="0">
                <a:latin typeface="Times New Roman"/>
                <a:cs typeface="Times New Roman"/>
              </a:rPr>
              <a:t>INTRODUCTION:</a:t>
            </a:r>
          </a:p>
        </p:txBody>
      </p:sp>
      <p:sp>
        <p:nvSpPr>
          <p:cNvPr id="3" name="Content Placeholder 2">
            <a:extLst>
              <a:ext uri="{FF2B5EF4-FFF2-40B4-BE49-F238E27FC236}">
                <a16:creationId xmlns="" xmlns:a16="http://schemas.microsoft.com/office/drawing/2014/main" id="{E0DF2462-A5C9-3876-F22F-9FC9D4B97FD6}"/>
              </a:ext>
            </a:extLst>
          </p:cNvPr>
          <p:cNvSpPr>
            <a:spLocks noGrp="1"/>
          </p:cNvSpPr>
          <p:nvPr>
            <p:ph idx="1"/>
          </p:nvPr>
        </p:nvSpPr>
        <p:spPr>
          <a:xfrm>
            <a:off x="2589212" y="2079172"/>
            <a:ext cx="8901793" cy="4158621"/>
          </a:xfrm>
        </p:spPr>
        <p:txBody>
          <a:bodyPr vert="horz" lIns="91440" tIns="45720" rIns="91440" bIns="45720" rtlCol="0" anchor="t">
            <a:normAutofit/>
          </a:bodyPr>
          <a:lstStyle/>
          <a:p>
            <a:r>
              <a:rPr lang="en-US" sz="1800" dirty="0">
                <a:effectLst/>
                <a:latin typeface="Times New Roman" panose="02020603050405020304" pitchFamily="18" charset="0"/>
                <a:ea typeface="Times New Roman" panose="02020603050405020304" pitchFamily="18" charset="0"/>
              </a:rPr>
              <a:t>The </a:t>
            </a:r>
            <a:r>
              <a:rPr lang="en-US" dirty="0" smtClean="0">
                <a:latin typeface="Times New Roman" panose="02020603050405020304" pitchFamily="18" charset="0"/>
                <a:ea typeface="Times New Roman" panose="02020603050405020304" pitchFamily="18" charset="0"/>
              </a:rPr>
              <a:t>Number  Guessing</a:t>
            </a:r>
            <a:r>
              <a:rPr lang="en-US" sz="1800" dirty="0" smtClean="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Game Java application represents a modern take on the classic arcade experience, blending nostalgia with contemporary programming techniques. </a:t>
            </a:r>
          </a:p>
          <a:p>
            <a:r>
              <a:rPr lang="en-US" sz="1800" dirty="0">
                <a:effectLst/>
                <a:latin typeface="Times New Roman" panose="02020603050405020304" pitchFamily="18" charset="0"/>
                <a:ea typeface="Times New Roman" panose="02020603050405020304" pitchFamily="18" charset="0"/>
              </a:rPr>
              <a:t>This project showcases the versatility and robust capabilities of Java in creating an engaging and interactive gaming environment.</a:t>
            </a:r>
          </a:p>
          <a:p>
            <a:r>
              <a:rPr lang="en-US" sz="1800" dirty="0">
                <a:effectLst/>
                <a:latin typeface="Times New Roman" panose="02020603050405020304" pitchFamily="18" charset="0"/>
                <a:ea typeface="Times New Roman" panose="02020603050405020304" pitchFamily="18" charset="0"/>
              </a:rPr>
              <a:t>The game's core mechanics </a:t>
            </a:r>
            <a:r>
              <a:rPr lang="en-US" dirty="0" smtClean="0">
                <a:latin typeface="Times New Roman" panose="02020603050405020304" pitchFamily="18" charset="0"/>
                <a:ea typeface="Times New Roman" panose="02020603050405020304" pitchFamily="18" charset="0"/>
              </a:rPr>
              <a:t>centers about the guessing of game thinking various </a:t>
            </a:r>
            <a:r>
              <a:rPr lang="en-US" dirty="0" err="1" smtClean="0">
                <a:latin typeface="Times New Roman" panose="02020603050405020304" pitchFamily="18" charset="0"/>
                <a:ea typeface="Times New Roman" panose="02020603050405020304" pitchFamily="18" charset="0"/>
              </a:rPr>
              <a:t>possibilties</a:t>
            </a:r>
            <a:r>
              <a:rPr lang="en-US" dirty="0" smtClean="0">
                <a:latin typeface="Times New Roman" panose="02020603050405020304" pitchFamily="18" charset="0"/>
                <a:ea typeface="Times New Roman" panose="02020603050405020304" pitchFamily="18" charset="0"/>
              </a:rPr>
              <a:t> and various situations thinking capacity.</a:t>
            </a:r>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To enhance user engagement, the </a:t>
            </a:r>
            <a:r>
              <a:rPr lang="en-US" dirty="0" smtClean="0">
                <a:latin typeface="Times New Roman" panose="02020603050405020304" pitchFamily="18" charset="0"/>
                <a:ea typeface="Times New Roman" panose="02020603050405020304" pitchFamily="18" charset="0"/>
              </a:rPr>
              <a:t>Number Guessing</a:t>
            </a:r>
            <a:r>
              <a:rPr lang="en-US" sz="1800" dirty="0" smtClean="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Game incorporates a scoring system, </a:t>
            </a:r>
            <a:r>
              <a:rPr lang="en-US" sz="1800" dirty="0" smtClean="0">
                <a:effectLst/>
                <a:latin typeface="Times New Roman" panose="02020603050405020304" pitchFamily="18" charset="0"/>
                <a:ea typeface="Times New Roman" panose="02020603050405020304" pitchFamily="18" charset="0"/>
              </a:rPr>
              <a:t>and the time capability of the </a:t>
            </a:r>
            <a:r>
              <a:rPr lang="en-US" sz="1800" dirty="0" smtClean="0">
                <a:effectLst/>
                <a:latin typeface="Times New Roman" panose="02020603050405020304" pitchFamily="18" charset="0"/>
                <a:ea typeface="Times New Roman" panose="02020603050405020304" pitchFamily="18" charset="0"/>
              </a:rPr>
              <a:t>user</a:t>
            </a:r>
            <a:r>
              <a:rPr lang="en-US" dirty="0" smtClean="0">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639611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5C17CA-E329-2C07-EB86-FE067D7A806A}"/>
              </a:ext>
            </a:extLst>
          </p:cNvPr>
          <p:cNvSpPr>
            <a:spLocks noGrp="1"/>
          </p:cNvSpPr>
          <p:nvPr>
            <p:ph type="title"/>
          </p:nvPr>
        </p:nvSpPr>
        <p:spPr/>
        <p:txBody>
          <a:bodyPr>
            <a:normAutofit/>
          </a:bodyPr>
          <a:lstStyle/>
          <a:p>
            <a:r>
              <a:rPr lang="en-US" sz="4800" b="1">
                <a:latin typeface="Times New Roman"/>
                <a:cs typeface="Times New Roman"/>
              </a:rPr>
              <a:t>OBJECTIVE:</a:t>
            </a:r>
          </a:p>
        </p:txBody>
      </p:sp>
      <p:sp>
        <p:nvSpPr>
          <p:cNvPr id="3" name="Content Placeholder 2">
            <a:extLst>
              <a:ext uri="{FF2B5EF4-FFF2-40B4-BE49-F238E27FC236}">
                <a16:creationId xmlns="" xmlns:a16="http://schemas.microsoft.com/office/drawing/2014/main" id="{34700D9C-2665-5D87-67B6-9770BAFE44C2}"/>
              </a:ext>
            </a:extLst>
          </p:cNvPr>
          <p:cNvSpPr>
            <a:spLocks noGrp="1"/>
          </p:cNvSpPr>
          <p:nvPr>
            <p:ph idx="1"/>
          </p:nvPr>
        </p:nvSpPr>
        <p:spPr>
          <a:xfrm>
            <a:off x="2589212" y="1970315"/>
            <a:ext cx="8901793" cy="3940907"/>
          </a:xfrm>
        </p:spPr>
        <p:txBody>
          <a:bodyPr vert="horz" lIns="91440" tIns="45720" rIns="91440" bIns="45720" rtlCol="0" anchor="t">
            <a:noAutofit/>
          </a:bodyPr>
          <a:lstStyle/>
          <a:p>
            <a:pPr algn="just">
              <a:spcBef>
                <a:spcPts val="15"/>
              </a:spcBef>
            </a:pPr>
            <a:r>
              <a:rPr lang="en-US" dirty="0" smtClean="0">
                <a:latin typeface="Times New Roman" panose="02020603050405020304" pitchFamily="18" charset="0"/>
                <a:ea typeface="Times New Roman" panose="02020603050405020304" pitchFamily="18" charset="0"/>
              </a:rPr>
              <a:t>We are introducing choosing difficulty level to give the user challenging game. In a number guessing game using a GUI in Java, the main objectives are to create an enjoyable and interactive gaming experience for the player. </a:t>
            </a:r>
          </a:p>
          <a:p>
            <a:pPr algn="just">
              <a:spcBef>
                <a:spcPts val="15"/>
              </a:spcBef>
            </a:pPr>
            <a:r>
              <a:rPr lang="en-US" dirty="0" smtClean="0">
                <a:latin typeface="Times New Roman" panose="02020603050405020304" pitchFamily="18" charset="0"/>
                <a:ea typeface="Times New Roman" panose="02020603050405020304" pitchFamily="18" charset="0"/>
              </a:rPr>
              <a:t>Create a visually appealing and user-friendly GUI that encourages player engagement. Use buttons, text fields, labels, and other graphical components to make the game easy to understand and play.</a:t>
            </a:r>
          </a:p>
          <a:p>
            <a:pPr algn="just">
              <a:spcBef>
                <a:spcPts val="15"/>
              </a:spcBef>
            </a:pPr>
            <a:r>
              <a:rPr lang="en-US" dirty="0" smtClean="0">
                <a:latin typeface="Times New Roman" panose="02020603050405020304" pitchFamily="18" charset="0"/>
                <a:ea typeface="Times New Roman" panose="02020603050405020304" pitchFamily="18" charset="0"/>
              </a:rPr>
              <a:t> Generate a random number within a specified range that the player needs to guess. This adds an element of unpredictability to the game. Allow the player to input their guesses using the GUI, typically through a text field and a submit button. Provide immediate feedback to the player regarding whether their guess is too high or too low in comparison to the target number. </a:t>
            </a:r>
          </a:p>
          <a:p>
            <a:pPr algn="just">
              <a:spcBef>
                <a:spcPts val="15"/>
              </a:spcBef>
            </a:pPr>
            <a:r>
              <a:rPr lang="en-US" dirty="0" smtClean="0">
                <a:latin typeface="Times New Roman" panose="02020603050405020304" pitchFamily="18" charset="0"/>
                <a:ea typeface="Times New Roman" panose="02020603050405020304" pitchFamily="18" charset="0"/>
              </a:rPr>
              <a:t>This feedback keeps the player engaged and motivated. Implement the core game logic that tracks the number of attempts, checks for the correct guess, and enforces any game-over conditions (such as running out of attempts). </a:t>
            </a:r>
            <a:endParaRPr lang="en-IN" sz="1800" dirty="0">
              <a:effectLst/>
              <a:latin typeface="Times New Roman" panose="02020603050405020304" pitchFamily="18" charset="0"/>
              <a:ea typeface="Times New Roman" panose="02020603050405020304" pitchFamily="18" charset="0"/>
            </a:endParaRPr>
          </a:p>
          <a:p>
            <a:pPr marL="0" indent="0" algn="just">
              <a:spcBef>
                <a:spcPts val="15"/>
              </a:spcBef>
              <a:buNone/>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 xmlns:p14="http://schemas.microsoft.com/office/powerpoint/2010/main" val="3629011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5920E5-89EB-9A51-07F7-C1187B1F709F}"/>
              </a:ext>
            </a:extLst>
          </p:cNvPr>
          <p:cNvSpPr>
            <a:spLocks noGrp="1"/>
          </p:cNvSpPr>
          <p:nvPr>
            <p:ph type="title"/>
          </p:nvPr>
        </p:nvSpPr>
        <p:spPr>
          <a:xfrm>
            <a:off x="1735676" y="637717"/>
            <a:ext cx="10190757" cy="1280890"/>
          </a:xfrm>
        </p:spPr>
        <p:txBody>
          <a:bodyPr>
            <a:normAutofit fontScale="90000"/>
          </a:bodyPr>
          <a:lstStyle/>
          <a:p>
            <a:r>
              <a:rPr lang="en-US" sz="4800" b="1" dirty="0">
                <a:latin typeface="Times New Roman"/>
                <a:cs typeface="Times New Roman"/>
              </a:rPr>
              <a:t> ELEMENTS USED IN THE PROJECT: </a:t>
            </a:r>
          </a:p>
        </p:txBody>
      </p:sp>
      <p:sp>
        <p:nvSpPr>
          <p:cNvPr id="3" name="Content Placeholder 2">
            <a:extLst>
              <a:ext uri="{FF2B5EF4-FFF2-40B4-BE49-F238E27FC236}">
                <a16:creationId xmlns="" xmlns:a16="http://schemas.microsoft.com/office/drawing/2014/main" id="{6545DFA2-F06C-3FA5-3A16-1ADF365D5D33}"/>
              </a:ext>
            </a:extLst>
          </p:cNvPr>
          <p:cNvSpPr>
            <a:spLocks noGrp="1"/>
          </p:cNvSpPr>
          <p:nvPr>
            <p:ph idx="1"/>
          </p:nvPr>
        </p:nvSpPr>
        <p:spPr>
          <a:xfrm>
            <a:off x="2589212" y="1902279"/>
            <a:ext cx="8901793" cy="4675693"/>
          </a:xfrm>
        </p:spPr>
        <p:txBody>
          <a:bodyPr vert="horz" lIns="91440" tIns="45720" rIns="91440" bIns="45720" rtlCol="0" anchor="t">
            <a:normAutofit/>
          </a:bodyPr>
          <a:lstStyle/>
          <a:p>
            <a:pPr algn="just"/>
            <a:r>
              <a:rPr lang="en-US" b="1" dirty="0" smtClean="0">
                <a:latin typeface="Times New Roman" panose="02020603050405020304" pitchFamily="18" charset="0"/>
                <a:ea typeface="Times New Roman" panose="02020603050405020304" pitchFamily="18" charset="0"/>
              </a:rPr>
              <a:t>User Interface (UI) : </a:t>
            </a:r>
            <a:r>
              <a:rPr lang="en-US" dirty="0" smtClean="0">
                <a:latin typeface="Times New Roman" panose="02020603050405020304" pitchFamily="18" charset="0"/>
                <a:ea typeface="Times New Roman" panose="02020603050405020304" pitchFamily="18" charset="0"/>
              </a:rPr>
              <a:t>The game features a user-friendly interface that allows players to input their guesses, view feedback, and navigate through the game's screens.</a:t>
            </a:r>
          </a:p>
          <a:p>
            <a:pPr algn="just"/>
            <a:r>
              <a:rPr lang="en-US" b="1" dirty="0" smtClean="0">
                <a:latin typeface="Times New Roman" panose="02020603050405020304" pitchFamily="18" charset="0"/>
                <a:ea typeface="Times New Roman" panose="02020603050405020304" pitchFamily="18" charset="0"/>
              </a:rPr>
              <a:t>Random Number Generation: </a:t>
            </a:r>
            <a:r>
              <a:rPr lang="en-US" dirty="0" smtClean="0">
                <a:latin typeface="Times New Roman" panose="02020603050405020304" pitchFamily="18" charset="0"/>
                <a:ea typeface="Times New Roman" panose="02020603050405020304" pitchFamily="18" charset="0"/>
              </a:rPr>
              <a:t>The game generates a random number within a specified range, which the player must guess correctly.</a:t>
            </a:r>
          </a:p>
          <a:p>
            <a:pPr algn="just"/>
            <a:r>
              <a:rPr lang="en-US" b="1" dirty="0" smtClean="0">
                <a:latin typeface="Times New Roman" panose="02020603050405020304" pitchFamily="18" charset="0"/>
                <a:ea typeface="Times New Roman" panose="02020603050405020304" pitchFamily="18" charset="0"/>
              </a:rPr>
              <a:t>Feedback Mechanism: </a:t>
            </a:r>
            <a:r>
              <a:rPr lang="en-US" dirty="0" smtClean="0">
                <a:latin typeface="Times New Roman" panose="02020603050405020304" pitchFamily="18" charset="0"/>
                <a:ea typeface="Times New Roman" panose="02020603050405020304" pitchFamily="18" charset="0"/>
              </a:rPr>
              <a:t>After each guess, the game provides feedback to the player, indicating whether the guess is too high or too low, helping them refine subsequent guesses.</a:t>
            </a:r>
          </a:p>
          <a:p>
            <a:pPr algn="just"/>
            <a:r>
              <a:rPr lang="en-US" b="1" dirty="0" smtClean="0">
                <a:latin typeface="Times New Roman" panose="02020603050405020304" pitchFamily="18" charset="0"/>
                <a:ea typeface="Times New Roman" panose="02020603050405020304" pitchFamily="18" charset="0"/>
              </a:rPr>
              <a:t>Guess Input Mechanism:</a:t>
            </a:r>
            <a:r>
              <a:rPr lang="en-US" dirty="0" smtClean="0">
                <a:latin typeface="Times New Roman" panose="02020603050405020304" pitchFamily="18" charset="0"/>
                <a:ea typeface="Times New Roman" panose="02020603050405020304" pitchFamily="18" charset="0"/>
              </a:rPr>
              <a:t> Players can enter their guesses through an input mechanism, such as a text box or buttons.</a:t>
            </a:r>
          </a:p>
          <a:p>
            <a:pPr algn="just"/>
            <a:r>
              <a:rPr lang="en-US" b="1" dirty="0" err="1" smtClean="0">
                <a:latin typeface="Times New Roman" panose="02020603050405020304" pitchFamily="18" charset="0"/>
                <a:ea typeface="Times New Roman" panose="02020603050405020304" pitchFamily="18" charset="0"/>
              </a:rPr>
              <a:t>javax.swing</a:t>
            </a:r>
            <a:r>
              <a:rPr lang="en-US" b="1" dirty="0" smtClean="0">
                <a:latin typeface="Times New Roman" panose="02020603050405020304" pitchFamily="18" charset="0"/>
                <a:ea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rPr>
              <a:t>This statement imports all the classes in the </a:t>
            </a:r>
            <a:r>
              <a:rPr lang="en-US" dirty="0" err="1" smtClean="0">
                <a:latin typeface="Times New Roman" panose="02020603050405020304" pitchFamily="18" charset="0"/>
                <a:ea typeface="Times New Roman" panose="02020603050405020304" pitchFamily="18" charset="0"/>
              </a:rPr>
              <a:t>javax.swing</a:t>
            </a:r>
            <a:r>
              <a:rPr lang="en-US" dirty="0" smtClean="0">
                <a:latin typeface="Times New Roman" panose="02020603050405020304" pitchFamily="18" charset="0"/>
                <a:ea typeface="Times New Roman" panose="02020603050405020304" pitchFamily="18" charset="0"/>
              </a:rPr>
              <a:t> package, which is a part of the Java Standard Library. It includes classes for creating graphical user interfaces (GUIs)</a:t>
            </a:r>
          </a:p>
          <a:p>
            <a:pPr marL="0" indent="0" algn="l">
              <a:buNone/>
            </a:pPr>
            <a:r>
              <a:rPr lang="en-US" sz="1700" b="0" i="0" dirty="0" smtClean="0">
                <a:solidFill>
                  <a:schemeClr val="tx1">
                    <a:lumMod val="85000"/>
                    <a:lumOff val="15000"/>
                  </a:schemeClr>
                </a:solidFill>
                <a:effectLst/>
                <a:latin typeface="Times New Roman" panose="02020603050405020304" pitchFamily="18" charset="0"/>
                <a:cs typeface="Times New Roman" panose="02020603050405020304" pitchFamily="18" charset="0"/>
              </a:rPr>
              <a:t>. </a:t>
            </a:r>
            <a:endParaRPr lang="en-US" sz="17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marL="0" indent="0" algn="l">
              <a:buNone/>
            </a:pPr>
            <a:r>
              <a:rPr lang="en-US" sz="1700" dirty="0">
                <a:solidFill>
                  <a:schemeClr val="tx1">
                    <a:lumMod val="85000"/>
                    <a:lumOff val="15000"/>
                  </a:schemeClr>
                </a:solidFill>
                <a:latin typeface="Times New Roman" panose="02020603050405020304" pitchFamily="18" charset="0"/>
                <a:cs typeface="Times New Roman" panose="02020603050405020304" pitchFamily="18" charset="0"/>
              </a:rPr>
              <a:t>       </a:t>
            </a:r>
            <a:endParaRPr lang="en-US" sz="30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marL="0" indent="0">
              <a:buNone/>
            </a:pPr>
            <a:endParaRPr lang="en-US" sz="2000" dirty="0">
              <a:latin typeface="Times New Roman"/>
              <a:cs typeface="Times New Roman"/>
            </a:endParaRPr>
          </a:p>
        </p:txBody>
      </p:sp>
    </p:spTree>
    <p:extLst>
      <p:ext uri="{BB962C8B-B14F-4D97-AF65-F5344CB8AC3E}">
        <p14:creationId xmlns="" xmlns:p14="http://schemas.microsoft.com/office/powerpoint/2010/main" val="1500861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CDFBD79-3121-B35F-7054-7C6293A20C78}"/>
              </a:ext>
            </a:extLst>
          </p:cNvPr>
          <p:cNvSpPr>
            <a:spLocks noGrp="1"/>
          </p:cNvSpPr>
          <p:nvPr>
            <p:ph idx="1"/>
          </p:nvPr>
        </p:nvSpPr>
        <p:spPr>
          <a:xfrm>
            <a:off x="2330676" y="691243"/>
            <a:ext cx="8915400" cy="5383264"/>
          </a:xfrm>
        </p:spPr>
        <p:txBody>
          <a:bodyPr vert="horz" lIns="91440" tIns="45720" rIns="91440" bIns="45720" rtlCol="0" anchor="t">
            <a:normAutofit/>
          </a:bodyPr>
          <a:lstStyle/>
          <a:p>
            <a:pPr algn="just"/>
            <a:r>
              <a:rPr lang="en-US" sz="2000" b="1" dirty="0" smtClean="0">
                <a:latin typeface="Times New Roman" panose="02020603050405020304" pitchFamily="18" charset="0"/>
                <a:ea typeface="Times New Roman" panose="02020603050405020304" pitchFamily="18" charset="0"/>
              </a:rPr>
              <a:t>Winning Condition </a:t>
            </a:r>
            <a:r>
              <a:rPr lang="en-US" sz="2000" dirty="0" smtClean="0">
                <a:latin typeface="Times New Roman" panose="02020603050405020304" pitchFamily="18" charset="0"/>
                <a:ea typeface="Times New Roman" panose="02020603050405020304" pitchFamily="18" charset="0"/>
              </a:rPr>
              <a:t>:The game defines the criteria for winning, typically when the player guesses the correct number within a set number of attempts.</a:t>
            </a:r>
          </a:p>
          <a:p>
            <a:pPr algn="just"/>
            <a:r>
              <a:rPr lang="en-US" sz="2000" b="1" dirty="0" smtClean="0">
                <a:latin typeface="Times New Roman" panose="02020603050405020304" pitchFamily="18" charset="0"/>
                <a:ea typeface="Times New Roman" panose="02020603050405020304" pitchFamily="18" charset="0"/>
              </a:rPr>
              <a:t>Number Range </a:t>
            </a:r>
            <a:r>
              <a:rPr lang="en-US" sz="2000" dirty="0" smtClean="0">
                <a:latin typeface="Times New Roman" panose="02020603050405020304" pitchFamily="18" charset="0"/>
                <a:ea typeface="Times New Roman" panose="02020603050405020304" pitchFamily="18" charset="0"/>
              </a:rPr>
              <a:t>: Players are given a range (e.g., 1-100) within which the hidden number exists. This range can be customizable for different difficulty levels.</a:t>
            </a:r>
          </a:p>
          <a:p>
            <a:pPr algn="just"/>
            <a:r>
              <a:rPr lang="en-US" sz="2000" b="1" dirty="0" smtClean="0">
                <a:latin typeface="Times New Roman" panose="02020603050405020304" pitchFamily="18" charset="0"/>
                <a:ea typeface="Times New Roman" panose="02020603050405020304" pitchFamily="18" charset="0"/>
              </a:rPr>
              <a:t>Attempt Limit: </a:t>
            </a:r>
            <a:r>
              <a:rPr lang="en-US" sz="2000" dirty="0" smtClean="0">
                <a:latin typeface="Times New Roman" panose="02020603050405020304" pitchFamily="18" charset="0"/>
                <a:ea typeface="Times New Roman" panose="02020603050405020304" pitchFamily="18" charset="0"/>
              </a:rPr>
              <a:t>The game may limit the number of attempts or guesses a player can make, adding a level of challenge.</a:t>
            </a:r>
          </a:p>
          <a:p>
            <a:pPr algn="just"/>
            <a:r>
              <a:rPr lang="en-US" sz="2000" b="1" dirty="0" smtClean="0">
                <a:latin typeface="Times New Roman" panose="02020603050405020304" pitchFamily="18" charset="0"/>
                <a:ea typeface="Times New Roman" panose="02020603050405020304" pitchFamily="18" charset="0"/>
              </a:rPr>
              <a:t>Score or Timer </a:t>
            </a:r>
            <a:r>
              <a:rPr lang="en-US" sz="2000" dirty="0" smtClean="0">
                <a:latin typeface="Times New Roman" panose="02020603050405020304" pitchFamily="18" charset="0"/>
                <a:ea typeface="Times New Roman" panose="02020603050405020304" pitchFamily="18" charset="0"/>
              </a:rPr>
              <a:t>: Some games incorporate a scoring system or timer to track the player's performance and competitiveness.</a:t>
            </a:r>
          </a:p>
          <a:p>
            <a:pPr algn="just"/>
            <a:r>
              <a:rPr lang="en-US" sz="2000" b="1" dirty="0" smtClean="0">
                <a:latin typeface="Times New Roman" panose="02020603050405020304" pitchFamily="18" charset="0"/>
                <a:ea typeface="Times New Roman" panose="02020603050405020304" pitchFamily="18" charset="0"/>
              </a:rPr>
              <a:t>java.awt.*: </a:t>
            </a:r>
            <a:r>
              <a:rPr lang="en-US" sz="2000" dirty="0" smtClean="0">
                <a:latin typeface="Times New Roman" panose="02020603050405020304" pitchFamily="18" charset="0"/>
                <a:ea typeface="Times New Roman" panose="02020603050405020304" pitchFamily="18" charset="0"/>
              </a:rPr>
              <a:t>Similar to the previous statement, this imports all the classes in the java.awt package, which contains classes and methods for basic GUI components and layouts. </a:t>
            </a:r>
          </a:p>
          <a:p>
            <a:pPr algn="just"/>
            <a:endParaRPr lang="en-IN" sz="2000" dirty="0" smtClean="0">
              <a:latin typeface="Times New Roman" panose="02020603050405020304" pitchFamily="18" charset="0"/>
              <a:ea typeface="Times New Roman" panose="02020603050405020304" pitchFamily="18" charset="0"/>
            </a:endParaRPr>
          </a:p>
          <a:p>
            <a:pPr algn="just">
              <a:buFont typeface="Wingdings" panose="05000000000000000000" pitchFamily="2" charset="2"/>
              <a:buChar char="§"/>
            </a:pPr>
            <a:endParaRPr lang="en-IN" sz="1800" dirty="0">
              <a:effectLst/>
              <a:latin typeface="Times New Roman" panose="02020603050405020304" pitchFamily="18" charset="0"/>
              <a:ea typeface="Times New Roman" panose="02020603050405020304" pitchFamily="18" charset="0"/>
            </a:endParaRPr>
          </a:p>
          <a:p>
            <a:pPr marL="0" indent="0" algn="l">
              <a:buNone/>
            </a:pPr>
            <a:endParaRPr lang="en-US" sz="2000" dirty="0">
              <a:latin typeface="Times New Roman"/>
              <a:cs typeface="Times New Roman"/>
            </a:endParaRPr>
          </a:p>
        </p:txBody>
      </p:sp>
    </p:spTree>
    <p:extLst>
      <p:ext uri="{BB962C8B-B14F-4D97-AF65-F5344CB8AC3E}">
        <p14:creationId xmlns="" xmlns:p14="http://schemas.microsoft.com/office/powerpoint/2010/main" val="1259151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37891C-1002-85C1-4F90-2EE80D89970B}"/>
              </a:ext>
            </a:extLst>
          </p:cNvPr>
          <p:cNvSpPr>
            <a:spLocks noGrp="1"/>
          </p:cNvSpPr>
          <p:nvPr>
            <p:ph type="title"/>
          </p:nvPr>
        </p:nvSpPr>
        <p:spPr>
          <a:xfrm>
            <a:off x="1419033" y="-4025"/>
            <a:ext cx="8911687" cy="1280890"/>
          </a:xfrm>
        </p:spPr>
        <p:txBody>
          <a:bodyPr>
            <a:normAutofit/>
          </a:bodyPr>
          <a:lstStyle/>
          <a:p>
            <a:r>
              <a:rPr lang="en-US" sz="4800" b="1" dirty="0">
                <a:latin typeface="Times New Roman"/>
                <a:cs typeface="Times New Roman"/>
              </a:rPr>
              <a:t>SCREENS:</a:t>
            </a:r>
            <a:r>
              <a:rPr lang="en-US" sz="2800" b="1" dirty="0">
                <a:latin typeface="Times New Roman"/>
                <a:cs typeface="Times New Roman"/>
              </a:rPr>
              <a:t>           </a:t>
            </a:r>
          </a:p>
        </p:txBody>
      </p:sp>
      <p:pic>
        <p:nvPicPr>
          <p:cNvPr id="1026" name="Picture 2" descr="C:\Users\pc\Pictures\Screenshots\Screenshot (10).png"/>
          <p:cNvPicPr>
            <a:picLocks noChangeAspect="1" noChangeArrowheads="1"/>
          </p:cNvPicPr>
          <p:nvPr/>
        </p:nvPicPr>
        <p:blipFill>
          <a:blip r:embed="rId2"/>
          <a:srcRect/>
          <a:stretch>
            <a:fillRect/>
          </a:stretch>
        </p:blipFill>
        <p:spPr bwMode="auto">
          <a:xfrm>
            <a:off x="1854678" y="759125"/>
            <a:ext cx="7513609" cy="4839418"/>
          </a:xfrm>
          <a:prstGeom prst="rect">
            <a:avLst/>
          </a:prstGeom>
          <a:noFill/>
        </p:spPr>
      </p:pic>
    </p:spTree>
    <p:extLst>
      <p:ext uri="{BB962C8B-B14F-4D97-AF65-F5344CB8AC3E}">
        <p14:creationId xmlns="" xmlns:p14="http://schemas.microsoft.com/office/powerpoint/2010/main" val="2475543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pc\Pictures\Screenshots\Screenshot (5).png"/>
          <p:cNvPicPr>
            <a:picLocks noChangeAspect="1" noChangeArrowheads="1"/>
          </p:cNvPicPr>
          <p:nvPr/>
        </p:nvPicPr>
        <p:blipFill>
          <a:blip r:embed="rId2"/>
          <a:srcRect/>
          <a:stretch>
            <a:fillRect/>
          </a:stretch>
        </p:blipFill>
        <p:spPr bwMode="auto">
          <a:xfrm>
            <a:off x="1544107" y="474453"/>
            <a:ext cx="9506331" cy="5124090"/>
          </a:xfrm>
          <a:prstGeom prst="rect">
            <a:avLst/>
          </a:prstGeom>
          <a:noFill/>
        </p:spPr>
      </p:pic>
    </p:spTree>
    <p:extLst>
      <p:ext uri="{BB962C8B-B14F-4D97-AF65-F5344CB8AC3E}">
        <p14:creationId xmlns="" xmlns:p14="http://schemas.microsoft.com/office/powerpoint/2010/main" val="327707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c\Pictures\Screenshots\Screenshot (6).png"/>
          <p:cNvPicPr>
            <a:picLocks noChangeAspect="1" noChangeArrowheads="1"/>
          </p:cNvPicPr>
          <p:nvPr/>
        </p:nvPicPr>
        <p:blipFill>
          <a:blip r:embed="rId2"/>
          <a:srcRect/>
          <a:stretch>
            <a:fillRect/>
          </a:stretch>
        </p:blipFill>
        <p:spPr bwMode="auto">
          <a:xfrm>
            <a:off x="1964046" y="530872"/>
            <a:ext cx="9559170" cy="5230735"/>
          </a:xfrm>
          <a:prstGeom prst="rect">
            <a:avLst/>
          </a:prstGeom>
          <a:noFill/>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134</TotalTime>
  <Words>700</Words>
  <Application>Microsoft Office PowerPoint</Application>
  <PresentationFormat>Custom</PresentationFormat>
  <Paragraphs>37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Wisp</vt:lpstr>
      <vt:lpstr>NUMBER GUESSING GAME</vt:lpstr>
      <vt:lpstr>CONTENTS:</vt:lpstr>
      <vt:lpstr>INTRODUCTION:</vt:lpstr>
      <vt:lpstr>OBJECTIVE:</vt:lpstr>
      <vt:lpstr> ELEMENTS USED IN THE PROJECT: </vt:lpstr>
      <vt:lpstr>Slide 6</vt:lpstr>
      <vt:lpstr>SCREENS:           </vt:lpstr>
      <vt:lpstr>Slide 8</vt:lpstr>
      <vt:lpstr>Slide 9</vt:lpstr>
      <vt:lpstr>Slide 10</vt:lpstr>
      <vt:lpstr>Slide 11</vt:lpstr>
      <vt:lpstr>Slide 12</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vishmanth Sarabu</dc:creator>
  <cp:lastModifiedBy>ShivaJyothi</cp:lastModifiedBy>
  <cp:revision>529</cp:revision>
  <dcterms:created xsi:type="dcterms:W3CDTF">2023-10-29T17:46:43Z</dcterms:created>
  <dcterms:modified xsi:type="dcterms:W3CDTF">2023-11-15T07:08:55Z</dcterms:modified>
</cp:coreProperties>
</file>