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256" r:id="rId3"/>
    <p:sldId id="279" r:id="rId4"/>
    <p:sldId id="257" r:id="rId5"/>
    <p:sldId id="258" r:id="rId6"/>
    <p:sldId id="261" r:id="rId7"/>
    <p:sldId id="339" r:id="rId8"/>
    <p:sldId id="302" r:id="rId9"/>
    <p:sldId id="303" r:id="rId10"/>
    <p:sldId id="304" r:id="rId11"/>
    <p:sldId id="263" r:id="rId12"/>
    <p:sldId id="264" r:id="rId13"/>
    <p:sldId id="260" r:id="rId14"/>
    <p:sldId id="262" r:id="rId15"/>
    <p:sldId id="265" r:id="rId16"/>
    <p:sldId id="393" r:id="rId17"/>
    <p:sldId id="394" r:id="rId18"/>
    <p:sldId id="415" r:id="rId19"/>
    <p:sldId id="273" r:id="rId20"/>
    <p:sldId id="305" r:id="rId21"/>
    <p:sldId id="375" r:id="rId22"/>
    <p:sldId id="275" r:id="rId23"/>
    <p:sldId id="436" r:id="rId24"/>
    <p:sldId id="438" r:id="rId25"/>
    <p:sldId id="335" r:id="rId26"/>
    <p:sldId id="276" r:id="rId27"/>
    <p:sldId id="277" r:id="rId28"/>
    <p:sldId id="307" r:id="rId29"/>
    <p:sldId id="308" r:id="rId30"/>
    <p:sldId id="309" r:id="rId31"/>
    <p:sldId id="312" r:id="rId32"/>
    <p:sldId id="313" r:id="rId33"/>
    <p:sldId id="314" r:id="rId34"/>
    <p:sldId id="315" r:id="rId35"/>
    <p:sldId id="310" r:id="rId36"/>
    <p:sldId id="370" r:id="rId37"/>
    <p:sldId id="334" r:id="rId38"/>
    <p:sldId id="437" r:id="rId39"/>
    <p:sldId id="278" r:id="rId40"/>
    <p:sldId id="337" r:id="rId41"/>
    <p:sldId id="341" r:id="rId42"/>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60"/>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tags" Target="tags/tag1.xml" /><Relationship Id="rId44" Type="http://schemas.openxmlformats.org/officeDocument/2006/relationships/presProps" Target="presProps.xml" /><Relationship Id="rId45" Type="http://schemas.openxmlformats.org/officeDocument/2006/relationships/viewProps" Target="viewProps.xml" /><Relationship Id="rId46" Type="http://schemas.openxmlformats.org/officeDocument/2006/relationships/theme" Target="theme/theme1.xml" /><Relationship Id="rId47"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charts/_rels/chart1.xml.rels>&#65279;<?xml version="1.0" encoding="utf-8" standalone="yes"?><Relationships xmlns="http://schemas.openxmlformats.org/package/2006/relationships"><Relationship Id="rId1" Type="http://schemas.openxmlformats.org/officeDocument/2006/relationships/oleObject" Target="file:///C:\Users\jpara\Downloads\project-management-gantt-chart%20(1).xlsx" TargetMode="External" /><Relationship Id="rId2" Type="http://schemas.openxmlformats.org/officeDocument/2006/relationships/chartUserShapes" Target="../drawings/drawing1.xml" /><Relationship Id="rId3" Type="http://schemas.microsoft.com/office/2011/relationships/chartColorStyle" Target="colors1.xml" /><Relationship Id="rId4" Type="http://schemas.microsoft.com/office/2011/relationships/chartStyle" Target="style1.xml"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defPPr/>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Gantt Chart</a:t>
            </a:r>
          </a:p>
        </c:rich>
      </c:tx>
      <c:layout>
        <c:manualLayout>
          <c:xMode val="edge"/>
          <c:yMode val="edge"/>
          <c:x val="0.46117508411407471"/>
          <c:y val="0.05554436519742012"/>
        </c:manualLayout>
      </c:layout>
      <c:overlay val="0"/>
      <c:spPr>
        <a:noFill/>
        <a:ln>
          <a:noFill/>
        </a:ln>
        <a:effectLst/>
      </c:spPr>
      <c:txPr>
        <a:bodyPr rot="0" spcFirstLastPara="0" vertOverflow="ellipsis" vert="horz" wrap="square" anchor="ctr" anchorCtr="1"/>
        <a:p>
          <a:pPr>
            <a:defRPr lang="en-US" sz="1600" b="1" i="0" u="none" strike="noStrike" kern="1200" spc="100" baseline="0" smtId="4294967295">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sz="1600" b="1" i="0" u="none" strike="noStrike" kern="1200" spc="100" baseline="0" smtId="4294967295">
            <a:solidFill>
              <a:schemeClr val="lt1">
                <a:lumMod val="95000"/>
              </a:schemeClr>
            </a:solidFill>
            <a:effectLst>
              <a:outerShdw blurRad="50800" dist="38100" dir="5400000" algn="t" rotWithShape="0">
                <a:prstClr val="black">
                  <a:alpha val="40000"/>
                </a:prstClr>
              </a:outerShdw>
            </a:effectLst>
            <a:latin typeface="+mn-lt"/>
            <a:ea typeface="+mn-ea"/>
            <a:cs typeface="+mn-cs"/>
          </a:endParaRPr>
        </a:p>
      </c:txPr>
    </c:title>
    <c:autoTitleDeleted val="0"/>
    <c:plotArea>
      <c:layout>
        <c:manualLayout>
          <c:layoutTarget val="inner"/>
          <c:xMode val="edge"/>
          <c:yMode val="edge"/>
          <c:x val="0.11335399001836777"/>
          <c:y val="0.077069692313671112"/>
          <c:w val="0.87597262859344482"/>
          <c:h val="0.91917598247528076"/>
        </c:manualLayout>
      </c:layout>
      <c:barChart>
        <c:barDir val="bar"/>
        <c:grouping val="stacked"/>
        <c:varyColors val="0"/>
        <c:ser>
          <c:idx val="0"/>
          <c:order val="0"/>
          <c:tx>
            <c:strRef>
              <c:f>'[project-management-gantt-chart (1).xlsx]Project management'!$C$5</c:f>
              <c:strCache>
                <c:ptCount val="1"/>
                <c:pt idx="0">
                  <c:v>Start date</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management'!$C$6:$C$17</c:f>
              <c:numCache>
                <c:formatCode>m/d;@</c:formatCode>
                <c:ptCount val="12"/>
                <c:pt idx="0">
                  <c:v>43313</c:v>
                </c:pt>
                <c:pt idx="1">
                  <c:v>43327</c:v>
                </c:pt>
                <c:pt idx="2">
                  <c:v>43337</c:v>
                </c:pt>
                <c:pt idx="3">
                  <c:v>43343</c:v>
                </c:pt>
                <c:pt idx="4">
                  <c:v>43352</c:v>
                </c:pt>
                <c:pt idx="5">
                  <c:v>43363</c:v>
                </c:pt>
                <c:pt idx="6">
                  <c:v>43373</c:v>
                </c:pt>
                <c:pt idx="7">
                  <c:v>43385</c:v>
                </c:pt>
                <c:pt idx="8">
                  <c:v>43399</c:v>
                </c:pt>
                <c:pt idx="9">
                  <c:v>43401</c:v>
                </c:pt>
                <c:pt idx="10">
                  <c:v>43403</c:v>
                </c:pt>
                <c:pt idx="11">
                  <c:v>43404</c:v>
                </c:pt>
              </c:numCache>
            </c:numRef>
          </c:val>
          <c:extLst>
            <c:ext xmlns:c16="http://schemas.microsoft.com/office/drawing/2014/chart" uri="{C3380CC4-5D6E-409C-BE32-E72D297353CC}">
              <c16:uniqueId val="{00000000-C3EC-491B-B38C-8072DB5598D3}"/>
            </c:ext>
          </c:extLst>
        </c:ser>
        <c:ser>
          <c:idx val="1"/>
          <c:order val="1"/>
          <c:tx>
            <c:strRef>
              <c:f>"Duration"</c:f>
              <c:strCache>
                <c:ptCount val="1"/>
                <c:pt idx="0">
                  <c:v>Duration</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dPt>
            <c:idx val="0"/>
            <c:invertIfNegative val="0"/>
            <c:extLst>
              <c:ext xmlns:c16="http://schemas.microsoft.com/office/drawing/2014/chart" uri="{C3380CC4-5D6E-409C-BE32-E72D297353CC}">
                <c16:uniqueId val="{00000001-C3EC-491B-B38C-8072DB5598D3}"/>
              </c:ext>
            </c:extLst>
          </c:dPt>
          <c:dPt>
            <c:idx val="5"/>
            <c:invertIfNegative val="0"/>
            <c:extLst>
              <c:ext xmlns:c16="http://schemas.microsoft.com/office/drawing/2014/chart" uri="{C3380CC4-5D6E-409C-BE32-E72D297353CC}">
                <c16:uniqueId val="{00000002-C3EC-491B-B38C-8072DB5598D3}"/>
              </c:ext>
            </c:extLst>
          </c:dPt>
          <c:dPt>
            <c:idx val="6"/>
            <c:invertIfNegative val="0"/>
            <c:extLst>
              <c:ext xmlns:c16="http://schemas.microsoft.com/office/drawing/2014/chart" uri="{C3380CC4-5D6E-409C-BE32-E72D297353CC}">
                <c16:uniqueId val="{00000003-C3EC-491B-B38C-8072DB5598D3}"/>
              </c:ext>
            </c:extLst>
          </c:dPt>
          <c:dPt>
            <c:idx val="10"/>
            <c:invertIfNegative val="0"/>
            <c:extLst>
              <c:ext xmlns:c16="http://schemas.microsoft.com/office/drawing/2014/chart" uri="{C3380CC4-5D6E-409C-BE32-E72D297353CC}">
                <c16:uniqueId val="{00000004-C3EC-491B-B38C-8072DB5598D3}"/>
              </c:ext>
            </c:extLst>
          </c:dPt>
          <c:dLbls>
            <c:dLbl>
              <c:idx val="0"/>
              <c:dLblPos val="ctr"/>
              <c:showLegendKey val="0"/>
              <c:showVal val="1"/>
              <c:showCatName val="0"/>
              <c:showSerName val="0"/>
              <c:showPercent val="0"/>
              <c:showBubbleSize val="0"/>
              <c:extLst/>
            </c:dLbl>
            <c:dLbl>
              <c:idx val="1"/>
              <c:dLblPos val="ctr"/>
              <c:showLegendKey val="0"/>
              <c:showVal val="1"/>
              <c:showCatName val="0"/>
              <c:showSerName val="0"/>
              <c:showPercent val="0"/>
              <c:showBubbleSize val="0"/>
              <c:extLst/>
            </c:dLbl>
            <c:dLbl>
              <c:idx val="2"/>
              <c:dLblPos val="ctr"/>
              <c:showLegendKey val="0"/>
              <c:showVal val="1"/>
              <c:showCatName val="0"/>
              <c:showSerName val="0"/>
              <c:showPercent val="0"/>
              <c:showBubbleSize val="0"/>
              <c:extLst/>
            </c:dLbl>
            <c:dLbl>
              <c:idx val="3"/>
              <c:dLblPos val="ctr"/>
              <c:showLegendKey val="0"/>
              <c:showVal val="1"/>
              <c:showCatName val="0"/>
              <c:showSerName val="0"/>
              <c:showPercent val="0"/>
              <c:showBubbleSize val="0"/>
              <c:extLst/>
            </c:dLbl>
            <c:dLbl>
              <c:idx val="4"/>
              <c:dLblPos val="ctr"/>
              <c:showLegendKey val="0"/>
              <c:showVal val="1"/>
              <c:showCatName val="0"/>
              <c:showSerName val="0"/>
              <c:showPercent val="0"/>
              <c:showBubbleSize val="0"/>
              <c:extLst/>
            </c:dLbl>
            <c:dLbl>
              <c:idx val="5"/>
              <c:dLblPos val="ctr"/>
              <c:showLegendKey val="0"/>
              <c:showVal val="1"/>
              <c:showCatName val="0"/>
              <c:showSerName val="0"/>
              <c:showPercent val="0"/>
              <c:showBubbleSize val="0"/>
              <c:extLst/>
            </c:dLbl>
            <c:dLbl>
              <c:idx val="6"/>
              <c:dLblPos val="ctr"/>
              <c:showLegendKey val="0"/>
              <c:showVal val="1"/>
              <c:showCatName val="0"/>
              <c:showSerName val="0"/>
              <c:showPercent val="0"/>
              <c:showBubbleSize val="0"/>
              <c:extLst/>
            </c:dLbl>
            <c:dLbl>
              <c:idx val="7"/>
              <c:dLblPos val="ctr"/>
              <c:showLegendKey val="0"/>
              <c:showVal val="1"/>
              <c:showCatName val="0"/>
              <c:showSerName val="0"/>
              <c:showPercent val="0"/>
              <c:showBubbleSize val="0"/>
              <c:extLst/>
            </c:dLbl>
            <c:dLbl>
              <c:idx val="8"/>
              <c:dLblPos val="ctr"/>
              <c:showLegendKey val="0"/>
              <c:showVal val="1"/>
              <c:showCatName val="0"/>
              <c:showSerName val="0"/>
              <c:showPercent val="0"/>
              <c:showBubbleSize val="0"/>
              <c:extLst/>
            </c:dLbl>
            <c:dLbl>
              <c:idx val="9"/>
              <c:dLblPos val="ctr"/>
              <c:showLegendKey val="0"/>
              <c:showVal val="1"/>
              <c:showCatName val="0"/>
              <c:showSerName val="0"/>
              <c:showPercent val="0"/>
              <c:showBubbleSize val="0"/>
              <c:extLst/>
            </c:dLbl>
            <c:dLbl>
              <c:idx val="10"/>
              <c:dLblPos val="ctr"/>
              <c:showLegendKey val="0"/>
              <c:showVal val="1"/>
              <c:showCatName val="0"/>
              <c:showSerName val="0"/>
              <c:showPercent val="0"/>
              <c:showBubbleSize val="0"/>
              <c:extLst/>
            </c:dLbl>
            <c:dLbl>
              <c:idx val="11"/>
              <c:dLblPos val="ctr"/>
              <c:showLegendKey val="0"/>
              <c:showVal val="1"/>
              <c:showCatName val="0"/>
              <c:showSerName val="0"/>
              <c:showPercent val="0"/>
              <c:showBubbleSize val="0"/>
              <c:extLst/>
            </c:dLbl>
            <c:spPr>
              <a:noFill/>
              <a:ln>
                <a:noFill/>
              </a:ln>
              <a:effectLst/>
            </c:spPr>
            <c:txPr>
              <a:bodyPr rot="0" spcFirstLastPara="0" vertOverflow="ellipsis" vert="horz" wrap="square" lIns="38100" tIns="19050" rIns="38100" bIns="19050" anchor="ctr" anchorCtr="1"/>
              <a:p>
                <a:pPr>
                  <a:defRPr lang="en-US" sz="900" b="0" i="0" u="none" strike="noStrike" kern="1200" baseline="0" smtId="4294967295">
                    <a:solidFill>
                      <a:schemeClr val="lt1">
                        <a:lumMod val="85000"/>
                      </a:schemeClr>
                    </a:solidFill>
                    <a:latin typeface="+mn-lt"/>
                    <a:ea typeface="+mn-ea"/>
                    <a:cs typeface="+mn-cs"/>
                  </a:defRPr>
                </a:pPr>
                <a:endParaRPr lang="en-US" sz="900" b="0" i="0" u="none" strike="noStrike" kern="1200" baseline="0" smtId="4294967295">
                  <a:solidFill>
                    <a:schemeClr val="lt1">
                      <a:lumMod val="85000"/>
                    </a:schemeClr>
                  </a:solidFill>
                  <a:latin typeface="+mn-lt"/>
                  <a:ea typeface="+mn-ea"/>
                  <a:cs typeface="+mn-cs"/>
                </a:endParaRPr>
              </a:p>
            </c:txPr>
            <c:dLblPos val="ctr"/>
            <c:showLegendKey val="0"/>
            <c:showVal val="1"/>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c:spPr>
                </c15:leaderLines>
              </c:ext>
            </c:extLst>
          </c:dLbls>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management'!$E$6:$E$17</c:f>
              <c:numCache>
                <c:formatCode>General</c:formatCode>
                <c:ptCount val="12"/>
                <c:pt idx="0">
                  <c:v>14</c:v>
                </c:pt>
                <c:pt idx="1">
                  <c:v>10</c:v>
                </c:pt>
                <c:pt idx="2">
                  <c:v>6</c:v>
                </c:pt>
                <c:pt idx="3">
                  <c:v>10</c:v>
                </c:pt>
                <c:pt idx="4">
                  <c:v>11</c:v>
                </c:pt>
                <c:pt idx="5">
                  <c:v>10</c:v>
                </c:pt>
                <c:pt idx="6">
                  <c:v>12</c:v>
                </c:pt>
                <c:pt idx="7">
                  <c:v>14</c:v>
                </c:pt>
                <c:pt idx="8">
                  <c:v>2</c:v>
                </c:pt>
                <c:pt idx="9">
                  <c:v>2</c:v>
                </c:pt>
                <c:pt idx="10">
                  <c:v>1</c:v>
                </c:pt>
              </c:numCache>
            </c:numRef>
          </c:val>
          <c:extLst>
            <c:ext xmlns:c16="http://schemas.microsoft.com/office/drawing/2014/chart" uri="{C3380CC4-5D6E-409C-BE32-E72D297353CC}">
              <c16:uniqueId val="{00000005-C3EC-491B-B38C-8072DB5598D3}"/>
            </c:ext>
          </c:extLst>
        </c:ser>
        <c:ser>
          <c:idx val="2"/>
          <c:order val="2"/>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management'!$C$57</c:f>
              <c:numCache>
                <c:formatCode>General</c:formatCode>
                <c:ptCount val="1"/>
              </c:numCache>
            </c:numRef>
          </c:val>
          <c:extLst>
            <c:ext xmlns:c16="http://schemas.microsoft.com/office/drawing/2014/chart" uri="{C3380CC4-5D6E-409C-BE32-E72D297353CC}">
              <c16:uniqueId val="{00000006-C3EC-491B-B38C-8072DB5598D3}"/>
            </c:ext>
          </c:extLst>
        </c:ser>
        <c:ser>
          <c:idx val="3"/>
          <c:order val="3"/>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management'!$D$57</c:f>
              <c:numCache>
                <c:formatCode>General</c:formatCode>
                <c:ptCount val="1"/>
              </c:numCache>
            </c:numRef>
          </c:val>
          <c:extLst>
            <c:ext xmlns:c16="http://schemas.microsoft.com/office/drawing/2014/chart" uri="{C3380CC4-5D6E-409C-BE32-E72D297353CC}">
              <c16:uniqueId val="{00000007-C3EC-491B-B38C-8072DB5598D3}"/>
            </c:ext>
          </c:extLst>
        </c:ser>
        <c:ser>
          <c:idx val="4"/>
          <c:order val="4"/>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management'!$E$57</c:f>
              <c:numCache>
                <c:formatCode>General</c:formatCode>
                <c:ptCount val="1"/>
              </c:numCache>
            </c:numRef>
          </c:val>
          <c:extLst>
            <c:ext xmlns:c16="http://schemas.microsoft.com/office/drawing/2014/chart" uri="{C3380CC4-5D6E-409C-BE32-E72D297353CC}">
              <c16:uniqueId val="{00000008-C3EC-491B-B38C-8072DB5598D3}"/>
            </c:ext>
          </c:extLst>
        </c:ser>
        <c:ser>
          <c:idx val="5"/>
          <c:order val="5"/>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management'!$F$57</c:f>
              <c:numCache>
                <c:formatCode>General</c:formatCode>
                <c:ptCount val="1"/>
              </c:numCache>
            </c:numRef>
          </c:val>
          <c:extLst>
            <c:ext xmlns:c16="http://schemas.microsoft.com/office/drawing/2014/chart" uri="{C3380CC4-5D6E-409C-BE32-E72D297353CC}">
              <c16:uniqueId val="{00000009-C3EC-491B-B38C-8072DB5598D3}"/>
            </c:ext>
          </c:extLst>
        </c:ser>
        <c:ser>
          <c:idx val="6"/>
          <c:order val="6"/>
          <c:spPr>
            <a:gradFill rotWithShape="1">
              <a:gsLst>
                <a:gs pos="0">
                  <a:schemeClr val="accent1">
                    <a:lumMod val="60000"/>
                    <a:tint val="100000"/>
                    <a:shade val="100000"/>
                    <a:satMod val="130000"/>
                  </a:schemeClr>
                </a:gs>
                <a:gs pos="100000">
                  <a:schemeClr val="accent1">
                    <a:lumMod val="60000"/>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management'!$G$57</c:f>
              <c:numCache>
                <c:formatCode>General</c:formatCode>
                <c:ptCount val="1"/>
              </c:numCache>
            </c:numRef>
          </c:val>
          <c:extLst>
            <c:ext xmlns:c16="http://schemas.microsoft.com/office/drawing/2014/chart" uri="{C3380CC4-5D6E-409C-BE32-E72D297353CC}">
              <c16:uniqueId val="{0000000A-C3EC-491B-B38C-8072DB5598D3}"/>
            </c:ext>
          </c:extLst>
        </c:ser>
        <c:ser>
          <c:idx val="7"/>
          <c:order val="7"/>
          <c:spPr>
            <a:gradFill rotWithShape="1">
              <a:gsLst>
                <a:gs pos="0">
                  <a:schemeClr val="accent2">
                    <a:lumMod val="60000"/>
                    <a:tint val="100000"/>
                    <a:shade val="100000"/>
                    <a:satMod val="130000"/>
                  </a:schemeClr>
                </a:gs>
                <a:gs pos="100000">
                  <a:schemeClr val="accent2">
                    <a:lumMod val="60000"/>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management'!$H$57</c:f>
              <c:numCache>
                <c:formatCode>General</c:formatCode>
                <c:ptCount val="1"/>
              </c:numCache>
            </c:numRef>
          </c:val>
          <c:extLst>
            <c:ext xmlns:c16="http://schemas.microsoft.com/office/drawing/2014/chart" uri="{C3380CC4-5D6E-409C-BE32-E72D297353CC}">
              <c16:uniqueId val="{0000000B-C3EC-491B-B38C-8072DB5598D3}"/>
            </c:ext>
          </c:extLst>
        </c:ser>
        <c:ser>
          <c:idx val="8"/>
          <c:order val="8"/>
          <c:spPr>
            <a:gradFill rotWithShape="1">
              <a:gsLst>
                <a:gs pos="0">
                  <a:schemeClr val="accent3">
                    <a:lumMod val="60000"/>
                    <a:tint val="100000"/>
                    <a:shade val="100000"/>
                    <a:satMod val="130000"/>
                  </a:schemeClr>
                </a:gs>
                <a:gs pos="100000">
                  <a:schemeClr val="accent3">
                    <a:lumMod val="60000"/>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management'!$I$57</c:f>
              <c:numCache>
                <c:formatCode>General</c:formatCode>
                <c:ptCount val="1"/>
              </c:numCache>
            </c:numRef>
          </c:val>
          <c:extLst>
            <c:ext xmlns:c16="http://schemas.microsoft.com/office/drawing/2014/chart" uri="{C3380CC4-5D6E-409C-BE32-E72D297353CC}">
              <c16:uniqueId val="{0000000C-C3EC-491B-B38C-8072DB5598D3}"/>
            </c:ext>
          </c:extLst>
        </c:ser>
        <c:ser>
          <c:idx val="9"/>
          <c:order val="9"/>
          <c:spPr>
            <a:gradFill rotWithShape="1">
              <a:gsLst>
                <a:gs pos="0">
                  <a:schemeClr val="accent4">
                    <a:lumMod val="60000"/>
                    <a:tint val="100000"/>
                    <a:shade val="100000"/>
                    <a:satMod val="130000"/>
                  </a:schemeClr>
                </a:gs>
                <a:gs pos="100000">
                  <a:schemeClr val="accent4">
                    <a:lumMod val="60000"/>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'[project-management-gantt-chart (1).xlsx]Project management'!$B$6:$B$17</c:f>
              <c:strCache>
                <c:ptCount val="12"/>
                <c:pt idx="0">
                  <c:v>problem identification</c:v>
                </c:pt>
                <c:pt idx="1">
                  <c:v>Requirement identification</c:v>
                </c:pt>
                <c:pt idx="2">
                  <c:v>Design</c:v>
                </c:pt>
                <c:pt idx="3">
                  <c:v>Methodology</c:v>
                </c:pt>
                <c:pt idx="4">
                  <c:v>Tools and techniques</c:v>
                </c:pt>
                <c:pt idx="5">
                  <c:v>Result</c:v>
                </c:pt>
                <c:pt idx="6">
                  <c:v>Implementation and analysis</c:v>
                </c:pt>
                <c:pt idx="7">
                  <c:v>Limitations</c:v>
                </c:pt>
                <c:pt idx="8">
                  <c:v>Future Scope</c:v>
                </c:pt>
                <c:pt idx="9">
                  <c:v>Recommendations</c:v>
                </c:pt>
                <c:pt idx="10">
                  <c:v>conclusion</c:v>
                </c:pt>
                <c:pt idx="11">
                  <c:v>Complete</c:v>
                </c:pt>
              </c:strCache>
            </c:strRef>
          </c:cat>
          <c:val>
            <c:numRef>
              <c:f>'[project-management-gantt-chart (1).xlsx]Project management'!$J$57</c:f>
              <c:numCache>
                <c:formatCode>General</c:formatCode>
                <c:ptCount val="1"/>
              </c:numCache>
            </c:numRef>
          </c:val>
          <c:extLst>
            <c:ext xmlns:c16="http://schemas.microsoft.com/office/drawing/2014/chart" uri="{C3380CC4-5D6E-409C-BE32-E72D297353CC}">
              <c16:uniqueId val="{0000000D-C3EC-491B-B38C-8072DB5598D3}"/>
            </c:ext>
          </c:extLst>
        </c:ser>
        <c:dLbls>
          <c:showLegendKey val="0"/>
          <c:showVal val="0"/>
          <c:showCatName val="0"/>
          <c:showSerName val="0"/>
          <c:showPercent val="0"/>
          <c:showBubbleSize val="0"/>
          <c:showLeaderLines val="0"/>
        </c:dLbls>
        <c:gapWidth/>
        <c:overlap val="97"/>
        <c:axId val="1574202575"/>
        <c:axId val="1587995215"/>
      </c:barChart>
      <c:catAx>
        <c:axId val="1574202575"/>
        <c:scaling>
          <c:orientation val="maxMin"/>
        </c:scaling>
        <c:delete val="0"/>
        <c:axPos val="l"/>
        <c:numFmt formatCode="General" sourceLinked="1"/>
        <c:majorTickMark val="none"/>
        <c:minorTickMark val="none"/>
        <c:spPr>
          <a:noFill/>
          <a:ln w="12700" cap="flat" cmpd="sng" algn="ctr">
            <a:solidFill>
              <a:schemeClr val="lt1">
                <a:lumMod val="95000"/>
                <a:alpha val="54000"/>
              </a:schemeClr>
            </a:solidFill>
            <a:round/>
          </a:ln>
          <a:effectLst/>
        </c:spPr>
        <c:txPr>
          <a:bodyPr rot="-60000000" spcFirstLastPara="0" vertOverflow="ellipsis" vert="horz" wrap="square" anchor="ctr" anchorCtr="1"/>
          <a:p>
            <a:pPr>
              <a:defRPr lang="en-US" sz="900" b="0" i="0" u="none" strike="noStrike" kern="1200" baseline="0" smtId="4294967295">
                <a:solidFill>
                  <a:schemeClr val="lt1">
                    <a:lumMod val="85000"/>
                  </a:schemeClr>
                </a:solidFill>
                <a:latin typeface="+mn-lt"/>
                <a:ea typeface="+mn-ea"/>
                <a:cs typeface="+mn-cs"/>
              </a:defRPr>
            </a:pPr>
            <a:endParaRPr lang="en-US" sz="900" b="0" i="0" u="none" strike="noStrike" kern="1200" baseline="0" smtId="4294967295">
              <a:solidFill>
                <a:schemeClr val="lt1">
                  <a:lumMod val="85000"/>
                </a:schemeClr>
              </a:solidFill>
              <a:latin typeface="+mn-lt"/>
              <a:ea typeface="+mn-ea"/>
              <a:cs typeface="+mn-cs"/>
            </a:endParaRPr>
          </a:p>
        </c:txPr>
        <c:crossAx val="1587995215"/>
        <c:crosses val="autoZero"/>
        <c:auto val="0"/>
        <c:lblAlgn val="ctr"/>
        <c:lblOffset/>
        <c:noMultiLvlLbl val="0"/>
      </c:catAx>
      <c:valAx>
        <c:axId val="1587995215"/>
        <c:scaling>
          <c:orientation/>
          <c:max val="43404"/>
          <c:min val="43313"/>
        </c:scaling>
        <c:delete val="0"/>
        <c:axPos val="t"/>
        <c:majorGridlines>
          <c:spPr>
            <a:ln w="9525" cap="flat" cmpd="sng" algn="ctr">
              <a:solidFill>
                <a:schemeClr val="lt1">
                  <a:lumMod val="95000"/>
                  <a:alpha val="10000"/>
                </a:schemeClr>
              </a:solidFill>
              <a:round/>
            </a:ln>
            <a:effectLst/>
          </c:spPr>
        </c:majorGridlines>
        <c:numFmt formatCode="m/d;@" sourceLinked="1"/>
        <c:majorTickMark val="none"/>
        <c:minorTickMark val="none"/>
        <c:spPr>
          <a:noFill/>
          <a:ln>
            <a:noFill/>
          </a:ln>
          <a:effectLst/>
        </c:spPr>
        <c:txPr>
          <a:bodyPr rot="-60000000" spcFirstLastPara="0" vertOverflow="ellipsis" vert="horz" wrap="square" anchor="ctr" anchorCtr="1"/>
          <a:p>
            <a:pPr>
              <a:defRPr lang="en-US" sz="900" b="0" i="0" u="none" strike="noStrike" kern="1200" baseline="0" smtId="4294967295">
                <a:solidFill>
                  <a:schemeClr val="lt1">
                    <a:lumMod val="85000"/>
                  </a:schemeClr>
                </a:solidFill>
                <a:latin typeface="+mn-lt"/>
                <a:ea typeface="+mn-ea"/>
                <a:cs typeface="+mn-cs"/>
              </a:defRPr>
            </a:pPr>
            <a:endParaRPr lang="en-US" sz="900" b="0" i="0" u="none" strike="noStrike" kern="1200" baseline="0" smtId="4294967295">
              <a:solidFill>
                <a:schemeClr val="lt1">
                  <a:lumMod val="85000"/>
                </a:schemeClr>
              </a:solidFill>
              <a:latin typeface="+mn-lt"/>
              <a:ea typeface="+mn-ea"/>
              <a:cs typeface="+mn-cs"/>
            </a:endParaRPr>
          </a:p>
        </c:txPr>
        <c:crossAx val="157420257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p>
      <a:pPr>
        <a:defRPr lang="en-US" smtId="4294967295"/>
      </a:pPr>
      <a:endParaRPr lang="en-US" smtId="4294967295"/>
    </a:p>
  </c:txPr>
  <c:externalData r:id="rId1">
    <c:autoUpdate val="0"/>
  </c:externalData>
  <c:userShapes r:id="rId2"/>
</c:chartSpace>
</file>

<file path=ppt/charts/colors1.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a="http://schemas.openxmlformats.org/drawingml/2006/main" xmlns:r="http://schemas.openxmlformats.org/officeDocument/2006/relationships" xmlns:cs="http://schemas.microsoft.com/office/drawing/2012/chartStyle"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dr="http://schemas.openxmlformats.org/drawingml/2006/chartDrawing" xmlns:a="http://schemas.openxmlformats.org/drawingml/2006/main" xmlns:r="http://schemas.openxmlformats.org/officeDocument/2006/relationships" xmlns:c="http://schemas.openxmlformats.org/drawingml/2006/chart">
  <cdr:relSizeAnchor>
    <cdr:from>
      <cdr:x>0.12519</cdr:x>
      <cdr:y>0.16661</cdr:y>
    </cdr:from>
    <cdr:to>
      <cdr:x>0.16742</cdr:x>
      <cdr:y>0.19693</cdr:y>
    </cdr:to>
    <cdr:sp macro="" textlink="">
      <cdr:nvSpPr>
        <cdr:cNvPr id="2" name="Elbow Connector 1"/>
        <cdr:cNvSpPr/>
      </cdr:nvSpPr>
      <cdr:spPr>
        <a:xfrm>
          <a:off x="1144778" y="1142619"/>
          <a:ext cx="386080" cy="207899"/>
        </a:xfrm>
        <a:prstGeom prst="bentConnector3">
          <a:avLst>
            <a:gd name="adj1" fmla="val 50000"/>
          </a:avLst>
        </a:prstGeom>
        <a:ln>
          <a:solidFill>
            <a:schemeClr val="bg1">
              <a:lumMod val="50000"/>
            </a:schemeClr>
          </a:solidFill>
          <a:tailEnd type="triangle"/>
        </a:ln>
        <a:effectLst/>
      </cdr:spPr>
      <cdr:style>
        <a:lnRef idx="2">
          <a:schemeClr val="accent1"/>
        </a:lnRef>
        <a:fillRef idx="0">
          <a:schemeClr val="accent1"/>
        </a:fillRef>
        <a:effectRef idx="1">
          <a:schemeClr val="accent1"/>
        </a:effectRef>
        <a:fontRef idx="minor">
          <a:schemeClr val="tx1"/>
        </a:fontRef>
      </cdr:style>
      <cdr:txBody>
        <a:bodyPr/>
        <a:lstStyle>
          <a:defPPr/>
        </a:lstStyle>
        <a:p>
          <a:pPr/>
        </a:p>
      </cdr:txBody>
    </cdr:sp>
  </cdr:relSizeAnchor>
  <cdr:relSizeAnchor>
    <cdr:from>
      <cdr:x>0.22821</cdr:x>
      <cdr:y>0.22148</cdr:y>
    </cdr:from>
    <cdr:to>
      <cdr:x>0.23912</cdr:x>
      <cdr:y>0.25485</cdr:y>
    </cdr:to>
    <cdr:sp macro="" textlink="">
      <cdr:nvSpPr>
        <cdr:cNvPr id="3" name="Elbow Connector 2"/>
        <cdr:cNvSpPr/>
      </cdr:nvSpPr>
      <cdr:spPr>
        <a:xfrm rot="16200000" flipH="1">
          <a:off x="2022221" y="1583436"/>
          <a:ext cx="228854" cy="99822"/>
        </a:xfrm>
        <a:prstGeom prst="bentConnector3">
          <a:avLst>
            <a:gd name="adj1" fmla="val -2942"/>
          </a:avLst>
        </a:prstGeom>
        <a:ln>
          <a:solidFill>
            <a:schemeClr val="bg1">
              <a:lumMod val="50000"/>
            </a:schemeClr>
          </a:solidFill>
          <a:tailEnd type="triangle"/>
        </a:ln>
        <a:effectLst/>
      </cdr:spPr>
      <cdr:style>
        <a:lnRef idx="2">
          <a:schemeClr val="accent1"/>
        </a:lnRef>
        <a:fillRef idx="0">
          <a:schemeClr val="accent1"/>
        </a:fillRef>
        <a:effectRef idx="1">
          <a:schemeClr val="accent1"/>
        </a:effectRef>
        <a:fontRef idx="minor">
          <a:schemeClr val="tx1"/>
        </a:fontRef>
      </cdr:style>
      <cdr:txBody>
        <a:bodyPr/>
        <a:lstStyle>
          <a:defPPr/>
        </a:lstStyle>
        <a:p>
          <a:pPr/>
        </a:p>
      </cdr:txBody>
    </cdr:sp>
  </cdr:relSizeAnchor>
  <cdr:relSizeAnchor>
    <cdr:from>
      <cdr:x>0.30001</cdr:x>
      <cdr:y>0.28715</cdr:y>
    </cdr:from>
    <cdr:to>
      <cdr:x>0.31093</cdr:x>
      <cdr:y>0.32054</cdr:y>
    </cdr:to>
    <cdr:sp macro="" textlink="">
      <cdr:nvSpPr>
        <cdr:cNvPr id="4" name="Elbow Connector 3"/>
        <cdr:cNvSpPr/>
      </cdr:nvSpPr>
      <cdr:spPr>
        <a:xfrm rot="16200000" flipH="1">
          <a:off x="2678747" y="2033841"/>
          <a:ext cx="228981" cy="99822"/>
        </a:xfrm>
        <a:prstGeom prst="bentConnector3">
          <a:avLst>
            <a:gd name="adj1" fmla="val -2942"/>
          </a:avLst>
        </a:prstGeom>
        <a:ln w="25400">
          <a:solidFill>
            <a:schemeClr val="bg1">
              <a:lumMod val="50000"/>
            </a:schemeClr>
          </a:solidFill>
          <a:tailEnd type="triangle"/>
        </a:ln>
        <a:effectLst/>
      </cdr:spPr>
      <cdr:style>
        <a:lnRef idx="2">
          <a:schemeClr val="accent1"/>
        </a:lnRef>
        <a:fillRef idx="0">
          <a:schemeClr val="accent1"/>
        </a:fillRef>
        <a:effectRef idx="1">
          <a:schemeClr val="accent1"/>
        </a:effectRef>
        <a:fontRef idx="minor">
          <a:schemeClr val="tx1"/>
        </a:fontRef>
      </cdr:style>
      <cdr:txBody>
        <a:bodyPr/>
        <a:lstStyle>
          <a:defPPr/>
        </a:lstStyle>
        <a:p>
          <a:pPr/>
        </a:p>
      </cdr:txBody>
    </cdr:sp>
  </cdr:relSizeAnchor>
  <cdr:relSizeAnchor>
    <cdr:from>
      <cdr:x>0.63651</cdr:x>
      <cdr:y>0.59335</cdr:y>
    </cdr:from>
    <cdr:to>
      <cdr:x>0.64743</cdr:x>
      <cdr:y>0.62674</cdr:y>
    </cdr:to>
    <cdr:sp macro="" textlink="">
      <cdr:nvSpPr>
        <cdr:cNvPr id="5" name="Elbow Connector 4"/>
        <cdr:cNvSpPr/>
      </cdr:nvSpPr>
      <cdr:spPr>
        <a:xfrm rot="16200000" flipH="1">
          <a:off x="5755703" y="4133787"/>
          <a:ext cx="228981" cy="99822"/>
        </a:xfrm>
        <a:prstGeom prst="bentConnector3">
          <a:avLst>
            <a:gd name="adj1" fmla="val -2942"/>
          </a:avLst>
        </a:prstGeom>
        <a:ln w="25400">
          <a:solidFill>
            <a:schemeClr val="bg1">
              <a:lumMod val="50000"/>
            </a:schemeClr>
          </a:solidFill>
          <a:tailEnd type="triangle"/>
        </a:ln>
        <a:effectLst/>
      </cdr:spPr>
      <cdr:style>
        <a:lnRef idx="2">
          <a:schemeClr val="accent1"/>
        </a:lnRef>
        <a:fillRef idx="0">
          <a:schemeClr val="accent1"/>
        </a:fillRef>
        <a:effectRef idx="1">
          <a:schemeClr val="accent1"/>
        </a:effectRef>
        <a:fontRef idx="minor">
          <a:schemeClr val="tx1"/>
        </a:fontRef>
      </cdr:style>
      <cdr:txBody>
        <a:bodyPr/>
        <a:lstStyle>
          <a:defPPr/>
        </a:lstStyle>
        <a:p>
          <a:pPr/>
        </a:p>
      </cdr:txBody>
    </cdr:sp>
  </cdr:relSizeAnchor>
  <cdr:relSizeAnchor>
    <cdr:from>
      <cdr:x>0.49226</cdr:x>
      <cdr:y>0.46807</cdr:y>
    </cdr:from>
    <cdr:to>
      <cdr:x>0.50318</cdr:x>
      <cdr:y>0.50146</cdr:y>
    </cdr:to>
    <cdr:sp macro="" textlink="">
      <cdr:nvSpPr>
        <cdr:cNvPr id="6" name="Elbow Connector 5"/>
        <cdr:cNvSpPr/>
      </cdr:nvSpPr>
      <cdr:spPr>
        <a:xfrm rot="16200000" flipH="1">
          <a:off x="4436681" y="3274632"/>
          <a:ext cx="228981" cy="99822"/>
        </a:xfrm>
        <a:prstGeom prst="bentConnector3">
          <a:avLst>
            <a:gd name="adj1" fmla="val -2942"/>
          </a:avLst>
        </a:prstGeom>
        <a:ln w="25400">
          <a:solidFill>
            <a:schemeClr val="bg1">
              <a:lumMod val="50000"/>
            </a:schemeClr>
          </a:solidFill>
          <a:tailEnd type="triangle"/>
        </a:ln>
        <a:effectLst/>
      </cdr:spPr>
      <cdr:style>
        <a:lnRef idx="2">
          <a:schemeClr val="accent1"/>
        </a:lnRef>
        <a:fillRef idx="0">
          <a:schemeClr val="accent1"/>
        </a:fillRef>
        <a:effectRef idx="1">
          <a:schemeClr val="accent1"/>
        </a:effectRef>
        <a:fontRef idx="minor">
          <a:schemeClr val="tx1"/>
        </a:fontRef>
      </cdr:style>
      <cdr:txBody>
        <a:bodyPr/>
        <a:lstStyle>
          <a:defPPr/>
        </a:lstStyle>
        <a:p>
          <a:pPr/>
        </a:p>
      </cdr:txBody>
    </cdr:sp>
  </cdr:relSizeAnchor>
  <cdr:relSizeAnchor>
    <cdr:from>
      <cdr:x>0.54035</cdr:x>
      <cdr:y>0.53156</cdr:y>
    </cdr:from>
    <cdr:to>
      <cdr:x>0.55126</cdr:x>
      <cdr:y>0.56494</cdr:y>
    </cdr:to>
    <cdr:sp macro="" textlink="">
      <cdr:nvSpPr>
        <cdr:cNvPr id="7" name="Elbow Connector 6"/>
        <cdr:cNvSpPr/>
      </cdr:nvSpPr>
      <cdr:spPr>
        <a:xfrm rot="16200000" flipH="1">
          <a:off x="4876355" y="3709988"/>
          <a:ext cx="228981" cy="99822"/>
        </a:xfrm>
        <a:prstGeom prst="bentConnector3">
          <a:avLst>
            <a:gd name="adj1" fmla="val -2942"/>
          </a:avLst>
        </a:prstGeom>
        <a:ln w="25400">
          <a:solidFill>
            <a:schemeClr val="bg1">
              <a:lumMod val="50000"/>
            </a:schemeClr>
          </a:solidFill>
          <a:tailEnd type="triangle"/>
        </a:ln>
        <a:effectLst/>
      </cdr:spPr>
      <cdr:style>
        <a:lnRef idx="2">
          <a:schemeClr val="accent1"/>
        </a:lnRef>
        <a:fillRef idx="0">
          <a:schemeClr val="accent1"/>
        </a:fillRef>
        <a:effectRef idx="1">
          <a:schemeClr val="accent1"/>
        </a:effectRef>
        <a:fontRef idx="minor">
          <a:schemeClr val="tx1"/>
        </a:fontRef>
      </cdr:style>
      <cdr:txBody>
        <a:bodyPr/>
        <a:lstStyle>
          <a:defPPr/>
        </a:lstStyle>
        <a:p>
          <a:pPr/>
        </a:p>
      </cdr:txBody>
    </cdr:sp>
  </cdr:relSizeAnchor>
  <cdr:relSizeAnchor>
    <cdr:from>
      <cdr:x>0.78158</cdr:x>
      <cdr:y>0.7788</cdr:y>
    </cdr:from>
    <cdr:to>
      <cdr:x>0.79251</cdr:x>
      <cdr:y>0.81217</cdr:y>
    </cdr:to>
    <cdr:sp macro="" textlink="">
      <cdr:nvSpPr>
        <cdr:cNvPr id="8" name="Elbow Connector 7"/>
        <cdr:cNvSpPr/>
      </cdr:nvSpPr>
      <cdr:spPr>
        <a:xfrm rot="16200000" flipH="1">
          <a:off x="7082345" y="5405438"/>
          <a:ext cx="228853" cy="99949"/>
        </a:xfrm>
        <a:prstGeom prst="bentConnector3">
          <a:avLst>
            <a:gd name="adj1" fmla="val -2942"/>
          </a:avLst>
        </a:prstGeom>
        <a:ln w="25400">
          <a:solidFill>
            <a:schemeClr val="bg1">
              <a:lumMod val="50000"/>
            </a:schemeClr>
          </a:solidFill>
          <a:tailEnd type="triangle"/>
        </a:ln>
        <a:effectLst/>
      </cdr:spPr>
      <cdr:style>
        <a:lnRef idx="2">
          <a:schemeClr val="accent1"/>
        </a:lnRef>
        <a:fillRef idx="0">
          <a:schemeClr val="accent1"/>
        </a:fillRef>
        <a:effectRef idx="1">
          <a:schemeClr val="accent1"/>
        </a:effectRef>
        <a:fontRef idx="minor">
          <a:schemeClr val="tx1"/>
        </a:fontRef>
      </cdr:style>
      <cdr:txBody>
        <a:bodyPr/>
        <a:lstStyle>
          <a:defPPr/>
        </a:lstStyle>
        <a:p>
          <a:pPr/>
        </a:p>
      </cdr:txBody>
    </cdr:sp>
  </cdr:relSizeAnchor>
  <cdr:relSizeAnchor>
    <cdr:from>
      <cdr:x>0.85212</cdr:x>
      <cdr:y>0.83559</cdr:y>
    </cdr:from>
    <cdr:to>
      <cdr:x>0.86304</cdr:x>
      <cdr:y>0.86896</cdr:y>
    </cdr:to>
    <cdr:sp macro="" textlink="">
      <cdr:nvSpPr>
        <cdr:cNvPr id="9" name="Elbow Connector 8"/>
        <cdr:cNvSpPr/>
      </cdr:nvSpPr>
      <cdr:spPr>
        <a:xfrm rot="16200000" flipH="1">
          <a:off x="7727315" y="5795011"/>
          <a:ext cx="228853" cy="99822"/>
        </a:xfrm>
        <a:prstGeom prst="bentConnector3">
          <a:avLst>
            <a:gd name="adj1" fmla="val -2942"/>
          </a:avLst>
        </a:prstGeom>
        <a:ln w="25400">
          <a:solidFill>
            <a:schemeClr val="bg1">
              <a:lumMod val="50000"/>
            </a:schemeClr>
          </a:solidFill>
          <a:tailEnd type="triangle"/>
        </a:ln>
        <a:effectLst/>
      </cdr:spPr>
      <cdr:style>
        <a:lnRef idx="2">
          <a:schemeClr val="accent1"/>
        </a:lnRef>
        <a:fillRef idx="0">
          <a:schemeClr val="accent1"/>
        </a:fillRef>
        <a:effectRef idx="1">
          <a:schemeClr val="accent1"/>
        </a:effectRef>
        <a:fontRef idx="minor">
          <a:schemeClr val="tx1"/>
        </a:fontRef>
      </cdr:style>
      <cdr:txBody>
        <a:bodyPr/>
        <a:lstStyle>
          <a:defPPr/>
        </a:lstStyle>
        <a:p>
          <a:pPr/>
        </a:p>
      </cdr:txBody>
    </cdr:sp>
  </cdr:relSizeAnchor>
</c:userShape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lvl1pPr algn="l">
              <a:defRPr sz="1200"/>
            </a:lvl1pPr>
          </a:lstStyle>
          <a:p>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lvl1pPr algn="r">
              <a:defRPr sz="1200"/>
            </a:lvl1pPr>
          </a:lstStyle>
          <a:p>
            <a:pPr/>
            <a:fld id="{68E2DF98-19CA-4AD3-9D31-C369047AA41A}" type="datetimeFigureOut">
              <a:rPr lang="en-US" smtClean="0"/>
              <a:pPr/>
              <a:t>11/25/2022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lvl1pPr algn="l">
              <a:defRPr sz="1200"/>
            </a:lvl1pPr>
          </a:lstStyle>
          <a:p>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lvl1pPr algn="r">
              <a:defRPr sz="1200"/>
            </a:lvl1pPr>
          </a:lstStyle>
          <a:p>
            <a:pPr/>
            <a:fld id="{34EE70C1-10A4-4BBF-AA9F-9ED193DFE538}" type="slidenum">
              <a:rPr lang="en-US" smtClean="0"/>
              <a:pPr/>
              <a:t>‹#›</a:t>
            </a:fld>
            <a:endParaRPr lang="en-US"/>
          </a:p>
        </p:txBody>
      </p:sp>
    </p:spTree>
  </p:cSld>
  <p:clrMap bg1="lt1" tx1="dk1" bg2="lt2" tx2="dk2" accent1="accent1" accent2="accent2" accent3="accent3" accent4="accent4" accent5="accent5" accent6="accent6" hlink="hlink" folHlink="folHlink"/>
  <p:notesStyl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defPPr/>
          </a:lstStyle>
          <a:p>
            <a:pPr/>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r>
              <a:rPr lang="en-US"/>
              <a:t>Click to edit Master subtitle style</a:t>
            </a:r>
          </a:p>
        </p:txBody>
      </p:sp>
      <p:sp>
        <p:nvSpPr>
          <p:cNvPr id="4" name="Date Placeholder 3"/>
          <p:cNvSpPr>
            <a:spLocks noGrp="1"/>
          </p:cNvSpPr>
          <p:nvPr>
            <p:ph type="dt" sz="half" idx="10"/>
          </p:nvPr>
        </p:nvSpPr>
        <p:spPr/>
        <p:txBody>
          <a:bodyPr/>
          <a:lstStyle>
            <a:defPPr/>
          </a:lstStyle>
          <a:p>
            <a:pPr/>
            <a:fld id="{8211624F-0BD9-483F-8F85-D228A3291350}" type="datetimeFigureOut">
              <a:rPr lang="en-US" smtClean="0"/>
              <a:pPr/>
              <a:t>11/25/2022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8A7637CF-8DE4-445A-A4A8-7C187FDAA03C}" type="slidenum">
              <a:rPr lang="en-US" smtClean="0"/>
              <a:pPr/>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pPr/>
            <a:fld id="{8211624F-0BD9-483F-8F85-D228A3291350}" type="datetimeFigureOut">
              <a:rPr lang="en-US" smtClean="0"/>
              <a:pPr/>
              <a:t>11/25/2022</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8A7637CF-8DE4-445A-A4A8-7C187FDAA03C}" type="slidenum">
              <a:rPr lang="en-US" smtClean="0"/>
              <a:pPr/>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Click to edit Master title style</a:t>
            </a:r>
          </a:p>
        </p:txBody>
      </p:sp>
      <p:sp>
        <p:nvSpPr>
          <p:cNvPr id="3" name="Content Placeholder 2"/>
          <p:cNvSpPr>
            <a:spLocks noGrp="1"/>
          </p:cNvSpPr>
          <p:nvPr>
            <p:ph sz="half" idx="1"/>
          </p:nvPr>
        </p:nvSpPr>
        <p:spPr>
          <a:xfrm>
            <a:off x="457200" y="1600200"/>
            <a:ext cx="4032504" cy="452596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600200"/>
            <a:ext cx="4032504" cy="452596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pPr/>
            <a:fld id="{8211624F-0BD9-483F-8F85-D228A3291350}" type="datetimeFigureOut">
              <a:rPr lang="en-US" smtClean="0"/>
              <a:pPr/>
              <a:t>11/25/2022</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8A7637CF-8DE4-445A-A4A8-7C187FDAA03C}" type="slidenum">
              <a:rPr lang="en-US" smtClean="0"/>
              <a:pPr/>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defPPr/>
          </a:lstStyle>
          <a:p>
            <a:pPr/>
            <a:fld id="{8211624F-0BD9-483F-8F85-D228A3291350}" type="datetimeFigureOut">
              <a:rPr lang="en-US" smtClean="0"/>
              <a:pPr/>
              <a:t>11/25/2022</a:t>
            </a:fld>
            <a:endParaRPr lang="en-US"/>
          </a:p>
        </p:txBody>
      </p:sp>
      <p:sp>
        <p:nvSpPr>
          <p:cNvPr id="3" name="Footer Placeholder 2"/>
          <p:cNvSpPr>
            <a:spLocks noGrp="1"/>
          </p:cNvSpPr>
          <p:nvPr>
            <p:ph type="ftr" sz="quarter" idx="11"/>
          </p:nvPr>
        </p:nvSpPr>
        <p:spPr/>
        <p:txBody>
          <a:bodyPr/>
          <a:lstStyle>
            <a:defPPr/>
          </a:lstStyle>
          <a:p>
            <a:pPr/>
            <a:endParaRPr lang="en-US"/>
          </a:p>
        </p:txBody>
      </p:sp>
      <p:sp>
        <p:nvSpPr>
          <p:cNvPr id="4" name="Slide Number Placeholder 3"/>
          <p:cNvSpPr>
            <a:spLocks noGrp="1"/>
          </p:cNvSpPr>
          <p:nvPr>
            <p:ph type="sldNum" sz="quarter" idx="12"/>
          </p:nvPr>
        </p:nvSpPr>
        <p:spPr/>
        <p:txBody>
          <a:bodyPr/>
          <a:lstStyle>
            <a:defPPr/>
          </a:lstStyle>
          <a:p>
            <a:pPr/>
            <a:fld id="{8A7637CF-8DE4-445A-A4A8-7C187FDAA03C}" type="slidenum">
              <a:rPr lang="en-US" smtClean="0"/>
              <a:pPr/>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image" Target="../media/image1.jpeg" /><Relationship Id="rId6"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rotWithShape="0">
          <a:blip r:embed="rId5">
            <a:alphaModFix amt="37000"/>
          </a:blip>
          <a:stretch>
            <a:fillRect t="-6000" b="-6000"/>
          </a:stretch>
        </a:blipFill>
        <a:effectLst/>
      </p:bgPr>
    </p:bg>
    <p:spTree>
      <p:nvGrpSpPr>
        <p:cNvPr id="1" name=""/>
        <p:cNvGrpSpPr/>
        <p:nvPr/>
      </p:nvGrpSpPr>
      <p:grpSpPr>
        <a:xfrm>
          <a:off x="0" y="0"/>
          <a: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lstStyle>
            <a:defPPr/>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def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defPPr/>
            <a:lvl1pPr>
              <a:defRPr sz="1400"/>
            </a:lvl1pPr>
          </a:lstStyle>
          <a:p>
            <a:pPr/>
            <a:fld id="{8211624F-0BD9-483F-8F85-D228A3291350}" type="datetimeFigureOut">
              <a:rPr lang="en-US" smtClean="0"/>
              <a:pPr/>
              <a:t>11/25/2022</a:t>
            </a:fld>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defPPr/>
            <a:lvl1pPr algn="ctr">
              <a:defRPr sz="1400"/>
            </a:lvl1pPr>
          </a:lstStyle>
          <a:p>
            <a:pPr/>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defPPr/>
            <a:lvl1pPr algn="r">
              <a:defRPr sz="1400"/>
            </a:lvl1pPr>
          </a:lstStyle>
          <a:p>
            <a:pPr/>
            <a:fld id="{8A7637CF-8DE4-445A-A4A8-7C187FDAA0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transition/>
  <p:timing/>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e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jpe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e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e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jpe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jpe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jpe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jpe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jpe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chart" Target="../charts/chart1.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eg"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 Id="rId3" Type="http://schemas.openxmlformats.org/officeDocument/2006/relationships/image" Target="../media/image6.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a:xfrm>
            <a:off x="838200" y="228601"/>
            <a:ext cx="7772400" cy="1066799"/>
          </a:xfrm>
        </p:spPr>
        <p:txBody>
          <a:bodyPr>
            <a:normAutofit fontScale="90000"/>
          </a:bodyPr>
          <a:lstStyle>
            <a:defPPr/>
          </a:lstStyle>
          <a:p>
            <a:pPr algn="ctr"/>
            <a:r>
              <a:rPr lang="en-US" sz="3110" b="1" u="sng">
                <a:latin typeface="Arial Black" panose="020b0a04020102020204" pitchFamily="34" charset="0"/>
              </a:rPr>
              <a:t>BLOOD DONATION MANAGEMENT SYSTEM</a:t>
            </a:r>
          </a:p>
        </p:txBody>
      </p:sp>
      <p:sp>
        <p:nvSpPr>
          <p:cNvPr id="3" name="Subtitle 2"/>
          <p:cNvSpPr>
            <a:spLocks noGrp="1"/>
          </p:cNvSpPr>
          <p:nvPr>
            <p:ph type="subTitle" idx="1"/>
          </p:nvPr>
        </p:nvSpPr>
        <p:spPr>
          <a:xfrm>
            <a:off x="381000" y="1600200"/>
            <a:ext cx="8382000" cy="4572000"/>
          </a:xfrm>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lnRef>
          <a:fillRef idx="1">
            <a:schemeClr val="lt1"/>
          </a:fillRef>
          <a:effectRef idx="0">
            <a:schemeClr val="accent1"/>
          </a:effectRef>
          <a:fontRef idx="minor">
            <a:schemeClr val="dk1"/>
          </a:fontRef>
        </p:style>
        <p:txBody>
          <a:bodyPr>
            <a:normAutofit/>
          </a:bodyPr>
          <a:lstStyle>
            <a:defPPr/>
          </a:lstStyle>
          <a:p>
            <a:pPr algn="l"/>
            <a:r>
              <a:rPr lang="en-IN" sz="3600" b="1">
                <a:latin typeface="+mj-lt"/>
              </a:rPr>
              <a:t>SHIVA KANT MISHRA</a:t>
            </a:r>
            <a:endParaRPr lang="en-US" sz="2800" b="1">
              <a:latin typeface="Bahnschrift" pitchFamily="34" charset="0"/>
            </a:endParaRPr>
          </a:p>
          <a:p>
            <a:pPr algn="l"/>
            <a:r>
              <a:rPr lang="en-US" sz="2800" b="1">
                <a:latin typeface="Bahnschrift" panose="020b0502040204020203" pitchFamily="34" charset="0"/>
              </a:rPr>
              <a:t>Adm no.     2019B111033</a:t>
            </a:r>
          </a:p>
          <a:p>
            <a:pPr algn="l"/>
            <a:r>
              <a:rPr lang="en-US" sz="2800" b="1">
                <a:latin typeface="Bahnschrift" panose="020b0502040204020203" pitchFamily="34" charset="0"/>
              </a:rPr>
              <a:t>Roll no. -1900321290057</a:t>
            </a:r>
          </a:p>
          <a:p>
            <a:pPr algn="ctr"/>
            <a:endParaRPr lang="en-US" sz="3600" b="1" u="sng">
              <a:solidFill>
                <a:srgbClr val="002060"/>
              </a:solidFill>
            </a:endParaRPr>
          </a:p>
          <a:p>
            <a:pPr algn="ctr"/>
            <a:endParaRPr lang="en-US" sz="2800" b="1">
              <a:latin typeface="Bahnschrift" panose="020b0502040204020203" pitchFamily="34" charset="0"/>
            </a:endParaRPr>
          </a:p>
          <a:p>
            <a:pPr algn="l"/>
            <a:endParaRPr lang="en-US" sz="2800" b="1">
              <a:latin typeface="Bahnschrift" panose="020b0502040204020203" pitchFamily="34" charset="0"/>
            </a:endParaRPr>
          </a:p>
          <a:p>
            <a:pPr algn="l"/>
            <a:r>
              <a:rPr lang="en-US" b="1">
                <a:latin typeface="+mj-lt"/>
              </a:rPr>
              <a:t>                    </a:t>
            </a:r>
          </a:p>
          <a:p>
            <a:pPr algn="l">
              <a:buFont typeface="Courier New" panose="02070309020205020404" pitchFamily="49" charset="0"/>
              <a:buChar char="o"/>
            </a:pPr>
            <a:endParaRPr lang="en-US" b="1">
              <a:latin typeface="+mj-lt"/>
            </a:endParaRPr>
          </a:p>
          <a:p>
            <a:pPr marL="514350" indent="-514350" algn="l"/>
            <a:r>
              <a:rPr lang="en-US" b="1" i="1">
                <a:effectLst>
                  <a:outerShdw blurRad="38100" dist="38100" dir="2700000" algn="tl">
                    <a:srgbClr val="000000">
                      <a:alpha val="43137"/>
                    </a:srgbClr>
                  </a:outerShdw>
                </a:effectLst>
                <a:latin typeface="+mj-lt"/>
              </a:rPr>
              <a:t> </a:t>
            </a:r>
          </a:p>
        </p:txBody>
      </p:sp>
      <p:sp>
        <p:nvSpPr>
          <p:cNvPr id="6" name="Flowchart: Connector 5"/>
          <p:cNvSpPr/>
          <p:nvPr/>
        </p:nvSpPr>
        <p:spPr>
          <a:xfrm>
            <a:off x="1066800" y="304800"/>
            <a:ext cx="304800" cy="3048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pic>
        <p:nvPicPr>
          <p:cNvPr id="12" name="Picture 11" descr="icon13.png"/>
          <p:cNvPicPr>
            <a:picLocks noChangeAspect="1"/>
          </p:cNvPicPr>
          <p:nvPr/>
        </p:nvPicPr>
        <p:blipFill>
          <a:blip r:embed="rId2"/>
          <a:stretch>
            <a:fillRect/>
          </a:stretch>
        </p:blipFill>
        <p:spPr>
          <a:xfrm>
            <a:off x="3328987" y="4648200"/>
            <a:ext cx="2486025" cy="1371600"/>
          </a:xfrm>
          <a:prstGeom prst="rect">
            <a:avLst/>
          </a:prstGeom>
        </p:spPr>
      </p:pic>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p:txBody>
          <a:bodyPr/>
          <a:lstStyle>
            <a:defPPr/>
          </a:lstStyle>
          <a:p>
            <a:pPr lvl="0"/>
            <a:r>
              <a:rPr lang="en-US" sz="2800">
                <a:gradFill>
                  <a:gsLst>
                    <a:gs pos="0">
                      <a:srgbClr val="E30000"/>
                    </a:gs>
                    <a:gs pos="100000">
                      <a:srgbClr val="760303"/>
                    </a:gs>
                  </a:gsLst>
                  <a:lin scaled="0"/>
                </a:gradFill>
              </a:rPr>
              <a:t>Visual Studio.net</a:t>
            </a:r>
          </a:p>
          <a:p>
            <a:pPr lvl="0"/>
            <a:r>
              <a:rPr lang="en-IN" sz="2800">
                <a:gradFill>
                  <a:gsLst>
                    <a:gs pos="0">
                      <a:srgbClr val="E30000"/>
                    </a:gs>
                    <a:gs pos="100000">
                      <a:srgbClr val="760303"/>
                    </a:gs>
                  </a:gsLst>
                  <a:lin scaled="0"/>
                </a:gradFill>
              </a:rPr>
              <a:t>HTML</a:t>
            </a:r>
            <a:endParaRPr lang="en-US" sz="2800">
              <a:gradFill>
                <a:gsLst>
                  <a:gs pos="0">
                    <a:srgbClr val="E30000"/>
                  </a:gs>
                  <a:gs pos="100000">
                    <a:srgbClr val="760303"/>
                  </a:gs>
                </a:gsLst>
                <a:lin scaled="0"/>
              </a:gradFill>
            </a:endParaRPr>
          </a:p>
          <a:p>
            <a:pPr lvl="0"/>
            <a:r>
              <a:rPr lang="en-IN" sz="2800">
                <a:gradFill>
                  <a:gsLst>
                    <a:gs pos="0">
                      <a:srgbClr val="E30000"/>
                    </a:gs>
                    <a:gs pos="100000">
                      <a:srgbClr val="760303"/>
                    </a:gs>
                  </a:gsLst>
                  <a:lin scaled="0"/>
                </a:gradFill>
              </a:rPr>
              <a:t>CSS</a:t>
            </a:r>
            <a:endParaRPr lang="en-US" sz="2800">
              <a:gradFill>
                <a:gsLst>
                  <a:gs pos="0">
                    <a:srgbClr val="E30000"/>
                  </a:gs>
                  <a:gs pos="100000">
                    <a:srgbClr val="760303"/>
                  </a:gs>
                </a:gsLst>
                <a:lin scaled="0"/>
              </a:gradFill>
            </a:endParaRPr>
          </a:p>
          <a:p>
            <a:pPr lvl="0"/>
            <a:r>
              <a:rPr lang="en-IN" sz="2800">
                <a:gradFill>
                  <a:gsLst>
                    <a:gs pos="0">
                      <a:srgbClr val="E30000"/>
                    </a:gs>
                    <a:gs pos="100000">
                      <a:srgbClr val="760303"/>
                    </a:gs>
                  </a:gsLst>
                  <a:lin scaled="0"/>
                </a:gradFill>
              </a:rPr>
              <a:t>JQUERY</a:t>
            </a:r>
            <a:endParaRPr lang="en-US" sz="2800">
              <a:gradFill>
                <a:gsLst>
                  <a:gs pos="0">
                    <a:srgbClr val="E30000"/>
                  </a:gs>
                  <a:gs pos="100000">
                    <a:srgbClr val="760303"/>
                  </a:gs>
                </a:gsLst>
                <a:lin scaled="0"/>
              </a:gradFill>
            </a:endParaRPr>
          </a:p>
          <a:p>
            <a:pPr lvl="0"/>
            <a:r>
              <a:rPr lang="en-IN" sz="2800">
                <a:gradFill>
                  <a:gsLst>
                    <a:gs pos="0">
                      <a:srgbClr val="E30000"/>
                    </a:gs>
                    <a:gs pos="100000">
                      <a:srgbClr val="760303"/>
                    </a:gs>
                  </a:gsLst>
                  <a:lin scaled="0"/>
                </a:gradFill>
              </a:rPr>
              <a:t>BOOTSTRAP FRAMEWORK</a:t>
            </a:r>
            <a:endParaRPr lang="en-US" sz="2800">
              <a:gradFill>
                <a:gsLst>
                  <a:gs pos="0">
                    <a:srgbClr val="E30000"/>
                  </a:gs>
                  <a:gs pos="100000">
                    <a:srgbClr val="760303"/>
                  </a:gs>
                </a:gsLst>
                <a:lin scaled="0"/>
              </a:gradFill>
            </a:endParaRPr>
          </a:p>
          <a:p>
            <a:pPr lvl="0"/>
            <a:r>
              <a:rPr lang="en-US" sz="2800">
                <a:gradFill>
                  <a:gsLst>
                    <a:gs pos="0">
                      <a:srgbClr val="E30000"/>
                    </a:gs>
                    <a:gs pos="100000">
                      <a:srgbClr val="760303"/>
                    </a:gs>
                  </a:gsLst>
                  <a:lin scaled="0"/>
                </a:gradFill>
              </a:rPr>
              <a:t>M</a:t>
            </a:r>
            <a:r>
              <a:rPr lang="en-IN" altLang="en-US" sz="2800">
                <a:gradFill>
                  <a:gsLst>
                    <a:gs pos="0">
                      <a:srgbClr val="E30000"/>
                    </a:gs>
                    <a:gs pos="100000">
                      <a:srgbClr val="760303"/>
                    </a:gs>
                  </a:gsLst>
                  <a:lin scaled="0"/>
                </a:gradFill>
              </a:rPr>
              <a:t>y</a:t>
            </a:r>
            <a:r>
              <a:rPr lang="en-US" sz="2800">
                <a:gradFill>
                  <a:gsLst>
                    <a:gs pos="0">
                      <a:srgbClr val="E30000"/>
                    </a:gs>
                    <a:gs pos="100000">
                      <a:srgbClr val="760303"/>
                    </a:gs>
                  </a:gsLst>
                  <a:lin scaled="0"/>
                </a:gradFill>
              </a:rPr>
              <a:t>SQL Server</a:t>
            </a:r>
          </a:p>
          <a:p>
            <a:pPr lvl="0"/>
            <a:endParaRPr lang="en-US" sz="2000">
              <a:gradFill>
                <a:gsLst>
                  <a:gs pos="0">
                    <a:srgbClr val="E30000"/>
                  </a:gs>
                  <a:gs pos="100000">
                    <a:srgbClr val="760303"/>
                  </a:gs>
                </a:gsLst>
                <a:lin scaled="0"/>
              </a:gradFill>
            </a:endParaRPr>
          </a:p>
          <a:p>
            <a:pPr>
              <a:buNone/>
            </a:pPr>
            <a:endParaRPr lang="en-US" sz="2000">
              <a:gradFill>
                <a:gsLst>
                  <a:gs pos="0">
                    <a:srgbClr val="E30000"/>
                  </a:gs>
                  <a:gs pos="100000">
                    <a:srgbClr val="760303"/>
                  </a:gs>
                </a:gsLst>
                <a:lin scaled="0"/>
              </a:gradFill>
            </a:endParaRPr>
          </a:p>
        </p:txBody>
      </p:sp>
      <p:sp>
        <p:nvSpPr>
          <p:cNvPr id="2" name="Title 1"/>
          <p:cNvSpPr>
            <a:spLocks noGrp="1"/>
          </p:cNvSpPr>
          <p:nvPr>
            <p:ph type="title"/>
          </p:nvPr>
        </p:nvSpPr>
        <p:spPr>
          <a:noFill/>
        </p:spPr>
        <p:txBody>
          <a:bodyPr/>
          <a:lstStyle>
            <a:defPPr/>
          </a:lstStyle>
          <a:p>
            <a:pPr algn="ctr"/>
            <a:r>
              <a:rPr lang="en-US" u="sng">
                <a:solidFill>
                  <a:schemeClr val="tx1"/>
                </a:solidFill>
              </a:rPr>
              <a:t>TECHNOLOGIES USED</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25" name="Rectangle 1"/>
          <p:cNvSpPr>
            <a:spLocks noChangeArrowheads="1"/>
          </p:cNvSpPr>
          <p:nvPr/>
        </p:nvSpPr>
        <p:spPr bwMode="auto">
          <a:xfrm>
            <a:off x="0" y="0"/>
            <a:ext cx="65" cy="430839"/>
          </a:xfrm>
          <a:prstGeom prst="rect">
            <a:avLst/>
          </a:prstGeom>
          <a:solidFill>
            <a:srgbClr val="FFFFFF"/>
          </a:solidFill>
          <a:ln w="9525">
            <a:noFill/>
            <a:miter lim="800000"/>
          </a:ln>
          <a:effectLst/>
        </p:spPr>
        <p:txBody>
          <a:bodyPr vert="horz" wrap="none" lIns="0" tIns="0" rIns="0" bIns="152352" numCol="1" anchor="ctr" anchorCtr="0" compatLnSpc="1">
            <a:spAutoFit/>
          </a:bodyPr>
          <a:lstStyle>
            <a:defPPr/>
          </a:lstStyle>
          <a:p>
            <a:pPr marL="0" marR="0" lvl="0" indent="0" algn="l" defTabSz="914400" rtl="0" eaLnBrk="1" fontAlgn="base" latinLnBrk="0" hangingPunct="1">
              <a:lnSpc>
                <a:spcPct val="100000"/>
              </a:lnSpc>
              <a:spcBef>
                <a:spcPct val="0"/>
              </a:spcBef>
              <a:spcAft>
                <a:spcPct val="0"/>
              </a:spcAft>
              <a:buClrTx/>
              <a:buSzTx/>
              <a:buFontTx/>
              <a:buNone/>
              <a:tabLst>
                <a:tab pos="457200"/>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Content Placeholder 6"/>
          <p:cNvSpPr>
            <a:spLocks noGrp="1"/>
          </p:cNvSpPr>
          <p:nvPr>
            <p:ph idx="1"/>
          </p:nvPr>
        </p:nvSpPr>
        <p:spPr>
          <a:xfrm>
            <a:off x="635" y="245745"/>
            <a:ext cx="9144000" cy="6611620"/>
          </a:xfrm>
          <a:noFill/>
        </p:spPr>
        <p:txBody>
          <a:bodyPr>
            <a:normAutofit lnSpcReduction="20000"/>
          </a:bodyPr>
          <a:lstStyle>
            <a:defPPr/>
          </a:lstStyle>
          <a:p>
            <a:r>
              <a:rPr lang="en-US" u="sng">
                <a:solidFill>
                  <a:schemeClr val="tx1"/>
                </a:solidFill>
              </a:rPr>
              <a:t>Software Requirements</a:t>
            </a:r>
          </a:p>
          <a:p>
            <a:pPr>
              <a:buNone/>
            </a:pPr>
            <a:r>
              <a:rPr lang="en-US"/>
              <a:t>         </a:t>
            </a:r>
            <a:r>
              <a:rPr lang="en-US">
                <a:gradFill>
                  <a:gsLst>
                    <a:gs pos="0">
                      <a:srgbClr val="E30000"/>
                    </a:gs>
                    <a:gs pos="100000">
                      <a:srgbClr val="760303"/>
                    </a:gs>
                  </a:gsLst>
                  <a:lin scaled="0"/>
                </a:gradFill>
              </a:rPr>
              <a:t>DBMS Software</a:t>
            </a:r>
            <a:r>
              <a:rPr lang="en-IN">
                <a:gradFill>
                  <a:gsLst>
                    <a:gs pos="0">
                      <a:srgbClr val="E30000"/>
                    </a:gs>
                    <a:gs pos="100000">
                      <a:srgbClr val="760303"/>
                    </a:gs>
                  </a:gsLst>
                  <a:lin scaled="0"/>
                </a:gradFill>
              </a:rPr>
              <a:t>(XAMPP)</a:t>
            </a:r>
            <a:endParaRPr lang="en-US">
              <a:gradFill>
                <a:gsLst>
                  <a:gs pos="0">
                    <a:srgbClr val="E30000"/>
                  </a:gs>
                  <a:gs pos="100000">
                    <a:srgbClr val="760303"/>
                  </a:gs>
                </a:gsLst>
                <a:lin scaled="0"/>
              </a:gradFill>
            </a:endParaRPr>
          </a:p>
          <a:p>
            <a:pPr lvl="0">
              <a:buNone/>
            </a:pPr>
            <a:r>
              <a:rPr lang="en-US">
                <a:gradFill>
                  <a:gsLst>
                    <a:gs pos="0">
                      <a:srgbClr val="E30000"/>
                    </a:gs>
                    <a:gs pos="100000">
                      <a:srgbClr val="760303"/>
                    </a:gs>
                  </a:gsLst>
                  <a:lin scaled="0"/>
                </a:gradFill>
              </a:rPr>
              <a:t>         Visual studio.net</a:t>
            </a:r>
          </a:p>
          <a:p>
            <a:pPr lvl="0">
              <a:buNone/>
            </a:pPr>
            <a:r>
              <a:rPr lang="en-US">
                <a:gradFill>
                  <a:gsLst>
                    <a:gs pos="0">
                      <a:srgbClr val="E30000"/>
                    </a:gs>
                    <a:gs pos="100000">
                      <a:srgbClr val="760303"/>
                    </a:gs>
                  </a:gsLst>
                  <a:lin scaled="0"/>
                </a:gradFill>
              </a:rPr>
              <a:t>         Windows </a:t>
            </a:r>
            <a:r>
              <a:rPr lang="en-IN" altLang="en-US">
                <a:gradFill>
                  <a:gsLst>
                    <a:gs pos="0">
                      <a:srgbClr val="E30000"/>
                    </a:gs>
                    <a:gs pos="100000">
                      <a:srgbClr val="760303"/>
                    </a:gs>
                  </a:gsLst>
                  <a:lin scaled="0"/>
                </a:gradFill>
              </a:rPr>
              <a:t>10</a:t>
            </a:r>
            <a:endParaRPr lang="en-US">
              <a:gradFill>
                <a:gsLst>
                  <a:gs pos="0">
                    <a:srgbClr val="E30000"/>
                  </a:gs>
                  <a:gs pos="100000">
                    <a:srgbClr val="760303"/>
                  </a:gs>
                </a:gsLst>
                <a:lin scaled="0"/>
              </a:gradFill>
            </a:endParaRPr>
          </a:p>
          <a:p>
            <a:pPr lvl="0">
              <a:buNone/>
            </a:pPr>
            <a:r>
              <a:rPr lang="en-IN">
                <a:gradFill>
                  <a:gsLst>
                    <a:gs pos="0">
                      <a:srgbClr val="E30000"/>
                    </a:gs>
                    <a:gs pos="100000">
                      <a:srgbClr val="760303"/>
                    </a:gs>
                  </a:gsLst>
                  <a:lin scaled="0"/>
                </a:gradFill>
              </a:rPr>
              <a:t>         Google Chrome</a:t>
            </a:r>
            <a:r>
              <a:rPr lang="en-US" altLang="en-IN">
                <a:gradFill>
                  <a:gsLst>
                    <a:gs pos="0">
                      <a:srgbClr val="E30000"/>
                    </a:gs>
                    <a:gs pos="100000">
                      <a:srgbClr val="760303"/>
                    </a:gs>
                  </a:gsLst>
                  <a:lin scaled="0"/>
                </a:gradFill>
              </a:rPr>
              <a:t>/</a:t>
            </a:r>
            <a:r>
              <a:rPr lang="en-IN">
                <a:gradFill>
                  <a:gsLst>
                    <a:gs pos="0">
                      <a:srgbClr val="E30000"/>
                    </a:gs>
                    <a:gs pos="100000">
                      <a:srgbClr val="760303"/>
                    </a:gs>
                  </a:gsLst>
                  <a:lin scaled="0"/>
                </a:gradFill>
              </a:rPr>
              <a:t> Firefox</a:t>
            </a:r>
            <a:r>
              <a:rPr lang="en-US" altLang="en-IN">
                <a:gradFill>
                  <a:gsLst>
                    <a:gs pos="0">
                      <a:srgbClr val="E30000"/>
                    </a:gs>
                    <a:gs pos="100000">
                      <a:srgbClr val="760303"/>
                    </a:gs>
                  </a:gsLst>
                  <a:lin scaled="0"/>
                </a:gradFill>
              </a:rPr>
              <a:t>/</a:t>
            </a:r>
            <a:r>
              <a:rPr lang="en-IN">
                <a:gradFill>
                  <a:gsLst>
                    <a:gs pos="0">
                      <a:srgbClr val="E30000"/>
                    </a:gs>
                    <a:gs pos="100000">
                      <a:srgbClr val="760303"/>
                    </a:gs>
                  </a:gsLst>
                  <a:lin scaled="0"/>
                </a:gradFill>
              </a:rPr>
              <a:t> Internet Explorer   10+</a:t>
            </a:r>
            <a:r>
              <a:rPr lang="en-US" altLang="en-IN">
                <a:gradFill>
                  <a:gsLst>
                    <a:gs pos="0">
                      <a:srgbClr val="E30000"/>
                    </a:gs>
                    <a:gs pos="100000">
                      <a:srgbClr val="760303"/>
                    </a:gs>
                  </a:gsLst>
                  <a:lin scaled="0"/>
                </a:gradFill>
              </a:rPr>
              <a:t>/</a:t>
            </a:r>
            <a:r>
              <a:rPr lang="en-IN">
                <a:gradFill>
                  <a:gsLst>
                    <a:gs pos="0">
                      <a:srgbClr val="E30000"/>
                    </a:gs>
                    <a:gs pos="100000">
                      <a:srgbClr val="760303"/>
                    </a:gs>
                  </a:gsLst>
                  <a:lin scaled="0"/>
                </a:gradFill>
              </a:rPr>
              <a:t> Edge</a:t>
            </a:r>
            <a:r>
              <a:rPr lang="en-US" altLang="en-IN">
                <a:gradFill>
                  <a:gsLst>
                    <a:gs pos="0">
                      <a:srgbClr val="E30000"/>
                    </a:gs>
                    <a:gs pos="100000">
                      <a:srgbClr val="760303"/>
                    </a:gs>
                  </a:gsLst>
                  <a:lin scaled="0"/>
                </a:gradFill>
              </a:rPr>
              <a:t>/</a:t>
            </a:r>
            <a:r>
              <a:rPr lang="en-IN">
                <a:gradFill>
                  <a:gsLst>
                    <a:gs pos="0">
                      <a:srgbClr val="E30000"/>
                    </a:gs>
                    <a:gs pos="100000">
                      <a:srgbClr val="760303"/>
                    </a:gs>
                  </a:gsLst>
                  <a:lin scaled="0"/>
                </a:gradFill>
              </a:rPr>
              <a:t> Safari</a:t>
            </a:r>
            <a:r>
              <a:rPr lang="en-US" altLang="en-IN">
                <a:gradFill>
                  <a:gsLst>
                    <a:gs pos="0">
                      <a:srgbClr val="E30000"/>
                    </a:gs>
                    <a:gs pos="100000">
                      <a:srgbClr val="760303"/>
                    </a:gs>
                  </a:gsLst>
                  <a:lin scaled="0"/>
                </a:gradFill>
              </a:rPr>
              <a:t>/</a:t>
            </a:r>
            <a:r>
              <a:rPr lang="en-IN">
                <a:gradFill>
                  <a:gsLst>
                    <a:gs pos="0">
                      <a:srgbClr val="E30000"/>
                    </a:gs>
                    <a:gs pos="100000">
                      <a:srgbClr val="760303"/>
                    </a:gs>
                  </a:gsLst>
                  <a:lin scaled="0"/>
                </a:gradFill>
              </a:rPr>
              <a:t>Opera</a:t>
            </a:r>
          </a:p>
          <a:p>
            <a:pPr lvl="0">
              <a:buNone/>
            </a:pPr>
            <a:endParaRPr lang="en-US"/>
          </a:p>
          <a:p>
            <a:r>
              <a:rPr lang="en-US" u="sng">
                <a:solidFill>
                  <a:schemeClr val="tx1"/>
                </a:solidFill>
              </a:rPr>
              <a:t>Hardware Requirements</a:t>
            </a:r>
            <a:endParaRPr lang="en-US" b="1">
              <a:solidFill>
                <a:schemeClr val="tx1"/>
              </a:solidFill>
            </a:endParaRPr>
          </a:p>
          <a:p>
            <a:pPr lvl="0">
              <a:buNone/>
            </a:pPr>
            <a:endParaRPr lang="en-US"/>
          </a:p>
          <a:p>
            <a:pPr lvl="0">
              <a:buNone/>
            </a:pPr>
            <a:r>
              <a:rPr lang="en-US"/>
              <a:t>       </a:t>
            </a:r>
            <a:r>
              <a:rPr lang="en-US">
                <a:gradFill>
                  <a:gsLst>
                    <a:gs pos="0">
                      <a:srgbClr val="E30000"/>
                    </a:gs>
                    <a:gs pos="100000">
                      <a:srgbClr val="760303"/>
                    </a:gs>
                  </a:gsLst>
                  <a:lin scaled="0"/>
                </a:gradFill>
              </a:rPr>
              <a:t>  Hard Disk – </a:t>
            </a:r>
            <a:r>
              <a:rPr lang="en-IN">
                <a:gradFill>
                  <a:gsLst>
                    <a:gs pos="0">
                      <a:srgbClr val="E30000"/>
                    </a:gs>
                    <a:gs pos="100000">
                      <a:srgbClr val="760303"/>
                    </a:gs>
                  </a:gsLst>
                  <a:lin scaled="0"/>
                </a:gradFill>
              </a:rPr>
              <a:t>2GB</a:t>
            </a:r>
            <a:endParaRPr lang="en-US">
              <a:gradFill>
                <a:gsLst>
                  <a:gs pos="0">
                    <a:srgbClr val="E30000"/>
                  </a:gs>
                  <a:gs pos="100000">
                    <a:srgbClr val="760303"/>
                  </a:gs>
                </a:gsLst>
                <a:lin scaled="0"/>
              </a:gradFill>
            </a:endParaRPr>
          </a:p>
          <a:p>
            <a:pPr lvl="0">
              <a:buNone/>
            </a:pPr>
            <a:r>
              <a:rPr lang="en-US">
                <a:gradFill>
                  <a:gsLst>
                    <a:gs pos="0">
                      <a:srgbClr val="E30000"/>
                    </a:gs>
                    <a:gs pos="100000">
                      <a:srgbClr val="760303"/>
                    </a:gs>
                  </a:gsLst>
                  <a:lin scaled="0"/>
                </a:gradFill>
              </a:rPr>
              <a:t>         RAM – 1 GB.</a:t>
            </a:r>
          </a:p>
          <a:p>
            <a:pPr>
              <a:buNone/>
            </a:pPr>
            <a:r>
              <a:rPr lang="en-US">
                <a:gradFill>
                  <a:gsLst>
                    <a:gs pos="0">
                      <a:srgbClr val="E30000"/>
                    </a:gs>
                    <a:gs pos="100000">
                      <a:srgbClr val="760303"/>
                    </a:gs>
                  </a:gsLst>
                  <a:lin scaled="0"/>
                </a:gradFill>
              </a:rPr>
              <a:t>         Processor – Dual Core or Above</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p:txBody>
          <a:bodyPr>
            <a:normAutofit/>
          </a:bodyPr>
          <a:lstStyle>
            <a:defPPr/>
          </a:lstStyle>
          <a:p>
            <a:pPr>
              <a:buFont typeface="Wingdings" panose="05000000000000000000" pitchFamily="2" charset="2"/>
              <a:buChar char="Ø"/>
            </a:pPr>
            <a:r>
              <a:rPr lang="en-US" sz="2400" i="1"/>
              <a:t>Time consuming.</a:t>
            </a:r>
          </a:p>
          <a:p>
            <a:pPr>
              <a:buFont typeface="Wingdings" panose="05000000000000000000" pitchFamily="2" charset="2"/>
              <a:buChar char="Ø"/>
            </a:pPr>
            <a:r>
              <a:rPr lang="en-US" sz="2400" i="1"/>
              <a:t>Consumes lot of manpower to better results.</a:t>
            </a:r>
          </a:p>
          <a:p>
            <a:pPr>
              <a:buFont typeface="Wingdings" panose="05000000000000000000" pitchFamily="2" charset="2"/>
              <a:buChar char="Ø"/>
            </a:pPr>
            <a:r>
              <a:rPr lang="en-US" sz="2400" i="1"/>
              <a:t>Lacks of data security.</a:t>
            </a:r>
          </a:p>
          <a:p>
            <a:pPr>
              <a:buFont typeface="Wingdings" panose="05000000000000000000" pitchFamily="2" charset="2"/>
              <a:buChar char="Ø"/>
            </a:pPr>
            <a:r>
              <a:rPr lang="en-US" sz="2400" i="1"/>
              <a:t>Retrieval of data takes lot of time.</a:t>
            </a:r>
          </a:p>
          <a:p>
            <a:pPr>
              <a:buFont typeface="Wingdings" panose="05000000000000000000" pitchFamily="2" charset="2"/>
              <a:buChar char="Ø"/>
            </a:pPr>
            <a:r>
              <a:rPr lang="en-US" sz="2400" i="1"/>
              <a:t>Percentage of accuracy is less.</a:t>
            </a:r>
          </a:p>
        </p:txBody>
      </p:sp>
      <p:sp>
        <p:nvSpPr>
          <p:cNvPr id="2" name="Title 1"/>
          <p:cNvSpPr>
            <a:spLocks noGrp="1"/>
          </p:cNvSpPr>
          <p:nvPr>
            <p:ph type="title"/>
          </p:nvPr>
        </p:nvSpPr>
        <p:spPr/>
        <p:txBody>
          <a:bodyPr/>
          <a:lstStyle>
            <a:defPPr/>
          </a:lstStyle>
          <a:p>
            <a:pPr algn="ctr"/>
            <a:r>
              <a:rPr lang="en-US">
                <a:solidFill>
                  <a:srgbClr val="00B0F0"/>
                </a:solidFill>
              </a:rPr>
              <a:t>EXISTING SYSTEM</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p:txBody>
          <a:bodyPr>
            <a:normAutofit/>
          </a:bodyPr>
          <a:lstStyle>
            <a:defPPr/>
          </a:lstStyle>
          <a:p>
            <a:pPr>
              <a:buFont typeface="Wingdings" panose="05000000000000000000" pitchFamily="2" charset="2"/>
              <a:buChar char="q"/>
            </a:pPr>
            <a:r>
              <a:rPr lang="en-US" sz="2400" i="1"/>
              <a:t>System makes the overall project management much easier and flexible.</a:t>
            </a:r>
          </a:p>
          <a:p>
            <a:pPr>
              <a:buFont typeface="Wingdings" panose="05000000000000000000" pitchFamily="2" charset="2"/>
              <a:buChar char="q"/>
            </a:pPr>
            <a:r>
              <a:rPr lang="en-US" sz="2400" i="1"/>
              <a:t>Upload th latest updates,allows user to see the alters by clicking the URL.</a:t>
            </a:r>
          </a:p>
          <a:p>
            <a:pPr>
              <a:buFont typeface="Wingdings" panose="05000000000000000000" pitchFamily="2" charset="2"/>
              <a:buChar char="q"/>
            </a:pPr>
            <a:r>
              <a:rPr lang="en-US" sz="2400" i="1"/>
              <a:t>It provides high level of security with different level of authentication.</a:t>
            </a:r>
          </a:p>
          <a:p>
            <a:pPr>
              <a:buFont typeface="Wingdings" panose="05000000000000000000" pitchFamily="2" charset="2"/>
              <a:buChar char="q"/>
            </a:pPr>
            <a:r>
              <a:rPr lang="en-US" sz="2400" i="1"/>
              <a:t>User friendliness we provided in the application with various controls.</a:t>
            </a:r>
          </a:p>
        </p:txBody>
      </p:sp>
      <p:sp>
        <p:nvSpPr>
          <p:cNvPr id="2" name="Title 1"/>
          <p:cNvSpPr>
            <a:spLocks noGrp="1"/>
          </p:cNvSpPr>
          <p:nvPr>
            <p:ph type="title"/>
          </p:nvPr>
        </p:nvSpPr>
        <p:spPr/>
        <p:txBody>
          <a:bodyPr/>
          <a:lstStyle>
            <a:defPPr/>
          </a:lstStyle>
          <a:p>
            <a:pPr algn="ctr"/>
            <a:r>
              <a:rPr lang="en-US">
                <a:solidFill>
                  <a:srgbClr val="002060"/>
                </a:solidFill>
              </a:rPr>
              <a:t>PROPOSED SYSTEM</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p:txBody>
          <a:bodyPr>
            <a:normAutofit/>
          </a:bodyPr>
          <a:lstStyle>
            <a:defPPr/>
          </a:lstStyle>
          <a:p>
            <a:pPr>
              <a:buClr>
                <a:schemeClr val="accent5">
                  <a:lumMod val="75000"/>
                </a:schemeClr>
              </a:buClr>
              <a:buFont typeface="Arial" panose="020b0604020202020204" pitchFamily="34" charset="0"/>
              <a:buChar char="•"/>
            </a:pPr>
            <a:r>
              <a:rPr lang="en-US" sz="2400" i="1"/>
              <a:t>Login Module </a:t>
            </a:r>
          </a:p>
          <a:p>
            <a:pPr>
              <a:buClr>
                <a:schemeClr val="accent5">
                  <a:lumMod val="75000"/>
                </a:schemeClr>
              </a:buClr>
              <a:buNone/>
            </a:pPr>
            <a:r>
              <a:rPr lang="en-US" sz="2400" i="1"/>
              <a:t>    Admin </a:t>
            </a:r>
          </a:p>
          <a:p>
            <a:pPr>
              <a:buClr>
                <a:schemeClr val="accent5">
                  <a:lumMod val="75000"/>
                </a:schemeClr>
              </a:buClr>
              <a:buNone/>
            </a:pPr>
            <a:r>
              <a:rPr lang="en-US" sz="2400" i="1"/>
              <a:t>   User</a:t>
            </a:r>
          </a:p>
          <a:p>
            <a:pPr>
              <a:buClr>
                <a:schemeClr val="accent5">
                  <a:lumMod val="75000"/>
                </a:schemeClr>
              </a:buClr>
              <a:buNone/>
            </a:pPr>
            <a:r>
              <a:rPr lang="en-US" sz="2400" i="1"/>
              <a:t>        </a:t>
            </a:r>
          </a:p>
        </p:txBody>
      </p:sp>
      <p:sp>
        <p:nvSpPr>
          <p:cNvPr id="2" name="Title 1"/>
          <p:cNvSpPr>
            <a:spLocks noGrp="1"/>
          </p:cNvSpPr>
          <p:nvPr>
            <p:ph type="title"/>
          </p:nvPr>
        </p:nvSpPr>
        <p:spPr/>
        <p:txBody>
          <a:bodyPr/>
          <a:lstStyle>
            <a:defPPr/>
          </a:lstStyle>
          <a:p>
            <a:pPr algn="ctr"/>
            <a:r>
              <a:rPr lang="en-US">
                <a:solidFill>
                  <a:srgbClr val="FF0000"/>
                </a:solidFill>
              </a:rPr>
              <a:t>MODULES</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UML DIAGRAM:ADMIN</a:t>
            </a:r>
          </a:p>
        </p:txBody>
      </p:sp>
      <p:pic>
        <p:nvPicPr>
          <p:cNvPr id="4" name="Content Placeholder 3" descr="uml"/>
          <p:cNvPicPr>
            <a:picLocks noGrp="1" noChangeAspect="1"/>
          </p:cNvPicPr>
          <p:nvPr>
            <p:ph idx="1"/>
          </p:nvPr>
        </p:nvPicPr>
        <p:blipFill>
          <a:blip r:embed="rId2"/>
          <a:stretch>
            <a:fillRect/>
          </a:stretch>
        </p:blipFill>
        <p:spPr>
          <a:xfrm>
            <a:off x="2312035" y="1801495"/>
            <a:ext cx="4518660" cy="4122420"/>
          </a:xfrm>
          <a:prstGeom prst="rect">
            <a:avLst/>
          </a:prstGeom>
        </p:spPr>
      </p:pic>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UML DIAGRAM:DONOR</a:t>
            </a:r>
          </a:p>
        </p:txBody>
      </p:sp>
      <p:pic>
        <p:nvPicPr>
          <p:cNvPr id="4" name="Content Placeholder 3" descr="UML DONOR"/>
          <p:cNvPicPr>
            <a:picLocks noGrp="1" noChangeAspect="1"/>
          </p:cNvPicPr>
          <p:nvPr>
            <p:ph idx="1"/>
          </p:nvPr>
        </p:nvPicPr>
        <p:blipFill>
          <a:blip r:embed="rId2"/>
          <a:stretch>
            <a:fillRect/>
          </a:stretch>
        </p:blipFill>
        <p:spPr>
          <a:xfrm>
            <a:off x="2312035" y="1801495"/>
            <a:ext cx="4518660" cy="4122420"/>
          </a:xfrm>
          <a:prstGeom prst="rect">
            <a:avLst/>
          </a:prstGeom>
        </p:spPr>
      </p:pic>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DATA FLOW DIAGRAM</a:t>
            </a:r>
          </a:p>
        </p:txBody>
      </p:sp>
      <p:pic>
        <p:nvPicPr>
          <p:cNvPr id="4" name="Content Placeholder 3" descr="DFD"/>
          <p:cNvPicPr>
            <a:picLocks noGrp="1" noChangeAspect="1"/>
          </p:cNvPicPr>
          <p:nvPr>
            <p:ph idx="1"/>
          </p:nvPr>
        </p:nvPicPr>
        <p:blipFill>
          <a:blip r:embed="rId2"/>
          <a:stretch>
            <a:fillRect/>
          </a:stretch>
        </p:blipFill>
        <p:spPr>
          <a:xfrm>
            <a:off x="2315845" y="1679575"/>
            <a:ext cx="4511040" cy="4366260"/>
          </a:xfrm>
          <a:prstGeom prst="rect">
            <a:avLst/>
          </a:prstGeom>
        </p:spPr>
      </p:pic>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532765" y="384683"/>
            <a:ext cx="8229600" cy="591312"/>
          </a:xfrm>
        </p:spPr>
        <p:txBody>
          <a:bodyPr>
            <a:normAutofit fontScale="90000"/>
          </a:bodyPr>
          <a:lstStyle>
            <a:defPPr/>
          </a:lstStyle>
          <a:p>
            <a:r>
              <a:rPr lang="en-IN" altLang="en-US"/>
              <a:t>    </a:t>
            </a:r>
            <a:r>
              <a:rPr lang="en-US"/>
              <a:t>ACTIVITY DIAGRAM:DONOR</a:t>
            </a:r>
          </a:p>
        </p:txBody>
      </p:sp>
      <p:sp>
        <p:nvSpPr>
          <p:cNvPr id="4" name="Oval 3"/>
          <p:cNvSpPr/>
          <p:nvPr/>
        </p:nvSpPr>
        <p:spPr>
          <a:xfrm>
            <a:off x="4267200" y="1295400"/>
            <a:ext cx="2286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5" name="Rectangle 4"/>
          <p:cNvSpPr/>
          <p:nvPr/>
        </p:nvSpPr>
        <p:spPr>
          <a:xfrm>
            <a:off x="3810000" y="2133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t>LOGIN</a:t>
            </a:r>
          </a:p>
        </p:txBody>
      </p:sp>
      <p:sp>
        <p:nvSpPr>
          <p:cNvPr id="6" name="Rectangle 5"/>
          <p:cNvSpPr/>
          <p:nvPr/>
        </p:nvSpPr>
        <p:spPr>
          <a:xfrm>
            <a:off x="3657600" y="3201035"/>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ltLang="en-IN"/>
              <a:t>UPDATE</a:t>
            </a:r>
          </a:p>
          <a:p>
            <a:pPr algn="ctr"/>
            <a:r>
              <a:rPr lang="en-IN" altLang="en-US"/>
              <a:t>PROFILE</a:t>
            </a:r>
          </a:p>
        </p:txBody>
      </p:sp>
      <p:sp>
        <p:nvSpPr>
          <p:cNvPr id="7" name="Rectangle 6"/>
          <p:cNvSpPr/>
          <p:nvPr/>
        </p:nvSpPr>
        <p:spPr>
          <a:xfrm>
            <a:off x="3657600" y="44958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t>DELETE PROFILE</a:t>
            </a:r>
          </a:p>
        </p:txBody>
      </p:sp>
      <p:sp>
        <p:nvSpPr>
          <p:cNvPr id="8" name="Rectangle 7"/>
          <p:cNvSpPr/>
          <p:nvPr/>
        </p:nvSpPr>
        <p:spPr>
          <a:xfrm>
            <a:off x="3657600" y="55626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t>LOGOUT</a:t>
            </a:r>
          </a:p>
        </p:txBody>
      </p:sp>
      <p:sp>
        <p:nvSpPr>
          <p:cNvPr id="9" name="Oval 8"/>
          <p:cNvSpPr/>
          <p:nvPr/>
        </p:nvSpPr>
        <p:spPr>
          <a:xfrm>
            <a:off x="4267200" y="66294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cxnSp>
        <p:nvCxnSpPr>
          <p:cNvPr id="17" name="Straight Arrow Connector 16"/>
          <p:cNvCxnSpPr/>
          <p:nvPr/>
        </p:nvCxnSpPr>
        <p:spPr>
          <a:xfrm rot="5400000">
            <a:off x="4114800" y="1828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p:cNvCxnSpPr>
          <p:nvPr/>
        </p:nvCxnSpPr>
        <p:spPr>
          <a:xfrm rot="5400000">
            <a:off x="4114800" y="2895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114800" y="5562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2"/>
            <a:endCxn id="7" idx="0"/>
          </p:cNvCxnSpPr>
          <p:nvPr/>
        </p:nvCxnSpPr>
        <p:spPr>
          <a:xfrm flipH="1">
            <a:off x="4419759" y="3886994"/>
            <a:ext cx="0" cy="608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2"/>
            <a:endCxn id="8" idx="0"/>
          </p:cNvCxnSpPr>
          <p:nvPr/>
        </p:nvCxnSpPr>
        <p:spPr>
          <a:xfrm rot="5400000">
            <a:off x="4191000" y="5334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6200000" flipH="1">
            <a:off x="4038600" y="62484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p:cNvSpPr>
            <a:spLocks noGrp="1"/>
          </p:cNvSpPr>
          <p:nvPr>
            <p:ph type="title"/>
          </p:nvPr>
        </p:nvSpPr>
        <p:spPr>
          <a:xfrm>
            <a:off x="457200" y="328930"/>
            <a:ext cx="8130540" cy="479425"/>
          </a:xfrm>
        </p:spPr>
        <p:txBody>
          <a:bodyPr>
            <a:normAutofit fontScale="90000"/>
          </a:bodyPr>
          <a:lstStyle>
            <a:defPPr/>
          </a:lstStyle>
          <a:p>
            <a:r>
              <a:rPr lang="en-US">
                <a:sym typeface="+mn-ea"/>
              </a:rPr>
              <a:t>ACTIVITY DIAGRAM:</a:t>
            </a:r>
            <a:r>
              <a:rPr lang="en-IN" altLang="en-US">
                <a:sym typeface="+mn-ea"/>
              </a:rPr>
              <a:t>ADMIN</a:t>
            </a:r>
            <a:br>
              <a:rPr lang="en-US"/>
            </a:br>
            <a:endParaRPr lang="en-US"/>
          </a:p>
        </p:txBody>
      </p:sp>
      <p:sp>
        <p:nvSpPr>
          <p:cNvPr id="5" name="Oval 4"/>
          <p:cNvSpPr/>
          <p:nvPr/>
        </p:nvSpPr>
        <p:spPr>
          <a:xfrm>
            <a:off x="4272915" y="916940"/>
            <a:ext cx="2286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cxnSp>
        <p:nvCxnSpPr>
          <p:cNvPr id="17" name="Straight Arrow Connector 16"/>
          <p:cNvCxnSpPr/>
          <p:nvPr/>
        </p:nvCxnSpPr>
        <p:spPr>
          <a:xfrm rot="5400000">
            <a:off x="4152900" y="1449705"/>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4"/>
          <p:cNvSpPr/>
          <p:nvPr/>
        </p:nvSpPr>
        <p:spPr>
          <a:xfrm>
            <a:off x="3853815" y="1679575"/>
            <a:ext cx="1066800" cy="61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b="1">
                <a:solidFill>
                  <a:srgbClr val="FF0000"/>
                </a:solidFill>
              </a:rPr>
              <a:t>LOGIN</a:t>
            </a:r>
          </a:p>
        </p:txBody>
      </p:sp>
      <p:cxnSp>
        <p:nvCxnSpPr>
          <p:cNvPr id="19" name="Straight Arrow Connector 18"/>
          <p:cNvCxnSpPr/>
          <p:nvPr/>
        </p:nvCxnSpPr>
        <p:spPr>
          <a:xfrm rot="5400000">
            <a:off x="4150995" y="252603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p:cNvSpPr/>
          <p:nvPr/>
        </p:nvSpPr>
        <p:spPr>
          <a:xfrm>
            <a:off x="3617595" y="2755265"/>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IN" altLang="en-US" sz="1400" b="1">
                <a:solidFill>
                  <a:srgbClr val="FF0000"/>
                </a:solidFill>
              </a:rPr>
              <a:t>SEE ALL DONOR DETAIL</a:t>
            </a:r>
          </a:p>
        </p:txBody>
      </p:sp>
      <p:cxnSp>
        <p:nvCxnSpPr>
          <p:cNvPr id="31" name="Straight Arrow Connector 30"/>
          <p:cNvCxnSpPr>
            <a:endCxn id="8" idx="0"/>
          </p:cNvCxnSpPr>
          <p:nvPr/>
        </p:nvCxnSpPr>
        <p:spPr>
          <a:xfrm>
            <a:off x="4378960" y="3510280"/>
            <a:ext cx="8255" cy="518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3625215" y="4029075"/>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IN" altLang="en-US" sz="1200" b="1">
                <a:solidFill>
                  <a:srgbClr val="FF0000"/>
                </a:solidFill>
              </a:rPr>
              <a:t>DELETE/EDIT PROFILE OF DONOR</a:t>
            </a:r>
          </a:p>
        </p:txBody>
      </p:sp>
      <p:cxnSp>
        <p:nvCxnSpPr>
          <p:cNvPr id="33" name="Straight Arrow Connector 32"/>
          <p:cNvCxnSpPr/>
          <p:nvPr/>
        </p:nvCxnSpPr>
        <p:spPr>
          <a:xfrm rot="5400000">
            <a:off x="4159250" y="486664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7"/>
          <p:cNvSpPr/>
          <p:nvPr/>
        </p:nvSpPr>
        <p:spPr>
          <a:xfrm>
            <a:off x="3628390" y="5867400"/>
            <a:ext cx="1524000" cy="436245"/>
          </a:xfrm>
          <a:prstGeom prst="rect">
            <a:avLst/>
          </a:prstGeom>
          <a:solidFill>
            <a:srgbClr val="2DA2BF"/>
          </a:solidFill>
          <a:ln w="55000" cap="flat" cmpd="thickThin" algn="ctr">
            <a:solidFill>
              <a:srgbClr val="2DA2BF">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b="1">
                <a:solidFill>
                  <a:srgbClr val="FF0000"/>
                </a:solidFill>
              </a:rPr>
              <a:t>LOGOUT</a:t>
            </a:r>
          </a:p>
        </p:txBody>
      </p:sp>
      <p:sp>
        <p:nvSpPr>
          <p:cNvPr id="2" name="Rectangle 7"/>
          <p:cNvSpPr/>
          <p:nvPr/>
        </p:nvSpPr>
        <p:spPr>
          <a:xfrm>
            <a:off x="3617595" y="5123815"/>
            <a:ext cx="1524000" cy="438785"/>
          </a:xfrm>
          <a:prstGeom prst="rect">
            <a:avLst/>
          </a:prstGeom>
          <a:solidFill>
            <a:srgbClr val="2DA2BF"/>
          </a:solidFill>
          <a:ln w="55000" cap="flat" cmpd="thickThin" algn="ctr">
            <a:solidFill>
              <a:srgbClr val="2DA2BF">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IN" altLang="en-US" sz="1400" b="1">
                <a:solidFill>
                  <a:srgbClr val="FF0000"/>
                </a:solidFill>
              </a:rPr>
              <a:t>ADD DONOR</a:t>
            </a:r>
          </a:p>
        </p:txBody>
      </p:sp>
      <p:cxnSp>
        <p:nvCxnSpPr>
          <p:cNvPr id="3" name="Straight Arrow Connector 2"/>
          <p:cNvCxnSpPr/>
          <p:nvPr/>
        </p:nvCxnSpPr>
        <p:spPr>
          <a:xfrm flipH="1">
            <a:off x="4343400" y="5410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343400" y="6553200"/>
            <a:ext cx="2286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cxnSp>
        <p:nvCxnSpPr>
          <p:cNvPr id="11" name="Straight Arrow Connector 10"/>
          <p:cNvCxnSpPr/>
          <p:nvPr/>
        </p:nvCxnSpPr>
        <p:spPr>
          <a:xfrm>
            <a:off x="4391025" y="6210935"/>
            <a:ext cx="28575" cy="342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Content Placeholder 1"/>
          <p:cNvSpPr>
            <a:spLocks noGrp="1"/>
          </p:cNvSpPr>
          <p:nvPr>
            <p:ph idx="1"/>
          </p:nvPr>
        </p:nvSpPr>
        <p:spPr>
          <a:xfrm>
            <a:off x="457200" y="1295400"/>
            <a:ext cx="8229600" cy="5029200"/>
          </a:xfrm>
        </p:spPr>
        <p:txBody>
          <a:bodyPr>
            <a:normAutofit fontScale="67500" lnSpcReduction="10000"/>
          </a:bodyPr>
          <a:lstStyle>
            <a:defPPr/>
          </a:lstStyle>
          <a:p>
            <a:r>
              <a:rPr lang="en-US" b="1"/>
              <a:t>1. Problem </a:t>
            </a:r>
            <a:r>
              <a:rPr lang="en-IN" altLang="en-US" b="1"/>
              <a:t>I</a:t>
            </a:r>
            <a:r>
              <a:rPr lang="en-US" b="1"/>
              <a:t>ntroduction</a:t>
            </a:r>
          </a:p>
          <a:p>
            <a:pPr>
              <a:buNone/>
            </a:pPr>
            <a:r>
              <a:rPr lang="en-US" b="1"/>
              <a:t>       a. Motivation</a:t>
            </a:r>
          </a:p>
          <a:p>
            <a:pPr>
              <a:buNone/>
            </a:pPr>
            <a:r>
              <a:rPr lang="en-US" b="1"/>
              <a:t>       b. </a:t>
            </a:r>
            <a:r>
              <a:rPr lang="en-IN" altLang="en-US" b="1"/>
              <a:t>P</a:t>
            </a:r>
            <a:r>
              <a:rPr lang="en-US" b="1"/>
              <a:t>roject </a:t>
            </a:r>
            <a:r>
              <a:rPr lang="en-IN" altLang="en-US" b="1"/>
              <a:t>O</a:t>
            </a:r>
            <a:r>
              <a:rPr lang="en-US" b="1"/>
              <a:t>bjective</a:t>
            </a:r>
          </a:p>
          <a:p>
            <a:pPr>
              <a:buNone/>
            </a:pPr>
            <a:r>
              <a:rPr lang="en-US" b="1"/>
              <a:t>       c. </a:t>
            </a:r>
            <a:r>
              <a:rPr lang="en-IN" altLang="en-US" b="1"/>
              <a:t>S</a:t>
            </a:r>
            <a:r>
              <a:rPr lang="en-US" b="1"/>
              <a:t>cope of the </a:t>
            </a:r>
            <a:r>
              <a:rPr lang="en-IN" altLang="en-US" b="1"/>
              <a:t>P</a:t>
            </a:r>
            <a:r>
              <a:rPr lang="en-US" b="1"/>
              <a:t>roject</a:t>
            </a:r>
          </a:p>
          <a:p>
            <a:pPr>
              <a:buFont typeface="Arial" panose="020b0604020202020204" pitchFamily="34" charset="0"/>
              <a:buChar char="•"/>
            </a:pPr>
            <a:r>
              <a:rPr lang="en-US" b="1"/>
              <a:t>2.</a:t>
            </a:r>
            <a:r>
              <a:rPr lang="en-IN" altLang="en-US" b="1"/>
              <a:t>R</a:t>
            </a:r>
            <a:r>
              <a:rPr lang="en-US" b="1"/>
              <a:t>elated previous work</a:t>
            </a:r>
          </a:p>
          <a:p>
            <a:pPr>
              <a:buFont typeface="Arial" panose="020b0604020202020204" pitchFamily="34" charset="0"/>
              <a:buChar char="•"/>
            </a:pPr>
            <a:r>
              <a:rPr lang="en-US" b="1"/>
              <a:t>3.</a:t>
            </a:r>
            <a:r>
              <a:rPr lang="en-IN" altLang="en-US" b="1"/>
              <a:t>S</a:t>
            </a:r>
            <a:r>
              <a:rPr lang="en-US" b="1"/>
              <a:t>oftware &amp; </a:t>
            </a:r>
            <a:r>
              <a:rPr lang="en-IN" altLang="en-US" b="1"/>
              <a:t>H</a:t>
            </a:r>
            <a:r>
              <a:rPr lang="en-US" b="1"/>
              <a:t>ardware </a:t>
            </a:r>
            <a:r>
              <a:rPr lang="en-IN" altLang="en-US" b="1"/>
              <a:t>R</a:t>
            </a:r>
            <a:r>
              <a:rPr lang="en-US" b="1"/>
              <a:t>equire</a:t>
            </a:r>
            <a:r>
              <a:rPr lang="en-IN" altLang="en-US" b="1"/>
              <a:t>ment</a:t>
            </a:r>
            <a:endParaRPr lang="en-US" b="1"/>
          </a:p>
          <a:p>
            <a:pPr>
              <a:buFont typeface="Arial" panose="020b0604020202020204" pitchFamily="34" charset="0"/>
              <a:buChar char="•"/>
            </a:pPr>
            <a:r>
              <a:rPr lang="en-US" b="1"/>
              <a:t>4.</a:t>
            </a:r>
            <a:r>
              <a:rPr lang="en-IN" altLang="en-US" b="1"/>
              <a:t>P</a:t>
            </a:r>
            <a:r>
              <a:rPr lang="en-US" b="1"/>
              <a:t>roposed </a:t>
            </a:r>
            <a:r>
              <a:rPr lang="en-IN" altLang="en-US" b="1"/>
              <a:t>M</a:t>
            </a:r>
            <a:r>
              <a:rPr lang="en-US" b="1"/>
              <a:t>ethods</a:t>
            </a:r>
          </a:p>
          <a:p>
            <a:pPr>
              <a:buFont typeface="Arial" panose="020b0604020202020204" pitchFamily="34" charset="0"/>
              <a:buChar char="•"/>
            </a:pPr>
            <a:r>
              <a:rPr lang="en-IN" altLang="en-US" b="1"/>
              <a:t>5</a:t>
            </a:r>
            <a:r>
              <a:rPr lang="en-US" b="1"/>
              <a:t>.</a:t>
            </a:r>
            <a:r>
              <a:rPr lang="en-IN" altLang="en-US" b="1"/>
              <a:t>D</a:t>
            </a:r>
            <a:r>
              <a:rPr lang="en-US" b="1"/>
              <a:t>eliverables</a:t>
            </a:r>
          </a:p>
          <a:p>
            <a:pPr>
              <a:buFont typeface="Arial" panose="020b0604020202020204" pitchFamily="34" charset="0"/>
              <a:buChar char="•"/>
            </a:pPr>
            <a:r>
              <a:rPr lang="en-IN" altLang="en-US" b="1"/>
              <a:t>6</a:t>
            </a:r>
            <a:r>
              <a:rPr lang="en-US" b="1"/>
              <a:t>.</a:t>
            </a:r>
            <a:r>
              <a:rPr lang="en-IN" altLang="en-US" b="1"/>
              <a:t>S</a:t>
            </a:r>
            <a:r>
              <a:rPr lang="en-US" b="1"/>
              <a:t>takeholders</a:t>
            </a:r>
          </a:p>
          <a:p>
            <a:pPr>
              <a:buFont typeface="Arial" panose="020b0604020202020204" pitchFamily="34" charset="0"/>
              <a:buChar char="•"/>
            </a:pPr>
            <a:r>
              <a:rPr lang="en-IN" altLang="en-US" b="1"/>
              <a:t>7</a:t>
            </a:r>
            <a:r>
              <a:rPr lang="en-US" b="1"/>
              <a:t>.</a:t>
            </a:r>
            <a:r>
              <a:rPr lang="en-IN" altLang="en-US" b="1"/>
              <a:t>G</a:t>
            </a:r>
            <a:r>
              <a:rPr lang="en-US" b="1"/>
              <a:t>antt </a:t>
            </a:r>
            <a:r>
              <a:rPr lang="en-IN" altLang="en-US" b="1"/>
              <a:t>C</a:t>
            </a:r>
            <a:r>
              <a:rPr lang="en-US" b="1"/>
              <a:t>hart</a:t>
            </a:r>
          </a:p>
          <a:p>
            <a:pPr>
              <a:buFont typeface="Arial" panose="020b0604020202020204" pitchFamily="34" charset="0"/>
              <a:buChar char="•"/>
            </a:pPr>
            <a:r>
              <a:rPr lang="en-US" b="1"/>
              <a:t>8. References</a:t>
            </a:r>
          </a:p>
          <a:p>
            <a:pPr>
              <a:buFont typeface="Arial" panose="020b0604020202020204" pitchFamily="34" charset="0"/>
              <a:buChar char="•"/>
            </a:pPr>
            <a:r>
              <a:rPr lang="en-US" altLang="en-IN" b="1"/>
              <a:t>9</a:t>
            </a:r>
            <a:r>
              <a:rPr lang="en-IN" altLang="en-US" b="1"/>
              <a:t>.Conclusion</a:t>
            </a:r>
            <a:endParaRPr lang="en-US" b="1"/>
          </a:p>
          <a:p>
            <a:pPr marL="0" indent="0">
              <a:buFont typeface="Arial" panose="020b0604020202020204" pitchFamily="34" charset="0"/>
              <a:buNone/>
            </a:pPr>
            <a:r>
              <a:rPr lang="en-IN" altLang="en-US" err="1"/>
              <a:t>     </a:t>
            </a:r>
            <a:endParaRPr lang="en-US"/>
          </a:p>
          <a:p>
            <a:pPr>
              <a:buNone/>
            </a:pPr>
            <a:r>
              <a:rPr lang="en-US"/>
              <a:t>       </a:t>
            </a:r>
          </a:p>
        </p:txBody>
      </p:sp>
      <p:sp>
        <p:nvSpPr>
          <p:cNvPr id="3" name="Title 2"/>
          <p:cNvSpPr>
            <a:spLocks noGrp="1"/>
          </p:cNvSpPr>
          <p:nvPr>
            <p:ph type="title"/>
          </p:nvPr>
        </p:nvSpPr>
        <p:spPr>
          <a:xfrm>
            <a:off x="457200" y="381000"/>
            <a:ext cx="8229600" cy="990600"/>
          </a:xfrm>
        </p:spPr>
        <p:txBody>
          <a:bodyPr>
            <a:normAutofit/>
          </a:bodyPr>
          <a:lstStyle>
            <a:defPPr/>
          </a:lstStyle>
          <a:p>
            <a:r>
              <a:rPr lang="en-US"/>
              <a:t>CONTENTS:::</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altLang="en-US"/>
              <a:t>ER DIAGRAM</a:t>
            </a:r>
          </a:p>
        </p:txBody>
      </p:sp>
      <p:pic>
        <p:nvPicPr>
          <p:cNvPr id="4" name="Content Placeholder 3" descr="Untitled Document (3)"/>
          <p:cNvPicPr>
            <a:picLocks noGrp="1" noChangeAspect="1"/>
          </p:cNvPicPr>
          <p:nvPr>
            <p:ph idx="1"/>
          </p:nvPr>
        </p:nvPicPr>
        <p:blipFill>
          <a:blip r:embed="rId2"/>
          <a:stretch>
            <a:fillRect/>
          </a:stretch>
        </p:blipFill>
        <p:spPr>
          <a:xfrm>
            <a:off x="228600" y="1159837"/>
            <a:ext cx="8316000" cy="5454232"/>
          </a:xfrm>
          <a:prstGeom prst="rect">
            <a:avLst/>
          </a:prstGeom>
        </p:spPr>
      </p:pic>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COMPONENT DIAGRAM::</a:t>
            </a:r>
          </a:p>
        </p:txBody>
      </p:sp>
      <p:pic>
        <p:nvPicPr>
          <p:cNvPr id="3" name="Content Placeholder 2" descr="2020-11-27"/>
          <p:cNvPicPr>
            <a:picLocks noGrp="1" noChangeAspect="1"/>
          </p:cNvPicPr>
          <p:nvPr>
            <p:ph idx="1"/>
          </p:nvPr>
        </p:nvPicPr>
        <p:blipFill>
          <a:blip r:embed="rId2"/>
          <a:stretch>
            <a:fillRect/>
          </a:stretch>
        </p:blipFill>
        <p:spPr>
          <a:xfrm>
            <a:off x="1243330" y="1534795"/>
            <a:ext cx="6657340" cy="5125085"/>
          </a:xfrm>
          <a:prstGeom prst="rect">
            <a:avLst/>
          </a:prstGeom>
        </p:spPr>
      </p:pic>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SEQUENCE DIAGRAM</a:t>
            </a:r>
          </a:p>
        </p:txBody>
      </p:sp>
      <p:pic>
        <p:nvPicPr>
          <p:cNvPr id="3" name="Content Placeholder -2147482581" descr="Sequence-Diagrams-of-Blood-Bank-Management-System-Project"/>
          <p:cNvPicPr>
            <a:picLocks noGrp="1" noChangeAspect="1"/>
          </p:cNvPicPr>
          <p:nvPr>
            <p:ph idx="1"/>
          </p:nvPr>
        </p:nvPicPr>
        <p:blipFill>
          <a:blip r:embed="rId2"/>
          <a:stretch>
            <a:fillRect/>
          </a:stretch>
        </p:blipFill>
        <p:spPr>
          <a:xfrm>
            <a:off x="1655445" y="2153920"/>
            <a:ext cx="6250305" cy="3662680"/>
          </a:xfrm>
          <a:prstGeom prst="rect">
            <a:avLst/>
          </a:prstGeom>
          <a:noFill/>
          <a:ln w="9525">
            <a:noFill/>
          </a:ln>
        </p:spPr>
      </p:pic>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SEQUENCE DIAGRAM</a:t>
            </a:r>
          </a:p>
        </p:txBody>
      </p:sp>
      <p:pic>
        <p:nvPicPr>
          <p:cNvPr id="3" name="Content Placeholder -2147482580" descr="Blood-Bank-Management-System-Project-Sequence-Diagrams (1)"/>
          <p:cNvPicPr>
            <a:picLocks noGrp="1" noChangeAspect="1"/>
          </p:cNvPicPr>
          <p:nvPr>
            <p:ph idx="1"/>
          </p:nvPr>
        </p:nvPicPr>
        <p:blipFill>
          <a:blip r:embed="rId2"/>
          <a:stretch>
            <a:fillRect/>
          </a:stretch>
        </p:blipFill>
        <p:spPr>
          <a:xfrm>
            <a:off x="1544955" y="1773555"/>
            <a:ext cx="5961380" cy="4114800"/>
          </a:xfrm>
          <a:prstGeom prst="rect">
            <a:avLst/>
          </a:prstGeom>
          <a:noFill/>
          <a:ln w="9525">
            <a:noFill/>
          </a:ln>
        </p:spPr>
      </p:pic>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itle 2"/>
          <p:cNvSpPr>
            <a:spLocks noGrp="1"/>
          </p:cNvSpPr>
          <p:nvPr>
            <p:ph type="title"/>
          </p:nvPr>
        </p:nvSpPr>
        <p:spPr>
          <a:xfrm>
            <a:off x="639445" y="2497138"/>
            <a:ext cx="8229600" cy="1143000"/>
          </a:xfrm>
        </p:spPr>
        <p:txBody>
          <a:bodyPr/>
          <a:lstStyle>
            <a:defPPr/>
          </a:lstStyle>
          <a:p>
            <a:pPr/>
            <a:r>
              <a:rPr lang="en-IN" altLang="en-US"/>
              <a:t>             OUTPUT SCREEN</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6" name="Content Placeholder 5" descr="2020-11-03"/>
          <p:cNvPicPr>
            <a:picLocks noGrp="1" noChangeAspect="1"/>
          </p:cNvPicPr>
          <p:nvPr>
            <p:ph idx="1"/>
          </p:nvPr>
        </p:nvPicPr>
        <p:blipFill>
          <a:blip r:embed="rId2"/>
          <a:stretch>
            <a:fillRect/>
          </a:stretch>
        </p:blipFill>
        <p:spPr>
          <a:xfrm>
            <a:off x="-1270" y="0"/>
            <a:ext cx="9145270" cy="6858635"/>
          </a:xfrm>
          <a:prstGeom prst="rect">
            <a:avLst/>
          </a:prstGeom>
        </p:spPr>
      </p:pic>
      <p:sp>
        <p:nvSpPr>
          <p:cNvPr id="7" name="Text Box 6"/>
          <p:cNvSpPr txBox="1"/>
          <p:nvPr/>
        </p:nvSpPr>
        <p:spPr>
          <a:xfrm>
            <a:off x="-1270" y="6229985"/>
            <a:ext cx="2716530" cy="368300"/>
          </a:xfrm>
          <a:prstGeom prst="rect">
            <a:avLst/>
          </a:prstGeom>
          <a:noFill/>
        </p:spPr>
        <p:txBody>
          <a:bodyPr wrap="square" rtlCol="0">
            <a:spAutoFit/>
          </a:bodyPr>
          <a:lstStyle>
            <a:defPPr/>
          </a:lstStyle>
          <a:p>
            <a:pPr/>
            <a:r>
              <a:rPr lang="en-IN" altLang="en-US"/>
              <a:t> Home page</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Content Placeholder 3" descr="2020-11-03 (3)"/>
          <p:cNvPicPr>
            <a:picLocks noGrp="1" noChangeAspect="1"/>
          </p:cNvPicPr>
          <p:nvPr>
            <p:ph idx="1"/>
          </p:nvPr>
        </p:nvPicPr>
        <p:blipFill>
          <a:blip r:embed="rId2"/>
          <a:stretch>
            <a:fillRect/>
          </a:stretch>
        </p:blipFill>
        <p:spPr>
          <a:xfrm>
            <a:off x="193040" y="306070"/>
            <a:ext cx="8757920" cy="4926965"/>
          </a:xfrm>
          <a:prstGeom prst="rect">
            <a:avLst/>
          </a:prstGeom>
        </p:spPr>
      </p:pic>
      <p:sp>
        <p:nvSpPr>
          <p:cNvPr id="6" name="Text Box 5"/>
          <p:cNvSpPr txBox="1"/>
          <p:nvPr/>
        </p:nvSpPr>
        <p:spPr>
          <a:xfrm>
            <a:off x="2868930" y="5429250"/>
            <a:ext cx="3455670" cy="368300"/>
          </a:xfrm>
          <a:prstGeom prst="rect">
            <a:avLst/>
          </a:prstGeom>
          <a:noFill/>
        </p:spPr>
        <p:txBody>
          <a:bodyPr wrap="square" rtlCol="0">
            <a:spAutoFit/>
          </a:bodyPr>
          <a:lstStyle>
            <a:defPPr/>
          </a:lstStyle>
          <a:p>
            <a:pPr/>
            <a:r>
              <a:rPr lang="en-IN" altLang="en-US"/>
              <a:t>     DONOR REGISTRATION</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Content Placeholder 3" descr="2020-11-03 (4)"/>
          <p:cNvPicPr>
            <a:picLocks noGrp="1" noChangeAspect="1"/>
          </p:cNvPicPr>
          <p:nvPr>
            <p:ph idx="1"/>
          </p:nvPr>
        </p:nvPicPr>
        <p:blipFill>
          <a:blip r:embed="rId2"/>
          <a:stretch>
            <a:fillRect/>
          </a:stretch>
        </p:blipFill>
        <p:spPr>
          <a:xfrm>
            <a:off x="0" y="-635"/>
            <a:ext cx="9144635" cy="6859270"/>
          </a:xfrm>
          <a:prstGeom prst="rect">
            <a:avLst/>
          </a:prstGeom>
        </p:spPr>
      </p:pic>
      <p:sp>
        <p:nvSpPr>
          <p:cNvPr id="6" name="Text Box 5"/>
          <p:cNvSpPr txBox="1"/>
          <p:nvPr/>
        </p:nvSpPr>
        <p:spPr>
          <a:xfrm>
            <a:off x="0" y="6228715"/>
            <a:ext cx="2870835" cy="368300"/>
          </a:xfrm>
          <a:prstGeom prst="rect">
            <a:avLst/>
          </a:prstGeom>
          <a:noFill/>
        </p:spPr>
        <p:txBody>
          <a:bodyPr wrap="square" rtlCol="0">
            <a:spAutoFit/>
          </a:bodyPr>
          <a:lstStyle>
            <a:defPPr/>
          </a:lstStyle>
          <a:p>
            <a:pPr/>
            <a:r>
              <a:rPr lang="en-IN" altLang="en-US"/>
              <a:t>BLOOD REQUEST</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itle 4"/>
          <p:cNvSpPr>
            <a:spLocks noGrp="1"/>
          </p:cNvSpPr>
          <p:nvPr>
            <p:ph type="title"/>
          </p:nvPr>
        </p:nvSpPr>
        <p:spPr/>
        <p:txBody>
          <a:bodyPr/>
          <a:lstStyle>
            <a:defPPr/>
          </a:lstStyle>
          <a:p>
            <a:pPr/>
            <a:endParaRPr lang="en-US"/>
          </a:p>
        </p:txBody>
      </p:sp>
      <p:pic>
        <p:nvPicPr>
          <p:cNvPr id="4" name="Content Placeholder 3" descr="2020-11-03 (1)"/>
          <p:cNvPicPr>
            <a:picLocks noGrp="1" noChangeAspect="1"/>
          </p:cNvPicPr>
          <p:nvPr>
            <p:ph idx="1"/>
          </p:nvPr>
        </p:nvPicPr>
        <p:blipFill>
          <a:blip r:embed="rId2"/>
          <a:stretch>
            <a:fillRect/>
          </a:stretch>
        </p:blipFill>
        <p:spPr>
          <a:xfrm>
            <a:off x="76835" y="635"/>
            <a:ext cx="9143365" cy="6857365"/>
          </a:xfrm>
          <a:prstGeom prst="rect">
            <a:avLst/>
          </a:prstGeom>
        </p:spPr>
      </p:pic>
      <p:sp>
        <p:nvSpPr>
          <p:cNvPr id="6" name="Text Box 5"/>
          <p:cNvSpPr txBox="1"/>
          <p:nvPr/>
        </p:nvSpPr>
        <p:spPr>
          <a:xfrm>
            <a:off x="635" y="6228715"/>
            <a:ext cx="2576195" cy="368300"/>
          </a:xfrm>
          <a:prstGeom prst="rect">
            <a:avLst/>
          </a:prstGeom>
          <a:noFill/>
        </p:spPr>
        <p:txBody>
          <a:bodyPr wrap="square" rtlCol="0">
            <a:spAutoFit/>
          </a:bodyPr>
          <a:lstStyle>
            <a:defPPr/>
          </a:lstStyle>
          <a:p>
            <a:pPr/>
            <a:r>
              <a:rPr lang="en-IN" altLang="en-US"/>
              <a:t>Search Donor</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itle 4"/>
          <p:cNvSpPr>
            <a:spLocks noGrp="1"/>
          </p:cNvSpPr>
          <p:nvPr>
            <p:ph type="title"/>
          </p:nvPr>
        </p:nvSpPr>
        <p:spPr/>
        <p:txBody>
          <a:bodyPr/>
          <a:lstStyle>
            <a:defPPr/>
          </a:lstStyle>
          <a:p>
            <a:pPr/>
            <a:endParaRPr lang="en-US"/>
          </a:p>
        </p:txBody>
      </p:sp>
      <p:pic>
        <p:nvPicPr>
          <p:cNvPr id="4" name="Content Placeholder 3" descr="2020-11-03 (2)"/>
          <p:cNvPicPr>
            <a:picLocks noGrp="1" noChangeAspect="1"/>
          </p:cNvPicPr>
          <p:nvPr>
            <p:ph idx="1"/>
          </p:nvPr>
        </p:nvPicPr>
        <p:blipFill>
          <a:blip r:embed="rId2"/>
          <a:stretch>
            <a:fillRect/>
          </a:stretch>
        </p:blipFill>
        <p:spPr>
          <a:xfrm>
            <a:off x="0" y="0"/>
            <a:ext cx="9144000" cy="6858635"/>
          </a:xfrm>
          <a:prstGeom prst="rect">
            <a:avLst/>
          </a:prstGeom>
        </p:spPr>
      </p:pic>
      <p:sp>
        <p:nvSpPr>
          <p:cNvPr id="6" name="Text Box 5"/>
          <p:cNvSpPr txBox="1"/>
          <p:nvPr/>
        </p:nvSpPr>
        <p:spPr>
          <a:xfrm>
            <a:off x="0" y="6264910"/>
            <a:ext cx="2019935" cy="368300"/>
          </a:xfrm>
          <a:prstGeom prst="rect">
            <a:avLst/>
          </a:prstGeom>
          <a:noFill/>
        </p:spPr>
        <p:txBody>
          <a:bodyPr wrap="square" rtlCol="0">
            <a:spAutoFit/>
          </a:bodyPr>
          <a:lstStyle>
            <a:defPPr/>
          </a:lstStyle>
          <a:p>
            <a:pPr/>
            <a:r>
              <a:rPr lang="en-IN" altLang="en-US"/>
              <a:t>DONOR LIST</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Content Placeholder 3" descr="Blood-Bank-Project-in-VB.NET_.png"/>
          <p:cNvPicPr>
            <a:picLocks noGrp="1" noChangeAspect="1"/>
          </p:cNvPicPr>
          <p:nvPr>
            <p:ph idx="4294967295"/>
          </p:nvPr>
        </p:nvPicPr>
        <p:blipFill>
          <a:blip r:embed="rId2"/>
          <a:stretch>
            <a:fillRect/>
          </a:stretch>
        </p:blipFill>
        <p:spPr>
          <a:xfrm>
            <a:off x="0" y="0"/>
            <a:ext cx="9144000" cy="6705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Content Placeholder 3" descr="2020-11-03 (8)"/>
          <p:cNvPicPr>
            <a:picLocks noGrp="1" noChangeAspect="1"/>
          </p:cNvPicPr>
          <p:nvPr>
            <p:ph idx="1"/>
          </p:nvPr>
        </p:nvPicPr>
        <p:blipFill>
          <a:blip r:embed="rId2"/>
          <a:stretch>
            <a:fillRect/>
          </a:stretch>
        </p:blipFill>
        <p:spPr>
          <a:xfrm>
            <a:off x="0" y="635"/>
            <a:ext cx="9144000" cy="6857365"/>
          </a:xfrm>
          <a:prstGeom prst="rect">
            <a:avLst/>
          </a:prstGeom>
        </p:spPr>
      </p:pic>
      <p:sp>
        <p:nvSpPr>
          <p:cNvPr id="5" name="Text Box 4"/>
          <p:cNvSpPr txBox="1"/>
          <p:nvPr/>
        </p:nvSpPr>
        <p:spPr>
          <a:xfrm>
            <a:off x="0" y="6265545"/>
            <a:ext cx="2945765" cy="368300"/>
          </a:xfrm>
          <a:prstGeom prst="rect">
            <a:avLst/>
          </a:prstGeom>
          <a:noFill/>
        </p:spPr>
        <p:txBody>
          <a:bodyPr wrap="square" rtlCol="0">
            <a:spAutoFit/>
          </a:bodyPr>
          <a:lstStyle>
            <a:defPPr/>
          </a:lstStyle>
          <a:p>
            <a:pPr/>
            <a:r>
              <a:rPr lang="en-IN" altLang="en-US"/>
              <a:t>       ADMIN LOGIN</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Content Placeholder 3" descr="2020-11-03 (9)"/>
          <p:cNvPicPr>
            <a:picLocks noGrp="1" noChangeAspect="1"/>
          </p:cNvPicPr>
          <p:nvPr>
            <p:ph idx="1"/>
          </p:nvPr>
        </p:nvPicPr>
        <p:blipFill>
          <a:blip r:embed="rId2"/>
          <a:stretch>
            <a:fillRect/>
          </a:stretch>
        </p:blipFill>
        <p:spPr>
          <a:xfrm>
            <a:off x="1270" y="0"/>
            <a:ext cx="9142095" cy="6858000"/>
          </a:xfrm>
          <a:prstGeom prst="rect">
            <a:avLst/>
          </a:prstGeom>
        </p:spPr>
      </p:pic>
      <p:sp>
        <p:nvSpPr>
          <p:cNvPr id="5" name="Text Box 4"/>
          <p:cNvSpPr txBox="1"/>
          <p:nvPr/>
        </p:nvSpPr>
        <p:spPr>
          <a:xfrm>
            <a:off x="1270" y="6246495"/>
            <a:ext cx="2744470" cy="368300"/>
          </a:xfrm>
          <a:prstGeom prst="rect">
            <a:avLst/>
          </a:prstGeom>
          <a:noFill/>
        </p:spPr>
        <p:txBody>
          <a:bodyPr wrap="square" rtlCol="0">
            <a:spAutoFit/>
          </a:bodyPr>
          <a:lstStyle>
            <a:defPPr/>
          </a:lstStyle>
          <a:p>
            <a:pPr/>
            <a:r>
              <a:rPr lang="en-IN" altLang="en-US"/>
              <a:t>ADMIN PAGE</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Content Placeholder 3" descr="2020-11-03 (10)"/>
          <p:cNvPicPr>
            <a:picLocks noGrp="1" noChangeAspect="1"/>
          </p:cNvPicPr>
          <p:nvPr>
            <p:ph idx="1"/>
          </p:nvPr>
        </p:nvPicPr>
        <p:blipFill>
          <a:blip r:embed="rId2"/>
          <a:stretch>
            <a:fillRect/>
          </a:stretch>
        </p:blipFill>
        <p:spPr>
          <a:xfrm>
            <a:off x="-635" y="-12065"/>
            <a:ext cx="9144000" cy="6870065"/>
          </a:xfrm>
          <a:prstGeom prst="rect">
            <a:avLst/>
          </a:prstGeom>
        </p:spPr>
      </p:pic>
      <p:sp>
        <p:nvSpPr>
          <p:cNvPr id="6" name="Text Box 5"/>
          <p:cNvSpPr txBox="1"/>
          <p:nvPr/>
        </p:nvSpPr>
        <p:spPr>
          <a:xfrm>
            <a:off x="0" y="6240780"/>
            <a:ext cx="2513330" cy="368300"/>
          </a:xfrm>
          <a:prstGeom prst="rect">
            <a:avLst/>
          </a:prstGeom>
          <a:noFill/>
        </p:spPr>
        <p:txBody>
          <a:bodyPr wrap="square" rtlCol="0">
            <a:spAutoFit/>
          </a:bodyPr>
          <a:lstStyle>
            <a:defPPr/>
          </a:lstStyle>
          <a:p>
            <a:pPr/>
            <a:r>
              <a:rPr lang="en-IN" altLang="en-US"/>
              <a:t>ADMIN PAGE</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6" name="Content Placeholder 5" descr="LOGIN"/>
          <p:cNvPicPr>
            <a:picLocks noGrp="1" noChangeAspect="1"/>
          </p:cNvPicPr>
          <p:nvPr>
            <p:ph idx="1"/>
          </p:nvPr>
        </p:nvPicPr>
        <p:blipFill>
          <a:blip r:embed="rId2"/>
          <a:stretch>
            <a:fillRect/>
          </a:stretch>
        </p:blipFill>
        <p:spPr>
          <a:xfrm>
            <a:off x="0" y="0"/>
            <a:ext cx="9143365" cy="6858000"/>
          </a:xfrm>
          <a:prstGeom prst="rect">
            <a:avLst/>
          </a:prstGeom>
        </p:spPr>
      </p:pic>
      <p:sp>
        <p:nvSpPr>
          <p:cNvPr id="8" name="Text Box 7"/>
          <p:cNvSpPr txBox="1"/>
          <p:nvPr/>
        </p:nvSpPr>
        <p:spPr>
          <a:xfrm>
            <a:off x="0" y="6239510"/>
            <a:ext cx="2110740" cy="368300"/>
          </a:xfrm>
          <a:prstGeom prst="rect">
            <a:avLst/>
          </a:prstGeom>
          <a:noFill/>
        </p:spPr>
        <p:txBody>
          <a:bodyPr wrap="square" rtlCol="0">
            <a:spAutoFit/>
          </a:bodyPr>
          <a:lstStyle>
            <a:defPPr/>
          </a:lstStyle>
          <a:p>
            <a:pPr/>
            <a:r>
              <a:rPr lang="en-IN" altLang="en-US"/>
              <a:t>USER LOGIN</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Content Placeholder 3" descr="2020-11-03 (6)"/>
          <p:cNvPicPr>
            <a:picLocks noGrp="1" noChangeAspect="1"/>
          </p:cNvPicPr>
          <p:nvPr>
            <p:ph idx="1"/>
          </p:nvPr>
        </p:nvPicPr>
        <p:blipFill>
          <a:blip r:embed="rId2"/>
          <a:stretch>
            <a:fillRect/>
          </a:stretch>
        </p:blipFill>
        <p:spPr>
          <a:xfrm>
            <a:off x="0" y="0"/>
            <a:ext cx="9143365" cy="6858000"/>
          </a:xfrm>
          <a:prstGeom prst="rect">
            <a:avLst/>
          </a:prstGeom>
        </p:spPr>
      </p:pic>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altLang="en-US"/>
              <a:t>STAKEHOLDER</a:t>
            </a:r>
          </a:p>
        </p:txBody>
      </p:sp>
      <p:sp>
        <p:nvSpPr>
          <p:cNvPr id="3" name="Content Placeholder 2"/>
          <p:cNvSpPr>
            <a:spLocks noGrp="1"/>
          </p:cNvSpPr>
          <p:nvPr>
            <p:ph idx="1"/>
          </p:nvPr>
        </p:nvSpPr>
        <p:spPr/>
        <p:txBody>
          <a:bodyPr/>
          <a:lstStyle>
            <a:defPPr/>
          </a:lstStyle>
          <a:p>
            <a:pPr/>
            <a:r>
              <a:rPr lang="en-US"/>
              <a:t>Patients in need for blood: Patient who are in need of blood can easily take benefit of our application.</a:t>
            </a:r>
          </a:p>
          <a:p>
            <a:pPr/>
            <a:r>
              <a:rPr lang="en-US"/>
              <a:t>Hospitals : hospitals often require blood for transfusion and our application can make there work easier.</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Content Placeholder 2"/>
          <p:cNvGraphicFramePr>
            <a:graphicFrameLocks noGrp="1"/>
          </p:cNvGraphicFramePr>
          <p:nvPr>
            <p:ph idx="1"/>
          </p:nvPr>
        </p:nvGraphicFramePr>
        <p:xfrm>
          <a:off x="635" y="0"/>
          <a:ext cx="9144000" cy="6858000"/>
        </p:xfrm>
        <a:graphic>
          <a:graphicData uri="http://schemas.openxmlformats.org/drawingml/2006/chart">
            <c:chart xmlns:c="http://schemas.openxmlformats.org/drawingml/2006/chart" r:id="rId2"/>
          </a:graphicData>
        </a:graphic>
      </p:graphicFrame>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REFERENCES</a:t>
            </a:r>
          </a:p>
        </p:txBody>
      </p:sp>
      <p:sp>
        <p:nvSpPr>
          <p:cNvPr id="3" name="Content Placeholder 2"/>
          <p:cNvSpPr>
            <a:spLocks noGrp="1"/>
          </p:cNvSpPr>
          <p:nvPr>
            <p:ph idx="1"/>
          </p:nvPr>
        </p:nvSpPr>
        <p:spPr/>
        <p:txBody>
          <a:bodyPr/>
          <a:lstStyle>
            <a:defPPr/>
          </a:lstStyle>
          <a:p>
            <a:pPr/>
            <a:r>
              <a:rPr lang="en-US" sz="2000"/>
              <a:t>Vikas Kulshreshtha, Sharad Maheshwari. (2011).”Blood Bank Management Information System in India”, International Journal of Engineering,</a:t>
            </a:r>
          </a:p>
          <a:p>
            <a:pPr/>
            <a:r>
              <a:rPr lang="en-US" sz="2000"/>
              <a:t>1,2, 260-263. </a:t>
            </a:r>
          </a:p>
          <a:p>
            <a:pPr/>
            <a:endParaRPr lang="en-US" sz="2000"/>
          </a:p>
          <a:p>
            <a:pPr/>
            <a:r>
              <a:rPr lang="en-US" sz="2000"/>
              <a:t>E- Blood Bank &amp; Research Foundation. (2012). Retrieved from https://ebloodbankodisha.nic.in/Websites/frontPage</a:t>
            </a:r>
          </a:p>
          <a:p>
            <a:pPr/>
            <a:endParaRPr lang="en-US" sz="2000"/>
          </a:p>
          <a:p>
            <a:pPr/>
            <a:r>
              <a:rPr lang="en-US" sz="2000"/>
              <a:t>Blood Bank Today. (2012). Retrieved from https://bloodbanktoday.com/</a:t>
            </a:r>
          </a:p>
          <a:p>
            <a:pPr/>
            <a:r>
              <a:rPr lang="en-US" sz="2000"/>
              <a:t>W3Schools Online Web Tutorials used for learning how to connect database to our website</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noFill/>
        </p:spPr>
        <p:txBody>
          <a:bodyPr>
            <a:normAutofit/>
          </a:bodyPr>
          <a:lstStyle>
            <a:defPPr/>
          </a:lstStyle>
          <a:p>
            <a:r>
              <a:rPr lang="en-US" i="1">
                <a:latin typeface="Arial Rounded MT Bold" pitchFamily="34" charset="0"/>
              </a:rPr>
              <a:t>Today the world is  become a global village where every thing is online.</a:t>
            </a:r>
          </a:p>
          <a:p>
            <a:r>
              <a:rPr lang="en-US" i="1">
                <a:latin typeface="Arial Rounded MT Bold" pitchFamily="34" charset="0"/>
              </a:rPr>
              <a:t>There are so many web based solutions provided in the marked for the comfort of the peoplr.</a:t>
            </a:r>
          </a:p>
          <a:p>
            <a:r>
              <a:rPr lang="en-US" i="1">
                <a:latin typeface="Arial Rounded MT Bold" pitchFamily="34" charset="0"/>
              </a:rPr>
              <a:t>But without blood human being is non living,just by providing the web solution of blood bank management info. System is just one more step in order to serve the mankind</a:t>
            </a:r>
            <a:r>
              <a:rPr lang="en-US"/>
              <a:t>.</a:t>
            </a:r>
          </a:p>
        </p:txBody>
      </p:sp>
      <p:sp>
        <p:nvSpPr>
          <p:cNvPr id="2" name="Title 1"/>
          <p:cNvSpPr>
            <a:spLocks noGrp="1"/>
          </p:cNvSpPr>
          <p:nvPr>
            <p:ph type="title"/>
          </p:nvPr>
        </p:nvSpPr>
        <p:spPr/>
        <p:txBody>
          <a:bodyPr/>
          <a:lstStyle>
            <a:defPPr/>
          </a:lstStyle>
          <a:p>
            <a:pPr algn="ctr"/>
            <a:r>
              <a:rPr lang="en-US" u="sng">
                <a:solidFill>
                  <a:srgbClr val="C00000"/>
                </a:solidFill>
              </a:rPr>
              <a:t>CONCLUSION</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itle 5"/>
          <p:cNvSpPr>
            <a:spLocks noGrp="1"/>
          </p:cNvSpPr>
          <p:nvPr>
            <p:ph type="title"/>
          </p:nvPr>
        </p:nvSpPr>
        <p:spPr/>
        <p:txBody>
          <a:bodyPr/>
          <a:lstStyle>
            <a:defPPr/>
          </a:lstStyle>
          <a:p>
            <a:pPr/>
            <a:endParaRPr lang="en-US"/>
          </a:p>
        </p:txBody>
      </p:sp>
      <p:pic>
        <p:nvPicPr>
          <p:cNvPr id="5" name="Content Placeholder 4" descr="powerpoint-slide-q-and-a-diagram-time-yellow-question-mark-mp-320-1"/>
          <p:cNvPicPr>
            <a:picLocks noGrp="1" noChangeAspect="1"/>
          </p:cNvPicPr>
          <p:nvPr>
            <p:ph idx="1"/>
          </p:nvPr>
        </p:nvPicPr>
        <p:blipFill>
          <a:blip r:embed="rId2"/>
          <a:stretch>
            <a:fillRect/>
          </a:stretch>
        </p:blipFill>
        <p:spPr>
          <a:xfrm>
            <a:off x="-635" y="0"/>
            <a:ext cx="9144635" cy="6911340"/>
          </a:xfrm>
          <a:prstGeom prst="rect">
            <a:avLst/>
          </a:prstGeom>
        </p:spPr>
      </p:pic>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p:txBody>
          <a:bodyPr>
            <a:normAutofit/>
          </a:bodyPr>
          <a:lstStyle>
            <a:defPPr/>
          </a:lstStyle>
          <a:p>
            <a:r>
              <a:rPr lang="en-US" sz="2800">
                <a:latin typeface="Forte" pitchFamily="66" charset="0"/>
              </a:rPr>
              <a:t>  </a:t>
            </a:r>
            <a:r>
              <a:rPr lang="en-US" sz="2800">
                <a:solidFill>
                  <a:srgbClr val="C00000"/>
                </a:solidFill>
                <a:latin typeface="Forte" pitchFamily="66" charset="0"/>
              </a:rPr>
              <a:t>Blood management  system is to maintain the day to day tranctions in blood bnk.the software helps to register all donars. Blood colletions details and blood issued details.</a:t>
            </a:r>
            <a:endParaRPr lang="en-US" sz="2800">
              <a:solidFill>
                <a:schemeClr val="accent2"/>
              </a:solidFill>
              <a:latin typeface="Forte" pitchFamily="66" charset="0"/>
            </a:endParaRPr>
          </a:p>
          <a:p>
            <a:endParaRPr lang="en-US" sz="2800">
              <a:solidFill>
                <a:schemeClr val="accent2"/>
              </a:solidFill>
              <a:latin typeface="Forte" pitchFamily="66" charset="0"/>
            </a:endParaRPr>
          </a:p>
          <a:p>
            <a:pPr marL="109855" indent="0">
              <a:buNone/>
            </a:pPr>
            <a:r>
              <a:rPr lang="en-US" sz="2800">
                <a:solidFill>
                  <a:schemeClr val="accent2"/>
                </a:solidFill>
                <a:latin typeface="Forte" pitchFamily="66" charset="0"/>
              </a:rPr>
              <a:t> </a:t>
            </a:r>
            <a:r>
              <a:rPr lang="en-US" sz="2800">
                <a:solidFill>
                  <a:srgbClr val="C00000"/>
                </a:solidFill>
                <a:latin typeface="Forte" pitchFamily="66" charset="0"/>
              </a:rPr>
              <a:t> objective is only that a healthy blood should reach to the  needy  one at the right time.</a:t>
            </a:r>
          </a:p>
        </p:txBody>
      </p:sp>
      <p:sp>
        <p:nvSpPr>
          <p:cNvPr id="2" name="Title 1"/>
          <p:cNvSpPr>
            <a:spLocks noGrp="1"/>
          </p:cNvSpPr>
          <p:nvPr>
            <p:ph type="title"/>
          </p:nvPr>
        </p:nvSpPr>
        <p:spPr/>
        <p:txBody>
          <a:bodyPr/>
          <a:lstStyle>
            <a:defPPr/>
          </a:lstStyle>
          <a:p>
            <a:pPr algn="l"/>
            <a:r>
              <a:rPr lang="en-US" b="1">
                <a:latin typeface="+mn-lt"/>
              </a:rPr>
              <a:t>       INTRODUCTION</a:t>
            </a:r>
          </a:p>
        </p:txBody>
      </p:sp>
      <p:sp>
        <p:nvSpPr>
          <p:cNvPr id="4" name="Right Arrow 3"/>
          <p:cNvSpPr/>
          <p:nvPr/>
        </p:nvSpPr>
        <p:spPr>
          <a:xfrm>
            <a:off x="533400" y="1752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6" name="Right Arrow 5"/>
          <p:cNvSpPr/>
          <p:nvPr/>
        </p:nvSpPr>
        <p:spPr>
          <a:xfrm>
            <a:off x="457200" y="3886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7" name="Rectangle 6"/>
          <p:cNvSpPr/>
          <p:nvPr/>
        </p:nvSpPr>
        <p:spPr>
          <a:xfrm>
            <a:off x="2027938" y="2967335"/>
            <a:ext cx="184730" cy="923330"/>
          </a:xfrm>
          <a:prstGeom prst="rect">
            <a:avLst/>
          </a:prstGeom>
          <a:noFill/>
        </p:spPr>
        <p:txBody>
          <a:bodyPr wrap="none" lIns="91440" tIns="45720" rIns="91440" bIns="45720">
            <a:spAutoFit/>
          </a:bodyPr>
          <a:lstStyle>
            <a:defPPr/>
          </a:lstStyle>
          <a:p>
            <a:pPr algn="ctr"/>
            <a:endParaRPr lang="en-US" sz="54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 name="Picture 7" descr="images10.jpg"/>
          <p:cNvPicPr>
            <a:picLocks noChangeAspect="1"/>
          </p:cNvPicPr>
          <p:nvPr/>
        </p:nvPicPr>
        <p:blipFill>
          <a:blip r:embed="rId2"/>
          <a:stretch>
            <a:fillRect/>
          </a:stretch>
        </p:blipFill>
        <p:spPr>
          <a:xfrm>
            <a:off x="4601845" y="5271135"/>
            <a:ext cx="2743200" cy="1254760"/>
          </a:xfrm>
          <a:prstGeom prst="rect">
            <a:avLst/>
          </a:prstGeom>
        </p:spPr>
      </p:pic>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4" name="Title 13"/>
          <p:cNvSpPr>
            <a:spLocks noGrp="1"/>
          </p:cNvSpPr>
          <p:nvPr>
            <p:ph type="title"/>
          </p:nvPr>
        </p:nvSpPr>
        <p:spPr/>
        <p:txBody>
          <a:bodyPr/>
          <a:lstStyle>
            <a:defPPr/>
          </a:lstStyle>
          <a:p>
            <a:pPr/>
            <a:endParaRPr lang="en-US"/>
          </a:p>
        </p:txBody>
      </p:sp>
      <p:pic>
        <p:nvPicPr>
          <p:cNvPr id="13" name="Content Placeholder 12" descr="OIP (4)"/>
          <p:cNvPicPr>
            <a:picLocks noGrp="1" noChangeAspect="1"/>
          </p:cNvPicPr>
          <p:nvPr>
            <p:ph idx="1"/>
          </p:nvPr>
        </p:nvPicPr>
        <p:blipFill>
          <a:blip r:embed="rId2"/>
          <a:stretch>
            <a:fillRect/>
          </a:stretch>
        </p:blipFill>
        <p:spPr>
          <a:xfrm>
            <a:off x="635" y="0"/>
            <a:ext cx="9143365" cy="6858000"/>
          </a:xfrm>
          <a:prstGeom prst="rect">
            <a:avLst/>
          </a:prstGeom>
        </p:spPr>
      </p:pic>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Content Placeholder 5"/>
          <p:cNvSpPr>
            <a:spLocks noGrp="1"/>
          </p:cNvSpPr>
          <p:nvPr>
            <p:ph idx="1"/>
          </p:nvPr>
        </p:nvSpPr>
        <p:spPr>
          <a:xfrm>
            <a:off x="457200" y="1295400"/>
            <a:ext cx="8229600" cy="4877117"/>
          </a:xfrm>
        </p:spPr>
        <p:txBody>
          <a:bodyPr>
            <a:normAutofit/>
          </a:bodyPr>
          <a:lstStyle>
            <a:defPPr/>
          </a:lstStyle>
          <a:p>
            <a:pPr>
              <a:buFont typeface="Wingdings" panose="05000000000000000000" pitchFamily="2" charset="2"/>
              <a:buChar char="v"/>
            </a:pPr>
            <a:r>
              <a:rPr lang="en-US" sz="2400" i="1">
                <a:solidFill>
                  <a:srgbClr val="C00000"/>
                </a:solidFill>
              </a:rPr>
              <a:t>The objective of  this application is to devloping an online Blood Donation information.</a:t>
            </a:r>
          </a:p>
          <a:p>
            <a:pPr>
              <a:buFont typeface="Wingdings" panose="05000000000000000000" pitchFamily="2" charset="2"/>
              <a:buChar char="v"/>
            </a:pPr>
            <a:r>
              <a:rPr lang="en-US" sz="2400" i="1">
                <a:solidFill>
                  <a:srgbClr val="C00000"/>
                </a:solidFill>
              </a:rPr>
              <a:t>Easily search the donor list  </a:t>
            </a:r>
          </a:p>
          <a:p>
            <a:pPr>
              <a:buFont typeface="Wingdings" panose="05000000000000000000" pitchFamily="2" charset="2"/>
              <a:buChar char="v"/>
            </a:pPr>
            <a:r>
              <a:rPr lang="en-US" sz="2400" i="1">
                <a:solidFill>
                  <a:srgbClr val="C00000"/>
                </a:solidFill>
              </a:rPr>
              <a:t>This system is used for maintain whole info. About donar,receivers</a:t>
            </a:r>
            <a:r>
              <a:rPr lang="en-IN" altLang="en-US" sz="2400" i="1" err="1">
                <a:solidFill>
                  <a:srgbClr val="C00000"/>
                </a:solidFill>
              </a:rPr>
              <a:t>.</a:t>
            </a:r>
          </a:p>
        </p:txBody>
      </p:sp>
      <p:sp>
        <p:nvSpPr>
          <p:cNvPr id="5" name="Title 4"/>
          <p:cNvSpPr>
            <a:spLocks noGrp="1"/>
          </p:cNvSpPr>
          <p:nvPr>
            <p:ph type="title"/>
          </p:nvPr>
        </p:nvSpPr>
        <p:spPr>
          <a:xfrm>
            <a:off x="457200" y="253536"/>
            <a:ext cx="8229600" cy="813264"/>
          </a:xfrm>
        </p:spPr>
        <p:txBody>
          <a:bodyPr/>
          <a:lstStyle>
            <a:defPPr/>
          </a:lstStyle>
          <a:p>
            <a:pPr algn="ctr"/>
            <a:r>
              <a:rPr lang="en-IN" altLang="en-US"/>
              <a:t> OBJECTIVE</a:t>
            </a:r>
          </a:p>
        </p:txBody>
      </p:sp>
      <p:pic>
        <p:nvPicPr>
          <p:cNvPr id="7" name="Picture 6" descr="download 1.jpg"/>
          <p:cNvPicPr>
            <a:picLocks noChangeAspect="1"/>
          </p:cNvPicPr>
          <p:nvPr/>
        </p:nvPicPr>
        <p:blipFill>
          <a:blip r:embed="rId2"/>
          <a:stretch>
            <a:fillRect/>
          </a:stretch>
        </p:blipFill>
        <p:spPr>
          <a:xfrm>
            <a:off x="2971801" y="4114800"/>
            <a:ext cx="3014662" cy="2209800"/>
          </a:xfrm>
          <a:prstGeom prst="rect">
            <a:avLst/>
          </a:prstGeom>
        </p:spPr>
      </p:pic>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Content Placeholder 1"/>
          <p:cNvSpPr>
            <a:spLocks noGrp="1"/>
          </p:cNvSpPr>
          <p:nvPr>
            <p:ph sz="half" idx="1"/>
          </p:nvPr>
        </p:nvSpPr>
        <p:spPr>
          <a:xfrm>
            <a:off x="457200" y="1481455"/>
            <a:ext cx="8509635" cy="4326255"/>
          </a:xfrm>
        </p:spPr>
        <p:txBody>
          <a:bodyPr/>
          <a:lstStyle>
            <a:defPPr/>
          </a:lstStyle>
          <a:p>
            <a:pPr/>
            <a:r>
              <a:rPr lang="en-US">
                <a:solidFill>
                  <a:srgbClr val="C00000"/>
                </a:solidFill>
              </a:rPr>
              <a:t>  In a digital era everyone wants to get their work faster .we saw that lot people die due to unavailabilty of blood and </a:t>
            </a:r>
            <a:r>
              <a:rPr lang="en-IN" altLang="en-US">
                <a:solidFill>
                  <a:srgbClr val="C00000"/>
                </a:solidFill>
              </a:rPr>
              <a:t>o</a:t>
            </a:r>
            <a:r>
              <a:rPr lang="en-US">
                <a:solidFill>
                  <a:srgbClr val="C00000"/>
                </a:solidFill>
              </a:rPr>
              <a:t>n seeing this type of problem you should move  a one step ahead and the save the life of other who are in need.</a:t>
            </a:r>
          </a:p>
          <a:p>
            <a:pPr marL="109855" indent="0">
              <a:buNone/>
            </a:pPr>
            <a:r>
              <a:rPr lang="en-IN" altLang="en-US">
                <a:solidFill>
                  <a:srgbClr val="C00000"/>
                </a:solidFill>
              </a:rPr>
              <a:t>BECAUSE::</a:t>
            </a:r>
            <a:endParaRPr lang="en-US">
              <a:solidFill>
                <a:srgbClr val="C00000"/>
              </a:solidFill>
            </a:endParaRPr>
          </a:p>
          <a:p>
            <a:pPr marL="109855" indent="0">
              <a:buNone/>
            </a:pPr>
            <a:r>
              <a:rPr lang="en-US">
                <a:solidFill>
                  <a:schemeClr val="accent2"/>
                </a:solidFill>
              </a:rPr>
              <a:t>                                  </a:t>
            </a:r>
            <a:r>
              <a:rPr lang="en-US"/>
              <a:t>                                       </a:t>
            </a:r>
          </a:p>
        </p:txBody>
      </p:sp>
      <p:sp>
        <p:nvSpPr>
          <p:cNvPr id="3" name="Title 2"/>
          <p:cNvSpPr>
            <a:spLocks noGrp="1"/>
          </p:cNvSpPr>
          <p:nvPr>
            <p:ph type="title"/>
          </p:nvPr>
        </p:nvSpPr>
        <p:spPr>
          <a:noFill/>
        </p:spPr>
        <p:txBody>
          <a:bodyPr/>
          <a:lstStyle>
            <a:defPPr/>
          </a:lstStyle>
          <a:p>
            <a:pPr/>
            <a:r>
              <a:rPr lang="en-IN" altLang="en-US">
                <a:solidFill>
                  <a:schemeClr val="tx1"/>
                </a:solidFill>
              </a:rPr>
              <a:t>MOTIVATION</a:t>
            </a:r>
          </a:p>
        </p:txBody>
      </p:sp>
      <p:pic>
        <p:nvPicPr>
          <p:cNvPr id="4" name="Content Placeholder 3" descr="download7.jp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4685" y="4134485"/>
            <a:ext cx="2710815" cy="1924050"/>
          </a:xfrm>
          <a:prstGeom prst="rect">
            <a:avLst/>
          </a:prstGeom>
        </p:spPr>
      </p:pic>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Content Placeholder 1"/>
          <p:cNvSpPr>
            <a:spLocks noGrp="1"/>
          </p:cNvSpPr>
          <p:nvPr>
            <p:ph idx="4294967295"/>
          </p:nvPr>
        </p:nvSpPr>
        <p:spPr>
          <a:xfrm>
            <a:off x="0" y="1481455"/>
            <a:ext cx="8229600" cy="4525645"/>
          </a:xfrm>
        </p:spPr>
        <p:txBody>
          <a:bodyPr/>
          <a:lstStyle>
            <a:defPPr/>
          </a:lstStyle>
          <a:p>
            <a:pPr/>
            <a:r>
              <a:rPr lang="en-US">
                <a:solidFill>
                  <a:srgbClr val="C00000"/>
                </a:solidFill>
              </a:rPr>
              <a:t> In future , we can add the stock information of blood and maintain the supply and utility of blood in efficient way.</a:t>
            </a:r>
          </a:p>
          <a:p>
            <a:pPr/>
            <a:r>
              <a:rPr lang="en-US">
                <a:solidFill>
                  <a:srgbClr val="C00000"/>
                </a:solidFill>
              </a:rPr>
              <a:t>We can also add a feature in which needed one can search  </a:t>
            </a:r>
            <a:r>
              <a:rPr lang="en-IN" altLang="en-US">
                <a:solidFill>
                  <a:srgbClr val="C00000"/>
                </a:solidFill>
              </a:rPr>
              <a:t>donor detail</a:t>
            </a:r>
            <a:r>
              <a:rPr lang="en-US">
                <a:solidFill>
                  <a:srgbClr val="C00000"/>
                </a:solidFill>
              </a:rPr>
              <a:t> through  just sending a message through simple </a:t>
            </a:r>
            <a:r>
              <a:rPr lang="en-IN" altLang="en-US">
                <a:solidFill>
                  <a:srgbClr val="C00000"/>
                </a:solidFill>
              </a:rPr>
              <a:t>P</a:t>
            </a:r>
            <a:r>
              <a:rPr lang="en-US">
                <a:solidFill>
                  <a:srgbClr val="C00000"/>
                </a:solidFill>
              </a:rPr>
              <a:t>hone </a:t>
            </a:r>
            <a:r>
              <a:rPr lang="en-IN" altLang="en-US">
                <a:solidFill>
                  <a:srgbClr val="C00000"/>
                </a:solidFill>
              </a:rPr>
              <a:t>.</a:t>
            </a:r>
          </a:p>
          <a:p>
            <a:pPr marL="109855" indent="0">
              <a:buNone/>
            </a:pPr>
            <a:endParaRPr lang="en-IN" altLang="en-US">
              <a:solidFill>
                <a:srgbClr val="C00000"/>
              </a:solidFill>
            </a:endParaRPr>
          </a:p>
        </p:txBody>
      </p:sp>
      <p:sp>
        <p:nvSpPr>
          <p:cNvPr id="3" name="Title 2"/>
          <p:cNvSpPr>
            <a:spLocks noGrp="1"/>
          </p:cNvSpPr>
          <p:nvPr>
            <p:ph type="title" idx="4294967295"/>
          </p:nvPr>
        </p:nvSpPr>
        <p:spPr>
          <a:xfrm>
            <a:off x="0" y="274955"/>
            <a:ext cx="8229600" cy="1143000"/>
          </a:xfrm>
        </p:spPr>
        <p:txBody>
          <a:bodyPr/>
          <a:lstStyle>
            <a:defPPr/>
          </a:lstStyle>
          <a:p>
            <a:pPr/>
            <a:r>
              <a:rPr lang="en-IN" altLang="en-US"/>
              <a:t>Scope::</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Content Placeholder 1"/>
          <p:cNvSpPr>
            <a:spLocks noGrp="1"/>
          </p:cNvSpPr>
          <p:nvPr>
            <p:ph idx="1"/>
          </p:nvPr>
        </p:nvSpPr>
        <p:spPr>
          <a:xfrm>
            <a:off x="457200" y="1618615"/>
            <a:ext cx="8229600" cy="4525963"/>
          </a:xfrm>
        </p:spPr>
        <p:txBody>
          <a:bodyPr>
            <a:normAutofit fontScale="90000"/>
          </a:bodyPr>
          <a:lstStyle>
            <a:defPPr/>
          </a:lstStyle>
          <a:p>
            <a:pPr marL="109855" indent="0">
              <a:buNone/>
            </a:pPr>
            <a:r>
              <a:rPr lang="en-US">
                <a:solidFill>
                  <a:srgbClr val="C00000"/>
                </a:solidFill>
              </a:rPr>
              <a:t>1.Bloodbanktoday</a:t>
            </a:r>
          </a:p>
          <a:p>
            <a:pPr marL="109855" indent="0">
              <a:buNone/>
            </a:pPr>
            <a:r>
              <a:rPr lang="en-US">
                <a:gradFill>
                  <a:gsLst>
                    <a:gs pos="0">
                      <a:srgbClr val="012D86"/>
                    </a:gs>
                    <a:gs pos="100000">
                      <a:srgbClr val="0E2557"/>
                    </a:gs>
                  </a:gsLst>
                  <a:lin scaled="0"/>
                </a:gradFill>
              </a:rPr>
              <a:t>The website for Blood Bank India is a website that provides the facility for the donor to register by him or herself as a blood donor.It also provides a feature where a person can request blood from bloodbanktoday.It also provide a list of blood bank which can easily search by just entering the state and district .This website not provides the stock information of blood .In this website we can donate fund also for good cause.</a:t>
            </a:r>
            <a:endParaRPr lang="en-US"/>
          </a:p>
          <a:p>
            <a:pPr marL="109855" indent="0">
              <a:buNone/>
            </a:pPr>
            <a:r>
              <a:rPr lang="en-US">
                <a:solidFill>
                  <a:srgbClr val="FF0000"/>
                </a:solidFill>
              </a:rPr>
              <a:t>https://bloodbanktoday.com/</a:t>
            </a:r>
          </a:p>
          <a:p>
            <a:endParaRPr lang="en-US"/>
          </a:p>
          <a:p>
            <a:endParaRPr lang="en-US"/>
          </a:p>
        </p:txBody>
      </p:sp>
      <p:sp>
        <p:nvSpPr>
          <p:cNvPr id="3" name="Title 2"/>
          <p:cNvSpPr>
            <a:spLocks noGrp="1"/>
          </p:cNvSpPr>
          <p:nvPr>
            <p:ph type="title"/>
          </p:nvPr>
        </p:nvSpPr>
        <p:spPr/>
        <p:txBody>
          <a:bodyPr/>
          <a:lstStyle>
            <a:defPPr/>
          </a:lstStyle>
          <a:p>
            <a:pPr/>
            <a:r>
              <a:rPr lang="en-IN" altLang="en-US"/>
              <a:t>Related Previous Work</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Content Placeholder 1"/>
          <p:cNvSpPr>
            <a:spLocks noGrp="1"/>
          </p:cNvSpPr>
          <p:nvPr>
            <p:ph idx="1"/>
          </p:nvPr>
        </p:nvSpPr>
        <p:spPr>
          <a:xfrm>
            <a:off x="393065" y="1044575"/>
            <a:ext cx="8229600" cy="4525963"/>
          </a:xfrm>
        </p:spPr>
        <p:txBody>
          <a:bodyPr/>
          <a:lstStyle>
            <a:defPPr/>
          </a:lstStyle>
          <a:p>
            <a:pPr marL="109855" indent="0">
              <a:buNone/>
            </a:pPr>
            <a:r>
              <a:rPr lang="en-IN" altLang="en-US">
                <a:solidFill>
                  <a:srgbClr val="C00000"/>
                </a:solidFill>
              </a:rPr>
              <a:t>2.</a:t>
            </a:r>
            <a:r>
              <a:rPr lang="en-US">
                <a:solidFill>
                  <a:srgbClr val="C00000"/>
                </a:solidFill>
                <a:sym typeface="+mn-ea"/>
              </a:rPr>
              <a:t>ebloodbankodisha</a:t>
            </a:r>
            <a:endParaRPr lang="en-US">
              <a:solidFill>
                <a:srgbClr val="C00000"/>
              </a:solidFill>
            </a:endParaRPr>
          </a:p>
          <a:p>
            <a:pPr marL="109855" indent="0">
              <a:buNone/>
            </a:pPr>
            <a:r>
              <a:rPr lang="en-US">
                <a:solidFill>
                  <a:srgbClr val="002060"/>
                </a:solidFill>
                <a:sym typeface="+mn-ea"/>
              </a:rPr>
              <a:t>Ebloodbankodisha is a goverment organization that helps to donate blood. This website provide information about blood stock but we can not registered as a donor we have to visit to a  blood bank to register .we can login as a blood bank user,and a state user.This website not provide the donor information for all user .</a:t>
            </a:r>
            <a:endParaRPr lang="en-US">
              <a:solidFill>
                <a:srgbClr val="002060"/>
              </a:solidFill>
            </a:endParaRPr>
          </a:p>
          <a:p>
            <a:pPr marL="109855" indent="0">
              <a:buNone/>
            </a:pPr>
            <a:r>
              <a:rPr lang="en-US">
                <a:solidFill>
                  <a:schemeClr val="accent2"/>
                </a:solidFill>
                <a:sym typeface="+mn-ea"/>
              </a:rPr>
              <a:t>https://ebloodbankodisha.nic.in/Websites/frontPage</a:t>
            </a:r>
            <a:endParaRPr lang="en-US">
              <a:solidFill>
                <a:schemeClr val="accent2"/>
              </a:solidFill>
            </a:endParaRPr>
          </a:p>
          <a:p>
            <a:pPr marL="109855" indent="0">
              <a:buNone/>
            </a:pPr>
            <a:endParaRPr lang="en-US" altLang="en-US">
              <a:solidFill>
                <a:schemeClr val="accent2"/>
              </a:solidFill>
            </a:endParaRP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Template>Concourse</Template>
  <Company>by adguard</Company>
  <PresentationFormat>On-screen Show (4:3)</PresentationFormat>
  <Paragraphs>116</Paragraphs>
  <Slides>40</Slides>
  <Notes>1</Notes>
  <TotalTime>6</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40</vt:i4>
      </vt:variant>
    </vt:vector>
  </HeadingPairs>
  <TitlesOfParts>
    <vt:vector baseType="lpstr" size="49">
      <vt:lpstr>Arial</vt:lpstr>
      <vt:lpstr>Calibri</vt:lpstr>
      <vt:lpstr>Arial Black</vt:lpstr>
      <vt:lpstr>Bahnschrift</vt:lpstr>
      <vt:lpstr>Courier New</vt:lpstr>
      <vt:lpstr>Forte</vt:lpstr>
      <vt:lpstr>Wingdings</vt:lpstr>
      <vt:lpstr>Arial Rounded MT Bold</vt:lpstr>
      <vt:lpstr>Default Design</vt:lpstr>
      <vt:lpstr>BLOOD DONATION MANAGEMENT SYSTEM</vt:lpstr>
      <vt:lpstr>CONTENTS:::</vt:lpstr>
      <vt:lpstr>PowerPoint Presentation</vt:lpstr>
      <vt:lpstr>       INTRODUCTION</vt:lpstr>
      <vt:lpstr> OBJECTIVE</vt:lpstr>
      <vt:lpstr>MOTIVATION</vt:lpstr>
      <vt:lpstr>Scope::</vt:lpstr>
      <vt:lpstr>Related Previous Work</vt:lpstr>
      <vt:lpstr>PowerPoint Presentation</vt:lpstr>
      <vt:lpstr>TECHNOLOGIES USED</vt:lpstr>
      <vt:lpstr>PowerPoint Presentation</vt:lpstr>
      <vt:lpstr>EXISTING SYSTEM</vt:lpstr>
      <vt:lpstr>PROPOSED SYSTEM</vt:lpstr>
      <vt:lpstr>MODULES</vt:lpstr>
      <vt:lpstr>UML DIAGRAM:ADMIN</vt:lpstr>
      <vt:lpstr>UML DIAGRAM:DONOR</vt:lpstr>
      <vt:lpstr>DATA FLOW DIAGRAM</vt:lpstr>
      <vt:lpstr>    ACTIVITY DIAGRAM:DONOR</vt:lpstr>
      <vt:lpstr>ACTIVITY DIAGRAM:ADMIN</vt:lpstr>
      <vt:lpstr>ER DIAGRAM</vt:lpstr>
      <vt:lpstr>COMPONENT DIAGRAM::</vt:lpstr>
      <vt:lpstr>SEQUENCE DIAGRAM</vt:lpstr>
      <vt:lpstr>SEQUENCE DIAGRAM</vt:lpstr>
      <vt:lpstr>             OUTPUT SCREEN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STAKEHOLDER</vt:lpstr>
      <vt:lpstr>PowerPoint Presentation</vt:lpstr>
      <vt:lpstr>REFERENCES</vt:lpstr>
      <vt:lpstr>CONCLUSION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BLOOD MANAGEMENT SYSTEM</dc:title>
  <dc:creator>Admin</dc:creator>
  <cp:lastModifiedBy>Shiva Kant Mishra</cp:lastModifiedBy>
  <cp:revision>68</cp:revision>
  <dcterms:created xsi:type="dcterms:W3CDTF">2020-10-26T06:53:00Z</dcterms:created>
  <dcterms:modified xsi:type="dcterms:W3CDTF">2022-12-07T20:24:05Z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0x010100B3812349DF819C40AFFC9552C9680F65</vt:lpwstr>
  </property>
  <property fmtid="{D5CDD505-2E9C-101B-9397-08002B2CF9AE}" pid="3" name="KSOProductBuildVer">
    <vt:lpwstr>1033-11.2.0.9747</vt:lpwstr>
  </property>
</Properties>
</file>