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7" r:id="rId2"/>
    <p:sldId id="259" r:id="rId3"/>
    <p:sldId id="266"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4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CD85-F477-4857-686C-F04D77E88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2B8360-9542-99A2-F527-F0F8948F7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F61D2-D630-C2C9-27CE-BC506A10DF55}"/>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39E5AD6A-6DBD-4395-08EA-BA7960308A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0738B-3316-2FD2-F79A-73964595B189}"/>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336110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CCC1-DCDC-ABD3-5418-44D239801C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94776-5C82-6BBD-CB9C-788A7A148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23BEE-CC1C-408B-F35B-60BF79EF83B8}"/>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2A717A07-4E12-7333-1C87-882C61B203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7D4C67-51F0-44C2-596C-D7E269CF9CFB}"/>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312043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50D05-8B2B-DF95-0A55-565C2EAB7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7A73C-CE02-6CB8-95B9-82E87489FB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6375C-10F3-7687-FDEC-5986E758E2FC}"/>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CA1578F6-1EEA-2605-B356-A4921DCF7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F2479-3762-EAD9-BF34-9E10EE60D110}"/>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37936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52A1-E41A-D395-7795-380A6FBD7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FF08FF-39EF-63CC-561C-8FE009E1F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CE1751-209B-8EC0-C383-B3CD75B7D090}"/>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A38E53D4-F834-5632-20BC-690AC1CB9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613C48-F8DE-6402-6064-0D005296A271}"/>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12621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2F4C-80EC-DC22-8C4E-91F459CD5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65BE1C-C181-EFF9-1C5E-BA60D1FEA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7C62F-397E-8EB6-8244-7E21A6997209}"/>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56AE943D-B544-5267-01BB-064DD1BCD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A08836-818F-4891-4286-5A6D6127CE5D}"/>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299335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6E23-FB97-731B-5E2F-9DA22A5A71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7A20CC-2561-E208-EB22-FEFE2B79D9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421DA8-CECD-7698-7DEB-62C4B013F0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F98223-42AC-1E21-D37E-29FCCC9B1896}"/>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6" name="Footer Placeholder 5">
            <a:extLst>
              <a:ext uri="{FF2B5EF4-FFF2-40B4-BE49-F238E27FC236}">
                <a16:creationId xmlns:a16="http://schemas.microsoft.com/office/drawing/2014/main" id="{AB8971FC-DEC9-BBA5-C966-EEA173F7CA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DE3ED-3E2A-4F5F-7A0C-CB1BC60B7800}"/>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59360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B661-03AE-F7D1-D924-EC6F7E6C46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EE602-7700-63E7-4202-31B9E32DE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4DD72-E022-1638-2EA5-7A003BE32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17C9C4-1710-31C3-85EE-BCC0FF320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7CB37F-E626-4B93-12C1-044826C3A2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F54440-5D8B-2027-E267-FED161684ACE}"/>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8" name="Footer Placeholder 7">
            <a:extLst>
              <a:ext uri="{FF2B5EF4-FFF2-40B4-BE49-F238E27FC236}">
                <a16:creationId xmlns:a16="http://schemas.microsoft.com/office/drawing/2014/main" id="{C28ECDB6-F41A-AABC-9BB1-1CCA32F3BB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D654BC-8E1F-8B91-57AE-EBF1219A8248}"/>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59967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AFD-743C-526D-8C19-C11C316B20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98063-8FA6-DD12-9B9C-3C2A02F9CE08}"/>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4" name="Footer Placeholder 3">
            <a:extLst>
              <a:ext uri="{FF2B5EF4-FFF2-40B4-BE49-F238E27FC236}">
                <a16:creationId xmlns:a16="http://schemas.microsoft.com/office/drawing/2014/main" id="{9DF227DA-0DA4-3E4D-3594-A0597AE7DA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97CA78-9122-2B29-E21D-4951DD0E4FCD}"/>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352861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A8F8E-D3A1-8556-885D-20EAD900A56F}"/>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3" name="Footer Placeholder 2">
            <a:extLst>
              <a:ext uri="{FF2B5EF4-FFF2-40B4-BE49-F238E27FC236}">
                <a16:creationId xmlns:a16="http://schemas.microsoft.com/office/drawing/2014/main" id="{7A2A64CF-35F8-E699-C513-97B7E12DA4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392FDD-BB41-AEB7-A4CA-EC572CBBCAF2}"/>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258787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7EA5-C841-7B83-2D7B-EA265DFE2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5B0599-2E00-B3D0-3A5A-29B5E7A82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AB0173-615F-FD70-9488-4CAF9244E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A281D-1D9D-48B5-C8D8-819C476893CB}"/>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6" name="Footer Placeholder 5">
            <a:extLst>
              <a:ext uri="{FF2B5EF4-FFF2-40B4-BE49-F238E27FC236}">
                <a16:creationId xmlns:a16="http://schemas.microsoft.com/office/drawing/2014/main" id="{50E31FF4-751B-5E67-04A8-08136D85B1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95C3B-62DD-192B-3D72-A8E3A853A001}"/>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28737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3D064-7354-29E7-DA55-FBF19ECB5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E1E74D-2BC2-BDFE-5EC2-4394204C85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625BA8-07E9-41B6-E641-2C10BBC22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7C5B1-38EC-B70E-6236-8C3BF9BA8F20}"/>
              </a:ext>
            </a:extLst>
          </p:cNvPr>
          <p:cNvSpPr>
            <a:spLocks noGrp="1"/>
          </p:cNvSpPr>
          <p:nvPr>
            <p:ph type="dt" sz="half" idx="10"/>
          </p:nvPr>
        </p:nvSpPr>
        <p:spPr/>
        <p:txBody>
          <a:bodyPr/>
          <a:lstStyle/>
          <a:p>
            <a:fld id="{B4EA921D-FF5B-4B8B-BD54-7C999FFDC836}" type="datetimeFigureOut">
              <a:rPr lang="en-IN" smtClean="0"/>
              <a:t>02-12-2023</a:t>
            </a:fld>
            <a:endParaRPr lang="en-IN"/>
          </a:p>
        </p:txBody>
      </p:sp>
      <p:sp>
        <p:nvSpPr>
          <p:cNvPr id="6" name="Footer Placeholder 5">
            <a:extLst>
              <a:ext uri="{FF2B5EF4-FFF2-40B4-BE49-F238E27FC236}">
                <a16:creationId xmlns:a16="http://schemas.microsoft.com/office/drawing/2014/main" id="{3EEC6090-472C-4CC4-47AC-A394C49FE3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68EC-3FF8-E506-1B5B-02BE6E924635}"/>
              </a:ext>
            </a:extLst>
          </p:cNvPr>
          <p:cNvSpPr>
            <a:spLocks noGrp="1"/>
          </p:cNvSpPr>
          <p:nvPr>
            <p:ph type="sldNum" sz="quarter" idx="12"/>
          </p:nvPr>
        </p:nvSpPr>
        <p:spPr/>
        <p:txBody>
          <a:bodyPr/>
          <a:lstStyle/>
          <a:p>
            <a:fld id="{1647714C-A285-4EA0-B1AE-BA97829DC295}" type="slidenum">
              <a:rPr lang="en-IN" smtClean="0"/>
              <a:t>‹#›</a:t>
            </a:fld>
            <a:endParaRPr lang="en-IN"/>
          </a:p>
        </p:txBody>
      </p:sp>
    </p:spTree>
    <p:extLst>
      <p:ext uri="{BB962C8B-B14F-4D97-AF65-F5344CB8AC3E}">
        <p14:creationId xmlns:p14="http://schemas.microsoft.com/office/powerpoint/2010/main" val="330758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161C2-6C33-AA6B-52FF-EAA5FC377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396671-E602-9C22-485D-14BA231A0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BD3EC5-B802-A9BE-9E0C-F654B3714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A921D-FF5B-4B8B-BD54-7C999FFDC836}" type="datetimeFigureOut">
              <a:rPr lang="en-IN" smtClean="0"/>
              <a:t>02-12-2023</a:t>
            </a:fld>
            <a:endParaRPr lang="en-IN"/>
          </a:p>
        </p:txBody>
      </p:sp>
      <p:sp>
        <p:nvSpPr>
          <p:cNvPr id="5" name="Footer Placeholder 4">
            <a:extLst>
              <a:ext uri="{FF2B5EF4-FFF2-40B4-BE49-F238E27FC236}">
                <a16:creationId xmlns:a16="http://schemas.microsoft.com/office/drawing/2014/main" id="{FA984017-1B4E-F8E5-5054-1168B86DE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14A0BD-41DA-0AB2-5744-F4B02BA4B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7714C-A285-4EA0-B1AE-BA97829DC295}" type="slidenum">
              <a:rPr lang="en-IN" smtClean="0"/>
              <a:t>‹#›</a:t>
            </a:fld>
            <a:endParaRPr lang="en-IN"/>
          </a:p>
        </p:txBody>
      </p:sp>
    </p:spTree>
    <p:extLst>
      <p:ext uri="{BB962C8B-B14F-4D97-AF65-F5344CB8AC3E}">
        <p14:creationId xmlns:p14="http://schemas.microsoft.com/office/powerpoint/2010/main" val="203108451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globalaccount@massiverocket.com" TargetMode="External"/><Relationship Id="rId7" Type="http://schemas.openxmlformats.org/officeDocument/2006/relationships/hyperlink" Target="https://oi67410.uk-south.azure.snowflakecomputing.com/" TargetMode="External"/><Relationship Id="rId2" Type="http://schemas.openxmlformats.org/officeDocument/2006/relationships/hyperlink" Target="https://nl16717.uk-south.azure.snowflakecomputing.com/" TargetMode="External"/><Relationship Id="rId1" Type="http://schemas.openxmlformats.org/officeDocument/2006/relationships/slideLayout" Target="../slideLayouts/slideLayout7.xml"/><Relationship Id="rId6" Type="http://schemas.openxmlformats.org/officeDocument/2006/relationships/hyperlink" Target="mailto:hotelaccount3@massiverocket.com" TargetMode="External"/><Relationship Id="rId5" Type="http://schemas.openxmlformats.org/officeDocument/2006/relationships/hyperlink" Target="mailto:hotelaccount2@massiverocket.com" TargetMode="External"/><Relationship Id="rId4" Type="http://schemas.openxmlformats.org/officeDocument/2006/relationships/hyperlink" Target="mailto:hotelaccount1@massiverocke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PaintStrokes intensity="2"/>
                    </a14:imgEffect>
                  </a14:imgLayer>
                </a14:imgProps>
              </a:ext>
            </a:extLst>
          </a:blip>
          <a:srcRect/>
          <a:stretch>
            <a:fillRect l="-1000" t="-1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D023-81A4-EADC-5D8D-FFA2ABDC90C5}"/>
              </a:ext>
            </a:extLst>
          </p:cNvPr>
          <p:cNvSpPr>
            <a:spLocks noGrp="1"/>
          </p:cNvSpPr>
          <p:nvPr>
            <p:ph type="title"/>
          </p:nvPr>
        </p:nvSpPr>
        <p:spPr>
          <a:xfrm>
            <a:off x="-671060" y="330463"/>
            <a:ext cx="12343656" cy="1752599"/>
          </a:xfrm>
        </p:spPr>
        <p:txBody>
          <a:bodyPr/>
          <a:lstStyle/>
          <a:p>
            <a:pPr algn="ctr"/>
            <a:r>
              <a:rPr lang="en-IN" b="1" dirty="0">
                <a:solidFill>
                  <a:schemeClr val="bg1"/>
                </a:solidFill>
              </a:rPr>
              <a:t>MASSIVE HOTEL CENTRAL REPOSITORY</a:t>
            </a:r>
          </a:p>
        </p:txBody>
      </p:sp>
      <p:sp>
        <p:nvSpPr>
          <p:cNvPr id="8" name="TextBox 7">
            <a:extLst>
              <a:ext uri="{FF2B5EF4-FFF2-40B4-BE49-F238E27FC236}">
                <a16:creationId xmlns:a16="http://schemas.microsoft.com/office/drawing/2014/main" id="{12C52E24-B9C3-ACA0-6F13-4CB9AD2B48CF}"/>
              </a:ext>
            </a:extLst>
          </p:cNvPr>
          <p:cNvSpPr txBox="1"/>
          <p:nvPr/>
        </p:nvSpPr>
        <p:spPr>
          <a:xfrm>
            <a:off x="485192" y="6158205"/>
            <a:ext cx="12904237" cy="369332"/>
          </a:xfrm>
          <a:prstGeom prst="rect">
            <a:avLst/>
          </a:prstGeom>
          <a:noFill/>
        </p:spPr>
        <p:txBody>
          <a:bodyPr wrap="square" rtlCol="0">
            <a:spAutoFit/>
          </a:bodyPr>
          <a:lstStyle/>
          <a:p>
            <a:r>
              <a:rPr lang="en-IN" dirty="0">
                <a:solidFill>
                  <a:schemeClr val="bg1"/>
                </a:solidFill>
              </a:rPr>
              <a:t>Created by Shivakaran Puramachety                                                                                   Date : 2023-12-01</a:t>
            </a:r>
          </a:p>
        </p:txBody>
      </p:sp>
      <p:sp>
        <p:nvSpPr>
          <p:cNvPr id="18" name="Content Placeholder 17">
            <a:extLst>
              <a:ext uri="{FF2B5EF4-FFF2-40B4-BE49-F238E27FC236}">
                <a16:creationId xmlns:a16="http://schemas.microsoft.com/office/drawing/2014/main" id="{8378AEDC-C7ED-7C9E-345E-99C65CCBC5E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0947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Rounded Corners 25">
            <a:extLst>
              <a:ext uri="{FF2B5EF4-FFF2-40B4-BE49-F238E27FC236}">
                <a16:creationId xmlns:a16="http://schemas.microsoft.com/office/drawing/2014/main" id="{672F09C4-D048-CE60-41A9-40C88151EC19}"/>
              </a:ext>
            </a:extLst>
          </p:cNvPr>
          <p:cNvSpPr/>
          <p:nvPr/>
        </p:nvSpPr>
        <p:spPr>
          <a:xfrm>
            <a:off x="2311630" y="1513607"/>
            <a:ext cx="7251187" cy="447260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solidFill>
                <a:schemeClr val="tx2"/>
              </a:solidFill>
            </a:endParaRPr>
          </a:p>
        </p:txBody>
      </p:sp>
      <p:sp>
        <p:nvSpPr>
          <p:cNvPr id="2" name="TextBox 1">
            <a:extLst>
              <a:ext uri="{FF2B5EF4-FFF2-40B4-BE49-F238E27FC236}">
                <a16:creationId xmlns:a16="http://schemas.microsoft.com/office/drawing/2014/main" id="{1510AFA5-F99E-A209-C69E-C475A7A6C74E}"/>
              </a:ext>
            </a:extLst>
          </p:cNvPr>
          <p:cNvSpPr txBox="1"/>
          <p:nvPr/>
        </p:nvSpPr>
        <p:spPr>
          <a:xfrm>
            <a:off x="3934799" y="368159"/>
            <a:ext cx="4014240" cy="584775"/>
          </a:xfrm>
          <a:prstGeom prst="rect">
            <a:avLst/>
          </a:prstGeom>
          <a:noFill/>
        </p:spPr>
        <p:txBody>
          <a:bodyPr wrap="none" rtlCol="0">
            <a:spAutoFit/>
          </a:bodyPr>
          <a:lstStyle/>
          <a:p>
            <a:r>
              <a:rPr lang="en-IN" sz="3200" b="1" dirty="0"/>
              <a:t>Architecture Overview</a:t>
            </a:r>
          </a:p>
        </p:txBody>
      </p:sp>
      <p:sp>
        <p:nvSpPr>
          <p:cNvPr id="7" name="Rectangle: Rounded Corners 6">
            <a:extLst>
              <a:ext uri="{FF2B5EF4-FFF2-40B4-BE49-F238E27FC236}">
                <a16:creationId xmlns:a16="http://schemas.microsoft.com/office/drawing/2014/main" id="{F9EB973A-71E1-45C8-5FCD-05B4A2A40F7E}"/>
              </a:ext>
            </a:extLst>
          </p:cNvPr>
          <p:cNvSpPr/>
          <p:nvPr/>
        </p:nvSpPr>
        <p:spPr>
          <a:xfrm>
            <a:off x="596344" y="1451113"/>
            <a:ext cx="1441175" cy="4472608"/>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8" name="Rectangle: Rounded Corners 7">
            <a:extLst>
              <a:ext uri="{FF2B5EF4-FFF2-40B4-BE49-F238E27FC236}">
                <a16:creationId xmlns:a16="http://schemas.microsoft.com/office/drawing/2014/main" id="{1814A9E7-BC8C-48EF-9526-12918914BD1E}"/>
              </a:ext>
            </a:extLst>
          </p:cNvPr>
          <p:cNvSpPr/>
          <p:nvPr/>
        </p:nvSpPr>
        <p:spPr>
          <a:xfrm>
            <a:off x="2945294" y="3819193"/>
            <a:ext cx="1441174" cy="1945496"/>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12" name="Rectangle: Rounded Corners 11">
            <a:extLst>
              <a:ext uri="{FF2B5EF4-FFF2-40B4-BE49-F238E27FC236}">
                <a16:creationId xmlns:a16="http://schemas.microsoft.com/office/drawing/2014/main" id="{D6D0D705-DA5A-8A5B-BF57-E82478C03849}"/>
              </a:ext>
            </a:extLst>
          </p:cNvPr>
          <p:cNvSpPr/>
          <p:nvPr/>
        </p:nvSpPr>
        <p:spPr>
          <a:xfrm>
            <a:off x="711709" y="3458817"/>
            <a:ext cx="1182757" cy="526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Azure </a:t>
            </a:r>
          </a:p>
          <a:p>
            <a:pPr algn="ctr"/>
            <a:r>
              <a:rPr lang="en-IN" sz="1600" dirty="0"/>
              <a:t>Data Lake</a:t>
            </a:r>
          </a:p>
        </p:txBody>
      </p:sp>
      <p:sp>
        <p:nvSpPr>
          <p:cNvPr id="13" name="TextBox 12">
            <a:extLst>
              <a:ext uri="{FF2B5EF4-FFF2-40B4-BE49-F238E27FC236}">
                <a16:creationId xmlns:a16="http://schemas.microsoft.com/office/drawing/2014/main" id="{37E4A590-138D-28C3-F4D9-1A3AD9DA276F}"/>
              </a:ext>
            </a:extLst>
          </p:cNvPr>
          <p:cNvSpPr txBox="1"/>
          <p:nvPr/>
        </p:nvSpPr>
        <p:spPr>
          <a:xfrm>
            <a:off x="841746" y="1781675"/>
            <a:ext cx="937356" cy="646331"/>
          </a:xfrm>
          <a:prstGeom prst="rect">
            <a:avLst/>
          </a:prstGeom>
          <a:noFill/>
        </p:spPr>
        <p:txBody>
          <a:bodyPr wrap="square" rtlCol="0" anchor="ctr">
            <a:spAutoFit/>
          </a:bodyPr>
          <a:lstStyle/>
          <a:p>
            <a:pPr algn="ctr"/>
            <a:r>
              <a:rPr lang="en-IN" dirty="0">
                <a:solidFill>
                  <a:schemeClr val="bg1"/>
                </a:solidFill>
              </a:rPr>
              <a:t>Data Sources</a:t>
            </a:r>
          </a:p>
        </p:txBody>
      </p:sp>
      <p:sp>
        <p:nvSpPr>
          <p:cNvPr id="14" name="TextBox 13">
            <a:extLst>
              <a:ext uri="{FF2B5EF4-FFF2-40B4-BE49-F238E27FC236}">
                <a16:creationId xmlns:a16="http://schemas.microsoft.com/office/drawing/2014/main" id="{36D0A048-786D-37E1-F620-52384651B003}"/>
              </a:ext>
            </a:extLst>
          </p:cNvPr>
          <p:cNvSpPr txBox="1"/>
          <p:nvPr/>
        </p:nvSpPr>
        <p:spPr>
          <a:xfrm>
            <a:off x="3177325" y="4033939"/>
            <a:ext cx="937356" cy="646331"/>
          </a:xfrm>
          <a:prstGeom prst="rect">
            <a:avLst/>
          </a:prstGeom>
          <a:noFill/>
        </p:spPr>
        <p:txBody>
          <a:bodyPr wrap="square" rtlCol="0" anchor="ctr">
            <a:spAutoFit/>
          </a:bodyPr>
          <a:lstStyle/>
          <a:p>
            <a:pPr algn="ctr"/>
            <a:r>
              <a:rPr lang="en-IN" dirty="0">
                <a:solidFill>
                  <a:schemeClr val="bg1"/>
                </a:solidFill>
              </a:rPr>
              <a:t>Bronze</a:t>
            </a:r>
          </a:p>
          <a:p>
            <a:pPr algn="ctr"/>
            <a:r>
              <a:rPr lang="en-IN" dirty="0">
                <a:solidFill>
                  <a:schemeClr val="bg1"/>
                </a:solidFill>
              </a:rPr>
              <a:t>Layer</a:t>
            </a:r>
          </a:p>
        </p:txBody>
      </p:sp>
      <p:sp>
        <p:nvSpPr>
          <p:cNvPr id="15" name="Rectangle: Rounded Corners 14">
            <a:extLst>
              <a:ext uri="{FF2B5EF4-FFF2-40B4-BE49-F238E27FC236}">
                <a16:creationId xmlns:a16="http://schemas.microsoft.com/office/drawing/2014/main" id="{6B033408-948F-C583-40FA-2E25B58C9565}"/>
              </a:ext>
            </a:extLst>
          </p:cNvPr>
          <p:cNvSpPr/>
          <p:nvPr/>
        </p:nvSpPr>
        <p:spPr>
          <a:xfrm>
            <a:off x="3048116" y="4895019"/>
            <a:ext cx="1245587" cy="432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Snowflake</a:t>
            </a:r>
          </a:p>
        </p:txBody>
      </p:sp>
      <p:sp>
        <p:nvSpPr>
          <p:cNvPr id="18" name="Rectangle: Rounded Corners 17">
            <a:extLst>
              <a:ext uri="{FF2B5EF4-FFF2-40B4-BE49-F238E27FC236}">
                <a16:creationId xmlns:a16="http://schemas.microsoft.com/office/drawing/2014/main" id="{95A35718-B5A5-A6E6-1826-DD753713D762}"/>
              </a:ext>
            </a:extLst>
          </p:cNvPr>
          <p:cNvSpPr/>
          <p:nvPr/>
        </p:nvSpPr>
        <p:spPr>
          <a:xfrm>
            <a:off x="5300307" y="3819193"/>
            <a:ext cx="1441174" cy="1945496"/>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19" name="TextBox 18">
            <a:extLst>
              <a:ext uri="{FF2B5EF4-FFF2-40B4-BE49-F238E27FC236}">
                <a16:creationId xmlns:a16="http://schemas.microsoft.com/office/drawing/2014/main" id="{6D26A944-D1C2-066E-FBBE-40B1C4400B86}"/>
              </a:ext>
            </a:extLst>
          </p:cNvPr>
          <p:cNvSpPr txBox="1"/>
          <p:nvPr/>
        </p:nvSpPr>
        <p:spPr>
          <a:xfrm>
            <a:off x="5552216" y="4033940"/>
            <a:ext cx="937356" cy="646331"/>
          </a:xfrm>
          <a:prstGeom prst="rect">
            <a:avLst/>
          </a:prstGeom>
          <a:noFill/>
        </p:spPr>
        <p:txBody>
          <a:bodyPr wrap="square" rtlCol="0" anchor="ctr">
            <a:spAutoFit/>
          </a:bodyPr>
          <a:lstStyle/>
          <a:p>
            <a:pPr algn="ctr"/>
            <a:r>
              <a:rPr lang="en-IN" dirty="0">
                <a:solidFill>
                  <a:schemeClr val="bg1"/>
                </a:solidFill>
              </a:rPr>
              <a:t>Silver</a:t>
            </a:r>
          </a:p>
          <a:p>
            <a:pPr algn="ctr"/>
            <a:r>
              <a:rPr lang="en-IN" dirty="0">
                <a:solidFill>
                  <a:schemeClr val="bg1"/>
                </a:solidFill>
              </a:rPr>
              <a:t>Layer</a:t>
            </a:r>
          </a:p>
        </p:txBody>
      </p:sp>
      <p:sp>
        <p:nvSpPr>
          <p:cNvPr id="20" name="Rectangle: Rounded Corners 19">
            <a:extLst>
              <a:ext uri="{FF2B5EF4-FFF2-40B4-BE49-F238E27FC236}">
                <a16:creationId xmlns:a16="http://schemas.microsoft.com/office/drawing/2014/main" id="{AAC183DC-8072-C59C-5324-B8150CE026CF}"/>
              </a:ext>
            </a:extLst>
          </p:cNvPr>
          <p:cNvSpPr/>
          <p:nvPr/>
        </p:nvSpPr>
        <p:spPr>
          <a:xfrm>
            <a:off x="5393190" y="4895019"/>
            <a:ext cx="1245587" cy="432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Snowflake</a:t>
            </a:r>
          </a:p>
        </p:txBody>
      </p:sp>
      <p:sp>
        <p:nvSpPr>
          <p:cNvPr id="21" name="Rectangle: Rounded Corners 20">
            <a:extLst>
              <a:ext uri="{FF2B5EF4-FFF2-40B4-BE49-F238E27FC236}">
                <a16:creationId xmlns:a16="http://schemas.microsoft.com/office/drawing/2014/main" id="{EFF3028F-6362-80F1-7AA0-B33AFAF0DB58}"/>
              </a:ext>
            </a:extLst>
          </p:cNvPr>
          <p:cNvSpPr/>
          <p:nvPr/>
        </p:nvSpPr>
        <p:spPr>
          <a:xfrm>
            <a:off x="7695077" y="1741837"/>
            <a:ext cx="1441174" cy="402285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2"/>
              </a:solidFill>
            </a:endParaRPr>
          </a:p>
        </p:txBody>
      </p:sp>
      <p:sp>
        <p:nvSpPr>
          <p:cNvPr id="22" name="TextBox 21">
            <a:extLst>
              <a:ext uri="{FF2B5EF4-FFF2-40B4-BE49-F238E27FC236}">
                <a16:creationId xmlns:a16="http://schemas.microsoft.com/office/drawing/2014/main" id="{F9240532-2B32-0762-4000-07D3746CD172}"/>
              </a:ext>
            </a:extLst>
          </p:cNvPr>
          <p:cNvSpPr txBox="1"/>
          <p:nvPr/>
        </p:nvSpPr>
        <p:spPr>
          <a:xfrm>
            <a:off x="7946985" y="1962981"/>
            <a:ext cx="937356" cy="646331"/>
          </a:xfrm>
          <a:prstGeom prst="rect">
            <a:avLst/>
          </a:prstGeom>
          <a:noFill/>
        </p:spPr>
        <p:txBody>
          <a:bodyPr wrap="square" rtlCol="0" anchor="ctr">
            <a:spAutoFit/>
          </a:bodyPr>
          <a:lstStyle/>
          <a:p>
            <a:pPr algn="ctr"/>
            <a:r>
              <a:rPr lang="en-IN" dirty="0">
                <a:solidFill>
                  <a:schemeClr val="bg1"/>
                </a:solidFill>
              </a:rPr>
              <a:t>Gold</a:t>
            </a:r>
          </a:p>
          <a:p>
            <a:pPr algn="ctr"/>
            <a:r>
              <a:rPr lang="en-IN" dirty="0">
                <a:solidFill>
                  <a:schemeClr val="bg1"/>
                </a:solidFill>
              </a:rPr>
              <a:t>Layer</a:t>
            </a:r>
          </a:p>
        </p:txBody>
      </p:sp>
      <p:sp>
        <p:nvSpPr>
          <p:cNvPr id="23" name="Rectangle: Rounded Corners 22">
            <a:extLst>
              <a:ext uri="{FF2B5EF4-FFF2-40B4-BE49-F238E27FC236}">
                <a16:creationId xmlns:a16="http://schemas.microsoft.com/office/drawing/2014/main" id="{30F96C55-F18B-F6F5-A327-F694BBA3D86F}"/>
              </a:ext>
            </a:extLst>
          </p:cNvPr>
          <p:cNvSpPr/>
          <p:nvPr/>
        </p:nvSpPr>
        <p:spPr>
          <a:xfrm>
            <a:off x="7792869" y="3548275"/>
            <a:ext cx="1245587" cy="432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Snowflake</a:t>
            </a:r>
          </a:p>
        </p:txBody>
      </p:sp>
      <p:sp>
        <p:nvSpPr>
          <p:cNvPr id="11" name="Rectangle: Rounded Corners 10">
            <a:extLst>
              <a:ext uri="{FF2B5EF4-FFF2-40B4-BE49-F238E27FC236}">
                <a16:creationId xmlns:a16="http://schemas.microsoft.com/office/drawing/2014/main" id="{E781AC49-7FD6-9FBC-0E63-03AB0E9EC22D}"/>
              </a:ext>
            </a:extLst>
          </p:cNvPr>
          <p:cNvSpPr/>
          <p:nvPr/>
        </p:nvSpPr>
        <p:spPr>
          <a:xfrm>
            <a:off x="9851311" y="1451113"/>
            <a:ext cx="1856988" cy="4472608"/>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16" name="Rectangle: Rounded Corners 15">
            <a:extLst>
              <a:ext uri="{FF2B5EF4-FFF2-40B4-BE49-F238E27FC236}">
                <a16:creationId xmlns:a16="http://schemas.microsoft.com/office/drawing/2014/main" id="{52C44E14-9CDD-88AF-5900-23C0A250B4A0}"/>
              </a:ext>
            </a:extLst>
          </p:cNvPr>
          <p:cNvSpPr/>
          <p:nvPr/>
        </p:nvSpPr>
        <p:spPr>
          <a:xfrm>
            <a:off x="9949163" y="2852531"/>
            <a:ext cx="1661283" cy="4273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BI Tools</a:t>
            </a:r>
          </a:p>
        </p:txBody>
      </p:sp>
      <p:sp>
        <p:nvSpPr>
          <p:cNvPr id="17" name="TextBox 16">
            <a:extLst>
              <a:ext uri="{FF2B5EF4-FFF2-40B4-BE49-F238E27FC236}">
                <a16:creationId xmlns:a16="http://schemas.microsoft.com/office/drawing/2014/main" id="{05440F86-2382-ECA5-D67E-9E1F093CC5E1}"/>
              </a:ext>
            </a:extLst>
          </p:cNvPr>
          <p:cNvSpPr txBox="1"/>
          <p:nvPr/>
        </p:nvSpPr>
        <p:spPr>
          <a:xfrm>
            <a:off x="10096712" y="1781675"/>
            <a:ext cx="1441175" cy="646331"/>
          </a:xfrm>
          <a:prstGeom prst="rect">
            <a:avLst/>
          </a:prstGeom>
          <a:noFill/>
        </p:spPr>
        <p:txBody>
          <a:bodyPr wrap="square" rtlCol="0" anchor="ctr">
            <a:spAutoFit/>
          </a:bodyPr>
          <a:lstStyle/>
          <a:p>
            <a:pPr algn="ctr"/>
            <a:r>
              <a:rPr lang="en-IN" dirty="0">
                <a:solidFill>
                  <a:schemeClr val="bg1"/>
                </a:solidFill>
              </a:rPr>
              <a:t>Presentation Layer</a:t>
            </a:r>
          </a:p>
        </p:txBody>
      </p:sp>
      <p:sp>
        <p:nvSpPr>
          <p:cNvPr id="24" name="Rectangle: Rounded Corners 23">
            <a:extLst>
              <a:ext uri="{FF2B5EF4-FFF2-40B4-BE49-F238E27FC236}">
                <a16:creationId xmlns:a16="http://schemas.microsoft.com/office/drawing/2014/main" id="{B899C654-A002-25BE-C6B3-D49C2D86C62B}"/>
              </a:ext>
            </a:extLst>
          </p:cNvPr>
          <p:cNvSpPr/>
          <p:nvPr/>
        </p:nvSpPr>
        <p:spPr>
          <a:xfrm>
            <a:off x="9945686" y="3764449"/>
            <a:ext cx="1668236" cy="4273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Reporting Tools</a:t>
            </a:r>
          </a:p>
        </p:txBody>
      </p:sp>
      <p:sp>
        <p:nvSpPr>
          <p:cNvPr id="25" name="Rectangle: Rounded Corners 24">
            <a:extLst>
              <a:ext uri="{FF2B5EF4-FFF2-40B4-BE49-F238E27FC236}">
                <a16:creationId xmlns:a16="http://schemas.microsoft.com/office/drawing/2014/main" id="{139D0197-952A-9A72-DEB4-50B4C80D5457}"/>
              </a:ext>
            </a:extLst>
          </p:cNvPr>
          <p:cNvSpPr/>
          <p:nvPr/>
        </p:nvSpPr>
        <p:spPr>
          <a:xfrm>
            <a:off x="9945686" y="4676369"/>
            <a:ext cx="1668236" cy="4273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Business Apps</a:t>
            </a:r>
          </a:p>
        </p:txBody>
      </p:sp>
      <p:sp>
        <p:nvSpPr>
          <p:cNvPr id="27" name="Rectangle: Rounded Corners 26">
            <a:extLst>
              <a:ext uri="{FF2B5EF4-FFF2-40B4-BE49-F238E27FC236}">
                <a16:creationId xmlns:a16="http://schemas.microsoft.com/office/drawing/2014/main" id="{746FACC0-DEA3-D188-CA89-94AE337A5B86}"/>
              </a:ext>
            </a:extLst>
          </p:cNvPr>
          <p:cNvSpPr/>
          <p:nvPr/>
        </p:nvSpPr>
        <p:spPr>
          <a:xfrm>
            <a:off x="2629183" y="1741836"/>
            <a:ext cx="4414098" cy="134186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2"/>
              </a:solidFill>
            </a:endParaRPr>
          </a:p>
        </p:txBody>
      </p:sp>
      <p:sp>
        <p:nvSpPr>
          <p:cNvPr id="33" name="TextBox 32">
            <a:extLst>
              <a:ext uri="{FF2B5EF4-FFF2-40B4-BE49-F238E27FC236}">
                <a16:creationId xmlns:a16="http://schemas.microsoft.com/office/drawing/2014/main" id="{A0D6EC87-1605-28A0-0F46-29ACF90F470D}"/>
              </a:ext>
            </a:extLst>
          </p:cNvPr>
          <p:cNvSpPr txBox="1"/>
          <p:nvPr/>
        </p:nvSpPr>
        <p:spPr>
          <a:xfrm>
            <a:off x="3048116" y="1882030"/>
            <a:ext cx="3331807" cy="369332"/>
          </a:xfrm>
          <a:prstGeom prst="rect">
            <a:avLst/>
          </a:prstGeom>
          <a:noFill/>
        </p:spPr>
        <p:txBody>
          <a:bodyPr wrap="square" rtlCol="0" anchor="ctr">
            <a:spAutoFit/>
          </a:bodyPr>
          <a:lstStyle/>
          <a:p>
            <a:pPr algn="ctr"/>
            <a:r>
              <a:rPr lang="en-IN" dirty="0">
                <a:solidFill>
                  <a:schemeClr val="bg1"/>
                </a:solidFill>
              </a:rPr>
              <a:t>ETL</a:t>
            </a:r>
          </a:p>
        </p:txBody>
      </p:sp>
      <p:sp>
        <p:nvSpPr>
          <p:cNvPr id="34" name="Rectangle: Rounded Corners 33">
            <a:extLst>
              <a:ext uri="{FF2B5EF4-FFF2-40B4-BE49-F238E27FC236}">
                <a16:creationId xmlns:a16="http://schemas.microsoft.com/office/drawing/2014/main" id="{D5C2EA8E-F510-DB52-74F1-9B0AA6599A23}"/>
              </a:ext>
            </a:extLst>
          </p:cNvPr>
          <p:cNvSpPr/>
          <p:nvPr/>
        </p:nvSpPr>
        <p:spPr>
          <a:xfrm>
            <a:off x="2869093" y="2446822"/>
            <a:ext cx="3872388" cy="432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Azure Data Factory</a:t>
            </a:r>
          </a:p>
        </p:txBody>
      </p:sp>
      <p:sp>
        <p:nvSpPr>
          <p:cNvPr id="36" name="Arrow: Right 35">
            <a:extLst>
              <a:ext uri="{FF2B5EF4-FFF2-40B4-BE49-F238E27FC236}">
                <a16:creationId xmlns:a16="http://schemas.microsoft.com/office/drawing/2014/main" id="{326C4282-69D4-B826-4D37-8F1454E3728A}"/>
              </a:ext>
            </a:extLst>
          </p:cNvPr>
          <p:cNvSpPr/>
          <p:nvPr/>
        </p:nvSpPr>
        <p:spPr>
          <a:xfrm>
            <a:off x="2083349" y="2286146"/>
            <a:ext cx="512072" cy="19654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7" name="Arrow: Down 36">
            <a:extLst>
              <a:ext uri="{FF2B5EF4-FFF2-40B4-BE49-F238E27FC236}">
                <a16:creationId xmlns:a16="http://schemas.microsoft.com/office/drawing/2014/main" id="{09FF1432-3A86-A09A-F4EB-5A608B3F320B}"/>
              </a:ext>
            </a:extLst>
          </p:cNvPr>
          <p:cNvSpPr/>
          <p:nvPr/>
        </p:nvSpPr>
        <p:spPr>
          <a:xfrm>
            <a:off x="3230219" y="3154320"/>
            <a:ext cx="238540" cy="5952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8" name="Arrow: Down 37">
            <a:extLst>
              <a:ext uri="{FF2B5EF4-FFF2-40B4-BE49-F238E27FC236}">
                <a16:creationId xmlns:a16="http://schemas.microsoft.com/office/drawing/2014/main" id="{3406B4A1-306C-7780-FCAA-11140A0DDA69}"/>
              </a:ext>
            </a:extLst>
          </p:cNvPr>
          <p:cNvSpPr/>
          <p:nvPr/>
        </p:nvSpPr>
        <p:spPr>
          <a:xfrm rot="10800000">
            <a:off x="3852504" y="3154320"/>
            <a:ext cx="238540" cy="5952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FDF024A2-6C6D-E51B-0607-6536CA874E28}"/>
              </a:ext>
            </a:extLst>
          </p:cNvPr>
          <p:cNvSpPr/>
          <p:nvPr/>
        </p:nvSpPr>
        <p:spPr>
          <a:xfrm>
            <a:off x="5535534" y="3154320"/>
            <a:ext cx="238540" cy="5952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53494533-78FB-A00A-6F63-2B350CCD04D5}"/>
              </a:ext>
            </a:extLst>
          </p:cNvPr>
          <p:cNvSpPr/>
          <p:nvPr/>
        </p:nvSpPr>
        <p:spPr>
          <a:xfrm rot="10800000">
            <a:off x="6157819" y="3154320"/>
            <a:ext cx="238540" cy="59529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20232344-3CDF-041D-F7CD-462469E8831B}"/>
              </a:ext>
            </a:extLst>
          </p:cNvPr>
          <p:cNvSpPr/>
          <p:nvPr/>
        </p:nvSpPr>
        <p:spPr>
          <a:xfrm>
            <a:off x="7104798" y="2286416"/>
            <a:ext cx="512072" cy="19654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A7954C44-F976-8CC3-713A-A5F93CBC9414}"/>
              </a:ext>
            </a:extLst>
          </p:cNvPr>
          <p:cNvSpPr/>
          <p:nvPr/>
        </p:nvSpPr>
        <p:spPr>
          <a:xfrm>
            <a:off x="9242897" y="3623931"/>
            <a:ext cx="512072" cy="19654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F4A3E3B2-BA11-2DD2-4D68-CE32A08AAC84}"/>
              </a:ext>
            </a:extLst>
          </p:cNvPr>
          <p:cNvSpPr txBox="1"/>
          <p:nvPr/>
        </p:nvSpPr>
        <p:spPr>
          <a:xfrm>
            <a:off x="2115093" y="2046964"/>
            <a:ext cx="288862" cy="338554"/>
          </a:xfrm>
          <a:prstGeom prst="rect">
            <a:avLst/>
          </a:prstGeom>
          <a:noFill/>
        </p:spPr>
        <p:txBody>
          <a:bodyPr wrap="none" rtlCol="0">
            <a:spAutoFit/>
          </a:bodyPr>
          <a:lstStyle/>
          <a:p>
            <a:r>
              <a:rPr lang="en-IN" sz="1600" dirty="0"/>
              <a:t>1</a:t>
            </a:r>
          </a:p>
        </p:txBody>
      </p:sp>
      <p:sp>
        <p:nvSpPr>
          <p:cNvPr id="44" name="TextBox 43">
            <a:extLst>
              <a:ext uri="{FF2B5EF4-FFF2-40B4-BE49-F238E27FC236}">
                <a16:creationId xmlns:a16="http://schemas.microsoft.com/office/drawing/2014/main" id="{A1759C35-E255-5403-C8F3-F15D4F7C960D}"/>
              </a:ext>
            </a:extLst>
          </p:cNvPr>
          <p:cNvSpPr txBox="1"/>
          <p:nvPr/>
        </p:nvSpPr>
        <p:spPr>
          <a:xfrm>
            <a:off x="3032803" y="3226462"/>
            <a:ext cx="288862" cy="338554"/>
          </a:xfrm>
          <a:prstGeom prst="rect">
            <a:avLst/>
          </a:prstGeom>
          <a:noFill/>
        </p:spPr>
        <p:txBody>
          <a:bodyPr wrap="none" rtlCol="0">
            <a:spAutoFit/>
          </a:bodyPr>
          <a:lstStyle/>
          <a:p>
            <a:r>
              <a:rPr lang="en-IN" sz="1600" dirty="0"/>
              <a:t>2</a:t>
            </a:r>
          </a:p>
        </p:txBody>
      </p:sp>
      <p:sp>
        <p:nvSpPr>
          <p:cNvPr id="45" name="TextBox 44">
            <a:extLst>
              <a:ext uri="{FF2B5EF4-FFF2-40B4-BE49-F238E27FC236}">
                <a16:creationId xmlns:a16="http://schemas.microsoft.com/office/drawing/2014/main" id="{F6A78CF6-851D-1A31-0833-35436AFB1AF5}"/>
              </a:ext>
            </a:extLst>
          </p:cNvPr>
          <p:cNvSpPr txBox="1"/>
          <p:nvPr/>
        </p:nvSpPr>
        <p:spPr>
          <a:xfrm>
            <a:off x="4015465" y="3270569"/>
            <a:ext cx="288862" cy="338554"/>
          </a:xfrm>
          <a:prstGeom prst="rect">
            <a:avLst/>
          </a:prstGeom>
          <a:noFill/>
        </p:spPr>
        <p:txBody>
          <a:bodyPr wrap="none" rtlCol="0">
            <a:spAutoFit/>
          </a:bodyPr>
          <a:lstStyle/>
          <a:p>
            <a:r>
              <a:rPr lang="en-IN" sz="1600" dirty="0"/>
              <a:t>3</a:t>
            </a:r>
          </a:p>
        </p:txBody>
      </p:sp>
      <p:sp>
        <p:nvSpPr>
          <p:cNvPr id="46" name="TextBox 45">
            <a:extLst>
              <a:ext uri="{FF2B5EF4-FFF2-40B4-BE49-F238E27FC236}">
                <a16:creationId xmlns:a16="http://schemas.microsoft.com/office/drawing/2014/main" id="{FB11CD5A-3649-229C-C71C-21A54B991FAF}"/>
              </a:ext>
            </a:extLst>
          </p:cNvPr>
          <p:cNvSpPr txBox="1"/>
          <p:nvPr/>
        </p:nvSpPr>
        <p:spPr>
          <a:xfrm>
            <a:off x="5300307" y="3212595"/>
            <a:ext cx="288862" cy="338554"/>
          </a:xfrm>
          <a:prstGeom prst="rect">
            <a:avLst/>
          </a:prstGeom>
          <a:noFill/>
        </p:spPr>
        <p:txBody>
          <a:bodyPr wrap="none" rtlCol="0">
            <a:spAutoFit/>
          </a:bodyPr>
          <a:lstStyle/>
          <a:p>
            <a:r>
              <a:rPr lang="en-IN" sz="1600" dirty="0"/>
              <a:t>4</a:t>
            </a:r>
          </a:p>
        </p:txBody>
      </p:sp>
      <p:sp>
        <p:nvSpPr>
          <p:cNvPr id="47" name="TextBox 46">
            <a:extLst>
              <a:ext uri="{FF2B5EF4-FFF2-40B4-BE49-F238E27FC236}">
                <a16:creationId xmlns:a16="http://schemas.microsoft.com/office/drawing/2014/main" id="{0FA79CF1-C18B-BBBE-9120-2DE04FDD5E1B}"/>
              </a:ext>
            </a:extLst>
          </p:cNvPr>
          <p:cNvSpPr txBox="1"/>
          <p:nvPr/>
        </p:nvSpPr>
        <p:spPr>
          <a:xfrm>
            <a:off x="6377298" y="3275627"/>
            <a:ext cx="288862" cy="338554"/>
          </a:xfrm>
          <a:prstGeom prst="rect">
            <a:avLst/>
          </a:prstGeom>
          <a:noFill/>
        </p:spPr>
        <p:txBody>
          <a:bodyPr wrap="none" rtlCol="0">
            <a:spAutoFit/>
          </a:bodyPr>
          <a:lstStyle/>
          <a:p>
            <a:r>
              <a:rPr lang="en-IN" sz="1600" dirty="0"/>
              <a:t>5</a:t>
            </a:r>
          </a:p>
        </p:txBody>
      </p:sp>
      <p:sp>
        <p:nvSpPr>
          <p:cNvPr id="48" name="TextBox 47">
            <a:extLst>
              <a:ext uri="{FF2B5EF4-FFF2-40B4-BE49-F238E27FC236}">
                <a16:creationId xmlns:a16="http://schemas.microsoft.com/office/drawing/2014/main" id="{8B1713D7-DC08-6906-308A-C5D92F9FF17F}"/>
              </a:ext>
            </a:extLst>
          </p:cNvPr>
          <p:cNvSpPr txBox="1"/>
          <p:nvPr/>
        </p:nvSpPr>
        <p:spPr>
          <a:xfrm>
            <a:off x="7187344" y="2046964"/>
            <a:ext cx="288862" cy="338554"/>
          </a:xfrm>
          <a:prstGeom prst="rect">
            <a:avLst/>
          </a:prstGeom>
          <a:noFill/>
        </p:spPr>
        <p:txBody>
          <a:bodyPr wrap="none" rtlCol="0">
            <a:spAutoFit/>
          </a:bodyPr>
          <a:lstStyle/>
          <a:p>
            <a:r>
              <a:rPr lang="en-IN" sz="1600" dirty="0"/>
              <a:t>6</a:t>
            </a:r>
          </a:p>
        </p:txBody>
      </p:sp>
      <p:sp>
        <p:nvSpPr>
          <p:cNvPr id="49" name="TextBox 48">
            <a:extLst>
              <a:ext uri="{FF2B5EF4-FFF2-40B4-BE49-F238E27FC236}">
                <a16:creationId xmlns:a16="http://schemas.microsoft.com/office/drawing/2014/main" id="{3AF2CCE0-8FDC-D460-14ED-D20731018278}"/>
              </a:ext>
            </a:extLst>
          </p:cNvPr>
          <p:cNvSpPr txBox="1"/>
          <p:nvPr/>
        </p:nvSpPr>
        <p:spPr>
          <a:xfrm>
            <a:off x="9326950" y="3373711"/>
            <a:ext cx="288862" cy="338554"/>
          </a:xfrm>
          <a:prstGeom prst="rect">
            <a:avLst/>
          </a:prstGeom>
          <a:noFill/>
        </p:spPr>
        <p:txBody>
          <a:bodyPr wrap="none" rtlCol="0">
            <a:spAutoFit/>
          </a:bodyPr>
          <a:lstStyle/>
          <a:p>
            <a:r>
              <a:rPr lang="en-IN" sz="1600" dirty="0"/>
              <a:t>7</a:t>
            </a:r>
          </a:p>
        </p:txBody>
      </p:sp>
    </p:spTree>
    <p:extLst>
      <p:ext uri="{BB962C8B-B14F-4D97-AF65-F5344CB8AC3E}">
        <p14:creationId xmlns:p14="http://schemas.microsoft.com/office/powerpoint/2010/main" val="181009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EAE643-D90A-196C-5492-471186C60ECF}"/>
              </a:ext>
            </a:extLst>
          </p:cNvPr>
          <p:cNvSpPr txBox="1"/>
          <p:nvPr/>
        </p:nvSpPr>
        <p:spPr>
          <a:xfrm>
            <a:off x="2743191" y="354146"/>
            <a:ext cx="6723507" cy="584775"/>
          </a:xfrm>
          <a:prstGeom prst="rect">
            <a:avLst/>
          </a:prstGeom>
          <a:noFill/>
        </p:spPr>
        <p:txBody>
          <a:bodyPr wrap="none" rtlCol="0">
            <a:spAutoFit/>
          </a:bodyPr>
          <a:lstStyle/>
          <a:p>
            <a:r>
              <a:rPr lang="en-IN" sz="3200" b="1" dirty="0"/>
              <a:t>Dynamic Warehouse?. How it works?</a:t>
            </a:r>
          </a:p>
        </p:txBody>
      </p:sp>
      <p:pic>
        <p:nvPicPr>
          <p:cNvPr id="8" name="Picture 7">
            <a:extLst>
              <a:ext uri="{FF2B5EF4-FFF2-40B4-BE49-F238E27FC236}">
                <a16:creationId xmlns:a16="http://schemas.microsoft.com/office/drawing/2014/main" id="{5D672D64-05FA-F5AC-B845-ACEDC1878877}"/>
              </a:ext>
            </a:extLst>
          </p:cNvPr>
          <p:cNvPicPr>
            <a:picLocks noChangeAspect="1"/>
          </p:cNvPicPr>
          <p:nvPr/>
        </p:nvPicPr>
        <p:blipFill>
          <a:blip r:embed="rId2"/>
          <a:stretch>
            <a:fillRect/>
          </a:stretch>
        </p:blipFill>
        <p:spPr>
          <a:xfrm>
            <a:off x="298950" y="1545526"/>
            <a:ext cx="6857629" cy="1912331"/>
          </a:xfrm>
          <a:prstGeom prst="rect">
            <a:avLst/>
          </a:prstGeom>
          <a:ln>
            <a:solidFill>
              <a:schemeClr val="bg1"/>
            </a:solidFill>
          </a:ln>
          <a:effectLst>
            <a:glow rad="254000">
              <a:schemeClr val="accent3">
                <a:satMod val="175000"/>
                <a:alpha val="40000"/>
              </a:schemeClr>
            </a:glow>
          </a:effectLst>
        </p:spPr>
      </p:pic>
      <p:sp>
        <p:nvSpPr>
          <p:cNvPr id="9" name="TextBox 8">
            <a:extLst>
              <a:ext uri="{FF2B5EF4-FFF2-40B4-BE49-F238E27FC236}">
                <a16:creationId xmlns:a16="http://schemas.microsoft.com/office/drawing/2014/main" id="{0317F7DD-3960-2349-7C02-74F0167FEF44}"/>
              </a:ext>
            </a:extLst>
          </p:cNvPr>
          <p:cNvSpPr txBox="1"/>
          <p:nvPr/>
        </p:nvSpPr>
        <p:spPr>
          <a:xfrm>
            <a:off x="784142" y="4143553"/>
            <a:ext cx="10641606" cy="1846659"/>
          </a:xfrm>
          <a:prstGeom prst="rect">
            <a:avLst/>
          </a:prstGeom>
          <a:noFill/>
        </p:spPr>
        <p:txBody>
          <a:bodyPr wrap="square" rtlCol="0">
            <a:spAutoFit/>
          </a:bodyPr>
          <a:lstStyle/>
          <a:p>
            <a:r>
              <a:rPr lang="en-IN" sz="1600" b="1" dirty="0">
                <a:solidFill>
                  <a:schemeClr val="accent3">
                    <a:lumMod val="50000"/>
                  </a:schemeClr>
                </a:solidFill>
              </a:rPr>
              <a:t>Backend Logic:</a:t>
            </a:r>
          </a:p>
          <a:p>
            <a:pPr marL="285750" indent="-285750">
              <a:buFont typeface="Arial" panose="020B0604020202020204" pitchFamily="34" charset="0"/>
              <a:buChar char="•"/>
            </a:pPr>
            <a:r>
              <a:rPr lang="en-IN" sz="1400" dirty="0">
                <a:solidFill>
                  <a:schemeClr val="accent3">
                    <a:lumMod val="50000"/>
                  </a:schemeClr>
                </a:solidFill>
              </a:rPr>
              <a:t>This logic is entirely dynamic and can be controlled from snowflake</a:t>
            </a:r>
          </a:p>
          <a:p>
            <a:pPr marL="285750" indent="-285750">
              <a:buFont typeface="Arial" panose="020B0604020202020204" pitchFamily="34" charset="0"/>
              <a:buChar char="•"/>
            </a:pPr>
            <a:r>
              <a:rPr lang="en-IN" sz="1400" dirty="0">
                <a:solidFill>
                  <a:schemeClr val="accent3">
                    <a:lumMod val="50000"/>
                  </a:schemeClr>
                </a:solidFill>
              </a:rPr>
              <a:t>There will be only single pipeline per identical data sources</a:t>
            </a:r>
          </a:p>
          <a:p>
            <a:pPr marL="285750" indent="-285750">
              <a:buFont typeface="Arial" panose="020B0604020202020204" pitchFamily="34" charset="0"/>
              <a:buChar char="•"/>
            </a:pPr>
            <a:r>
              <a:rPr lang="en-IN" sz="1400" dirty="0">
                <a:solidFill>
                  <a:schemeClr val="accent3">
                    <a:lumMod val="50000"/>
                  </a:schemeClr>
                </a:solidFill>
              </a:rPr>
              <a:t>Snowflake has an ETL Master Source table which consists of key ETL parameters such as database name, target table, source table, query for pulling Data, create table statements if the table doesn’t exist.</a:t>
            </a:r>
          </a:p>
          <a:p>
            <a:pPr marL="285750" indent="-285750">
              <a:buFont typeface="Arial" panose="020B0604020202020204" pitchFamily="34" charset="0"/>
              <a:buChar char="•"/>
            </a:pPr>
            <a:r>
              <a:rPr lang="en-IN" sz="1400" dirty="0">
                <a:solidFill>
                  <a:schemeClr val="accent3">
                    <a:lumMod val="50000"/>
                  </a:schemeClr>
                </a:solidFill>
              </a:rPr>
              <a:t>These parameters will be pulled by using lookup activity and will be further used by copy data activity to push data from source to sink in ADF.</a:t>
            </a:r>
          </a:p>
          <a:p>
            <a:pPr marL="285750" indent="-285750">
              <a:buFont typeface="Arial" panose="020B0604020202020204" pitchFamily="34" charset="0"/>
              <a:buChar char="•"/>
            </a:pPr>
            <a:r>
              <a:rPr lang="en-IN" sz="1400" dirty="0">
                <a:solidFill>
                  <a:schemeClr val="accent3">
                    <a:lumMod val="50000"/>
                  </a:schemeClr>
                </a:solidFill>
              </a:rPr>
              <a:t>Through this architecture, we will take care of new tables from the data source using ETL Master table without opening ADF</a:t>
            </a:r>
          </a:p>
        </p:txBody>
      </p:sp>
      <p:pic>
        <p:nvPicPr>
          <p:cNvPr id="3" name="Picture 2">
            <a:extLst>
              <a:ext uri="{FF2B5EF4-FFF2-40B4-BE49-F238E27FC236}">
                <a16:creationId xmlns:a16="http://schemas.microsoft.com/office/drawing/2014/main" id="{4D114195-634B-F6E9-E1AF-D16D44D48CA4}"/>
              </a:ext>
            </a:extLst>
          </p:cNvPr>
          <p:cNvPicPr>
            <a:picLocks noChangeAspect="1"/>
          </p:cNvPicPr>
          <p:nvPr/>
        </p:nvPicPr>
        <p:blipFill>
          <a:blip r:embed="rId3"/>
          <a:stretch>
            <a:fillRect/>
          </a:stretch>
        </p:blipFill>
        <p:spPr>
          <a:xfrm>
            <a:off x="8149873" y="1545526"/>
            <a:ext cx="3840962" cy="1912331"/>
          </a:xfrm>
          <a:prstGeom prst="rect">
            <a:avLst/>
          </a:prstGeom>
          <a:ln>
            <a:solidFill>
              <a:schemeClr val="bg1"/>
            </a:solidFill>
          </a:ln>
          <a:effectLst>
            <a:glow rad="266700">
              <a:schemeClr val="accent3">
                <a:satMod val="175000"/>
                <a:alpha val="40000"/>
              </a:schemeClr>
            </a:glow>
          </a:effectLst>
        </p:spPr>
      </p:pic>
      <p:sp>
        <p:nvSpPr>
          <p:cNvPr id="4" name="TextBox 3">
            <a:extLst>
              <a:ext uri="{FF2B5EF4-FFF2-40B4-BE49-F238E27FC236}">
                <a16:creationId xmlns:a16="http://schemas.microsoft.com/office/drawing/2014/main" id="{FEC42072-CF21-F1C7-5807-0CFF39E55DA5}"/>
              </a:ext>
            </a:extLst>
          </p:cNvPr>
          <p:cNvSpPr txBox="1"/>
          <p:nvPr/>
        </p:nvSpPr>
        <p:spPr>
          <a:xfrm>
            <a:off x="2696547" y="1018012"/>
            <a:ext cx="1643783" cy="369332"/>
          </a:xfrm>
          <a:prstGeom prst="rect">
            <a:avLst/>
          </a:prstGeom>
          <a:noFill/>
        </p:spPr>
        <p:txBody>
          <a:bodyPr wrap="none" rtlCol="0">
            <a:spAutoFit/>
          </a:bodyPr>
          <a:lstStyle/>
          <a:p>
            <a:r>
              <a:rPr lang="en-IN" dirty="0"/>
              <a:t>Snowflake - ETL</a:t>
            </a:r>
          </a:p>
        </p:txBody>
      </p:sp>
      <p:sp>
        <p:nvSpPr>
          <p:cNvPr id="6" name="TextBox 5">
            <a:extLst>
              <a:ext uri="{FF2B5EF4-FFF2-40B4-BE49-F238E27FC236}">
                <a16:creationId xmlns:a16="http://schemas.microsoft.com/office/drawing/2014/main" id="{F068E625-ABD7-9F86-64DC-61515769DD62}"/>
              </a:ext>
            </a:extLst>
          </p:cNvPr>
          <p:cNvSpPr txBox="1"/>
          <p:nvPr/>
        </p:nvSpPr>
        <p:spPr>
          <a:xfrm>
            <a:off x="8533519" y="1018012"/>
            <a:ext cx="3336491" cy="369332"/>
          </a:xfrm>
          <a:prstGeom prst="rect">
            <a:avLst/>
          </a:prstGeom>
          <a:noFill/>
        </p:spPr>
        <p:txBody>
          <a:bodyPr wrap="none" rtlCol="0">
            <a:spAutoFit/>
          </a:bodyPr>
          <a:lstStyle/>
          <a:p>
            <a:r>
              <a:rPr lang="en-IN" dirty="0"/>
              <a:t>Azure Data Factory (Sample Flow)</a:t>
            </a:r>
          </a:p>
        </p:txBody>
      </p:sp>
    </p:spTree>
    <p:extLst>
      <p:ext uri="{BB962C8B-B14F-4D97-AF65-F5344CB8AC3E}">
        <p14:creationId xmlns:p14="http://schemas.microsoft.com/office/powerpoint/2010/main" val="247328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8F319-BD40-000F-CF0E-1B0598201682}"/>
              </a:ext>
            </a:extLst>
          </p:cNvPr>
          <p:cNvSpPr txBox="1"/>
          <p:nvPr/>
        </p:nvSpPr>
        <p:spPr>
          <a:xfrm>
            <a:off x="3686325" y="219072"/>
            <a:ext cx="4493859" cy="584775"/>
          </a:xfrm>
          <a:prstGeom prst="rect">
            <a:avLst/>
          </a:prstGeom>
          <a:noFill/>
        </p:spPr>
        <p:txBody>
          <a:bodyPr wrap="none" rtlCol="0">
            <a:spAutoFit/>
          </a:bodyPr>
          <a:lstStyle/>
          <a:p>
            <a:r>
              <a:rPr lang="en-IN" sz="3200" b="1" dirty="0"/>
              <a:t>Data lake to Bronze Layer</a:t>
            </a:r>
          </a:p>
        </p:txBody>
      </p:sp>
      <p:sp>
        <p:nvSpPr>
          <p:cNvPr id="16" name="TextBox 15">
            <a:extLst>
              <a:ext uri="{FF2B5EF4-FFF2-40B4-BE49-F238E27FC236}">
                <a16:creationId xmlns:a16="http://schemas.microsoft.com/office/drawing/2014/main" id="{6CD62EEF-9D9B-095F-F2B8-D1DCE326A084}"/>
              </a:ext>
            </a:extLst>
          </p:cNvPr>
          <p:cNvSpPr txBox="1"/>
          <p:nvPr/>
        </p:nvSpPr>
        <p:spPr>
          <a:xfrm>
            <a:off x="1952213" y="1390685"/>
            <a:ext cx="1189265" cy="369332"/>
          </a:xfrm>
          <a:prstGeom prst="rect">
            <a:avLst/>
          </a:prstGeom>
          <a:noFill/>
        </p:spPr>
        <p:txBody>
          <a:bodyPr wrap="square" rtlCol="0" anchor="ctr">
            <a:spAutoFit/>
          </a:bodyPr>
          <a:lstStyle/>
          <a:p>
            <a:pPr algn="ctr"/>
            <a:r>
              <a:rPr lang="en-IN" dirty="0">
                <a:solidFill>
                  <a:schemeClr val="bg1"/>
                </a:solidFill>
              </a:rPr>
              <a:t>Data Lake</a:t>
            </a:r>
          </a:p>
        </p:txBody>
      </p:sp>
      <p:sp>
        <p:nvSpPr>
          <p:cNvPr id="29" name="Rectangle: Rounded Corners 28">
            <a:extLst>
              <a:ext uri="{FF2B5EF4-FFF2-40B4-BE49-F238E27FC236}">
                <a16:creationId xmlns:a16="http://schemas.microsoft.com/office/drawing/2014/main" id="{6A10EC43-EE56-63B9-14C6-9D0EE820FF10}"/>
              </a:ext>
            </a:extLst>
          </p:cNvPr>
          <p:cNvSpPr/>
          <p:nvPr/>
        </p:nvSpPr>
        <p:spPr>
          <a:xfrm>
            <a:off x="6907700" y="983974"/>
            <a:ext cx="4472552" cy="556382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F81A00D2-1C19-C2BB-F2C3-B38BC81A205C}"/>
              </a:ext>
            </a:extLst>
          </p:cNvPr>
          <p:cNvSpPr txBox="1"/>
          <p:nvPr/>
        </p:nvSpPr>
        <p:spPr>
          <a:xfrm>
            <a:off x="5190004" y="1609343"/>
            <a:ext cx="1189265" cy="369332"/>
          </a:xfrm>
          <a:prstGeom prst="rect">
            <a:avLst/>
          </a:prstGeom>
          <a:noFill/>
        </p:spPr>
        <p:txBody>
          <a:bodyPr wrap="square" rtlCol="0" anchor="ctr">
            <a:spAutoFit/>
          </a:bodyPr>
          <a:lstStyle/>
          <a:p>
            <a:pPr algn="ctr"/>
            <a:r>
              <a:rPr lang="en-IN" dirty="0">
                <a:solidFill>
                  <a:schemeClr val="bg1"/>
                </a:solidFill>
              </a:rPr>
              <a:t>Silver</a:t>
            </a:r>
          </a:p>
        </p:txBody>
      </p:sp>
      <p:pic>
        <p:nvPicPr>
          <p:cNvPr id="22" name="Picture 21">
            <a:extLst>
              <a:ext uri="{FF2B5EF4-FFF2-40B4-BE49-F238E27FC236}">
                <a16:creationId xmlns:a16="http://schemas.microsoft.com/office/drawing/2014/main" id="{D08CCDD3-B8B4-C237-F856-8B1444C5D0F9}"/>
              </a:ext>
            </a:extLst>
          </p:cNvPr>
          <p:cNvPicPr>
            <a:picLocks noChangeAspect="1"/>
          </p:cNvPicPr>
          <p:nvPr/>
        </p:nvPicPr>
        <p:blipFill>
          <a:blip r:embed="rId2"/>
          <a:stretch>
            <a:fillRect/>
          </a:stretch>
        </p:blipFill>
        <p:spPr>
          <a:xfrm>
            <a:off x="1198907" y="2464904"/>
            <a:ext cx="3373097" cy="4082891"/>
          </a:xfrm>
          <a:prstGeom prst="rect">
            <a:avLst/>
          </a:prstGeom>
          <a:ln w="28575">
            <a:solidFill>
              <a:schemeClr val="bg2">
                <a:lumMod val="50000"/>
              </a:schemeClr>
            </a:solidFill>
          </a:ln>
          <a:effectLst/>
        </p:spPr>
      </p:pic>
      <p:sp>
        <p:nvSpPr>
          <p:cNvPr id="24" name="Rectangle: Rounded Corners 23">
            <a:extLst>
              <a:ext uri="{FF2B5EF4-FFF2-40B4-BE49-F238E27FC236}">
                <a16:creationId xmlns:a16="http://schemas.microsoft.com/office/drawing/2014/main" id="{3EBD4EC0-C602-141F-C1AD-7E94719C5460}"/>
              </a:ext>
            </a:extLst>
          </p:cNvPr>
          <p:cNvSpPr/>
          <p:nvPr/>
        </p:nvSpPr>
        <p:spPr>
          <a:xfrm>
            <a:off x="1152942" y="1311965"/>
            <a:ext cx="3419062" cy="914400"/>
          </a:xfrm>
          <a:prstGeom prst="roundRect">
            <a:avLst/>
          </a:prstGeom>
          <a:solidFill>
            <a:srgbClr val="2F24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Lake/container/bronze/raw</a:t>
            </a:r>
          </a:p>
        </p:txBody>
      </p:sp>
      <p:sp>
        <p:nvSpPr>
          <p:cNvPr id="27" name="Rectangle: Rounded Corners 26">
            <a:extLst>
              <a:ext uri="{FF2B5EF4-FFF2-40B4-BE49-F238E27FC236}">
                <a16:creationId xmlns:a16="http://schemas.microsoft.com/office/drawing/2014/main" id="{39366AE4-68BF-9D60-23C8-BD88FB5C6938}"/>
              </a:ext>
            </a:extLst>
          </p:cNvPr>
          <p:cNvSpPr/>
          <p:nvPr/>
        </p:nvSpPr>
        <p:spPr>
          <a:xfrm>
            <a:off x="7861852" y="1769162"/>
            <a:ext cx="2554356" cy="2454966"/>
          </a:xfrm>
          <a:prstGeom prst="roundRect">
            <a:avLst/>
          </a:prstGeom>
          <a:solidFill>
            <a:schemeClr val="accent5">
              <a:lumMod val="50000"/>
            </a:schemeClr>
          </a:solidFill>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n>
                <a:solidFill>
                  <a:schemeClr val="tx1"/>
                </a:solidFill>
              </a:ln>
            </a:endParaRPr>
          </a:p>
        </p:txBody>
      </p:sp>
      <p:sp>
        <p:nvSpPr>
          <p:cNvPr id="25" name="Arrow: Right 24">
            <a:extLst>
              <a:ext uri="{FF2B5EF4-FFF2-40B4-BE49-F238E27FC236}">
                <a16:creationId xmlns:a16="http://schemas.microsoft.com/office/drawing/2014/main" id="{1F23091A-CB33-4481-AFDC-246FEE9AE73D}"/>
              </a:ext>
            </a:extLst>
          </p:cNvPr>
          <p:cNvSpPr/>
          <p:nvPr/>
        </p:nvSpPr>
        <p:spPr>
          <a:xfrm>
            <a:off x="4800662" y="3617844"/>
            <a:ext cx="196794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579D1C5C-164A-F474-D2AB-F93BE60DC675}"/>
              </a:ext>
            </a:extLst>
          </p:cNvPr>
          <p:cNvSpPr/>
          <p:nvPr/>
        </p:nvSpPr>
        <p:spPr>
          <a:xfrm>
            <a:off x="8289653" y="2935815"/>
            <a:ext cx="1778686" cy="951770"/>
          </a:xfrm>
          <a:prstGeom prst="roundRect">
            <a:avLst/>
          </a:prstGeom>
          <a:solidFill>
            <a:srgbClr val="2F246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Raw Table</a:t>
            </a:r>
          </a:p>
        </p:txBody>
      </p:sp>
      <p:sp>
        <p:nvSpPr>
          <p:cNvPr id="28" name="TextBox 27">
            <a:extLst>
              <a:ext uri="{FF2B5EF4-FFF2-40B4-BE49-F238E27FC236}">
                <a16:creationId xmlns:a16="http://schemas.microsoft.com/office/drawing/2014/main" id="{F30798F7-AF11-22B4-A682-842614623068}"/>
              </a:ext>
            </a:extLst>
          </p:cNvPr>
          <p:cNvSpPr txBox="1"/>
          <p:nvPr/>
        </p:nvSpPr>
        <p:spPr>
          <a:xfrm>
            <a:off x="8731451" y="2202301"/>
            <a:ext cx="854914" cy="369332"/>
          </a:xfrm>
          <a:prstGeom prst="rect">
            <a:avLst/>
          </a:prstGeom>
          <a:noFill/>
        </p:spPr>
        <p:txBody>
          <a:bodyPr wrap="none" rtlCol="0">
            <a:spAutoFit/>
          </a:bodyPr>
          <a:lstStyle/>
          <a:p>
            <a:r>
              <a:rPr lang="en-IN" dirty="0">
                <a:solidFill>
                  <a:schemeClr val="bg1"/>
                </a:solidFill>
              </a:rPr>
              <a:t>Stream</a:t>
            </a:r>
          </a:p>
        </p:txBody>
      </p:sp>
      <p:sp>
        <p:nvSpPr>
          <p:cNvPr id="30" name="TextBox 29">
            <a:extLst>
              <a:ext uri="{FF2B5EF4-FFF2-40B4-BE49-F238E27FC236}">
                <a16:creationId xmlns:a16="http://schemas.microsoft.com/office/drawing/2014/main" id="{E96C433F-B994-E6CC-ED1F-40E89089353D}"/>
              </a:ext>
            </a:extLst>
          </p:cNvPr>
          <p:cNvSpPr txBox="1"/>
          <p:nvPr/>
        </p:nvSpPr>
        <p:spPr>
          <a:xfrm>
            <a:off x="8154882" y="1246129"/>
            <a:ext cx="2010230" cy="369332"/>
          </a:xfrm>
          <a:prstGeom prst="rect">
            <a:avLst/>
          </a:prstGeom>
          <a:noFill/>
        </p:spPr>
        <p:txBody>
          <a:bodyPr wrap="none" rtlCol="0">
            <a:spAutoFit/>
          </a:bodyPr>
          <a:lstStyle/>
          <a:p>
            <a:r>
              <a:rPr lang="en-IN" b="1" dirty="0"/>
              <a:t>Snowflake - Bronze</a:t>
            </a:r>
          </a:p>
        </p:txBody>
      </p:sp>
      <p:sp>
        <p:nvSpPr>
          <p:cNvPr id="31" name="TextBox 30">
            <a:extLst>
              <a:ext uri="{FF2B5EF4-FFF2-40B4-BE49-F238E27FC236}">
                <a16:creationId xmlns:a16="http://schemas.microsoft.com/office/drawing/2014/main" id="{762D73FA-677B-D9A4-A8C1-E5BA1BBDE8CF}"/>
              </a:ext>
            </a:extLst>
          </p:cNvPr>
          <p:cNvSpPr txBox="1"/>
          <p:nvPr/>
        </p:nvSpPr>
        <p:spPr>
          <a:xfrm>
            <a:off x="7046791" y="4506349"/>
            <a:ext cx="4333461" cy="1477328"/>
          </a:xfrm>
          <a:prstGeom prst="rect">
            <a:avLst/>
          </a:prstGeom>
          <a:noFill/>
        </p:spPr>
        <p:txBody>
          <a:bodyPr wrap="square" rtlCol="0">
            <a:spAutoFit/>
          </a:bodyPr>
          <a:lstStyle/>
          <a:p>
            <a:r>
              <a:rPr lang="en-IN" sz="1600" b="1" dirty="0"/>
              <a:t>Raw Table:</a:t>
            </a:r>
          </a:p>
          <a:p>
            <a:pPr marL="285750" indent="-285750">
              <a:buFont typeface="Arial" panose="020B0604020202020204" pitchFamily="34" charset="0"/>
              <a:buChar char="•"/>
            </a:pPr>
            <a:r>
              <a:rPr lang="en-IN" sz="1400" dirty="0" err="1"/>
              <a:t>HotelId</a:t>
            </a:r>
            <a:r>
              <a:rPr lang="en-IN" sz="1400" dirty="0"/>
              <a:t> (type: Varchar) : Id of the hotel</a:t>
            </a:r>
          </a:p>
          <a:p>
            <a:pPr marL="285750" indent="-285750">
              <a:buFont typeface="Arial" panose="020B0604020202020204" pitchFamily="34" charset="0"/>
              <a:buChar char="•"/>
            </a:pPr>
            <a:r>
              <a:rPr lang="en-IN" sz="1400" dirty="0" err="1"/>
              <a:t>hotelData</a:t>
            </a:r>
            <a:r>
              <a:rPr lang="en-IN" sz="1400" dirty="0"/>
              <a:t> (type Variant) : Holds Json data from blob.</a:t>
            </a:r>
          </a:p>
          <a:p>
            <a:pPr marL="285750" indent="-285750">
              <a:buFont typeface="Arial" panose="020B0604020202020204" pitchFamily="34" charset="0"/>
              <a:buChar char="•"/>
            </a:pPr>
            <a:r>
              <a:rPr lang="en-IN" sz="1400" dirty="0" err="1"/>
              <a:t>created_date</a:t>
            </a:r>
            <a:r>
              <a:rPr lang="en-IN" sz="1400" dirty="0"/>
              <a:t> (type Datetime) : current datetime when row got created in the table.</a:t>
            </a:r>
          </a:p>
          <a:p>
            <a:endParaRPr lang="en-IN" dirty="0"/>
          </a:p>
        </p:txBody>
      </p:sp>
    </p:spTree>
    <p:extLst>
      <p:ext uri="{BB962C8B-B14F-4D97-AF65-F5344CB8AC3E}">
        <p14:creationId xmlns:p14="http://schemas.microsoft.com/office/powerpoint/2010/main" val="215360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0F0C248-E442-AF39-91F6-58AAD133BE96}"/>
              </a:ext>
            </a:extLst>
          </p:cNvPr>
          <p:cNvSpPr/>
          <p:nvPr/>
        </p:nvSpPr>
        <p:spPr>
          <a:xfrm>
            <a:off x="556596" y="964094"/>
            <a:ext cx="3101004" cy="556382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189B3977-F353-F355-6243-2E3D2D9BCFD1}"/>
              </a:ext>
            </a:extLst>
          </p:cNvPr>
          <p:cNvSpPr/>
          <p:nvPr/>
        </p:nvSpPr>
        <p:spPr>
          <a:xfrm>
            <a:off x="1254342" y="1740711"/>
            <a:ext cx="1724513" cy="2454966"/>
          </a:xfrm>
          <a:prstGeom prst="roundRect">
            <a:avLst/>
          </a:prstGeom>
          <a:solidFill>
            <a:srgbClr val="0070C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n>
                <a:solidFill>
                  <a:schemeClr val="tx1"/>
                </a:solidFill>
              </a:ln>
            </a:endParaRPr>
          </a:p>
        </p:txBody>
      </p:sp>
      <p:sp>
        <p:nvSpPr>
          <p:cNvPr id="4" name="Rectangle: Rounded Corners 3">
            <a:extLst>
              <a:ext uri="{FF2B5EF4-FFF2-40B4-BE49-F238E27FC236}">
                <a16:creationId xmlns:a16="http://schemas.microsoft.com/office/drawing/2014/main" id="{9F1D7FFC-97D8-CCB6-181A-0BEB4B0C974F}"/>
              </a:ext>
            </a:extLst>
          </p:cNvPr>
          <p:cNvSpPr/>
          <p:nvPr/>
        </p:nvSpPr>
        <p:spPr>
          <a:xfrm>
            <a:off x="1428717" y="2970581"/>
            <a:ext cx="1440755" cy="951770"/>
          </a:xfrm>
          <a:prstGeom prst="roundRect">
            <a:avLst/>
          </a:prstGeom>
          <a:solidFill>
            <a:srgbClr val="002060"/>
          </a:solidFill>
          <a:ln>
            <a:solidFill>
              <a:srgbClr val="2F24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Raw Table</a:t>
            </a:r>
          </a:p>
        </p:txBody>
      </p:sp>
      <p:sp>
        <p:nvSpPr>
          <p:cNvPr id="5" name="TextBox 4">
            <a:extLst>
              <a:ext uri="{FF2B5EF4-FFF2-40B4-BE49-F238E27FC236}">
                <a16:creationId xmlns:a16="http://schemas.microsoft.com/office/drawing/2014/main" id="{E78DFD14-7E1D-4D35-41C5-A964F9A174A0}"/>
              </a:ext>
            </a:extLst>
          </p:cNvPr>
          <p:cNvSpPr txBox="1"/>
          <p:nvPr/>
        </p:nvSpPr>
        <p:spPr>
          <a:xfrm>
            <a:off x="1721637" y="2170980"/>
            <a:ext cx="854914" cy="369332"/>
          </a:xfrm>
          <a:prstGeom prst="rect">
            <a:avLst/>
          </a:prstGeom>
          <a:noFill/>
        </p:spPr>
        <p:txBody>
          <a:bodyPr wrap="none" rtlCol="0">
            <a:spAutoFit/>
          </a:bodyPr>
          <a:lstStyle/>
          <a:p>
            <a:r>
              <a:rPr lang="en-IN" dirty="0">
                <a:solidFill>
                  <a:schemeClr val="bg1"/>
                </a:solidFill>
              </a:rPr>
              <a:t>Stream</a:t>
            </a:r>
          </a:p>
        </p:txBody>
      </p:sp>
      <p:sp>
        <p:nvSpPr>
          <p:cNvPr id="6" name="TextBox 5">
            <a:extLst>
              <a:ext uri="{FF2B5EF4-FFF2-40B4-BE49-F238E27FC236}">
                <a16:creationId xmlns:a16="http://schemas.microsoft.com/office/drawing/2014/main" id="{6EF82F74-9525-ED0E-7FC3-52BA5C155378}"/>
              </a:ext>
            </a:extLst>
          </p:cNvPr>
          <p:cNvSpPr txBox="1"/>
          <p:nvPr/>
        </p:nvSpPr>
        <p:spPr>
          <a:xfrm>
            <a:off x="1122950" y="1202800"/>
            <a:ext cx="2010230" cy="369332"/>
          </a:xfrm>
          <a:prstGeom prst="rect">
            <a:avLst/>
          </a:prstGeom>
          <a:noFill/>
        </p:spPr>
        <p:txBody>
          <a:bodyPr wrap="none" rtlCol="0">
            <a:spAutoFit/>
          </a:bodyPr>
          <a:lstStyle/>
          <a:p>
            <a:r>
              <a:rPr lang="en-IN" b="1" dirty="0"/>
              <a:t>Snowflake - Bronze</a:t>
            </a:r>
          </a:p>
        </p:txBody>
      </p:sp>
      <p:sp>
        <p:nvSpPr>
          <p:cNvPr id="7" name="TextBox 6">
            <a:extLst>
              <a:ext uri="{FF2B5EF4-FFF2-40B4-BE49-F238E27FC236}">
                <a16:creationId xmlns:a16="http://schemas.microsoft.com/office/drawing/2014/main" id="{B50181D4-D351-F4ED-6B5C-4AED28332398}"/>
              </a:ext>
            </a:extLst>
          </p:cNvPr>
          <p:cNvSpPr txBox="1"/>
          <p:nvPr/>
        </p:nvSpPr>
        <p:spPr>
          <a:xfrm>
            <a:off x="695688" y="4486469"/>
            <a:ext cx="2763130" cy="2123658"/>
          </a:xfrm>
          <a:prstGeom prst="rect">
            <a:avLst/>
          </a:prstGeom>
          <a:noFill/>
        </p:spPr>
        <p:txBody>
          <a:bodyPr wrap="square" rtlCol="0">
            <a:spAutoFit/>
          </a:bodyPr>
          <a:lstStyle/>
          <a:p>
            <a:r>
              <a:rPr lang="en-IN" sz="1600" b="1" dirty="0"/>
              <a:t>Raw Table:</a:t>
            </a:r>
          </a:p>
          <a:p>
            <a:pPr marL="285750" indent="-285750">
              <a:buFont typeface="Arial" panose="020B0604020202020204" pitchFamily="34" charset="0"/>
              <a:buChar char="•"/>
            </a:pPr>
            <a:r>
              <a:rPr lang="en-IN" sz="1400" dirty="0" err="1"/>
              <a:t>HotelId</a:t>
            </a:r>
            <a:r>
              <a:rPr lang="en-IN" sz="1400" dirty="0"/>
              <a:t> (type: Varchar) : Id of the hotel</a:t>
            </a:r>
          </a:p>
          <a:p>
            <a:pPr marL="285750" indent="-285750">
              <a:buFont typeface="Arial" panose="020B0604020202020204" pitchFamily="34" charset="0"/>
              <a:buChar char="•"/>
            </a:pPr>
            <a:r>
              <a:rPr lang="en-IN" sz="1400" dirty="0" err="1"/>
              <a:t>hotelData</a:t>
            </a:r>
            <a:r>
              <a:rPr lang="en-IN" sz="1400" dirty="0"/>
              <a:t> (type Variant) : Holds Json data from blob.</a:t>
            </a:r>
          </a:p>
          <a:p>
            <a:pPr marL="285750" indent="-285750">
              <a:buFont typeface="Arial" panose="020B0604020202020204" pitchFamily="34" charset="0"/>
              <a:buChar char="•"/>
            </a:pPr>
            <a:r>
              <a:rPr lang="en-IN" sz="1400" dirty="0" err="1"/>
              <a:t>created_date</a:t>
            </a:r>
            <a:r>
              <a:rPr lang="en-IN" sz="1400" dirty="0"/>
              <a:t> (type Datetime) : current datetime when row got created in the table.</a:t>
            </a:r>
          </a:p>
          <a:p>
            <a:endParaRPr lang="en-IN" dirty="0"/>
          </a:p>
        </p:txBody>
      </p:sp>
      <p:sp>
        <p:nvSpPr>
          <p:cNvPr id="8" name="TextBox 7">
            <a:extLst>
              <a:ext uri="{FF2B5EF4-FFF2-40B4-BE49-F238E27FC236}">
                <a16:creationId xmlns:a16="http://schemas.microsoft.com/office/drawing/2014/main" id="{319669C1-730D-1072-0416-EA7A1FC35A0D}"/>
              </a:ext>
            </a:extLst>
          </p:cNvPr>
          <p:cNvSpPr txBox="1"/>
          <p:nvPr/>
        </p:nvSpPr>
        <p:spPr>
          <a:xfrm>
            <a:off x="4491395" y="107588"/>
            <a:ext cx="2844433" cy="584775"/>
          </a:xfrm>
          <a:prstGeom prst="rect">
            <a:avLst/>
          </a:prstGeom>
          <a:noFill/>
        </p:spPr>
        <p:txBody>
          <a:bodyPr wrap="none" rtlCol="0">
            <a:spAutoFit/>
          </a:bodyPr>
          <a:lstStyle/>
          <a:p>
            <a:r>
              <a:rPr lang="en-IN" sz="3200" b="1" dirty="0"/>
              <a:t>Bronze to Silver</a:t>
            </a:r>
          </a:p>
        </p:txBody>
      </p:sp>
      <p:sp>
        <p:nvSpPr>
          <p:cNvPr id="9" name="Rectangle: Rounded Corners 8">
            <a:extLst>
              <a:ext uri="{FF2B5EF4-FFF2-40B4-BE49-F238E27FC236}">
                <a16:creationId xmlns:a16="http://schemas.microsoft.com/office/drawing/2014/main" id="{91322B9B-95D2-6CAF-CEFE-611D3151310C}"/>
              </a:ext>
            </a:extLst>
          </p:cNvPr>
          <p:cNvSpPr/>
          <p:nvPr/>
        </p:nvSpPr>
        <p:spPr>
          <a:xfrm>
            <a:off x="4737808" y="964094"/>
            <a:ext cx="3101004" cy="556382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3F453F7F-E368-502A-2CF5-62169AF7FBA7}"/>
              </a:ext>
            </a:extLst>
          </p:cNvPr>
          <p:cNvSpPr/>
          <p:nvPr/>
        </p:nvSpPr>
        <p:spPr>
          <a:xfrm>
            <a:off x="8811656" y="375149"/>
            <a:ext cx="3101004" cy="298128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274382A-ED18-56D0-8F08-DE3977139F42}"/>
              </a:ext>
            </a:extLst>
          </p:cNvPr>
          <p:cNvSpPr txBox="1"/>
          <p:nvPr/>
        </p:nvSpPr>
        <p:spPr>
          <a:xfrm>
            <a:off x="5304162" y="1202800"/>
            <a:ext cx="1877373" cy="369332"/>
          </a:xfrm>
          <a:prstGeom prst="rect">
            <a:avLst/>
          </a:prstGeom>
          <a:noFill/>
        </p:spPr>
        <p:txBody>
          <a:bodyPr wrap="none" rtlCol="0">
            <a:spAutoFit/>
          </a:bodyPr>
          <a:lstStyle/>
          <a:p>
            <a:r>
              <a:rPr lang="en-IN" b="1" dirty="0"/>
              <a:t>Snowflake - Silver</a:t>
            </a:r>
          </a:p>
        </p:txBody>
      </p:sp>
      <p:sp>
        <p:nvSpPr>
          <p:cNvPr id="12" name="TextBox 11">
            <a:extLst>
              <a:ext uri="{FF2B5EF4-FFF2-40B4-BE49-F238E27FC236}">
                <a16:creationId xmlns:a16="http://schemas.microsoft.com/office/drawing/2014/main" id="{3AE4EA94-401E-56BE-CC5B-25854C76E2B0}"/>
              </a:ext>
            </a:extLst>
          </p:cNvPr>
          <p:cNvSpPr txBox="1"/>
          <p:nvPr/>
        </p:nvSpPr>
        <p:spPr>
          <a:xfrm>
            <a:off x="9439758" y="375149"/>
            <a:ext cx="1877373" cy="369332"/>
          </a:xfrm>
          <a:prstGeom prst="rect">
            <a:avLst/>
          </a:prstGeom>
          <a:noFill/>
        </p:spPr>
        <p:txBody>
          <a:bodyPr wrap="none" rtlCol="0">
            <a:spAutoFit/>
          </a:bodyPr>
          <a:lstStyle/>
          <a:p>
            <a:r>
              <a:rPr lang="en-IN" b="1" dirty="0"/>
              <a:t>Snowflake - Silver</a:t>
            </a:r>
          </a:p>
        </p:txBody>
      </p:sp>
      <p:sp>
        <p:nvSpPr>
          <p:cNvPr id="13" name="Rectangle: Rounded Corners 12">
            <a:extLst>
              <a:ext uri="{FF2B5EF4-FFF2-40B4-BE49-F238E27FC236}">
                <a16:creationId xmlns:a16="http://schemas.microsoft.com/office/drawing/2014/main" id="{492922EA-6DE7-64A9-1B2C-BDECEACD4004}"/>
              </a:ext>
            </a:extLst>
          </p:cNvPr>
          <p:cNvSpPr/>
          <p:nvPr/>
        </p:nvSpPr>
        <p:spPr>
          <a:xfrm>
            <a:off x="5217012" y="2345703"/>
            <a:ext cx="2142595" cy="951770"/>
          </a:xfrm>
          <a:prstGeom prst="roundRect">
            <a:avLst/>
          </a:prstGeom>
          <a:solidFill>
            <a:srgbClr val="00206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Stage Table</a:t>
            </a:r>
          </a:p>
        </p:txBody>
      </p:sp>
      <p:sp>
        <p:nvSpPr>
          <p:cNvPr id="14" name="Rectangle: Rounded Corners 13">
            <a:extLst>
              <a:ext uri="{FF2B5EF4-FFF2-40B4-BE49-F238E27FC236}">
                <a16:creationId xmlns:a16="http://schemas.microsoft.com/office/drawing/2014/main" id="{0F6132EE-FD08-3A77-4F48-0B634132DF7A}"/>
              </a:ext>
            </a:extLst>
          </p:cNvPr>
          <p:cNvSpPr/>
          <p:nvPr/>
        </p:nvSpPr>
        <p:spPr>
          <a:xfrm>
            <a:off x="9283808" y="831546"/>
            <a:ext cx="2142595" cy="565653"/>
          </a:xfrm>
          <a:prstGeom prst="roundRect">
            <a:avLst/>
          </a:prstGeom>
          <a:solidFill>
            <a:srgbClr val="002060"/>
          </a:solidFill>
          <a:ln>
            <a:solidFill>
              <a:srgbClr val="00206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Master Table</a:t>
            </a:r>
          </a:p>
        </p:txBody>
      </p:sp>
      <p:sp>
        <p:nvSpPr>
          <p:cNvPr id="15" name="TextBox 14">
            <a:extLst>
              <a:ext uri="{FF2B5EF4-FFF2-40B4-BE49-F238E27FC236}">
                <a16:creationId xmlns:a16="http://schemas.microsoft.com/office/drawing/2014/main" id="{902C670A-0D6E-8DA9-0BD5-7010C9786EC2}"/>
              </a:ext>
            </a:extLst>
          </p:cNvPr>
          <p:cNvSpPr txBox="1"/>
          <p:nvPr/>
        </p:nvSpPr>
        <p:spPr>
          <a:xfrm>
            <a:off x="5006556" y="3886304"/>
            <a:ext cx="2763130" cy="1200329"/>
          </a:xfrm>
          <a:prstGeom prst="rect">
            <a:avLst/>
          </a:prstGeom>
          <a:noFill/>
        </p:spPr>
        <p:txBody>
          <a:bodyPr wrap="square" rtlCol="0">
            <a:spAutoFit/>
          </a:bodyPr>
          <a:lstStyle/>
          <a:p>
            <a:r>
              <a:rPr lang="en-IN" sz="1600" b="1" dirty="0"/>
              <a:t>Stage Table:</a:t>
            </a:r>
          </a:p>
          <a:p>
            <a:pPr marL="285750" indent="-285750">
              <a:buFont typeface="Arial" panose="020B0604020202020204" pitchFamily="34" charset="0"/>
              <a:buChar char="•"/>
            </a:pPr>
            <a:r>
              <a:rPr lang="en-IN" sz="1400" dirty="0"/>
              <a:t>Columns will be created dynamically from the Json input with desired column data type.</a:t>
            </a:r>
          </a:p>
        </p:txBody>
      </p:sp>
      <p:sp>
        <p:nvSpPr>
          <p:cNvPr id="16" name="TextBox 15">
            <a:extLst>
              <a:ext uri="{FF2B5EF4-FFF2-40B4-BE49-F238E27FC236}">
                <a16:creationId xmlns:a16="http://schemas.microsoft.com/office/drawing/2014/main" id="{8548FB51-6267-88E7-F636-099A5A241E6B}"/>
              </a:ext>
            </a:extLst>
          </p:cNvPr>
          <p:cNvSpPr txBox="1"/>
          <p:nvPr/>
        </p:nvSpPr>
        <p:spPr>
          <a:xfrm>
            <a:off x="8980591" y="1668930"/>
            <a:ext cx="2763130" cy="1415772"/>
          </a:xfrm>
          <a:prstGeom prst="rect">
            <a:avLst/>
          </a:prstGeom>
          <a:noFill/>
        </p:spPr>
        <p:txBody>
          <a:bodyPr wrap="square" rtlCol="0">
            <a:spAutoFit/>
          </a:bodyPr>
          <a:lstStyle/>
          <a:p>
            <a:r>
              <a:rPr lang="en-IN" sz="1600" b="1" dirty="0"/>
              <a:t>Master Table:</a:t>
            </a:r>
          </a:p>
          <a:p>
            <a:pPr marL="285750" indent="-285750">
              <a:buFont typeface="Arial" panose="020B0604020202020204" pitchFamily="34" charset="0"/>
              <a:buChar char="•"/>
            </a:pPr>
            <a:r>
              <a:rPr lang="en-IN" sz="1400" dirty="0"/>
              <a:t>This will be a incremental load from Stage table with </a:t>
            </a:r>
            <a:r>
              <a:rPr lang="en-IN" sz="1400" dirty="0" err="1"/>
              <a:t>HotelId</a:t>
            </a:r>
            <a:r>
              <a:rPr lang="en-IN" sz="1400" dirty="0"/>
              <a:t> + </a:t>
            </a:r>
            <a:r>
              <a:rPr lang="en-IN" sz="1400" dirty="0" err="1"/>
              <a:t>CustomerSocialId</a:t>
            </a:r>
            <a:r>
              <a:rPr lang="en-IN" sz="1400" dirty="0"/>
              <a:t> + </a:t>
            </a:r>
            <a:r>
              <a:rPr lang="en-IN" sz="1400" dirty="0" err="1"/>
              <a:t>CheckInDate</a:t>
            </a:r>
            <a:r>
              <a:rPr lang="en-IN" sz="1400" dirty="0"/>
              <a:t> + </a:t>
            </a:r>
            <a:r>
              <a:rPr lang="en-IN" sz="1400" dirty="0" err="1"/>
              <a:t>RoomType</a:t>
            </a:r>
            <a:r>
              <a:rPr lang="en-IN" sz="1400" dirty="0"/>
              <a:t> as a primary Key.</a:t>
            </a:r>
            <a:endParaRPr lang="en-IN" dirty="0"/>
          </a:p>
        </p:txBody>
      </p:sp>
      <p:sp>
        <p:nvSpPr>
          <p:cNvPr id="17" name="Arrow: Right 16">
            <a:extLst>
              <a:ext uri="{FF2B5EF4-FFF2-40B4-BE49-F238E27FC236}">
                <a16:creationId xmlns:a16="http://schemas.microsoft.com/office/drawing/2014/main" id="{C732B0EB-B3C6-7508-85ED-44673E135D01}"/>
              </a:ext>
            </a:extLst>
          </p:cNvPr>
          <p:cNvSpPr/>
          <p:nvPr/>
        </p:nvSpPr>
        <p:spPr>
          <a:xfrm>
            <a:off x="3764963" y="3347273"/>
            <a:ext cx="864642" cy="3045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50068B28-DF20-7ED2-5437-2082E0D6D330}"/>
              </a:ext>
            </a:extLst>
          </p:cNvPr>
          <p:cNvSpPr/>
          <p:nvPr/>
        </p:nvSpPr>
        <p:spPr>
          <a:xfrm>
            <a:off x="7892913" y="1959127"/>
            <a:ext cx="864642" cy="304507"/>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3CF011BC-DAE0-5EED-FD47-E0829841DA70}"/>
              </a:ext>
            </a:extLst>
          </p:cNvPr>
          <p:cNvSpPr/>
          <p:nvPr/>
        </p:nvSpPr>
        <p:spPr>
          <a:xfrm>
            <a:off x="8811656" y="3698428"/>
            <a:ext cx="3101004" cy="298128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1B39B0CF-BB1D-8DFD-3624-27ECADD42A76}"/>
              </a:ext>
            </a:extLst>
          </p:cNvPr>
          <p:cNvSpPr txBox="1"/>
          <p:nvPr/>
        </p:nvSpPr>
        <p:spPr>
          <a:xfrm>
            <a:off x="9446809" y="3741961"/>
            <a:ext cx="1675908" cy="369332"/>
          </a:xfrm>
          <a:prstGeom prst="rect">
            <a:avLst/>
          </a:prstGeom>
          <a:noFill/>
        </p:spPr>
        <p:txBody>
          <a:bodyPr wrap="none" rtlCol="0">
            <a:spAutoFit/>
          </a:bodyPr>
          <a:lstStyle/>
          <a:p>
            <a:r>
              <a:rPr lang="en-IN" b="1" dirty="0"/>
              <a:t>Snowflake - ETL</a:t>
            </a:r>
          </a:p>
        </p:txBody>
      </p:sp>
      <p:sp>
        <p:nvSpPr>
          <p:cNvPr id="25" name="Rectangle: Rounded Corners 24">
            <a:extLst>
              <a:ext uri="{FF2B5EF4-FFF2-40B4-BE49-F238E27FC236}">
                <a16:creationId xmlns:a16="http://schemas.microsoft.com/office/drawing/2014/main" id="{93A20E01-1E7E-51E3-A34F-260181A056EE}"/>
              </a:ext>
            </a:extLst>
          </p:cNvPr>
          <p:cNvSpPr/>
          <p:nvPr/>
        </p:nvSpPr>
        <p:spPr>
          <a:xfrm>
            <a:off x="9283808" y="4154825"/>
            <a:ext cx="2142595" cy="565653"/>
          </a:xfrm>
          <a:prstGeom prst="roundRect">
            <a:avLst/>
          </a:prstGeom>
          <a:solidFill>
            <a:srgbClr val="00206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400" dirty="0"/>
              <a:t>Failed Records</a:t>
            </a:r>
          </a:p>
        </p:txBody>
      </p:sp>
      <p:sp>
        <p:nvSpPr>
          <p:cNvPr id="26" name="TextBox 25">
            <a:extLst>
              <a:ext uri="{FF2B5EF4-FFF2-40B4-BE49-F238E27FC236}">
                <a16:creationId xmlns:a16="http://schemas.microsoft.com/office/drawing/2014/main" id="{802BA5C8-4911-0BE5-7457-978055D72E1C}"/>
              </a:ext>
            </a:extLst>
          </p:cNvPr>
          <p:cNvSpPr txBox="1"/>
          <p:nvPr/>
        </p:nvSpPr>
        <p:spPr>
          <a:xfrm>
            <a:off x="8980591" y="4992209"/>
            <a:ext cx="2763130" cy="1415772"/>
          </a:xfrm>
          <a:prstGeom prst="rect">
            <a:avLst/>
          </a:prstGeom>
          <a:noFill/>
        </p:spPr>
        <p:txBody>
          <a:bodyPr wrap="square" rtlCol="0">
            <a:spAutoFit/>
          </a:bodyPr>
          <a:lstStyle/>
          <a:p>
            <a:r>
              <a:rPr lang="en-IN" sz="1600" b="1" dirty="0"/>
              <a:t>Failed Records:</a:t>
            </a:r>
          </a:p>
          <a:p>
            <a:pPr marL="285750" indent="-285750">
              <a:buFont typeface="Arial" panose="020B0604020202020204" pitchFamily="34" charset="0"/>
              <a:buChar char="•"/>
            </a:pPr>
            <a:r>
              <a:rPr lang="en-IN" sz="1400" dirty="0"/>
              <a:t>This table will be filled with Blob filename, Json data, Created date when pipeline failed to transfer data from Stage to Master.</a:t>
            </a:r>
            <a:endParaRPr lang="en-IN" dirty="0"/>
          </a:p>
        </p:txBody>
      </p:sp>
      <p:sp>
        <p:nvSpPr>
          <p:cNvPr id="27" name="Arrow: Right 26">
            <a:extLst>
              <a:ext uri="{FF2B5EF4-FFF2-40B4-BE49-F238E27FC236}">
                <a16:creationId xmlns:a16="http://schemas.microsoft.com/office/drawing/2014/main" id="{B5EEBBD9-E220-F3DC-461B-5F09FB815B72}"/>
              </a:ext>
            </a:extLst>
          </p:cNvPr>
          <p:cNvSpPr/>
          <p:nvPr/>
        </p:nvSpPr>
        <p:spPr>
          <a:xfrm>
            <a:off x="7892913" y="4746619"/>
            <a:ext cx="864642" cy="30450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152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B0B72AC-D62C-E960-AA96-62DB056D71F2}"/>
              </a:ext>
            </a:extLst>
          </p:cNvPr>
          <p:cNvSpPr/>
          <p:nvPr/>
        </p:nvSpPr>
        <p:spPr>
          <a:xfrm>
            <a:off x="1679712" y="964095"/>
            <a:ext cx="8637105" cy="167971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45F7B62-F2DD-71FE-9A25-2C9F9D224D40}"/>
              </a:ext>
            </a:extLst>
          </p:cNvPr>
          <p:cNvSpPr/>
          <p:nvPr/>
        </p:nvSpPr>
        <p:spPr>
          <a:xfrm>
            <a:off x="1679712" y="3876262"/>
            <a:ext cx="8637105" cy="167971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E2F3B94-12A8-B2B9-BDA2-18C91317788D}"/>
              </a:ext>
            </a:extLst>
          </p:cNvPr>
          <p:cNvSpPr txBox="1"/>
          <p:nvPr/>
        </p:nvSpPr>
        <p:spPr>
          <a:xfrm>
            <a:off x="4491395" y="107588"/>
            <a:ext cx="2472343" cy="584775"/>
          </a:xfrm>
          <a:prstGeom prst="rect">
            <a:avLst/>
          </a:prstGeom>
          <a:noFill/>
        </p:spPr>
        <p:txBody>
          <a:bodyPr wrap="none" rtlCol="0">
            <a:spAutoFit/>
          </a:bodyPr>
          <a:lstStyle/>
          <a:p>
            <a:r>
              <a:rPr lang="en-IN" sz="3200" b="1" dirty="0"/>
              <a:t>Silver to Gold</a:t>
            </a:r>
          </a:p>
        </p:txBody>
      </p:sp>
      <p:sp>
        <p:nvSpPr>
          <p:cNvPr id="4" name="Rectangle: Rounded Corners 3">
            <a:extLst>
              <a:ext uri="{FF2B5EF4-FFF2-40B4-BE49-F238E27FC236}">
                <a16:creationId xmlns:a16="http://schemas.microsoft.com/office/drawing/2014/main" id="{308B6BED-B6D0-B781-E68E-EF5A8F51F525}"/>
              </a:ext>
            </a:extLst>
          </p:cNvPr>
          <p:cNvSpPr/>
          <p:nvPr/>
        </p:nvSpPr>
        <p:spPr>
          <a:xfrm>
            <a:off x="3282539" y="1830405"/>
            <a:ext cx="4890052" cy="496956"/>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Master Table</a:t>
            </a:r>
          </a:p>
        </p:txBody>
      </p:sp>
      <p:sp>
        <p:nvSpPr>
          <p:cNvPr id="5" name="Rectangle: Rounded Corners 4">
            <a:extLst>
              <a:ext uri="{FF2B5EF4-FFF2-40B4-BE49-F238E27FC236}">
                <a16:creationId xmlns:a16="http://schemas.microsoft.com/office/drawing/2014/main" id="{101955B1-44FC-A6D2-54FF-6102D850E9EC}"/>
              </a:ext>
            </a:extLst>
          </p:cNvPr>
          <p:cNvSpPr/>
          <p:nvPr/>
        </p:nvSpPr>
        <p:spPr>
          <a:xfrm>
            <a:off x="1996672" y="4721094"/>
            <a:ext cx="2246245"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Fact Hotel Revenue</a:t>
            </a:r>
          </a:p>
        </p:txBody>
      </p:sp>
      <p:sp>
        <p:nvSpPr>
          <p:cNvPr id="6" name="Rectangle: Rounded Corners 5">
            <a:extLst>
              <a:ext uri="{FF2B5EF4-FFF2-40B4-BE49-F238E27FC236}">
                <a16:creationId xmlns:a16="http://schemas.microsoft.com/office/drawing/2014/main" id="{6B562E87-CB39-3F8D-EF01-3D6B5F99152E}"/>
              </a:ext>
            </a:extLst>
          </p:cNvPr>
          <p:cNvSpPr/>
          <p:nvPr/>
        </p:nvSpPr>
        <p:spPr>
          <a:xfrm>
            <a:off x="4814821" y="4721094"/>
            <a:ext cx="2246245"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Dim Customers</a:t>
            </a:r>
          </a:p>
        </p:txBody>
      </p:sp>
      <p:sp>
        <p:nvSpPr>
          <p:cNvPr id="7" name="Rectangle: Rounded Corners 6">
            <a:extLst>
              <a:ext uri="{FF2B5EF4-FFF2-40B4-BE49-F238E27FC236}">
                <a16:creationId xmlns:a16="http://schemas.microsoft.com/office/drawing/2014/main" id="{D601F263-9318-3333-391B-2FA09B3B4E9B}"/>
              </a:ext>
            </a:extLst>
          </p:cNvPr>
          <p:cNvSpPr/>
          <p:nvPr/>
        </p:nvSpPr>
        <p:spPr>
          <a:xfrm>
            <a:off x="7632970" y="4721094"/>
            <a:ext cx="2246245"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Dim Hotels</a:t>
            </a:r>
          </a:p>
        </p:txBody>
      </p:sp>
      <p:sp>
        <p:nvSpPr>
          <p:cNvPr id="10" name="TextBox 9">
            <a:extLst>
              <a:ext uri="{FF2B5EF4-FFF2-40B4-BE49-F238E27FC236}">
                <a16:creationId xmlns:a16="http://schemas.microsoft.com/office/drawing/2014/main" id="{D051CC47-B036-ECCC-C809-23D0BE2F8B0D}"/>
              </a:ext>
            </a:extLst>
          </p:cNvPr>
          <p:cNvSpPr txBox="1"/>
          <p:nvPr/>
        </p:nvSpPr>
        <p:spPr>
          <a:xfrm>
            <a:off x="4661280" y="1167863"/>
            <a:ext cx="1877373" cy="369332"/>
          </a:xfrm>
          <a:prstGeom prst="rect">
            <a:avLst/>
          </a:prstGeom>
          <a:noFill/>
        </p:spPr>
        <p:txBody>
          <a:bodyPr wrap="none" rtlCol="0">
            <a:spAutoFit/>
          </a:bodyPr>
          <a:lstStyle/>
          <a:p>
            <a:r>
              <a:rPr lang="en-IN" b="1" dirty="0"/>
              <a:t>Snowflake - Silver</a:t>
            </a:r>
          </a:p>
        </p:txBody>
      </p:sp>
      <p:sp>
        <p:nvSpPr>
          <p:cNvPr id="11" name="TextBox 10">
            <a:extLst>
              <a:ext uri="{FF2B5EF4-FFF2-40B4-BE49-F238E27FC236}">
                <a16:creationId xmlns:a16="http://schemas.microsoft.com/office/drawing/2014/main" id="{05F2BD98-E992-BEEE-082C-A37A22E781FC}"/>
              </a:ext>
            </a:extLst>
          </p:cNvPr>
          <p:cNvSpPr txBox="1"/>
          <p:nvPr/>
        </p:nvSpPr>
        <p:spPr>
          <a:xfrm>
            <a:off x="4661280" y="4003893"/>
            <a:ext cx="1802545" cy="369332"/>
          </a:xfrm>
          <a:prstGeom prst="rect">
            <a:avLst/>
          </a:prstGeom>
          <a:noFill/>
        </p:spPr>
        <p:txBody>
          <a:bodyPr wrap="none" rtlCol="0">
            <a:spAutoFit/>
          </a:bodyPr>
          <a:lstStyle/>
          <a:p>
            <a:r>
              <a:rPr lang="en-IN" b="1" dirty="0"/>
              <a:t>Snowflake - Gold</a:t>
            </a:r>
          </a:p>
        </p:txBody>
      </p:sp>
      <p:sp>
        <p:nvSpPr>
          <p:cNvPr id="12" name="Arrow: Down 11">
            <a:extLst>
              <a:ext uri="{FF2B5EF4-FFF2-40B4-BE49-F238E27FC236}">
                <a16:creationId xmlns:a16="http://schemas.microsoft.com/office/drawing/2014/main" id="{15F03F71-B073-25E7-EFB5-697EB52F30F8}"/>
              </a:ext>
            </a:extLst>
          </p:cNvPr>
          <p:cNvSpPr/>
          <p:nvPr/>
        </p:nvSpPr>
        <p:spPr>
          <a:xfrm>
            <a:off x="5437479" y="2864954"/>
            <a:ext cx="278296" cy="79016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919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67288-4817-2432-5DBF-197A06779C8E}"/>
              </a:ext>
            </a:extLst>
          </p:cNvPr>
          <p:cNvSpPr txBox="1"/>
          <p:nvPr/>
        </p:nvSpPr>
        <p:spPr>
          <a:xfrm>
            <a:off x="4461577" y="216919"/>
            <a:ext cx="3680623" cy="584775"/>
          </a:xfrm>
          <a:prstGeom prst="rect">
            <a:avLst/>
          </a:prstGeom>
          <a:noFill/>
        </p:spPr>
        <p:txBody>
          <a:bodyPr wrap="none" rtlCol="0">
            <a:spAutoFit/>
          </a:bodyPr>
          <a:lstStyle/>
          <a:p>
            <a:r>
              <a:rPr lang="en-IN" sz="3200" b="1" dirty="0"/>
              <a:t>Access Management</a:t>
            </a:r>
          </a:p>
        </p:txBody>
      </p:sp>
      <p:sp>
        <p:nvSpPr>
          <p:cNvPr id="3" name="Rectangle: Rounded Corners 2">
            <a:extLst>
              <a:ext uri="{FF2B5EF4-FFF2-40B4-BE49-F238E27FC236}">
                <a16:creationId xmlns:a16="http://schemas.microsoft.com/office/drawing/2014/main" id="{A0859E21-E1ED-8816-FF1D-3E90A56A4242}"/>
              </a:ext>
            </a:extLst>
          </p:cNvPr>
          <p:cNvSpPr/>
          <p:nvPr/>
        </p:nvSpPr>
        <p:spPr>
          <a:xfrm>
            <a:off x="4972877" y="983983"/>
            <a:ext cx="1815549"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Account Admin</a:t>
            </a:r>
          </a:p>
        </p:txBody>
      </p:sp>
      <p:sp>
        <p:nvSpPr>
          <p:cNvPr id="4" name="Rectangle: Rounded Corners 3">
            <a:extLst>
              <a:ext uri="{FF2B5EF4-FFF2-40B4-BE49-F238E27FC236}">
                <a16:creationId xmlns:a16="http://schemas.microsoft.com/office/drawing/2014/main" id="{6AC4F079-D0CC-1FA2-65D6-978EDBEEFA5F}"/>
              </a:ext>
            </a:extLst>
          </p:cNvPr>
          <p:cNvSpPr/>
          <p:nvPr/>
        </p:nvSpPr>
        <p:spPr>
          <a:xfrm>
            <a:off x="642731" y="1929859"/>
            <a:ext cx="1772479"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Security Admin</a:t>
            </a:r>
          </a:p>
        </p:txBody>
      </p:sp>
      <p:sp>
        <p:nvSpPr>
          <p:cNvPr id="5" name="Rectangle: Rounded Corners 4">
            <a:extLst>
              <a:ext uri="{FF2B5EF4-FFF2-40B4-BE49-F238E27FC236}">
                <a16:creationId xmlns:a16="http://schemas.microsoft.com/office/drawing/2014/main" id="{D8706866-D950-9E93-A010-517391DADE18}"/>
              </a:ext>
            </a:extLst>
          </p:cNvPr>
          <p:cNvSpPr/>
          <p:nvPr/>
        </p:nvSpPr>
        <p:spPr>
          <a:xfrm>
            <a:off x="7696200" y="1929858"/>
            <a:ext cx="1772479"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Sys Admin</a:t>
            </a:r>
          </a:p>
        </p:txBody>
      </p:sp>
      <p:sp>
        <p:nvSpPr>
          <p:cNvPr id="6" name="Rectangle: Rounded Corners 5">
            <a:extLst>
              <a:ext uri="{FF2B5EF4-FFF2-40B4-BE49-F238E27FC236}">
                <a16:creationId xmlns:a16="http://schemas.microsoft.com/office/drawing/2014/main" id="{76FAB4EE-DB97-22EE-C98B-BB44693C0FFE}"/>
              </a:ext>
            </a:extLst>
          </p:cNvPr>
          <p:cNvSpPr/>
          <p:nvPr/>
        </p:nvSpPr>
        <p:spPr>
          <a:xfrm>
            <a:off x="3680792" y="3061261"/>
            <a:ext cx="1815550"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Engineer</a:t>
            </a:r>
          </a:p>
        </p:txBody>
      </p:sp>
      <p:sp>
        <p:nvSpPr>
          <p:cNvPr id="7" name="Rectangle: Rounded Corners 6">
            <a:extLst>
              <a:ext uri="{FF2B5EF4-FFF2-40B4-BE49-F238E27FC236}">
                <a16:creationId xmlns:a16="http://schemas.microsoft.com/office/drawing/2014/main" id="{20DF161E-5A74-AFD9-1C00-1BD30951BDE9}"/>
              </a:ext>
            </a:extLst>
          </p:cNvPr>
          <p:cNvSpPr/>
          <p:nvPr/>
        </p:nvSpPr>
        <p:spPr>
          <a:xfrm>
            <a:off x="5890590" y="3061260"/>
            <a:ext cx="1815549"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Analyst Global</a:t>
            </a:r>
          </a:p>
        </p:txBody>
      </p:sp>
      <p:sp>
        <p:nvSpPr>
          <p:cNvPr id="8" name="Rectangle: Rounded Corners 7">
            <a:extLst>
              <a:ext uri="{FF2B5EF4-FFF2-40B4-BE49-F238E27FC236}">
                <a16:creationId xmlns:a16="http://schemas.microsoft.com/office/drawing/2014/main" id="{DAF6A829-6112-0E09-CDE6-C495DF0D3C50}"/>
              </a:ext>
            </a:extLst>
          </p:cNvPr>
          <p:cNvSpPr/>
          <p:nvPr/>
        </p:nvSpPr>
        <p:spPr>
          <a:xfrm>
            <a:off x="8100388" y="3061260"/>
            <a:ext cx="1772480"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 Analyst</a:t>
            </a:r>
          </a:p>
        </p:txBody>
      </p:sp>
      <p:sp>
        <p:nvSpPr>
          <p:cNvPr id="9" name="Rectangle: Rounded Corners 8">
            <a:extLst>
              <a:ext uri="{FF2B5EF4-FFF2-40B4-BE49-F238E27FC236}">
                <a16:creationId xmlns:a16="http://schemas.microsoft.com/office/drawing/2014/main" id="{C9AA0A7C-DDB6-1B08-D8BF-61B417C1D900}"/>
              </a:ext>
            </a:extLst>
          </p:cNvPr>
          <p:cNvSpPr/>
          <p:nvPr/>
        </p:nvSpPr>
        <p:spPr>
          <a:xfrm>
            <a:off x="10180979" y="3061260"/>
            <a:ext cx="1772480"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Analyst</a:t>
            </a:r>
          </a:p>
        </p:txBody>
      </p:sp>
      <p:sp>
        <p:nvSpPr>
          <p:cNvPr id="10" name="Rectangle: Rounded Corners 9">
            <a:extLst>
              <a:ext uri="{FF2B5EF4-FFF2-40B4-BE49-F238E27FC236}">
                <a16:creationId xmlns:a16="http://schemas.microsoft.com/office/drawing/2014/main" id="{B85B4B3E-A56F-0241-D802-ED5EC7F08C78}"/>
              </a:ext>
            </a:extLst>
          </p:cNvPr>
          <p:cNvSpPr/>
          <p:nvPr/>
        </p:nvSpPr>
        <p:spPr>
          <a:xfrm>
            <a:off x="599660" y="3061261"/>
            <a:ext cx="1815550" cy="48701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Admin</a:t>
            </a:r>
          </a:p>
        </p:txBody>
      </p:sp>
      <p:cxnSp>
        <p:nvCxnSpPr>
          <p:cNvPr id="22" name="Straight Connector 21">
            <a:extLst>
              <a:ext uri="{FF2B5EF4-FFF2-40B4-BE49-F238E27FC236}">
                <a16:creationId xmlns:a16="http://schemas.microsoft.com/office/drawing/2014/main" id="{B8041AEA-B6B1-2639-2AF5-1AB3BFB9198B}"/>
              </a:ext>
            </a:extLst>
          </p:cNvPr>
          <p:cNvCxnSpPr>
            <a:cxnSpLocks/>
            <a:stCxn id="3" idx="1"/>
          </p:cNvCxnSpPr>
          <p:nvPr/>
        </p:nvCxnSpPr>
        <p:spPr>
          <a:xfrm flipH="1">
            <a:off x="1528970" y="1227490"/>
            <a:ext cx="344390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5E08ECC-B474-59CE-7770-F6BD9558C3E0}"/>
              </a:ext>
            </a:extLst>
          </p:cNvPr>
          <p:cNvCxnSpPr>
            <a:cxnSpLocks/>
            <a:endCxn id="4" idx="0"/>
          </p:cNvCxnSpPr>
          <p:nvPr/>
        </p:nvCxnSpPr>
        <p:spPr>
          <a:xfrm>
            <a:off x="1528971" y="1227489"/>
            <a:ext cx="0" cy="702370"/>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4A3B89B-A528-CBDC-2FC5-E1E39BEDE6F2}"/>
              </a:ext>
            </a:extLst>
          </p:cNvPr>
          <p:cNvCxnSpPr>
            <a:cxnSpLocks/>
            <a:endCxn id="3" idx="3"/>
          </p:cNvCxnSpPr>
          <p:nvPr/>
        </p:nvCxnSpPr>
        <p:spPr>
          <a:xfrm flipH="1">
            <a:off x="6788426" y="1227489"/>
            <a:ext cx="1794012"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B71B0EC-BF87-96A4-417F-1D0E528BB544}"/>
              </a:ext>
            </a:extLst>
          </p:cNvPr>
          <p:cNvCxnSpPr>
            <a:cxnSpLocks/>
            <a:endCxn id="5" idx="0"/>
          </p:cNvCxnSpPr>
          <p:nvPr/>
        </p:nvCxnSpPr>
        <p:spPr>
          <a:xfrm>
            <a:off x="8582438" y="1227489"/>
            <a:ext cx="2" cy="702369"/>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975715D-E04A-00CF-9F1E-6DE7681FECCB}"/>
              </a:ext>
            </a:extLst>
          </p:cNvPr>
          <p:cNvCxnSpPr>
            <a:cxnSpLocks/>
            <a:endCxn id="10" idx="0"/>
          </p:cNvCxnSpPr>
          <p:nvPr/>
        </p:nvCxnSpPr>
        <p:spPr>
          <a:xfrm>
            <a:off x="1507435" y="2524549"/>
            <a:ext cx="0" cy="53671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1363992-F097-7FF2-3CED-E94A5AF8EC67}"/>
              </a:ext>
            </a:extLst>
          </p:cNvPr>
          <p:cNvCxnSpPr>
            <a:cxnSpLocks/>
          </p:cNvCxnSpPr>
          <p:nvPr/>
        </p:nvCxnSpPr>
        <p:spPr>
          <a:xfrm flipH="1">
            <a:off x="4461577" y="2662037"/>
            <a:ext cx="66056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90092E9-C6B3-D856-768D-E5EE5E0A1873}"/>
              </a:ext>
            </a:extLst>
          </p:cNvPr>
          <p:cNvCxnSpPr>
            <a:cxnSpLocks/>
            <a:endCxn id="8" idx="0"/>
          </p:cNvCxnSpPr>
          <p:nvPr/>
        </p:nvCxnSpPr>
        <p:spPr>
          <a:xfrm>
            <a:off x="8986628" y="2662037"/>
            <a:ext cx="0" cy="39922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C94301F8-2EFE-BCE4-3AE2-5130B5D6FBC7}"/>
              </a:ext>
            </a:extLst>
          </p:cNvPr>
          <p:cNvCxnSpPr>
            <a:cxnSpLocks/>
          </p:cNvCxnSpPr>
          <p:nvPr/>
        </p:nvCxnSpPr>
        <p:spPr>
          <a:xfrm>
            <a:off x="11067219" y="2662036"/>
            <a:ext cx="0" cy="39922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D80EAB76-B9B7-0FB2-2E65-D67D99A2D762}"/>
              </a:ext>
            </a:extLst>
          </p:cNvPr>
          <p:cNvCxnSpPr>
            <a:cxnSpLocks/>
          </p:cNvCxnSpPr>
          <p:nvPr/>
        </p:nvCxnSpPr>
        <p:spPr>
          <a:xfrm>
            <a:off x="4459918" y="2662035"/>
            <a:ext cx="0" cy="39922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72C9FBEF-CD91-F9C0-9082-C1431530054B}"/>
              </a:ext>
            </a:extLst>
          </p:cNvPr>
          <p:cNvCxnSpPr>
            <a:cxnSpLocks/>
          </p:cNvCxnSpPr>
          <p:nvPr/>
        </p:nvCxnSpPr>
        <p:spPr>
          <a:xfrm>
            <a:off x="6788426" y="2662034"/>
            <a:ext cx="0" cy="399223"/>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0838B89F-39BB-1CFD-3A1E-F2913E1AC319}"/>
              </a:ext>
            </a:extLst>
          </p:cNvPr>
          <p:cNvCxnSpPr>
            <a:cxnSpLocks/>
            <a:stCxn id="5" idx="2"/>
          </p:cNvCxnSpPr>
          <p:nvPr/>
        </p:nvCxnSpPr>
        <p:spPr>
          <a:xfrm flipH="1">
            <a:off x="8582438" y="2416871"/>
            <a:ext cx="2" cy="245163"/>
          </a:xfrm>
          <a:prstGeom prst="line">
            <a:avLst/>
          </a:prstGeom>
          <a:ln w="12700"/>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96ABF322-BA77-F01D-3F2E-8D5176EEC03D}"/>
              </a:ext>
            </a:extLst>
          </p:cNvPr>
          <p:cNvSpPr/>
          <p:nvPr/>
        </p:nvSpPr>
        <p:spPr>
          <a:xfrm>
            <a:off x="599660" y="3851415"/>
            <a:ext cx="11353799" cy="256934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5827C2EE-2A1E-5DBC-6476-CC604EFB2C5B}"/>
              </a:ext>
            </a:extLst>
          </p:cNvPr>
          <p:cNvSpPr txBox="1"/>
          <p:nvPr/>
        </p:nvSpPr>
        <p:spPr>
          <a:xfrm>
            <a:off x="916318" y="4099975"/>
            <a:ext cx="11114709" cy="2308324"/>
          </a:xfrm>
          <a:prstGeom prst="rect">
            <a:avLst/>
          </a:prstGeom>
          <a:noFill/>
        </p:spPr>
        <p:txBody>
          <a:bodyPr wrap="none" rtlCol="0">
            <a:spAutoFit/>
          </a:bodyPr>
          <a:lstStyle/>
          <a:p>
            <a:r>
              <a:rPr lang="en-IN" b="1" dirty="0"/>
              <a:t>Data Engineer</a:t>
            </a:r>
            <a:r>
              <a:rPr lang="en-IN" dirty="0"/>
              <a:t>: Responsible for all the ETL Operations and Row/Column Access policies, this role has Read and Write </a:t>
            </a:r>
          </a:p>
          <a:p>
            <a:r>
              <a:rPr lang="en-IN" dirty="0"/>
              <a:t>to entire database.</a:t>
            </a:r>
          </a:p>
          <a:p>
            <a:r>
              <a:rPr lang="en-IN" b="1" dirty="0"/>
              <a:t>BI Analyst Global</a:t>
            </a:r>
            <a:r>
              <a:rPr lang="en-IN" dirty="0"/>
              <a:t>: Business head of the central repository, this role has read access to gold schema.</a:t>
            </a:r>
          </a:p>
          <a:p>
            <a:r>
              <a:rPr lang="en-IN" b="1" dirty="0"/>
              <a:t>BI Analyst</a:t>
            </a:r>
            <a:r>
              <a:rPr lang="en-IN" dirty="0"/>
              <a:t>: Business head of a particular hotel, this role has read access gold schema (can only view filtered data at </a:t>
            </a:r>
          </a:p>
          <a:p>
            <a:r>
              <a:rPr lang="en-IN" dirty="0"/>
              <a:t>Hotel level).</a:t>
            </a:r>
          </a:p>
          <a:p>
            <a:r>
              <a:rPr lang="en-IN" b="1" dirty="0"/>
              <a:t>Data Analyst</a:t>
            </a:r>
            <a:r>
              <a:rPr lang="en-IN" dirty="0"/>
              <a:t>: Analyst of a particular hotel, this role has read access to gold schema (can only view filter data at hotel </a:t>
            </a:r>
          </a:p>
          <a:p>
            <a:r>
              <a:rPr lang="en-IN" dirty="0"/>
              <a:t>Level and sensitive columns will be masked)</a:t>
            </a:r>
          </a:p>
          <a:p>
            <a:endParaRPr lang="en-IN" dirty="0"/>
          </a:p>
        </p:txBody>
      </p:sp>
    </p:spTree>
    <p:extLst>
      <p:ext uri="{BB962C8B-B14F-4D97-AF65-F5344CB8AC3E}">
        <p14:creationId xmlns:p14="http://schemas.microsoft.com/office/powerpoint/2010/main" val="7314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A51545-AF9D-7519-7598-FE13EEDB8202}"/>
              </a:ext>
            </a:extLst>
          </p:cNvPr>
          <p:cNvSpPr txBox="1"/>
          <p:nvPr/>
        </p:nvSpPr>
        <p:spPr>
          <a:xfrm>
            <a:off x="3848111" y="395823"/>
            <a:ext cx="4262898" cy="584775"/>
          </a:xfrm>
          <a:prstGeom prst="rect">
            <a:avLst/>
          </a:prstGeom>
          <a:noFill/>
        </p:spPr>
        <p:txBody>
          <a:bodyPr wrap="none" rtlCol="0">
            <a:spAutoFit/>
          </a:bodyPr>
          <a:lstStyle/>
          <a:p>
            <a:r>
              <a:rPr lang="en-IN" sz="3200" b="1" dirty="0"/>
              <a:t>Notifications &amp; ETL Logs</a:t>
            </a:r>
          </a:p>
        </p:txBody>
      </p:sp>
      <p:sp>
        <p:nvSpPr>
          <p:cNvPr id="3" name="Rectangle: Rounded Corners 2">
            <a:extLst>
              <a:ext uri="{FF2B5EF4-FFF2-40B4-BE49-F238E27FC236}">
                <a16:creationId xmlns:a16="http://schemas.microsoft.com/office/drawing/2014/main" id="{327FCA98-48FD-1B98-09B2-436D7986D0D6}"/>
              </a:ext>
            </a:extLst>
          </p:cNvPr>
          <p:cNvSpPr/>
          <p:nvPr/>
        </p:nvSpPr>
        <p:spPr>
          <a:xfrm>
            <a:off x="599660" y="1068465"/>
            <a:ext cx="11353799" cy="218163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356A78D1-694A-D2C7-CC52-E75B86DBA865}"/>
              </a:ext>
            </a:extLst>
          </p:cNvPr>
          <p:cNvSpPr txBox="1"/>
          <p:nvPr/>
        </p:nvSpPr>
        <p:spPr>
          <a:xfrm>
            <a:off x="916317" y="1282117"/>
            <a:ext cx="11168442" cy="1754326"/>
          </a:xfrm>
          <a:prstGeom prst="rect">
            <a:avLst/>
          </a:prstGeom>
          <a:noFill/>
        </p:spPr>
        <p:txBody>
          <a:bodyPr wrap="none" rtlCol="0">
            <a:spAutoFit/>
          </a:bodyPr>
          <a:lstStyle/>
          <a:p>
            <a:r>
              <a:rPr lang="en-IN" b="1" dirty="0"/>
              <a:t>ETL Logs</a:t>
            </a:r>
            <a:r>
              <a:rPr lang="en-IN" dirty="0"/>
              <a:t>: Entire architecture is based event based trigger, whenever ADF pipeline gets triggered, It updates the ETL </a:t>
            </a:r>
          </a:p>
          <a:p>
            <a:r>
              <a:rPr lang="en-IN" dirty="0"/>
              <a:t>Pipeline audits table present in ETL schema. Data such as, Pipeline name,  Trigger Type, Run ID, Start Time, End Time, </a:t>
            </a:r>
          </a:p>
          <a:p>
            <a:r>
              <a:rPr lang="en-IN" dirty="0"/>
              <a:t>Status, Comments (error message if pipeline failed) will be stored in the Pipeline Audits Table.</a:t>
            </a:r>
          </a:p>
          <a:p>
            <a:endParaRPr lang="en-IN" dirty="0"/>
          </a:p>
          <a:p>
            <a:r>
              <a:rPr lang="en-IN" b="1" dirty="0"/>
              <a:t>Notifications</a:t>
            </a:r>
            <a:r>
              <a:rPr lang="en-IN" dirty="0"/>
              <a:t>: Whenever pipeline gets runs, notification integration users will get success/fail mail with file name,</a:t>
            </a:r>
          </a:p>
          <a:p>
            <a:r>
              <a:rPr lang="en-IN" dirty="0"/>
              <a:t>Errors if any, and status in the email body.</a:t>
            </a:r>
          </a:p>
        </p:txBody>
      </p:sp>
      <p:sp>
        <p:nvSpPr>
          <p:cNvPr id="6" name="TextBox 5">
            <a:extLst>
              <a:ext uri="{FF2B5EF4-FFF2-40B4-BE49-F238E27FC236}">
                <a16:creationId xmlns:a16="http://schemas.microsoft.com/office/drawing/2014/main" id="{DB881A6E-B6DE-79D6-6028-BE78EC49F0CE}"/>
              </a:ext>
            </a:extLst>
          </p:cNvPr>
          <p:cNvSpPr txBox="1"/>
          <p:nvPr/>
        </p:nvSpPr>
        <p:spPr>
          <a:xfrm>
            <a:off x="846744" y="3882408"/>
            <a:ext cx="4090607" cy="338554"/>
          </a:xfrm>
          <a:prstGeom prst="rect">
            <a:avLst/>
          </a:prstGeom>
          <a:noFill/>
        </p:spPr>
        <p:txBody>
          <a:bodyPr wrap="none" rtlCol="0">
            <a:spAutoFit/>
          </a:bodyPr>
          <a:lstStyle/>
          <a:p>
            <a:r>
              <a:rPr lang="en-IN" sz="1600" b="1" dirty="0"/>
              <a:t>Snowflake Warehouse Link</a:t>
            </a:r>
            <a:r>
              <a:rPr lang="en-IN" sz="1600" dirty="0"/>
              <a:t>: </a:t>
            </a:r>
            <a:r>
              <a:rPr lang="en-IN" sz="1600" b="0" i="0" dirty="0">
                <a:solidFill>
                  <a:srgbClr val="2C2F34"/>
                </a:solidFill>
                <a:effectLst/>
                <a:latin typeface="Inter"/>
                <a:hlinkClick r:id="rId2"/>
              </a:rPr>
              <a:t>Snowflake Web UI</a:t>
            </a:r>
            <a:endParaRPr lang="en-IN" sz="1600" dirty="0"/>
          </a:p>
        </p:txBody>
      </p:sp>
      <p:sp>
        <p:nvSpPr>
          <p:cNvPr id="7" name="TextBox 6">
            <a:extLst>
              <a:ext uri="{FF2B5EF4-FFF2-40B4-BE49-F238E27FC236}">
                <a16:creationId xmlns:a16="http://schemas.microsoft.com/office/drawing/2014/main" id="{76F37373-E2B7-B84A-539B-25CDFFB2C27B}"/>
              </a:ext>
            </a:extLst>
          </p:cNvPr>
          <p:cNvSpPr txBox="1"/>
          <p:nvPr/>
        </p:nvSpPr>
        <p:spPr>
          <a:xfrm>
            <a:off x="846744" y="3482298"/>
            <a:ext cx="1725793" cy="400110"/>
          </a:xfrm>
          <a:prstGeom prst="rect">
            <a:avLst/>
          </a:prstGeom>
          <a:noFill/>
        </p:spPr>
        <p:txBody>
          <a:bodyPr wrap="none" rtlCol="0">
            <a:spAutoFit/>
          </a:bodyPr>
          <a:lstStyle/>
          <a:p>
            <a:r>
              <a:rPr lang="en-IN" sz="2000" b="1" dirty="0"/>
              <a:t>Project Details</a:t>
            </a:r>
          </a:p>
        </p:txBody>
      </p:sp>
      <p:sp>
        <p:nvSpPr>
          <p:cNvPr id="8" name="TextBox 7">
            <a:extLst>
              <a:ext uri="{FF2B5EF4-FFF2-40B4-BE49-F238E27FC236}">
                <a16:creationId xmlns:a16="http://schemas.microsoft.com/office/drawing/2014/main" id="{48626480-1F8A-CA77-EB23-6FB2744AA566}"/>
              </a:ext>
            </a:extLst>
          </p:cNvPr>
          <p:cNvSpPr txBox="1"/>
          <p:nvPr/>
        </p:nvSpPr>
        <p:spPr>
          <a:xfrm>
            <a:off x="846744" y="4220962"/>
            <a:ext cx="11037141" cy="1815882"/>
          </a:xfrm>
          <a:prstGeom prst="rect">
            <a:avLst/>
          </a:prstGeom>
          <a:noFill/>
        </p:spPr>
        <p:txBody>
          <a:bodyPr wrap="square" rtlCol="0">
            <a:spAutoFit/>
          </a:bodyPr>
          <a:lstStyle/>
          <a:p>
            <a:r>
              <a:rPr lang="en-IN" sz="1600" b="1" dirty="0"/>
              <a:t>Dummy Users:</a:t>
            </a:r>
          </a:p>
          <a:p>
            <a:pPr marL="342900" indent="-342900">
              <a:buFont typeface="+mj-lt"/>
              <a:buAutoNum type="arabicPeriod"/>
            </a:pPr>
            <a:r>
              <a:rPr lang="en-IN" sz="1600" dirty="0"/>
              <a:t>Username: </a:t>
            </a:r>
            <a:r>
              <a:rPr lang="en-IN" sz="1600" dirty="0">
                <a:hlinkClick r:id="rId3"/>
              </a:rPr>
              <a:t>globalaccount@massiverocket.com</a:t>
            </a:r>
            <a:r>
              <a:rPr lang="en-IN" sz="1600" dirty="0"/>
              <a:t>, Password: “Welcome@123”, Role: BI_ANALYST_GLOBAL, </a:t>
            </a:r>
            <a:r>
              <a:rPr lang="en-IN" sz="1600" dirty="0" err="1"/>
              <a:t>HotelID</a:t>
            </a:r>
            <a:r>
              <a:rPr lang="en-IN" sz="1600" dirty="0"/>
              <a:t>: Global</a:t>
            </a:r>
          </a:p>
          <a:p>
            <a:pPr marL="342900" indent="-342900">
              <a:buFont typeface="+mj-lt"/>
              <a:buAutoNum type="arabicPeriod"/>
            </a:pPr>
            <a:r>
              <a:rPr lang="en-IN" sz="1600" dirty="0"/>
              <a:t>Username: </a:t>
            </a:r>
            <a:r>
              <a:rPr lang="en-IN" sz="1600" dirty="0">
                <a:hlinkClick r:id="rId4"/>
              </a:rPr>
              <a:t>hotelaccount1@massiverocket.com</a:t>
            </a:r>
            <a:r>
              <a:rPr lang="en-IN" sz="1600" dirty="0"/>
              <a:t>, Password: “Welcome@123”, Role: BI_ANALYST, </a:t>
            </a:r>
            <a:r>
              <a:rPr lang="en-IN" sz="1600" dirty="0" err="1"/>
              <a:t>HotelID</a:t>
            </a:r>
            <a:r>
              <a:rPr lang="en-IN" sz="1600" dirty="0"/>
              <a:t>: HOTEL401</a:t>
            </a:r>
          </a:p>
          <a:p>
            <a:pPr marL="342900" indent="-342900">
              <a:buFont typeface="+mj-lt"/>
              <a:buAutoNum type="arabicPeriod"/>
            </a:pPr>
            <a:r>
              <a:rPr lang="en-IN" sz="1600" dirty="0"/>
              <a:t>Username: </a:t>
            </a:r>
            <a:r>
              <a:rPr lang="en-IN" sz="1600" dirty="0">
                <a:hlinkClick r:id="rId5"/>
              </a:rPr>
              <a:t>hotelaccount2@massiverocket.com</a:t>
            </a:r>
            <a:r>
              <a:rPr lang="en-IN" sz="1600" dirty="0"/>
              <a:t>, Password: “Welcome@123”, Role: BI_ANALYST, </a:t>
            </a:r>
            <a:r>
              <a:rPr lang="en-IN" sz="1600" dirty="0" err="1"/>
              <a:t>HotelID</a:t>
            </a:r>
            <a:r>
              <a:rPr lang="en-IN" sz="1600" dirty="0"/>
              <a:t>: HOTEL404</a:t>
            </a:r>
          </a:p>
          <a:p>
            <a:pPr marL="342900" indent="-342900">
              <a:buFont typeface="+mj-lt"/>
              <a:buAutoNum type="arabicPeriod"/>
            </a:pPr>
            <a:r>
              <a:rPr lang="en-IN" sz="1600" dirty="0"/>
              <a:t>Username: </a:t>
            </a:r>
            <a:r>
              <a:rPr lang="en-IN" sz="1600" dirty="0">
                <a:hlinkClick r:id="rId6"/>
              </a:rPr>
              <a:t>hotelaccount3@massiverocket.com</a:t>
            </a:r>
            <a:r>
              <a:rPr lang="en-IN" sz="1600" dirty="0"/>
              <a:t>, Password: “Welcome@123”, Role: DATA_ANALYST, </a:t>
            </a:r>
            <a:r>
              <a:rPr lang="en-IN" sz="1600" dirty="0" err="1"/>
              <a:t>HotelID</a:t>
            </a:r>
            <a:r>
              <a:rPr lang="en-IN" sz="1600" dirty="0"/>
              <a:t>: HOTEL403</a:t>
            </a:r>
          </a:p>
          <a:p>
            <a:pPr marL="342900" indent="-342900">
              <a:buFont typeface="+mj-lt"/>
              <a:buAutoNum type="arabicPeriod"/>
            </a:pPr>
            <a:r>
              <a:rPr lang="en-IN" sz="1600" dirty="0"/>
              <a:t>Username: </a:t>
            </a:r>
            <a:r>
              <a:rPr lang="en-IN" sz="1600" dirty="0">
                <a:hlinkClick r:id="rId5"/>
              </a:rPr>
              <a:t>hotelaccount4@massiverocket.com</a:t>
            </a:r>
            <a:r>
              <a:rPr lang="en-IN" sz="1600" dirty="0"/>
              <a:t>, Password: “Welcome@123”, Role: DATA_ANALYST, </a:t>
            </a:r>
            <a:r>
              <a:rPr lang="en-IN" sz="1600" dirty="0" err="1"/>
              <a:t>HotelID</a:t>
            </a:r>
            <a:r>
              <a:rPr lang="en-IN" sz="1600" dirty="0"/>
              <a:t>: HOTEL401</a:t>
            </a:r>
          </a:p>
          <a:p>
            <a:pPr marL="342900" indent="-342900">
              <a:buFont typeface="+mj-lt"/>
              <a:buAutoNum type="arabicPeriod"/>
            </a:pPr>
            <a:endParaRPr lang="en-IN" sz="1600" dirty="0"/>
          </a:p>
        </p:txBody>
      </p:sp>
      <p:sp>
        <p:nvSpPr>
          <p:cNvPr id="9" name="TextBox 8">
            <a:extLst>
              <a:ext uri="{FF2B5EF4-FFF2-40B4-BE49-F238E27FC236}">
                <a16:creationId xmlns:a16="http://schemas.microsoft.com/office/drawing/2014/main" id="{E49D9C56-7095-E645-0956-1190CF60181F}"/>
              </a:ext>
            </a:extLst>
          </p:cNvPr>
          <p:cNvSpPr txBox="1"/>
          <p:nvPr/>
        </p:nvSpPr>
        <p:spPr>
          <a:xfrm>
            <a:off x="846744" y="5846624"/>
            <a:ext cx="5957913" cy="615553"/>
          </a:xfrm>
          <a:prstGeom prst="rect">
            <a:avLst/>
          </a:prstGeom>
          <a:noFill/>
        </p:spPr>
        <p:txBody>
          <a:bodyPr wrap="none" rtlCol="0">
            <a:spAutoFit/>
          </a:bodyPr>
          <a:lstStyle/>
          <a:p>
            <a:r>
              <a:rPr lang="en-IN" b="1" dirty="0"/>
              <a:t>Shared Workspace link</a:t>
            </a:r>
            <a:r>
              <a:rPr lang="en-IN" dirty="0"/>
              <a:t>: </a:t>
            </a:r>
            <a:r>
              <a:rPr lang="en-IN" dirty="0">
                <a:hlinkClick r:id="rId7"/>
              </a:rPr>
              <a:t>Shared Snowflake Web UI</a:t>
            </a:r>
            <a:endParaRPr lang="en-IN" dirty="0"/>
          </a:p>
          <a:p>
            <a:r>
              <a:rPr lang="en-IN" sz="1600" dirty="0"/>
              <a:t>Username: MASSIVE_HOTEL_ADMIN, Password: “MassiveRocket123”</a:t>
            </a:r>
          </a:p>
        </p:txBody>
      </p:sp>
    </p:spTree>
    <p:extLst>
      <p:ext uri="{BB962C8B-B14F-4D97-AF65-F5344CB8AC3E}">
        <p14:creationId xmlns:p14="http://schemas.microsoft.com/office/powerpoint/2010/main" val="3983405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3689</TotalTime>
  <Words>780</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Office Theme</vt:lpstr>
      <vt:lpstr>MASSIVE HOTEL CENTRAL REPOSITORY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MASSIVE HOTEL CENTRAL REPOSITORY</dc:title>
  <dc:creator>Shivakaran Puramachety</dc:creator>
  <cp:lastModifiedBy>Shivakaran Puramachety</cp:lastModifiedBy>
  <cp:revision>5</cp:revision>
  <dcterms:created xsi:type="dcterms:W3CDTF">2023-12-01T17:07:46Z</dcterms:created>
  <dcterms:modified xsi:type="dcterms:W3CDTF">2023-12-04T12:24:58Z</dcterms:modified>
</cp:coreProperties>
</file>