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9" r:id="rId4"/>
    <p:sldId id="258"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409351" y="3429000"/>
            <a:ext cx="4858068"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Name of Project: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D4B401D-8D37-C8A2-738E-107F846B16CB}"/>
              </a:ext>
            </a:extLst>
          </p:cNvPr>
          <p:cNvSpPr txBox="1"/>
          <p:nvPr/>
        </p:nvSpPr>
        <p:spPr>
          <a:xfrm>
            <a:off x="4862480" y="4168492"/>
            <a:ext cx="6695857" cy="666977"/>
          </a:xfrm>
          <a:prstGeom prst="rect">
            <a:avLst/>
          </a:prstGeom>
          <a:noFill/>
        </p:spPr>
        <p:txBody>
          <a:bodyPr wrap="square" rtlCol="0">
            <a:spAutoFit/>
          </a:bodyPr>
          <a:lstStyle/>
          <a:p>
            <a:pPr marL="457200" indent="-457200">
              <a:buFont typeface="Wingdings" panose="05000000000000000000" pitchFamily="2" charset="2"/>
              <a:buChar char="q"/>
            </a:pPr>
            <a:r>
              <a:rPr lang="en-US" b="1" u="sng" dirty="0">
                <a:solidFill>
                  <a:schemeClr val="accent1">
                    <a:lumMod val="20000"/>
                    <a:lumOff val="80000"/>
                  </a:schemeClr>
                </a:solidFill>
                <a:latin typeface="Century" panose="02040604050505020304" pitchFamily="18" charset="0"/>
              </a:rPr>
              <a:t>Multi-Class Animal Recognition for wildlife conservation - AI</a:t>
            </a:r>
            <a:endParaRPr lang="en-IN" b="1" u="sng" dirty="0">
              <a:solidFill>
                <a:schemeClr val="accent1">
                  <a:lumMod val="20000"/>
                  <a:lumOff val="80000"/>
                </a:schemeClr>
              </a:solidFill>
              <a:latin typeface="Century" panose="02040604050505020304" pitchFamily="18" charset="0"/>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6"/>
            <a:ext cx="2784202"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953571"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234990" y="972536"/>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704054" y="2932981"/>
            <a:ext cx="1638828"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E9DC1248-98BF-616C-3AC5-263130B18954}"/>
              </a:ext>
            </a:extLst>
          </p:cNvPr>
          <p:cNvSpPr txBox="1"/>
          <p:nvPr/>
        </p:nvSpPr>
        <p:spPr>
          <a:xfrm>
            <a:off x="199809" y="1595892"/>
            <a:ext cx="7035181" cy="2678234"/>
          </a:xfrm>
          <a:prstGeom prst="rect">
            <a:avLst/>
          </a:prstGeom>
          <a:noFill/>
        </p:spPr>
        <p:txBody>
          <a:bodyPr wrap="square" rtlCol="0">
            <a:spAutoFit/>
          </a:bodyPr>
          <a:lstStyle/>
          <a:p>
            <a:pPr marL="342900" indent="-342900">
              <a:buFont typeface="Wingdings" panose="05000000000000000000" pitchFamily="2" charset="2"/>
              <a:buChar char="Ø"/>
            </a:pPr>
            <a:r>
              <a:rPr lang="en-US" b="1" dirty="0"/>
              <a:t>Develop an AI-powered system: </a:t>
            </a:r>
            <a:r>
              <a:rPr lang="en-US" dirty="0"/>
              <a:t>Create a robust and efficient system for multi-class animal recognition.</a:t>
            </a:r>
          </a:p>
          <a:p>
            <a:endParaRPr lang="en-US" dirty="0"/>
          </a:p>
          <a:p>
            <a:pPr marL="342900" indent="-342900">
              <a:buFont typeface="Wingdings" panose="05000000000000000000" pitchFamily="2" charset="2"/>
              <a:buChar char="Ø"/>
            </a:pPr>
            <a:r>
              <a:rPr lang="en-US" b="1" dirty="0"/>
              <a:t>Improve conservation efforts: </a:t>
            </a:r>
            <a:r>
              <a:rPr lang="en-US" dirty="0"/>
              <a:t>Support wildlife conservation by enabling accurate and efficient monitoring and tracking of animal populations.</a:t>
            </a:r>
          </a:p>
          <a:p>
            <a:endParaRPr lang="en-US" dirty="0"/>
          </a:p>
          <a:p>
            <a:pPr marL="342900" indent="-342900">
              <a:buFont typeface="Wingdings" panose="05000000000000000000" pitchFamily="2" charset="2"/>
              <a:buChar char="Ø"/>
            </a:pPr>
            <a:r>
              <a:rPr lang="en-US" b="1" dirty="0"/>
              <a:t>Enhance research and analysis: </a:t>
            </a:r>
            <a:r>
              <a:rPr lang="en-US" dirty="0"/>
              <a:t>Provide insights into animal behavior, population dynamics, and habitat health.</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E6B65783-A574-DDF6-55AE-76F64A346DB0}"/>
              </a:ext>
            </a:extLst>
          </p:cNvPr>
          <p:cNvSpPr txBox="1"/>
          <p:nvPr/>
        </p:nvSpPr>
        <p:spPr>
          <a:xfrm>
            <a:off x="268356" y="1354348"/>
            <a:ext cx="12064448" cy="5047536"/>
          </a:xfrm>
          <a:prstGeom prst="rect">
            <a:avLst/>
          </a:prstGeom>
          <a:noFill/>
        </p:spPr>
        <p:txBody>
          <a:bodyPr wrap="square" rtlCol="0">
            <a:spAutoFit/>
          </a:bodyPr>
          <a:lstStyle/>
          <a:p>
            <a:pPr marL="228600" indent="-228600">
              <a:buAutoNum type="arabicPeriod"/>
            </a:pPr>
            <a:r>
              <a:rPr lang="en-US" sz="1400" b="1" dirty="0">
                <a:latin typeface="Arial" panose="020B0604020202020204" pitchFamily="34" charset="0"/>
                <a:cs typeface="Arial" panose="020B0604020202020204" pitchFamily="34" charset="0"/>
              </a:rPr>
              <a:t>Data Collection: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Image and video datasets:</a:t>
            </a:r>
            <a:r>
              <a:rPr lang="en-US" sz="1400" dirty="0">
                <a:latin typeface="Arial" panose="020B0604020202020204" pitchFamily="34" charset="0"/>
                <a:cs typeface="Arial" panose="020B0604020202020204" pitchFamily="34" charset="0"/>
              </a:rPr>
              <a:t> Collect images and videos of various animal species from sources like camera traps, drones, and other relevant sources.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annotation:</a:t>
            </a:r>
            <a:r>
              <a:rPr lang="en-US" sz="1400" dirty="0">
                <a:latin typeface="Arial" panose="020B0604020202020204" pitchFamily="34" charset="0"/>
                <a:cs typeface="Arial" panose="020B0604020202020204" pitchFamily="34" charset="0"/>
              </a:rPr>
              <a:t> Annotate and label the collected data with species information, bounding boxes, and other relevant metadata.</a:t>
            </a:r>
          </a:p>
          <a:p>
            <a:pPr>
              <a:buNone/>
            </a:pPr>
            <a:r>
              <a:rPr lang="en-US" sz="1400" b="1" dirty="0">
                <a:latin typeface="Arial" panose="020B0604020202020204" pitchFamily="34" charset="0"/>
                <a:cs typeface="Arial" panose="020B0604020202020204" pitchFamily="34" charset="0"/>
              </a:rPr>
              <a:t>2. Data Preprocessing:</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cleaning:</a:t>
            </a:r>
            <a:r>
              <a:rPr lang="en-US" sz="1400" dirty="0">
                <a:latin typeface="Arial" panose="020B0604020202020204" pitchFamily="34" charset="0"/>
                <a:cs typeface="Arial" panose="020B0604020202020204" pitchFamily="34" charset="0"/>
              </a:rPr>
              <a:t> Remove duplicate, noisy, or irrelevant data.</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augmentation:</a:t>
            </a:r>
            <a:r>
              <a:rPr lang="en-US" sz="1400" dirty="0">
                <a:latin typeface="Arial" panose="020B0604020202020204" pitchFamily="34" charset="0"/>
                <a:cs typeface="Arial" panose="020B0604020202020204" pitchFamily="34" charset="0"/>
              </a:rPr>
              <a:t> Apply techniques such as rotation, flipping, and scaling to increase dataset diversity.</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normalization:</a:t>
            </a:r>
            <a:r>
              <a:rPr lang="en-US" sz="1400" dirty="0">
                <a:latin typeface="Arial" panose="020B0604020202020204" pitchFamily="34" charset="0"/>
                <a:cs typeface="Arial" panose="020B0604020202020204" pitchFamily="34" charset="0"/>
              </a:rPr>
              <a:t> Normalize image data to ensure consistency.</a:t>
            </a:r>
          </a:p>
          <a:p>
            <a:pPr>
              <a:buNone/>
            </a:pPr>
            <a:r>
              <a:rPr lang="en-US" sz="1400" b="1" dirty="0">
                <a:latin typeface="Arial" panose="020B0604020202020204" pitchFamily="34" charset="0"/>
                <a:cs typeface="Arial" panose="020B0604020202020204" pitchFamily="34" charset="0"/>
              </a:rPr>
              <a:t>3. Model Development:</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Convolutional Neural Networks (CNNs):</a:t>
            </a:r>
            <a:r>
              <a:rPr lang="en-US" sz="1400" dirty="0">
                <a:latin typeface="Arial" panose="020B0604020202020204" pitchFamily="34" charset="0"/>
                <a:cs typeface="Arial" panose="020B0604020202020204" pitchFamily="34" charset="0"/>
              </a:rPr>
              <a:t> Design and train CNNs for image classification and object detection tasks.</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Transfer Learning:</a:t>
            </a:r>
            <a:r>
              <a:rPr lang="en-US" sz="1400" dirty="0">
                <a:latin typeface="Arial" panose="020B0604020202020204" pitchFamily="34" charset="0"/>
                <a:cs typeface="Arial" panose="020B0604020202020204" pitchFamily="34" charset="0"/>
              </a:rPr>
              <a:t> Utilize pre-trained models (e.g., </a:t>
            </a:r>
            <a:r>
              <a:rPr lang="en-US" sz="1400" dirty="0" err="1">
                <a:latin typeface="Arial" panose="020B0604020202020204" pitchFamily="34" charset="0"/>
                <a:cs typeface="Arial" panose="020B0604020202020204" pitchFamily="34" charset="0"/>
              </a:rPr>
              <a:t>ResNet</a:t>
            </a:r>
            <a:r>
              <a:rPr lang="en-US" sz="1400" dirty="0">
                <a:latin typeface="Arial" panose="020B0604020202020204" pitchFamily="34" charset="0"/>
                <a:cs typeface="Arial" panose="020B0604020202020204" pitchFamily="34" charset="0"/>
              </a:rPr>
              <a:t>, VGG) and fine-tune them for the specific task.</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Model evaluation:</a:t>
            </a:r>
            <a:r>
              <a:rPr lang="en-US" sz="1400" dirty="0">
                <a:latin typeface="Arial" panose="020B0604020202020204" pitchFamily="34" charset="0"/>
                <a:cs typeface="Arial" panose="020B0604020202020204" pitchFamily="34" charset="0"/>
              </a:rPr>
              <a:t> Evaluate model performance using metrics such as accuracy, precision, recall, and F1-score.</a:t>
            </a:r>
          </a:p>
          <a:p>
            <a:pPr>
              <a:buNone/>
            </a:pPr>
            <a:r>
              <a:rPr lang="en-US" sz="1400" b="1" dirty="0">
                <a:latin typeface="Arial" panose="020B0604020202020204" pitchFamily="34" charset="0"/>
                <a:cs typeface="Arial" panose="020B0604020202020204" pitchFamily="34" charset="0"/>
              </a:rPr>
              <a:t>4. Model Optimization:</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Hyperparameter tuning:</a:t>
            </a:r>
            <a:r>
              <a:rPr lang="en-US" sz="1400" dirty="0">
                <a:latin typeface="Arial" panose="020B0604020202020204" pitchFamily="34" charset="0"/>
                <a:cs typeface="Arial" panose="020B0604020202020204" pitchFamily="34" charset="0"/>
              </a:rPr>
              <a:t> Optimize hyperparameters (e.g., learning rate, batch size) for improved model performance.</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Model pruning:</a:t>
            </a:r>
            <a:r>
              <a:rPr lang="en-US" sz="1400" dirty="0">
                <a:latin typeface="Arial" panose="020B0604020202020204" pitchFamily="34" charset="0"/>
                <a:cs typeface="Arial" panose="020B0604020202020204" pitchFamily="34" charset="0"/>
              </a:rPr>
              <a:t> Prune the model to reduce computational requirements and improve inference speed.</a:t>
            </a:r>
          </a:p>
          <a:p>
            <a:pPr>
              <a:buNone/>
            </a:pPr>
            <a:r>
              <a:rPr lang="en-US" sz="1400" b="1" dirty="0">
                <a:latin typeface="Arial" panose="020B0604020202020204" pitchFamily="34" charset="0"/>
                <a:cs typeface="Arial" panose="020B0604020202020204" pitchFamily="34" charset="0"/>
              </a:rPr>
              <a:t>5. Deployment:</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Cloud deployment:</a:t>
            </a:r>
            <a:r>
              <a:rPr lang="en-US" sz="1400" dirty="0">
                <a:latin typeface="Arial" panose="020B0604020202020204" pitchFamily="34" charset="0"/>
                <a:cs typeface="Arial" panose="020B0604020202020204" pitchFamily="34" charset="0"/>
              </a:rPr>
              <a:t> Deploy the model on a cloud platform (e.g., AWS, Google Cloud) for scalability and accessibility.</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API development:</a:t>
            </a:r>
            <a:r>
              <a:rPr lang="en-US" sz="1400" dirty="0">
                <a:latin typeface="Arial" panose="020B0604020202020204" pitchFamily="34" charset="0"/>
                <a:cs typeface="Arial" panose="020B0604020202020204" pitchFamily="34" charset="0"/>
              </a:rPr>
              <a:t> Develop a RESTful API for integrating the model with other applications and services.</a:t>
            </a:r>
          </a:p>
          <a:p>
            <a:pPr>
              <a:buNone/>
            </a:pPr>
            <a:r>
              <a:rPr lang="en-US" sz="1400" b="1" dirty="0">
                <a:latin typeface="Arial" panose="020B0604020202020204" pitchFamily="34" charset="0"/>
                <a:cs typeface="Arial" panose="020B0604020202020204" pitchFamily="34" charset="0"/>
              </a:rPr>
              <a:t>6. Model Monitoring and Maintenance:</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Model monitoring:</a:t>
            </a:r>
            <a:r>
              <a:rPr lang="en-US" sz="1400" dirty="0">
                <a:latin typeface="Arial" panose="020B0604020202020204" pitchFamily="34" charset="0"/>
                <a:cs typeface="Arial" panose="020B0604020202020204" pitchFamily="34" charset="0"/>
              </a:rPr>
              <a:t> Continuously monitor model performance and update the model as needed.</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Data drift detection:</a:t>
            </a:r>
            <a:r>
              <a:rPr lang="en-US" sz="1400" dirty="0">
                <a:latin typeface="Arial" panose="020B0604020202020204" pitchFamily="34" charset="0"/>
                <a:cs typeface="Arial" panose="020B0604020202020204" pitchFamily="34" charset="0"/>
              </a:rPr>
              <a:t> Detect changes in data distribution and update the model accordingly.</a:t>
            </a:r>
          </a:p>
          <a:p>
            <a:pPr>
              <a:buNone/>
            </a:pPr>
            <a:r>
              <a:rPr lang="en-US" sz="1400" b="1" dirty="0">
                <a:latin typeface="Arial" panose="020B0604020202020204" pitchFamily="34" charset="0"/>
                <a:cs typeface="Arial" panose="020B0604020202020204" pitchFamily="34" charset="0"/>
              </a:rPr>
              <a:t>7. Collaboration and Knowledge Sharing:</a:t>
            </a: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Collaboration with experts:</a:t>
            </a:r>
            <a:r>
              <a:rPr lang="en-US" sz="1400" dirty="0">
                <a:latin typeface="Arial" panose="020B0604020202020204" pitchFamily="34" charset="0"/>
                <a:cs typeface="Arial" panose="020B0604020202020204" pitchFamily="34" charset="0"/>
              </a:rPr>
              <a:t> Collaborate with wildlife experts and conservationists to ensure the model's effectiveness and relevance.</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Knowledge sharing:</a:t>
            </a:r>
            <a:r>
              <a:rPr lang="en-US" sz="1400" dirty="0">
                <a:latin typeface="Arial" panose="020B0604020202020204" pitchFamily="34" charset="0"/>
                <a:cs typeface="Arial" panose="020B0604020202020204" pitchFamily="34" charset="0"/>
              </a:rPr>
              <a:t> Share knowledge, models, and results with the broader conservation community.</a:t>
            </a:r>
          </a:p>
        </p:txBody>
      </p:sp>
    </p:spTree>
    <p:extLst>
      <p:ext uri="{BB962C8B-B14F-4D97-AF65-F5344CB8AC3E}">
        <p14:creationId xmlns:p14="http://schemas.microsoft.com/office/powerpoint/2010/main" val="2706790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569215EE-774C-B3A3-CEE0-FF7E1A101A2D}"/>
              </a:ext>
            </a:extLst>
          </p:cNvPr>
          <p:cNvSpPr txBox="1"/>
          <p:nvPr/>
        </p:nvSpPr>
        <p:spPr>
          <a:xfrm>
            <a:off x="135834" y="1644316"/>
            <a:ext cx="9139040" cy="379656"/>
          </a:xfrm>
          <a:prstGeom prst="rect">
            <a:avLst/>
          </a:prstGeom>
          <a:noFill/>
        </p:spPr>
        <p:txBody>
          <a:bodyPr wrap="none" rtlCol="0">
            <a:spAutoFit/>
          </a:bodyPr>
          <a:lstStyle/>
          <a:p>
            <a:pPr marL="342900" indent="-342900">
              <a:buFont typeface="Wingdings" panose="05000000000000000000" pitchFamily="2" charset="2"/>
              <a:buChar char="v"/>
            </a:pPr>
            <a:r>
              <a:rPr lang="en-US"/>
              <a:t> </a:t>
            </a:r>
            <a:r>
              <a:rPr lang="en-US" b="1"/>
              <a:t>Python: </a:t>
            </a:r>
            <a:r>
              <a:rPr lang="en-US"/>
              <a:t>Primary language for development, data analysis, and machine learning.</a:t>
            </a:r>
            <a:endParaRPr lang="en-IN"/>
          </a:p>
        </p:txBody>
      </p:sp>
      <p:sp>
        <p:nvSpPr>
          <p:cNvPr id="4" name="TextBox 3">
            <a:extLst>
              <a:ext uri="{FF2B5EF4-FFF2-40B4-BE49-F238E27FC236}">
                <a16:creationId xmlns:a16="http://schemas.microsoft.com/office/drawing/2014/main" id="{B01D0182-B54D-4280-EA7D-4D031420AD1F}"/>
              </a:ext>
            </a:extLst>
          </p:cNvPr>
          <p:cNvSpPr txBox="1"/>
          <p:nvPr/>
        </p:nvSpPr>
        <p:spPr>
          <a:xfrm>
            <a:off x="143855" y="1965158"/>
            <a:ext cx="8927956" cy="1241622"/>
          </a:xfrm>
          <a:prstGeom prst="rect">
            <a:avLst/>
          </a:prstGeom>
          <a:noFill/>
        </p:spPr>
        <p:txBody>
          <a:bodyPr wrap="square" rtlCol="0">
            <a:spAutoFit/>
          </a:bodyPr>
          <a:lstStyle/>
          <a:p>
            <a:pPr marL="342900" indent="-342900">
              <a:buFont typeface="Wingdings" panose="05000000000000000000" pitchFamily="2" charset="2"/>
              <a:buChar char="v"/>
            </a:pPr>
            <a:r>
              <a:rPr lang="en-US" dirty="0"/>
              <a:t> </a:t>
            </a:r>
            <a:r>
              <a:rPr lang="en-US" b="1" dirty="0" err="1"/>
              <a:t>Jupyter</a:t>
            </a:r>
            <a:r>
              <a:rPr lang="en-US" b="1" dirty="0"/>
              <a:t> Notebook: </a:t>
            </a:r>
            <a:r>
              <a:rPr lang="en-US" dirty="0"/>
              <a:t>Interactive environment for data analysis, visualization, and prototyping.</a:t>
            </a:r>
          </a:p>
          <a:p>
            <a:pPr marL="342900" indent="-342900">
              <a:buFont typeface="Wingdings" panose="05000000000000000000" pitchFamily="2" charset="2"/>
              <a:buChar char="v"/>
            </a:pPr>
            <a:r>
              <a:rPr lang="en-US" b="1" dirty="0"/>
              <a:t> Git: </a:t>
            </a:r>
            <a:r>
              <a:rPr lang="en-US" dirty="0"/>
              <a:t>Version control system for managing code and collaborating with team members.</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875A66D7-FE81-093C-F8C9-C5F48E488F0C}"/>
              </a:ext>
            </a:extLst>
          </p:cNvPr>
          <p:cNvSpPr txBox="1"/>
          <p:nvPr/>
        </p:nvSpPr>
        <p:spPr>
          <a:xfrm>
            <a:off x="255105" y="1544128"/>
            <a:ext cx="9482454" cy="1241622"/>
          </a:xfrm>
          <a:prstGeom prst="rect">
            <a:avLst/>
          </a:prstGeom>
          <a:noFill/>
        </p:spPr>
        <p:txBody>
          <a:bodyPr wrap="square" rtlCol="0">
            <a:spAutoFit/>
          </a:bodyPr>
          <a:lstStyle/>
          <a:p>
            <a:pPr marL="342900" indent="-342900">
              <a:buFont typeface="Wingdings" panose="05000000000000000000" pitchFamily="2" charset="2"/>
              <a:buChar char="v"/>
            </a:pPr>
            <a:r>
              <a:rPr lang="en-US" dirty="0"/>
              <a:t>Wildlife conservation efforts are hindered by the lack of efficient and accurate methods for monitoring and tracking animal populations. Manual identification and classification of animals in images and videos captured by camera traps, drones, and other sources is time-consuming, labor-intensive, and prone to errors.</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FCCDE7ED-DE59-0108-D710-5D8BCAA94FEE}"/>
              </a:ext>
            </a:extLst>
          </p:cNvPr>
          <p:cNvSpPr txBox="1"/>
          <p:nvPr/>
        </p:nvSpPr>
        <p:spPr>
          <a:xfrm>
            <a:off x="593558" y="1949116"/>
            <a:ext cx="7932821" cy="2103589"/>
          </a:xfrm>
          <a:prstGeom prst="rect">
            <a:avLst/>
          </a:prstGeom>
          <a:noFill/>
        </p:spPr>
        <p:txBody>
          <a:bodyPr wrap="square" rtlCol="0">
            <a:spAutoFit/>
          </a:bodyPr>
          <a:lstStyle/>
          <a:p>
            <a:pPr marL="342900" indent="-342900">
              <a:buFont typeface="Wingdings" panose="05000000000000000000" pitchFamily="2" charset="2"/>
              <a:buChar char="q"/>
            </a:pPr>
            <a:r>
              <a:rPr lang="en-US" b="1" dirty="0"/>
              <a:t>Species Identification: </a:t>
            </a:r>
            <a:r>
              <a:rPr lang="en-US" dirty="0"/>
              <a:t>Accurately identify and classify multiple animal species in images and videos.</a:t>
            </a:r>
          </a:p>
          <a:p>
            <a:endParaRPr lang="en-US" dirty="0"/>
          </a:p>
          <a:p>
            <a:pPr marL="342900" indent="-342900">
              <a:buFont typeface="Wingdings" panose="05000000000000000000" pitchFamily="2" charset="2"/>
              <a:buChar char="q"/>
            </a:pPr>
            <a:r>
              <a:rPr lang="en-US" b="1" dirty="0"/>
              <a:t>Object Detection: </a:t>
            </a:r>
            <a:r>
              <a:rPr lang="en-US" dirty="0"/>
              <a:t>Detect and locate animals in images and videos.</a:t>
            </a:r>
          </a:p>
          <a:p>
            <a:endParaRPr lang="en-US" dirty="0"/>
          </a:p>
          <a:p>
            <a:pPr marL="342900" indent="-342900">
              <a:buFont typeface="Wingdings" panose="05000000000000000000" pitchFamily="2" charset="2"/>
              <a:buChar char="q"/>
            </a:pPr>
            <a:r>
              <a:rPr lang="en-US" dirty="0"/>
              <a:t> </a:t>
            </a:r>
            <a:r>
              <a:rPr lang="en-US" b="1" dirty="0"/>
              <a:t>Real-Time Processing: </a:t>
            </a:r>
            <a:r>
              <a:rPr lang="en-US" dirty="0"/>
              <a:t>Process images and videos in real-time, enabling efficient monitoring and tracking.</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BBDC5FD-D606-9B6B-5BB7-60FF11E680E9}"/>
              </a:ext>
            </a:extLst>
          </p:cNvPr>
          <p:cNvPicPr>
            <a:picLocks noChangeAspect="1"/>
          </p:cNvPicPr>
          <p:nvPr/>
        </p:nvPicPr>
        <p:blipFill>
          <a:blip r:embed="rId2"/>
          <a:stretch>
            <a:fillRect/>
          </a:stretch>
        </p:blipFill>
        <p:spPr>
          <a:xfrm>
            <a:off x="1068202" y="1751162"/>
            <a:ext cx="6572507" cy="439947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23CBE94-5D22-584E-DF45-E388B70F19B6}"/>
              </a:ext>
            </a:extLst>
          </p:cNvPr>
          <p:cNvSpPr txBox="1"/>
          <p:nvPr/>
        </p:nvSpPr>
        <p:spPr>
          <a:xfrm>
            <a:off x="215661" y="1388261"/>
            <a:ext cx="10864232" cy="3581109"/>
          </a:xfrm>
          <a:prstGeom prst="rect">
            <a:avLst/>
          </a:prstGeom>
          <a:noFill/>
        </p:spPr>
        <p:txBody>
          <a:bodyPr wrap="square" rtlCol="0">
            <a:spAutoFit/>
          </a:bodyPr>
          <a:lstStyle/>
          <a:p>
            <a:r>
              <a:rPr lang="en-US" sz="2000" b="1" u="sng" dirty="0"/>
              <a:t>Future Directions:</a:t>
            </a:r>
          </a:p>
          <a:p>
            <a:pPr marL="457200" indent="-457200">
              <a:buAutoNum type="arabicPeriod"/>
            </a:pPr>
            <a:r>
              <a:rPr lang="en-US" b="1" dirty="0"/>
              <a:t>Expansion to new species: </a:t>
            </a:r>
            <a:r>
              <a:rPr lang="en-US" dirty="0"/>
              <a:t>Expanding the solution to recognize and classify additional animal species.</a:t>
            </a:r>
          </a:p>
          <a:p>
            <a:pPr marL="457200" indent="-457200">
              <a:buAutoNum type="arabicPeriod"/>
            </a:pPr>
            <a:r>
              <a:rPr lang="en-US" b="1" dirty="0"/>
              <a:t>Integration with existing systems: </a:t>
            </a:r>
            <a:r>
              <a:rPr lang="en-US" dirty="0"/>
              <a:t>Integrating the solution with existing conservation systems and tools.</a:t>
            </a:r>
          </a:p>
          <a:p>
            <a:pPr marL="457200" indent="-457200">
              <a:buAutoNum type="arabicPeriod"/>
            </a:pPr>
            <a:r>
              <a:rPr lang="en-US" b="1" dirty="0"/>
              <a:t>Collaboration and knowledge sharing: </a:t>
            </a:r>
            <a:r>
              <a:rPr lang="en-US" dirty="0"/>
              <a:t>Collaborating with conservationists, researchers, and stakeholders to share knowledge and best practices.</a:t>
            </a:r>
          </a:p>
          <a:p>
            <a:endParaRPr lang="en-US" dirty="0"/>
          </a:p>
          <a:p>
            <a:r>
              <a:rPr lang="en-US" sz="2000" b="1" u="sng" dirty="0"/>
              <a:t>Impact:</a:t>
            </a:r>
          </a:p>
          <a:p>
            <a:r>
              <a:rPr lang="en-US" dirty="0"/>
              <a:t>The project has the potential to make a significant impact on wildlife conservation efforts, enabling more efficient and effective conservation practices, and ultimately contributing to the protection and preservation of biodiversity.</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93</TotalTime>
  <Words>650</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shiva kumar</cp:lastModifiedBy>
  <cp:revision>7</cp:revision>
  <dcterms:created xsi:type="dcterms:W3CDTF">2024-12-31T09:40:01Z</dcterms:created>
  <dcterms:modified xsi:type="dcterms:W3CDTF">2025-04-16T18:15:46Z</dcterms:modified>
</cp:coreProperties>
</file>