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Host Grotesk Medium"/>
      <p:regular r:id="rId17"/>
    </p:embeddedFont>
    <p:embeddedFont>
      <p:font typeface="Host Grotesk Medium"/>
      <p:regular r:id="rId18"/>
    </p:embeddedFont>
    <p:embeddedFont>
      <p:font typeface="Host Grotesk Medium"/>
      <p:regular r:id="rId19"/>
    </p:embeddedFont>
    <p:embeddedFont>
      <p:font typeface="Host Grotesk Medium"/>
      <p:regular r:id="rId20"/>
    </p:embeddedFont>
    <p:embeddedFont>
      <p:font typeface="Roboto"/>
      <p:regular r:id="rId21"/>
    </p:embeddedFont>
    <p:embeddedFont>
      <p:font typeface="Roboto"/>
      <p:regular r:id="rId22"/>
    </p:embeddedFont>
    <p:embeddedFont>
      <p:font typeface="Roboto"/>
      <p:regular r:id="rId23"/>
    </p:embeddedFont>
    <p:embeddedFont>
      <p:font typeface="Roboto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89571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Supply Chain Data Integration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653439"/>
            <a:ext cx="7556421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Transforming disparate data into actionable insights for optimized operations.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7235" y="734616"/>
            <a:ext cx="8993624" cy="658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50"/>
              </a:lnSpc>
              <a:buNone/>
            </a:pPr>
            <a:r>
              <a:rPr lang="en-US" sz="41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Project Status &amp; Strategic Next Steps</a:t>
            </a:r>
            <a:endParaRPr lang="en-US" sz="4100" dirty="0"/>
          </a:p>
        </p:txBody>
      </p:sp>
      <p:sp>
        <p:nvSpPr>
          <p:cNvPr id="3" name="Shape 1"/>
          <p:cNvSpPr/>
          <p:nvPr/>
        </p:nvSpPr>
        <p:spPr>
          <a:xfrm>
            <a:off x="737235" y="1814036"/>
            <a:ext cx="13155930" cy="5680948"/>
          </a:xfrm>
          <a:prstGeom prst="roundRect">
            <a:avLst>
              <a:gd name="adj" fmla="val 155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44855" y="1821656"/>
            <a:ext cx="13140690" cy="5837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955596" y="1955602"/>
            <a:ext cx="3517106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Excel + API Connection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4901565" y="1955602"/>
            <a:ext cx="4827389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Established robust connections for data ingestion.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10157817" y="1955602"/>
            <a:ext cx="3517106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✅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5CC97B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Complete</a:t>
            </a:r>
            <a:endParaRPr lang="en-US" sz="1650" dirty="0"/>
          </a:p>
        </p:txBody>
      </p:sp>
      <p:sp>
        <p:nvSpPr>
          <p:cNvPr id="8" name="Shape 6"/>
          <p:cNvSpPr/>
          <p:nvPr/>
        </p:nvSpPr>
        <p:spPr>
          <a:xfrm>
            <a:off x="744855" y="2405420"/>
            <a:ext cx="13140690" cy="58376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955596" y="2539365"/>
            <a:ext cx="3517106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Transformation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4901565" y="2539365"/>
            <a:ext cx="4827389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Implemented cleaning and structuring scripts.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10157817" y="2539365"/>
            <a:ext cx="3517106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✅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5CC97B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Complete</a:t>
            </a:r>
            <a:endParaRPr lang="en-US" sz="1650" dirty="0"/>
          </a:p>
        </p:txBody>
      </p:sp>
      <p:sp>
        <p:nvSpPr>
          <p:cNvPr id="12" name="Shape 10"/>
          <p:cNvSpPr/>
          <p:nvPr/>
        </p:nvSpPr>
        <p:spPr>
          <a:xfrm>
            <a:off x="744855" y="2989183"/>
            <a:ext cx="13140690" cy="89963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955596" y="3123128"/>
            <a:ext cx="3517106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BigQuery Tables</a:t>
            </a:r>
            <a:endParaRPr lang="en-US" sz="1650" dirty="0"/>
          </a:p>
        </p:txBody>
      </p:sp>
      <p:sp>
        <p:nvSpPr>
          <p:cNvPr id="14" name="Text 12"/>
          <p:cNvSpPr/>
          <p:nvPr/>
        </p:nvSpPr>
        <p:spPr>
          <a:xfrm>
            <a:off x="4901565" y="3123128"/>
            <a:ext cx="4827389" cy="6317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Successfully created and populated star schema tables.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10157817" y="3123128"/>
            <a:ext cx="3517106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✅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5CC97B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Complete</a:t>
            </a:r>
            <a:endParaRPr lang="en-US" sz="1650" dirty="0"/>
          </a:p>
        </p:txBody>
      </p:sp>
      <p:sp>
        <p:nvSpPr>
          <p:cNvPr id="16" name="Shape 14"/>
          <p:cNvSpPr/>
          <p:nvPr/>
        </p:nvSpPr>
        <p:spPr>
          <a:xfrm>
            <a:off x="744855" y="3888819"/>
            <a:ext cx="13140690" cy="89963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955596" y="4022765"/>
            <a:ext cx="3517106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Dashboards Built</a:t>
            </a:r>
            <a:endParaRPr lang="en-US" sz="1650" dirty="0"/>
          </a:p>
        </p:txBody>
      </p:sp>
      <p:sp>
        <p:nvSpPr>
          <p:cNvPr id="18" name="Text 16"/>
          <p:cNvSpPr/>
          <p:nvPr/>
        </p:nvSpPr>
        <p:spPr>
          <a:xfrm>
            <a:off x="4901565" y="4022765"/>
            <a:ext cx="4827389" cy="6317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Developed interactive dashboards in Streamlit &amp; Looker Studio.</a:t>
            </a:r>
            <a:endParaRPr lang="en-US" sz="1650" dirty="0"/>
          </a:p>
        </p:txBody>
      </p:sp>
      <p:sp>
        <p:nvSpPr>
          <p:cNvPr id="19" name="Text 17"/>
          <p:cNvSpPr/>
          <p:nvPr/>
        </p:nvSpPr>
        <p:spPr>
          <a:xfrm>
            <a:off x="10157817" y="4022765"/>
            <a:ext cx="3517106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✅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5CC97B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Complete</a:t>
            </a:r>
            <a:endParaRPr lang="en-US" sz="1650" dirty="0"/>
          </a:p>
        </p:txBody>
      </p:sp>
      <p:sp>
        <p:nvSpPr>
          <p:cNvPr id="20" name="Shape 18"/>
          <p:cNvSpPr/>
          <p:nvPr/>
        </p:nvSpPr>
        <p:spPr>
          <a:xfrm>
            <a:off x="744855" y="4788456"/>
            <a:ext cx="13140690" cy="89963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955596" y="4922401"/>
            <a:ext cx="3517106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Alerts/Monitoring</a:t>
            </a:r>
            <a:endParaRPr lang="en-US" sz="1650" dirty="0"/>
          </a:p>
        </p:txBody>
      </p:sp>
      <p:sp>
        <p:nvSpPr>
          <p:cNvPr id="22" name="Text 20"/>
          <p:cNvSpPr/>
          <p:nvPr/>
        </p:nvSpPr>
        <p:spPr>
          <a:xfrm>
            <a:off x="4901565" y="4922401"/>
            <a:ext cx="4827389" cy="6317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Setup for real-time performance and anomaly detection.</a:t>
            </a:r>
            <a:endParaRPr lang="en-US" sz="1650" dirty="0"/>
          </a:p>
        </p:txBody>
      </p:sp>
      <p:sp>
        <p:nvSpPr>
          <p:cNvPr id="23" name="Text 21"/>
          <p:cNvSpPr/>
          <p:nvPr/>
        </p:nvSpPr>
        <p:spPr>
          <a:xfrm>
            <a:off x="10157817" y="4922401"/>
            <a:ext cx="3517106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⚠️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F9D93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Next</a:t>
            </a:r>
            <a:endParaRPr lang="en-US" sz="1650" dirty="0"/>
          </a:p>
        </p:txBody>
      </p:sp>
      <p:sp>
        <p:nvSpPr>
          <p:cNvPr id="24" name="Shape 22"/>
          <p:cNvSpPr/>
          <p:nvPr/>
        </p:nvSpPr>
        <p:spPr>
          <a:xfrm>
            <a:off x="744855" y="5688092"/>
            <a:ext cx="13140690" cy="89963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955596" y="5822037"/>
            <a:ext cx="3517106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Vendor Analytics</a:t>
            </a:r>
            <a:endParaRPr lang="en-US" sz="1650" dirty="0"/>
          </a:p>
        </p:txBody>
      </p:sp>
      <p:sp>
        <p:nvSpPr>
          <p:cNvPr id="26" name="Text 24"/>
          <p:cNvSpPr/>
          <p:nvPr/>
        </p:nvSpPr>
        <p:spPr>
          <a:xfrm>
            <a:off x="4901565" y="5822037"/>
            <a:ext cx="4827389" cy="6317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Integration of vendor performance metrics for supply chain optimization.</a:t>
            </a:r>
            <a:endParaRPr lang="en-US" sz="1650" dirty="0"/>
          </a:p>
        </p:txBody>
      </p:sp>
      <p:sp>
        <p:nvSpPr>
          <p:cNvPr id="27" name="Text 25"/>
          <p:cNvSpPr/>
          <p:nvPr/>
        </p:nvSpPr>
        <p:spPr>
          <a:xfrm>
            <a:off x="10157817" y="5822037"/>
            <a:ext cx="3517106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⚠️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F9D93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Next</a:t>
            </a:r>
            <a:endParaRPr lang="en-US" sz="1650" dirty="0"/>
          </a:p>
        </p:txBody>
      </p:sp>
      <p:sp>
        <p:nvSpPr>
          <p:cNvPr id="28" name="Shape 26"/>
          <p:cNvSpPr/>
          <p:nvPr/>
        </p:nvSpPr>
        <p:spPr>
          <a:xfrm>
            <a:off x="744855" y="6587728"/>
            <a:ext cx="13140690" cy="89963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27"/>
          <p:cNvSpPr/>
          <p:nvPr/>
        </p:nvSpPr>
        <p:spPr>
          <a:xfrm>
            <a:off x="955596" y="6721673"/>
            <a:ext cx="3517106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Automated Scheduling</a:t>
            </a:r>
            <a:endParaRPr lang="en-US" sz="1650" dirty="0"/>
          </a:p>
        </p:txBody>
      </p:sp>
      <p:sp>
        <p:nvSpPr>
          <p:cNvPr id="30" name="Text 28"/>
          <p:cNvSpPr/>
          <p:nvPr/>
        </p:nvSpPr>
        <p:spPr>
          <a:xfrm>
            <a:off x="4901565" y="6721673"/>
            <a:ext cx="4827389" cy="6317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Implementation of automated data pipeline execution.</a:t>
            </a:r>
            <a:endParaRPr lang="en-US" sz="1650" dirty="0"/>
          </a:p>
        </p:txBody>
      </p:sp>
      <p:sp>
        <p:nvSpPr>
          <p:cNvPr id="31" name="Text 29"/>
          <p:cNvSpPr/>
          <p:nvPr/>
        </p:nvSpPr>
        <p:spPr>
          <a:xfrm>
            <a:off x="10157817" y="6721673"/>
            <a:ext cx="3517106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🔄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Future Scope</a:t>
            </a:r>
            <a:endParaRPr lang="en-US" sz="16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3591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Project Overview: Supply Chain Data Integration System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847267"/>
            <a:ext cx="4196358" cy="2746296"/>
          </a:xfrm>
          <a:prstGeom prst="roundRect">
            <a:avLst>
              <a:gd name="adj" fmla="val 5327"/>
            </a:avLst>
          </a:prstGeom>
          <a:solidFill>
            <a:srgbClr val="FAF9F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816787"/>
            <a:ext cx="4196358" cy="12192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88" y="3507105"/>
            <a:ext cx="680442" cy="68044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755761" y="3677245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1</a:t>
            </a:r>
            <a:endParaRPr lang="en-US" sz="2100" dirty="0"/>
          </a:p>
        </p:txBody>
      </p:sp>
      <p:sp>
        <p:nvSpPr>
          <p:cNvPr id="7" name="Text 3"/>
          <p:cNvSpPr/>
          <p:nvPr/>
        </p:nvSpPr>
        <p:spPr>
          <a:xfrm>
            <a:off x="1051084" y="4414242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Project Name</a:t>
            </a:r>
            <a:endParaRPr lang="en-US" sz="2650" dirty="0"/>
          </a:p>
        </p:txBody>
      </p:sp>
      <p:sp>
        <p:nvSpPr>
          <p:cNvPr id="8" name="Text 4"/>
          <p:cNvSpPr/>
          <p:nvPr/>
        </p:nvSpPr>
        <p:spPr>
          <a:xfrm>
            <a:off x="1051084" y="4975622"/>
            <a:ext cx="3681770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Supply Chain Data Integration System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216962" y="3847267"/>
            <a:ext cx="4196358" cy="2746296"/>
          </a:xfrm>
          <a:prstGeom prst="roundRect">
            <a:avLst>
              <a:gd name="adj" fmla="val 5327"/>
            </a:avLst>
          </a:prstGeom>
          <a:solidFill>
            <a:srgbClr val="FAF9F5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962" y="3816787"/>
            <a:ext cx="4196358" cy="121920"/>
          </a:xfrm>
          <a:prstGeom prst="rect">
            <a:avLst/>
          </a:prstGeom>
        </p:spPr>
      </p:pic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860" y="3507105"/>
            <a:ext cx="680442" cy="68044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178933" y="3677245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2</a:t>
            </a:r>
            <a:endParaRPr lang="en-US" sz="2100" dirty="0"/>
          </a:p>
        </p:txBody>
      </p:sp>
      <p:sp>
        <p:nvSpPr>
          <p:cNvPr id="13" name="Text 7"/>
          <p:cNvSpPr/>
          <p:nvPr/>
        </p:nvSpPr>
        <p:spPr>
          <a:xfrm>
            <a:off x="5474256" y="4414242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Goal</a:t>
            </a:r>
            <a:endParaRPr lang="en-US" sz="2650" dirty="0"/>
          </a:p>
        </p:txBody>
      </p:sp>
      <p:sp>
        <p:nvSpPr>
          <p:cNvPr id="14" name="Text 8"/>
          <p:cNvSpPr/>
          <p:nvPr/>
        </p:nvSpPr>
        <p:spPr>
          <a:xfrm>
            <a:off x="5474256" y="4975622"/>
            <a:ext cx="3681770" cy="1360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Connect, process, and visualize critical supply chain data from diverse sources to enhance decision-making.</a:t>
            </a:r>
            <a:endParaRPr lang="en-US" sz="1750" dirty="0"/>
          </a:p>
        </p:txBody>
      </p:sp>
      <p:sp>
        <p:nvSpPr>
          <p:cNvPr id="15" name="Shape 9"/>
          <p:cNvSpPr/>
          <p:nvPr/>
        </p:nvSpPr>
        <p:spPr>
          <a:xfrm>
            <a:off x="9640133" y="3847267"/>
            <a:ext cx="4196358" cy="2746296"/>
          </a:xfrm>
          <a:prstGeom prst="roundRect">
            <a:avLst>
              <a:gd name="adj" fmla="val 5327"/>
            </a:avLst>
          </a:prstGeom>
          <a:solidFill>
            <a:srgbClr val="FAF9F5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0133" y="3816787"/>
            <a:ext cx="4196358" cy="121920"/>
          </a:xfrm>
          <a:prstGeom prst="rect">
            <a:avLst/>
          </a:prstGeom>
        </p:spPr>
      </p:pic>
      <p:pic>
        <p:nvPicPr>
          <p:cNvPr id="1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8032" y="3507105"/>
            <a:ext cx="680442" cy="680442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11602105" y="3677245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3</a:t>
            </a:r>
            <a:endParaRPr lang="en-US" sz="2100" dirty="0"/>
          </a:p>
        </p:txBody>
      </p:sp>
      <p:sp>
        <p:nvSpPr>
          <p:cNvPr id="19" name="Text 11"/>
          <p:cNvSpPr/>
          <p:nvPr/>
        </p:nvSpPr>
        <p:spPr>
          <a:xfrm>
            <a:off x="9897427" y="4414242"/>
            <a:ext cx="3681770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Key Tools &amp; Technologies</a:t>
            </a:r>
            <a:endParaRPr lang="en-US" sz="2650" dirty="0"/>
          </a:p>
        </p:txBody>
      </p:sp>
      <p:sp>
        <p:nvSpPr>
          <p:cNvPr id="20" name="Text 12"/>
          <p:cNvSpPr/>
          <p:nvPr/>
        </p:nvSpPr>
        <p:spPr>
          <a:xfrm>
            <a:off x="9897427" y="5400913"/>
            <a:ext cx="3681770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</a:t>
            </a:r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🐍</a:t>
            </a:r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Google BigQuery </a:t>
            </a:r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☁️</a:t>
            </a:r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Streamlit </a:t>
            </a:r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📊</a:t>
            </a:r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Looker Studio </a:t>
            </a:r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📈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7471" y="716756"/>
            <a:ext cx="7187565" cy="640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Core Objectives &amp; Deliverables</a:t>
            </a:r>
            <a:endParaRPr lang="en-US" sz="4000" dirty="0"/>
          </a:p>
        </p:txBody>
      </p:sp>
      <p:sp>
        <p:nvSpPr>
          <p:cNvPr id="3" name="Shape 1"/>
          <p:cNvSpPr/>
          <p:nvPr/>
        </p:nvSpPr>
        <p:spPr>
          <a:xfrm>
            <a:off x="717471" y="1767245"/>
            <a:ext cx="461248" cy="461248"/>
          </a:xfrm>
          <a:prstGeom prst="roundRect">
            <a:avLst>
              <a:gd name="adj" fmla="val 18667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383625" y="1837611"/>
            <a:ext cx="3051810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Seamless Data Integration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1383625" y="2280880"/>
            <a:ext cx="12529304" cy="307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Extract and integrate transactional data from Excel (Global Superstore) and product information from a mock API (Fake Store).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17471" y="2998351"/>
            <a:ext cx="461248" cy="461248"/>
          </a:xfrm>
          <a:prstGeom prst="roundRect">
            <a:avLst>
              <a:gd name="adj" fmla="val 18667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383625" y="3068717"/>
            <a:ext cx="3480792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Dynamic Inventory Simulation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1383625" y="3511987"/>
            <a:ext cx="12529304" cy="307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a daily simulation model for inventory stock levels, reflecting real-world fluctuations and demand.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17471" y="4229457"/>
            <a:ext cx="461248" cy="461248"/>
          </a:xfrm>
          <a:prstGeom prst="roundRect">
            <a:avLst>
              <a:gd name="adj" fmla="val 18667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383625" y="4299823"/>
            <a:ext cx="3262074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Robust Data Transformation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1383625" y="4743093"/>
            <a:ext cx="12529304" cy="307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comprehensive data cleaning and transformation processes to ensure data quality and consistency.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717471" y="5460563"/>
            <a:ext cx="461248" cy="461248"/>
          </a:xfrm>
          <a:prstGeom prst="roundRect">
            <a:avLst>
              <a:gd name="adj" fmla="val 18667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383625" y="5530929"/>
            <a:ext cx="3527584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Centralized Data Warehousing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1383625" y="5974199"/>
            <a:ext cx="12529304" cy="307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Establish a scalable data warehouse in Google BigQuery for efficient storage and retrieval of all processed data.</a:t>
            </a: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717471" y="6691670"/>
            <a:ext cx="461248" cy="461248"/>
          </a:xfrm>
          <a:prstGeom prst="roundRect">
            <a:avLst>
              <a:gd name="adj" fmla="val 18667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383625" y="6762036"/>
            <a:ext cx="3787259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Actionable Business Dashboards</a:t>
            </a:r>
            <a:endParaRPr lang="en-US" sz="2000" dirty="0"/>
          </a:p>
        </p:txBody>
      </p:sp>
      <p:sp>
        <p:nvSpPr>
          <p:cNvPr id="17" name="Text 15"/>
          <p:cNvSpPr/>
          <p:nvPr/>
        </p:nvSpPr>
        <p:spPr>
          <a:xfrm>
            <a:off x="1383625" y="7205305"/>
            <a:ext cx="12529304" cy="307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Build intuitive dashboards for visualizing key supply chain metrics, enabling stakeholders to derive insights effortlessly.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8523" y="446603"/>
            <a:ext cx="7479387" cy="507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950"/>
              </a:lnSpc>
              <a:buNone/>
            </a:pPr>
            <a:r>
              <a:rPr lang="en-US" sz="31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Project Architecture: A Unified Data Flow</a:t>
            </a:r>
            <a:endParaRPr lang="en-US" sz="31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2525" y="1278969"/>
            <a:ext cx="10425351" cy="718446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363663" y="5749402"/>
            <a:ext cx="2848950" cy="379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Data Collection</a:t>
            </a:r>
            <a:endParaRPr lang="en-US" sz="13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65" y="3919184"/>
            <a:ext cx="674657" cy="67465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791374" y="2732421"/>
            <a:ext cx="2941505" cy="379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Python ETL Scripts</a:t>
            </a:r>
            <a:endParaRPr lang="en-US" sz="13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914" y="4330514"/>
            <a:ext cx="674656" cy="67465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766011" y="6632992"/>
            <a:ext cx="2848950" cy="75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BigQuery Warehouse</a:t>
            </a:r>
            <a:endParaRPr lang="en-US" sz="135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673" y="4741845"/>
            <a:ext cx="674657" cy="67465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9294920" y="3526618"/>
            <a:ext cx="2848950" cy="379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Dashboards</a:t>
            </a:r>
            <a:endParaRPr lang="en-US" sz="1350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5472" y="5183534"/>
            <a:ext cx="674657" cy="674657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68523" y="8646081"/>
            <a:ext cx="13493353" cy="2436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architecture ensures a streamlined flow from raw data ingestion to insightful visualizations, fostering a single source of truth for supply chain operations.</a:t>
            </a:r>
            <a:endParaRPr lang="en-US" sz="12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7240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Structured for Success: Folder &amp; Code Organization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85279"/>
            <a:ext cx="7604284" cy="2721173"/>
          </a:xfrm>
          <a:prstGeom prst="roundRect">
            <a:avLst>
              <a:gd name="adj" fmla="val 3501"/>
            </a:avLst>
          </a:prstGeom>
          <a:solidFill>
            <a:srgbClr val="EDECE8"/>
          </a:solidFill>
          <a:ln/>
        </p:spPr>
      </p:sp>
      <p:sp>
        <p:nvSpPr>
          <p:cNvPr id="4" name="Shape 2"/>
          <p:cNvSpPr/>
          <p:nvPr/>
        </p:nvSpPr>
        <p:spPr>
          <a:xfrm>
            <a:off x="782479" y="3185279"/>
            <a:ext cx="7626906" cy="2721173"/>
          </a:xfrm>
          <a:prstGeom prst="roundRect">
            <a:avLst>
              <a:gd name="adj" fmla="val 1250"/>
            </a:avLst>
          </a:prstGeom>
          <a:solidFill>
            <a:srgbClr val="EDECE8"/>
          </a:solidFill>
          <a:ln/>
        </p:spPr>
      </p:sp>
      <p:sp>
        <p:nvSpPr>
          <p:cNvPr id="5" name="Text 3"/>
          <p:cNvSpPr/>
          <p:nvPr/>
        </p:nvSpPr>
        <p:spPr>
          <a:xfrm>
            <a:off x="1009293" y="3355300"/>
            <a:ext cx="7173278" cy="2381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supply_chain_project/├── data/                  # Excel and CSV files├── src/                   # Python ETL scripts├── bigquery/              # BigQuery loaders &amp; schema├── dashboard/             # Streamlit app└── service_account.json   # GCP authentication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8959096" y="3134201"/>
            <a:ext cx="4885015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project adheres to a clear, modular folder structure designed for: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8959096" y="4018598"/>
            <a:ext cx="4885015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Clarity</a:t>
            </a:r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Easy navigation and understanding of project components.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8959096" y="4778216"/>
            <a:ext cx="4885015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Reusability</a:t>
            </a:r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Promoting efficient development and maintenance.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8959096" y="5537835"/>
            <a:ext cx="4885015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Scalability</a:t>
            </a:r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Supporting future expansions and integrations.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8959096" y="6297454"/>
            <a:ext cx="4885015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Maintainability</a:t>
            </a:r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Simplifying debugging and updates.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930" y="611029"/>
            <a:ext cx="11451431" cy="692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Comprehensive Data Extraction &amp; Integration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75930" y="1747123"/>
            <a:ext cx="13078539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data pipeline meticulously extracts, simulates, and unifies diverse datasets for a holistic view of the supply chain.</a:t>
            </a:r>
            <a:endParaRPr lang="en-US" sz="17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930" y="2328982"/>
            <a:ext cx="6539270" cy="88677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97625" y="3437453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Source Data Ingestion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997625" y="3916918"/>
            <a:ext cx="6095881" cy="665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Read and parse essential sheets from the "Global Superstore" Excel workbook: Orders, Returns, and People.</a:t>
            </a:r>
            <a:endParaRPr lang="en-US" sz="170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328982"/>
            <a:ext cx="6539270" cy="88677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536894" y="3437453"/>
            <a:ext cx="3943112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API-Driven Product Enrichment</a:t>
            </a:r>
            <a:endParaRPr lang="en-US" sz="2150" dirty="0"/>
          </a:p>
        </p:txBody>
      </p:sp>
      <p:sp>
        <p:nvSpPr>
          <p:cNvPr id="9" name="Text 5"/>
          <p:cNvSpPr/>
          <p:nvPr/>
        </p:nvSpPr>
        <p:spPr>
          <a:xfrm>
            <a:off x="7536894" y="3916918"/>
            <a:ext cx="6095881" cy="665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Fetch detailed product information dynamically from the "Fake Store" API to enrich our dataset.</a:t>
            </a:r>
            <a:endParaRPr lang="en-US" sz="170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30" y="4803696"/>
            <a:ext cx="6539270" cy="88677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97625" y="5912168"/>
            <a:ext cx="3295055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Inventory Level Simulation</a:t>
            </a:r>
            <a:endParaRPr lang="en-US" sz="2150" dirty="0"/>
          </a:p>
        </p:txBody>
      </p:sp>
      <p:sp>
        <p:nvSpPr>
          <p:cNvPr id="12" name="Text 7"/>
          <p:cNvSpPr/>
          <p:nvPr/>
        </p:nvSpPr>
        <p:spPr>
          <a:xfrm>
            <a:off x="997625" y="6391632"/>
            <a:ext cx="6095881" cy="665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Programmatically simulate 30 days of inventory stock levels using Python, accounting for various operational scenarios.</a:t>
            </a:r>
            <a:endParaRPr lang="en-US" sz="170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803696"/>
            <a:ext cx="6539270" cy="886778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536894" y="5912168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Unified CSV Exports</a:t>
            </a:r>
            <a:endParaRPr lang="en-US" sz="2150" dirty="0"/>
          </a:p>
        </p:txBody>
      </p:sp>
      <p:sp>
        <p:nvSpPr>
          <p:cNvPr id="15" name="Text 9"/>
          <p:cNvSpPr/>
          <p:nvPr/>
        </p:nvSpPr>
        <p:spPr>
          <a:xfrm>
            <a:off x="7536894" y="6391632"/>
            <a:ext cx="6095881" cy="1005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Clean, combine, and export processed data into normalized CSV files: </a:t>
            </a:r>
            <a:pPr algn="l" indent="0" marL="0">
              <a:lnSpc>
                <a:spcPts val="2600"/>
              </a:lnSpc>
              <a:buNone/>
            </a:pPr>
            <a:r>
              <a:rPr lang="en-US" sz="17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orders.csv</a:t>
            </a:r>
            <a:pPr algn="l" indent="0" marL="0">
              <a:lnSpc>
                <a:spcPts val="26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2600"/>
              </a:lnSpc>
              <a:buNone/>
            </a:pPr>
            <a:r>
              <a:rPr lang="en-US" sz="17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inventory.csv</a:t>
            </a:r>
            <a:pPr algn="l" indent="0" marL="0">
              <a:lnSpc>
                <a:spcPts val="26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and </a:t>
            </a:r>
            <a:pPr algn="l" indent="0" marL="0">
              <a:lnSpc>
                <a:spcPts val="2600"/>
              </a:lnSpc>
              <a:buNone/>
            </a:pPr>
            <a:r>
              <a:rPr lang="en-US" sz="17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returns.csv</a:t>
            </a:r>
            <a:pPr algn="l" indent="0" marL="0">
              <a:lnSpc>
                <a:spcPts val="26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ready for warehousing.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8985" y="352782"/>
            <a:ext cx="7385804" cy="4008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5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Optimized Data Storage: Star Schema in BigQuery</a:t>
            </a:r>
            <a:endParaRPr lang="en-US" sz="2500" dirty="0"/>
          </a:p>
        </p:txBody>
      </p:sp>
      <p:sp>
        <p:nvSpPr>
          <p:cNvPr id="3" name="Text 1"/>
          <p:cNvSpPr/>
          <p:nvPr/>
        </p:nvSpPr>
        <p:spPr>
          <a:xfrm>
            <a:off x="448985" y="1010245"/>
            <a:ext cx="13732431" cy="192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Implementing a Star Schema in BigQuery revolutionizes our data querying and reporting capabilities.</a:t>
            </a:r>
            <a:endParaRPr lang="en-US" sz="1000" dirty="0"/>
          </a:p>
        </p:txBody>
      </p:sp>
      <p:sp>
        <p:nvSpPr>
          <p:cNvPr id="4" name="Text 2"/>
          <p:cNvSpPr/>
          <p:nvPr/>
        </p:nvSpPr>
        <p:spPr>
          <a:xfrm>
            <a:off x="448985" y="1475303"/>
            <a:ext cx="1924407" cy="240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Fact Tables </a:t>
            </a:r>
            <a:pPr algn="l" indent="0" marL="0">
              <a:lnSpc>
                <a:spcPts val="18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📘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48985" y="1844040"/>
            <a:ext cx="6709767" cy="400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500"/>
              </a:lnSpc>
              <a:buSzPct val="100000"/>
              <a:buChar char="•"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fact_orders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Captures core transactional data (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order_id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product_id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sales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quantity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discount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profit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shipping_cost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order_date_id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ship_date_id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).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448985" y="2289215"/>
            <a:ext cx="6709767" cy="200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00"/>
              </a:lnSpc>
              <a:buSzPct val="100000"/>
              <a:buChar char="•"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fact_inventory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Records daily stock levels and associated costs (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inventory_level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price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stock_date_id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).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448985" y="2617589"/>
            <a:ext cx="1924407" cy="240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Dimension Tables </a:t>
            </a:r>
            <a:pPr algn="l" indent="0" marL="0">
              <a:lnSpc>
                <a:spcPts val="18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📗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448985" y="2986326"/>
            <a:ext cx="6709767" cy="200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00"/>
              </a:lnSpc>
              <a:buSzPct val="100000"/>
              <a:buChar char="•"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dim_product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Contains detailed product information (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product_id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name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category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sub_category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).</a:t>
            </a:r>
            <a:endParaRPr lang="en-US" sz="1000" dirty="0"/>
          </a:p>
        </p:txBody>
      </p:sp>
      <p:sp>
        <p:nvSpPr>
          <p:cNvPr id="9" name="Text 7"/>
          <p:cNvSpPr/>
          <p:nvPr/>
        </p:nvSpPr>
        <p:spPr>
          <a:xfrm>
            <a:off x="448985" y="3231356"/>
            <a:ext cx="6709767" cy="400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500"/>
              </a:lnSpc>
              <a:buSzPct val="100000"/>
              <a:buChar char="•"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dim_customer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Stores customer and geographical details (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customer_id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name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segment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country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city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state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postal_code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region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).</a:t>
            </a:r>
            <a:endParaRPr lang="en-US" sz="1000" dirty="0"/>
          </a:p>
        </p:txBody>
      </p:sp>
      <p:sp>
        <p:nvSpPr>
          <p:cNvPr id="10" name="Text 8"/>
          <p:cNvSpPr/>
          <p:nvPr/>
        </p:nvSpPr>
        <p:spPr>
          <a:xfrm>
            <a:off x="448985" y="3676531"/>
            <a:ext cx="6709767" cy="400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500"/>
              </a:lnSpc>
              <a:buSzPct val="100000"/>
              <a:buChar char="•"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dim_date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Provides comprehensive calendar data for time-based analysis (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date_id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full_date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day_of_week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month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quarter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highlight>
                  <a:srgbClr val="EDEC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year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).</a:t>
            </a:r>
            <a:endParaRPr lang="en-US" sz="1000" dirty="0"/>
          </a:p>
        </p:txBody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9268" y="1491377"/>
            <a:ext cx="6709767" cy="6709767"/>
          </a:xfrm>
          <a:prstGeom prst="rect">
            <a:avLst/>
          </a:prstGeom>
        </p:spPr>
      </p:pic>
      <p:sp>
        <p:nvSpPr>
          <p:cNvPr id="12" name="Text 9"/>
          <p:cNvSpPr/>
          <p:nvPr/>
        </p:nvSpPr>
        <p:spPr>
          <a:xfrm>
            <a:off x="7479268" y="8345448"/>
            <a:ext cx="1924407" cy="240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Strategic Advantages</a:t>
            </a:r>
            <a:endParaRPr lang="en-US" sz="1500" dirty="0"/>
          </a:p>
        </p:txBody>
      </p:sp>
      <p:sp>
        <p:nvSpPr>
          <p:cNvPr id="13" name="Text 10"/>
          <p:cNvSpPr/>
          <p:nvPr/>
        </p:nvSpPr>
        <p:spPr>
          <a:xfrm>
            <a:off x="7479268" y="8714184"/>
            <a:ext cx="6709767" cy="192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00"/>
              </a:lnSpc>
              <a:buSzPct val="100000"/>
              <a:buChar char="•"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Facilitates </a:t>
            </a:r>
            <a:pPr algn="l" indent="0" marL="0">
              <a:lnSpc>
                <a:spcPts val="1500"/>
              </a:lnSpc>
              <a:buNone/>
            </a:pPr>
            <a:r>
              <a:rPr lang="en-US" sz="100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simpler queries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and complex analytical operations.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7479268" y="8951595"/>
            <a:ext cx="6709767" cy="192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00"/>
              </a:lnSpc>
              <a:buSzPct val="100000"/>
              <a:buChar char="•"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Ensures </a:t>
            </a:r>
            <a:pPr algn="l" indent="0" marL="0">
              <a:lnSpc>
                <a:spcPts val="1500"/>
              </a:lnSpc>
              <a:buNone/>
            </a:pPr>
            <a:r>
              <a:rPr lang="en-US" sz="100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faster report generation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and dashboard loading times.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7479268" y="9189006"/>
            <a:ext cx="6709767" cy="192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00"/>
              </a:lnSpc>
              <a:buSzPct val="100000"/>
              <a:buChar char="•"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Promotes </a:t>
            </a:r>
            <a:pPr algn="l" indent="0" marL="0">
              <a:lnSpc>
                <a:spcPts val="1500"/>
              </a:lnSpc>
              <a:buNone/>
            </a:pPr>
            <a:r>
              <a:rPr lang="en-US" sz="100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clean relationships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between data elements, reducing redundancy and improving data integrity.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01447"/>
            <a:ext cx="1253751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Key Metrics &amp; KPIs: Driving Business Intelligence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63854"/>
            <a:ext cx="130428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system calculates essential metrics to provide a clear picture of supply chain performance.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972514"/>
            <a:ext cx="5926098" cy="283488"/>
          </a:xfrm>
          <a:prstGeom prst="roundRect">
            <a:avLst>
              <a:gd name="adj" fmla="val 33606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972514"/>
            <a:ext cx="59174" cy="28348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889909" y="2972514"/>
            <a:ext cx="283488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93790" y="35393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Average Lead Time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793790" y="4029789"/>
            <a:ext cx="6379607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Measures efficiency from order placement to shipment, identifying bottlenecks.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56884" y="2972514"/>
            <a:ext cx="5926217" cy="283488"/>
          </a:xfrm>
          <a:prstGeom prst="roundRect">
            <a:avLst>
              <a:gd name="adj" fmla="val 33606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84" y="2972514"/>
            <a:ext cx="118467" cy="283488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13553123" y="2972514"/>
            <a:ext cx="283488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7456884" y="35393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Total Sales Analysis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7456884" y="4029789"/>
            <a:ext cx="6379726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Aggregated sales data by product and category for strategic insights.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793790" y="5390436"/>
            <a:ext cx="5926098" cy="283488"/>
          </a:xfrm>
          <a:prstGeom prst="roundRect">
            <a:avLst>
              <a:gd name="adj" fmla="val 33606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390436"/>
            <a:ext cx="177760" cy="283488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6889909" y="5390436"/>
            <a:ext cx="283488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793790" y="5957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Inventory Trends</a:t>
            </a:r>
            <a:endParaRPr lang="en-US" sz="2200" dirty="0"/>
          </a:p>
        </p:txBody>
      </p:sp>
      <p:sp>
        <p:nvSpPr>
          <p:cNvPr id="18" name="Text 13"/>
          <p:cNvSpPr/>
          <p:nvPr/>
        </p:nvSpPr>
        <p:spPr>
          <a:xfrm>
            <a:off x="793790" y="6447711"/>
            <a:ext cx="6379607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Visualizes inventory levels over time, optimizing stock management.</a:t>
            </a:r>
            <a:endParaRPr lang="en-US" sz="1750" dirty="0"/>
          </a:p>
        </p:txBody>
      </p:sp>
      <p:sp>
        <p:nvSpPr>
          <p:cNvPr id="19" name="Shape 14"/>
          <p:cNvSpPr/>
          <p:nvPr/>
        </p:nvSpPr>
        <p:spPr>
          <a:xfrm>
            <a:off x="7456884" y="5390436"/>
            <a:ext cx="5926217" cy="283488"/>
          </a:xfrm>
          <a:prstGeom prst="roundRect">
            <a:avLst>
              <a:gd name="adj" fmla="val 33606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5390436"/>
            <a:ext cx="236934" cy="283488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13553123" y="5390436"/>
            <a:ext cx="283488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4</a:t>
            </a:r>
            <a:endParaRPr lang="en-US" sz="2200" dirty="0"/>
          </a:p>
        </p:txBody>
      </p:sp>
      <p:sp>
        <p:nvSpPr>
          <p:cNvPr id="22" name="Text 16"/>
          <p:cNvSpPr/>
          <p:nvPr/>
        </p:nvSpPr>
        <p:spPr>
          <a:xfrm>
            <a:off x="7456884" y="5957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Future Scope Metrics</a:t>
            </a:r>
            <a:endParaRPr lang="en-US" sz="2200" dirty="0"/>
          </a:p>
        </p:txBody>
      </p:sp>
      <p:sp>
        <p:nvSpPr>
          <p:cNvPr id="23" name="Text 17"/>
          <p:cNvSpPr/>
          <p:nvPr/>
        </p:nvSpPr>
        <p:spPr>
          <a:xfrm>
            <a:off x="7456884" y="6447711"/>
            <a:ext cx="6379726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Planned for integration: Order Cycle Time, Inventory Turnover, and Fill Rate.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7798" y="375404"/>
            <a:ext cx="7322225" cy="4266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50"/>
              </a:lnSpc>
              <a:buNone/>
            </a:pPr>
            <a:r>
              <a:rPr lang="en-US" sz="26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Intuitive Dashboards: Streamlit &amp; Looker Studio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477798" y="1075015"/>
            <a:ext cx="13674804" cy="204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dashboards transform complex data into interactive, easy-to-understand visualizations, empowering quick decision-making.</a:t>
            </a:r>
            <a:endParaRPr lang="en-US" sz="1050" dirty="0"/>
          </a:p>
        </p:txBody>
      </p:sp>
      <p:sp>
        <p:nvSpPr>
          <p:cNvPr id="4" name="Text 2"/>
          <p:cNvSpPr/>
          <p:nvPr/>
        </p:nvSpPr>
        <p:spPr>
          <a:xfrm>
            <a:off x="477798" y="1569839"/>
            <a:ext cx="3196709" cy="2559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Key Performance Indicators (KPIs)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77798" y="1962269"/>
            <a:ext cx="6670834" cy="204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5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Orders</a:t>
            </a:r>
            <a:pPr algn="l" indent="0" marL="0">
              <a:lnSpc>
                <a:spcPts val="1600"/>
              </a:lnSpc>
              <a:buNone/>
            </a:pPr>
            <a:r>
              <a:rPr lang="en-US" sz="10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Volume of transactions.</a:t>
            </a:r>
            <a:endParaRPr lang="en-US" sz="1050" dirty="0"/>
          </a:p>
        </p:txBody>
      </p:sp>
      <p:sp>
        <p:nvSpPr>
          <p:cNvPr id="6" name="Text 4"/>
          <p:cNvSpPr/>
          <p:nvPr/>
        </p:nvSpPr>
        <p:spPr>
          <a:xfrm>
            <a:off x="477798" y="2214801"/>
            <a:ext cx="6670834" cy="204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5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Sales</a:t>
            </a:r>
            <a:pPr algn="l" indent="0" marL="0">
              <a:lnSpc>
                <a:spcPts val="1600"/>
              </a:lnSpc>
              <a:buNone/>
            </a:pPr>
            <a:r>
              <a:rPr lang="en-US" sz="10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Overall revenue generated.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477798" y="2467332"/>
            <a:ext cx="6670834" cy="204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5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Average Inventory</a:t>
            </a:r>
            <a:pPr algn="l" indent="0" marL="0">
              <a:lnSpc>
                <a:spcPts val="1600"/>
              </a:lnSpc>
              <a:buNone/>
            </a:pPr>
            <a:r>
              <a:rPr lang="en-US" sz="10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Mean stock levels over a period.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477798" y="2808565"/>
            <a:ext cx="2047994" cy="2559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Visualizations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77798" y="3200995"/>
            <a:ext cx="6670834" cy="204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5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Line Charts</a:t>
            </a:r>
            <a:pPr algn="l" indent="0" marL="0">
              <a:lnSpc>
                <a:spcPts val="1600"/>
              </a:lnSpc>
              <a:buNone/>
            </a:pPr>
            <a:r>
              <a:rPr lang="en-US" sz="10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Illustrate trends in sales and stock over time.</a:t>
            </a:r>
            <a:endParaRPr lang="en-US" sz="1050" dirty="0"/>
          </a:p>
        </p:txBody>
      </p:sp>
      <p:sp>
        <p:nvSpPr>
          <p:cNvPr id="10" name="Text 8"/>
          <p:cNvSpPr/>
          <p:nvPr/>
        </p:nvSpPr>
        <p:spPr>
          <a:xfrm>
            <a:off x="477798" y="3453527"/>
            <a:ext cx="6670834" cy="204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5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Bar Charts</a:t>
            </a:r>
            <a:pPr algn="l" indent="0" marL="0">
              <a:lnSpc>
                <a:spcPts val="1600"/>
              </a:lnSpc>
              <a:buNone/>
            </a:pPr>
            <a:r>
              <a:rPr lang="en-US" sz="10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Compare sales performance across categories and countries.</a:t>
            </a:r>
            <a:endParaRPr lang="en-US" sz="1050" dirty="0"/>
          </a:p>
        </p:txBody>
      </p:sp>
      <p:sp>
        <p:nvSpPr>
          <p:cNvPr id="11" name="Text 9"/>
          <p:cNvSpPr/>
          <p:nvPr/>
        </p:nvSpPr>
        <p:spPr>
          <a:xfrm>
            <a:off x="477798" y="3706058"/>
            <a:ext cx="6670834" cy="204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5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Pie Charts</a:t>
            </a:r>
            <a:pPr algn="l" indent="0" marL="0">
              <a:lnSpc>
                <a:spcPts val="1600"/>
              </a:lnSpc>
              <a:buNone/>
            </a:pPr>
            <a:r>
              <a:rPr lang="en-US" sz="10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Display category share of total sales.</a:t>
            </a:r>
            <a:endParaRPr lang="en-US" sz="1050" dirty="0"/>
          </a:p>
        </p:txBody>
      </p:sp>
      <p:sp>
        <p:nvSpPr>
          <p:cNvPr id="12" name="Text 10"/>
          <p:cNvSpPr/>
          <p:nvPr/>
        </p:nvSpPr>
        <p:spPr>
          <a:xfrm>
            <a:off x="7489388" y="1569839"/>
            <a:ext cx="2047994" cy="2559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Interactive Filters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7489388" y="1962269"/>
            <a:ext cx="6670834" cy="204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5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Region</a:t>
            </a:r>
            <a:pPr algn="l" indent="0" marL="0">
              <a:lnSpc>
                <a:spcPts val="1600"/>
              </a:lnSpc>
              <a:buNone/>
            </a:pPr>
            <a:r>
              <a:rPr lang="en-US" sz="10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Filter data by geographical area.</a:t>
            </a:r>
            <a:endParaRPr lang="en-US" sz="1050" dirty="0"/>
          </a:p>
        </p:txBody>
      </p:sp>
      <p:sp>
        <p:nvSpPr>
          <p:cNvPr id="14" name="Text 12"/>
          <p:cNvSpPr/>
          <p:nvPr/>
        </p:nvSpPr>
        <p:spPr>
          <a:xfrm>
            <a:off x="7489388" y="2214801"/>
            <a:ext cx="6670834" cy="204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5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Product</a:t>
            </a:r>
            <a:pPr algn="l" indent="0" marL="0">
              <a:lnSpc>
                <a:spcPts val="1600"/>
              </a:lnSpc>
              <a:buNone/>
            </a:pPr>
            <a:r>
              <a:rPr lang="en-US" sz="10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Drill down into specific product performance.</a:t>
            </a:r>
            <a:endParaRPr lang="en-US" sz="1050" dirty="0"/>
          </a:p>
        </p:txBody>
      </p:sp>
      <p:sp>
        <p:nvSpPr>
          <p:cNvPr id="15" name="Text 13"/>
          <p:cNvSpPr/>
          <p:nvPr/>
        </p:nvSpPr>
        <p:spPr>
          <a:xfrm>
            <a:off x="7489388" y="2467332"/>
            <a:ext cx="6670834" cy="204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5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Category</a:t>
            </a:r>
            <a:pPr algn="l" indent="0" marL="0">
              <a:lnSpc>
                <a:spcPts val="1600"/>
              </a:lnSpc>
              <a:buNone/>
            </a:pPr>
            <a:r>
              <a:rPr lang="en-US" sz="10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Analyze sales by product category.</a:t>
            </a:r>
            <a:endParaRPr lang="en-US" sz="1050" dirty="0"/>
          </a:p>
        </p:txBody>
      </p:sp>
      <p:pic>
        <p:nvPicPr>
          <p:cNvPr id="1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9388" y="2825710"/>
            <a:ext cx="6670834" cy="66708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2025-08-03T13:19:48Z</dcterms:created>
  <dcterms:modified xsi:type="dcterms:W3CDTF">2025-08-03T13:19:48Z</dcterms:modified>
</cp:coreProperties>
</file>