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320" r:id="rId3"/>
    <p:sldId id="306" r:id="rId4"/>
    <p:sldId id="272" r:id="rId5"/>
    <p:sldId id="313" r:id="rId6"/>
    <p:sldId id="294" r:id="rId7"/>
    <p:sldId id="314" r:id="rId8"/>
    <p:sldId id="295" r:id="rId9"/>
    <p:sldId id="315" r:id="rId10"/>
    <p:sldId id="296" r:id="rId11"/>
    <p:sldId id="316" r:id="rId12"/>
    <p:sldId id="299" r:id="rId13"/>
    <p:sldId id="317" r:id="rId14"/>
    <p:sldId id="300" r:id="rId15"/>
    <p:sldId id="318" r:id="rId16"/>
    <p:sldId id="307" r:id="rId17"/>
    <p:sldId id="308" r:id="rId18"/>
    <p:sldId id="309" r:id="rId19"/>
    <p:sldId id="319" r:id="rId20"/>
    <p:sldId id="310" r:id="rId21"/>
    <p:sldId id="28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8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984" userDrawn="1">
          <p15:clr>
            <a:srgbClr val="A4A3A4"/>
          </p15:clr>
        </p15:guide>
        <p15:guide id="5" pos="192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  <p15:guide id="7" pos="2016" userDrawn="1">
          <p15:clr>
            <a:srgbClr val="A4A3A4"/>
          </p15:clr>
        </p15:guide>
        <p15:guide id="8" pos="5640" userDrawn="1">
          <p15:clr>
            <a:srgbClr val="A4A3A4"/>
          </p15:clr>
        </p15:guide>
        <p15:guide id="9" pos="748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isnawanugroho" initials="t" lastIdx="1" clrIdx="0">
    <p:extLst>
      <p:ext uri="{19B8F6BF-5375-455C-9EA6-DF929625EA0E}">
        <p15:presenceInfo xmlns:p15="http://schemas.microsoft.com/office/powerpoint/2012/main" userId="trisnawanugroh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B6C0"/>
    <a:srgbClr val="3494BA"/>
    <a:srgbClr val="468DC3"/>
    <a:srgbClr val="A6A6A6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5CA68D-0B9E-4EF8-A41E-B610CFA75BEC}" v="5" dt="2024-04-21T03:45:36.4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36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941" y="72"/>
      </p:cViewPr>
      <p:guideLst>
        <p:guide orient="horz" pos="648"/>
        <p:guide pos="3840"/>
        <p:guide orient="horz" pos="3984"/>
        <p:guide pos="192"/>
        <p:guide orient="horz" pos="2328"/>
        <p:guide pos="2016"/>
        <p:guide pos="5640"/>
        <p:guide pos="74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va0 Kumar" userId="89033066f8f0ef15" providerId="LiveId" clId="{F95CA68D-0B9E-4EF8-A41E-B610CFA75BEC}"/>
    <pc:docChg chg="undo custSel modSld">
      <pc:chgData name="Shiva0 Kumar" userId="89033066f8f0ef15" providerId="LiveId" clId="{F95CA68D-0B9E-4EF8-A41E-B610CFA75BEC}" dt="2024-04-21T04:07:03.308" v="75" actId="20577"/>
      <pc:docMkLst>
        <pc:docMk/>
      </pc:docMkLst>
      <pc:sldChg chg="addSp delSp modSp mod">
        <pc:chgData name="Shiva0 Kumar" userId="89033066f8f0ef15" providerId="LiveId" clId="{F95CA68D-0B9E-4EF8-A41E-B610CFA75BEC}" dt="2024-04-21T03:46:20.250" v="56" actId="1076"/>
        <pc:sldMkLst>
          <pc:docMk/>
          <pc:sldMk cId="2759132604" sldId="283"/>
        </pc:sldMkLst>
        <pc:spChg chg="add del mod">
          <ac:chgData name="Shiva0 Kumar" userId="89033066f8f0ef15" providerId="LiveId" clId="{F95CA68D-0B9E-4EF8-A41E-B610CFA75BEC}" dt="2024-04-21T03:46:10.215" v="54"/>
          <ac:spMkLst>
            <pc:docMk/>
            <pc:sldMk cId="2759132604" sldId="283"/>
            <ac:spMk id="2" creationId="{12533816-3D5F-3A33-0D1C-5F052D97AA3A}"/>
          </ac:spMkLst>
        </pc:spChg>
        <pc:spChg chg="add mod">
          <ac:chgData name="Shiva0 Kumar" userId="89033066f8f0ef15" providerId="LiveId" clId="{F95CA68D-0B9E-4EF8-A41E-B610CFA75BEC}" dt="2024-04-21T03:46:20.250" v="56" actId="1076"/>
          <ac:spMkLst>
            <pc:docMk/>
            <pc:sldMk cId="2759132604" sldId="283"/>
            <ac:spMk id="3" creationId="{1550241C-F8B2-0CB5-4E54-66263E03F2F9}"/>
          </ac:spMkLst>
        </pc:spChg>
      </pc:sldChg>
      <pc:sldChg chg="modSp mod">
        <pc:chgData name="Shiva0 Kumar" userId="89033066f8f0ef15" providerId="LiveId" clId="{F95CA68D-0B9E-4EF8-A41E-B610CFA75BEC}" dt="2024-04-21T04:07:03.308" v="75" actId="20577"/>
        <pc:sldMkLst>
          <pc:docMk/>
          <pc:sldMk cId="1898874593" sldId="299"/>
        </pc:sldMkLst>
        <pc:spChg chg="mod">
          <ac:chgData name="Shiva0 Kumar" userId="89033066f8f0ef15" providerId="LiveId" clId="{F95CA68D-0B9E-4EF8-A41E-B610CFA75BEC}" dt="2024-04-21T04:07:03.308" v="75" actId="20577"/>
          <ac:spMkLst>
            <pc:docMk/>
            <pc:sldMk cId="1898874593" sldId="299"/>
            <ac:spMk id="9" creationId="{FB9B947B-31D6-8025-5D09-F97015C97D66}"/>
          </ac:spMkLst>
        </pc:spChg>
      </pc:sldChg>
      <pc:sldChg chg="addSp delSp modSp mod">
        <pc:chgData name="Shiva0 Kumar" userId="89033066f8f0ef15" providerId="LiveId" clId="{F95CA68D-0B9E-4EF8-A41E-B610CFA75BEC}" dt="2024-04-21T03:42:45.850" v="8" actId="207"/>
        <pc:sldMkLst>
          <pc:docMk/>
          <pc:sldMk cId="3047672880" sldId="307"/>
        </pc:sldMkLst>
        <pc:spChg chg="mod">
          <ac:chgData name="Shiva0 Kumar" userId="89033066f8f0ef15" providerId="LiveId" clId="{F95CA68D-0B9E-4EF8-A41E-B610CFA75BEC}" dt="2024-04-21T03:42:45.850" v="8" actId="207"/>
          <ac:spMkLst>
            <pc:docMk/>
            <pc:sldMk cId="3047672880" sldId="307"/>
            <ac:spMk id="31" creationId="{B83C8066-2D69-98A3-925B-F948FAE6BF24}"/>
          </ac:spMkLst>
        </pc:spChg>
        <pc:picChg chg="del">
          <ac:chgData name="Shiva0 Kumar" userId="89033066f8f0ef15" providerId="LiveId" clId="{F95CA68D-0B9E-4EF8-A41E-B610CFA75BEC}" dt="2024-04-21T03:40:49.986" v="1" actId="21"/>
          <ac:picMkLst>
            <pc:docMk/>
            <pc:sldMk cId="3047672880" sldId="307"/>
            <ac:picMk id="3" creationId="{A3A47E66-325F-C2A7-E1BD-77E82253DD7E}"/>
          </ac:picMkLst>
        </pc:picChg>
        <pc:picChg chg="add mod">
          <ac:chgData name="Shiva0 Kumar" userId="89033066f8f0ef15" providerId="LiveId" clId="{F95CA68D-0B9E-4EF8-A41E-B610CFA75BEC}" dt="2024-04-21T03:41:06.731" v="5" actId="1076"/>
          <ac:picMkLst>
            <pc:docMk/>
            <pc:sldMk cId="3047672880" sldId="307"/>
            <ac:picMk id="4" creationId="{0933D133-434D-4BA4-20F9-6DB8D3F71894}"/>
          </ac:picMkLst>
        </pc:picChg>
      </pc:sldChg>
      <pc:sldChg chg="addSp delSp modSp mod">
        <pc:chgData name="Shiva0 Kumar" userId="89033066f8f0ef15" providerId="LiveId" clId="{F95CA68D-0B9E-4EF8-A41E-B610CFA75BEC}" dt="2024-04-21T03:43:34.391" v="18" actId="207"/>
        <pc:sldMkLst>
          <pc:docMk/>
          <pc:sldMk cId="1519629675" sldId="308"/>
        </pc:sldMkLst>
        <pc:spChg chg="mod">
          <ac:chgData name="Shiva0 Kumar" userId="89033066f8f0ef15" providerId="LiveId" clId="{F95CA68D-0B9E-4EF8-A41E-B610CFA75BEC}" dt="2024-04-21T03:43:34.391" v="18" actId="207"/>
          <ac:spMkLst>
            <pc:docMk/>
            <pc:sldMk cId="1519629675" sldId="308"/>
            <ac:spMk id="4" creationId="{5A5B7E1A-FD22-8014-7BB7-8D9961D1675B}"/>
          </ac:spMkLst>
        </pc:spChg>
        <pc:picChg chg="add mod">
          <ac:chgData name="Shiva0 Kumar" userId="89033066f8f0ef15" providerId="LiveId" clId="{F95CA68D-0B9E-4EF8-A41E-B610CFA75BEC}" dt="2024-04-21T03:43:10.946" v="13" actId="1076"/>
          <ac:picMkLst>
            <pc:docMk/>
            <pc:sldMk cId="1519629675" sldId="308"/>
            <ac:picMk id="2" creationId="{B59F3922-17F0-C4F1-6741-8C8145D42376}"/>
          </ac:picMkLst>
        </pc:picChg>
        <pc:picChg chg="mod">
          <ac:chgData name="Shiva0 Kumar" userId="89033066f8f0ef15" providerId="LiveId" clId="{F95CA68D-0B9E-4EF8-A41E-B610CFA75BEC}" dt="2024-04-21T03:43:14.427" v="15" actId="1076"/>
          <ac:picMkLst>
            <pc:docMk/>
            <pc:sldMk cId="1519629675" sldId="308"/>
            <ac:picMk id="3" creationId="{39980E9D-46E3-E170-7A21-0AD8C517724F}"/>
          </ac:picMkLst>
        </pc:picChg>
        <pc:picChg chg="del">
          <ac:chgData name="Shiva0 Kumar" userId="89033066f8f0ef15" providerId="LiveId" clId="{F95CA68D-0B9E-4EF8-A41E-B610CFA75BEC}" dt="2024-04-21T03:42:59.017" v="10" actId="21"/>
          <ac:picMkLst>
            <pc:docMk/>
            <pc:sldMk cId="1519629675" sldId="308"/>
            <ac:picMk id="7" creationId="{05431DAB-4A8E-6B1A-1E95-56C70C40BDB4}"/>
          </ac:picMkLst>
        </pc:picChg>
      </pc:sldChg>
      <pc:sldChg chg="addSp delSp modSp mod">
        <pc:chgData name="Shiva0 Kumar" userId="89033066f8f0ef15" providerId="LiveId" clId="{F95CA68D-0B9E-4EF8-A41E-B610CFA75BEC}" dt="2024-04-21T03:44:07.851" v="23" actId="1076"/>
        <pc:sldMkLst>
          <pc:docMk/>
          <pc:sldMk cId="2604386687" sldId="309"/>
        </pc:sldMkLst>
        <pc:spChg chg="mod">
          <ac:chgData name="Shiva0 Kumar" userId="89033066f8f0ef15" providerId="LiveId" clId="{F95CA68D-0B9E-4EF8-A41E-B610CFA75BEC}" dt="2024-04-21T03:44:00.708" v="22" actId="207"/>
          <ac:spMkLst>
            <pc:docMk/>
            <pc:sldMk cId="2604386687" sldId="309"/>
            <ac:spMk id="4" creationId="{1A8A6129-ED05-9FC3-0DA6-B59B1430BC46}"/>
          </ac:spMkLst>
        </pc:spChg>
        <pc:picChg chg="add mod">
          <ac:chgData name="Shiva0 Kumar" userId="89033066f8f0ef15" providerId="LiveId" clId="{F95CA68D-0B9E-4EF8-A41E-B610CFA75BEC}" dt="2024-04-21T03:44:07.851" v="23" actId="1076"/>
          <ac:picMkLst>
            <pc:docMk/>
            <pc:sldMk cId="2604386687" sldId="309"/>
            <ac:picMk id="2" creationId="{1E45D83D-153A-BEA4-8497-21AA369126E1}"/>
          </ac:picMkLst>
        </pc:picChg>
        <pc:picChg chg="del">
          <ac:chgData name="Shiva0 Kumar" userId="89033066f8f0ef15" providerId="LiveId" clId="{F95CA68D-0B9E-4EF8-A41E-B610CFA75BEC}" dt="2024-04-21T03:43:53.895" v="21" actId="21"/>
          <ac:picMkLst>
            <pc:docMk/>
            <pc:sldMk cId="2604386687" sldId="309"/>
            <ac:picMk id="6" creationId="{F8846744-8A05-6888-14EE-DC69AE3E5973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9033066f8f0ef15/Desktop/Dialysis%20Dashboard%20Excel%20Cop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9033066f8f0ef15/Desktop/Dialysis%20Dashboard%20Excel%20Cop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[Dialysis Dashboard Excel Copy.xlsx]KPI-1!PivotTable1</c:name>
    <c:fmtId val="-1"/>
  </c:pivotSource>
  <c:chart>
    <c:autoTitleDeleted val="1"/>
    <c:pivotFmts>
      <c:pivotFmt>
        <c:idx val="0"/>
        <c:spPr>
          <a:solidFill>
            <a:srgbClr val="3494BA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diamond"/>
          <c:size val="5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3494BA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"/>
        <c:spPr>
          <a:solidFill>
            <a:srgbClr val="3494BA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3494BA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'KPI-1'!$B$3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3494BA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'KPI-1'!$A$4:$A$16</c:f>
              <c:strCache>
                <c:ptCount val="13"/>
                <c:pt idx="0">
                  <c:v>No. of patient-months in Serum phosphorus summary</c:v>
                </c:pt>
                <c:pt idx="1">
                  <c:v>No. of patient-months in hypercalcemia summary</c:v>
                </c:pt>
                <c:pt idx="2">
                  <c:v>No. of patient months in long term catheter summary</c:v>
                </c:pt>
                <c:pt idx="3">
                  <c:v>No. of Patients included in survival summary</c:v>
                </c:pt>
                <c:pt idx="4">
                  <c:v>No. of patients in Serum phosphorus summary</c:v>
                </c:pt>
                <c:pt idx="5">
                  <c:v>No. of patients in hypercalcemia summary</c:v>
                </c:pt>
                <c:pt idx="6">
                  <c:v>No. of patients in long term catheter summary</c:v>
                </c:pt>
                <c:pt idx="7">
                  <c:v>No. of Patients included in fistula summary</c:v>
                </c:pt>
                <c:pt idx="8">
                  <c:v>No. of hospitalizations included in hospital readmission summary</c:v>
                </c:pt>
                <c:pt idx="9">
                  <c:v>No. of patients included in hospitalization summary</c:v>
                </c:pt>
                <c:pt idx="10">
                  <c:v>No. of patients included in the transfusion summary</c:v>
                </c:pt>
                <c:pt idx="11">
                  <c:v>No. of patient-months in nPCR summary</c:v>
                </c:pt>
                <c:pt idx="12">
                  <c:v>No. of patients in nPCR summary</c:v>
                </c:pt>
              </c:strCache>
            </c:strRef>
          </c:cat>
          <c:val>
            <c:numRef>
              <c:f>'KPI-1'!$B$4:$B$16</c:f>
              <c:numCache>
                <c:formatCode>General</c:formatCode>
                <c:ptCount val="13"/>
                <c:pt idx="0">
                  <c:v>5717945</c:v>
                </c:pt>
                <c:pt idx="1">
                  <c:v>5559180</c:v>
                </c:pt>
                <c:pt idx="2">
                  <c:v>5161357</c:v>
                </c:pt>
                <c:pt idx="3">
                  <c:v>1937701</c:v>
                </c:pt>
                <c:pt idx="4">
                  <c:v>663878</c:v>
                </c:pt>
                <c:pt idx="5">
                  <c:v>633918</c:v>
                </c:pt>
                <c:pt idx="6">
                  <c:v>596565</c:v>
                </c:pt>
                <c:pt idx="7">
                  <c:v>596383</c:v>
                </c:pt>
                <c:pt idx="8">
                  <c:v>538135</c:v>
                </c:pt>
                <c:pt idx="9">
                  <c:v>494578</c:v>
                </c:pt>
                <c:pt idx="10">
                  <c:v>421791</c:v>
                </c:pt>
                <c:pt idx="11">
                  <c:v>6573</c:v>
                </c:pt>
                <c:pt idx="12">
                  <c:v>980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4E-4DD4-93BF-DD366E6928F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984216344"/>
        <c:axId val="984215624"/>
      </c:barChart>
      <c:catAx>
        <c:axId val="98421634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4215624"/>
        <c:crosses val="autoZero"/>
        <c:auto val="1"/>
        <c:lblAlgn val="ctr"/>
        <c:lblOffset val="100"/>
        <c:noMultiLvlLbl val="0"/>
      </c:catAx>
      <c:valAx>
        <c:axId val="9842156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4216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215807252982264E-2"/>
          <c:y val="4.7947318933129028E-2"/>
          <c:w val="0.93205093210371426"/>
          <c:h val="0.9312729653821385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'[Dialysis Dashboard Excel Copy.xlsx]KPI-5'!$B$4</c:f>
              <c:strCache>
                <c:ptCount val="1"/>
                <c:pt idx="0">
                  <c:v>Patient Transfusion category text</c:v>
                </c:pt>
              </c:strCache>
            </c:strRef>
          </c:tx>
          <c:spPr>
            <a:solidFill>
              <a:srgbClr val="3494B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'[Dialysis Dashboard Excel Copy.xlsx]KPI-5'!$C$4</c:f>
              <c:numCache>
                <c:formatCode>General</c:formatCode>
                <c:ptCount val="1"/>
                <c:pt idx="0">
                  <c:v>6107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D2-43EC-8F4D-9FF79B4BC41F}"/>
            </c:ext>
          </c:extLst>
        </c:ser>
        <c:ser>
          <c:idx val="1"/>
          <c:order val="1"/>
          <c:tx>
            <c:strRef>
              <c:f>'[Dialysis Dashboard Excel Copy.xlsx]KPI-5'!$B$5</c:f>
              <c:strCache>
                <c:ptCount val="1"/>
                <c:pt idx="0">
                  <c:v>Patient hospitalization category text</c:v>
                </c:pt>
              </c:strCache>
            </c:strRef>
          </c:tx>
          <c:spPr>
            <a:solidFill>
              <a:srgbClr val="3494B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'[Dialysis Dashboard Excel Copy.xlsx]KPI-5'!$C$5</c:f>
              <c:numCache>
                <c:formatCode>General</c:formatCode>
                <c:ptCount val="1"/>
                <c:pt idx="0">
                  <c:v>6818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9D2-43EC-8F4D-9FF79B4BC41F}"/>
            </c:ext>
          </c:extLst>
        </c:ser>
        <c:ser>
          <c:idx val="2"/>
          <c:order val="2"/>
          <c:tx>
            <c:strRef>
              <c:f>'[Dialysis Dashboard Excel Copy.xlsx]KPI-5'!$B$6</c:f>
              <c:strCache>
                <c:ptCount val="1"/>
                <c:pt idx="0">
                  <c:v>Patient Survival Category Text</c:v>
                </c:pt>
              </c:strCache>
            </c:strRef>
          </c:tx>
          <c:spPr>
            <a:solidFill>
              <a:srgbClr val="3494B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'[Dialysis Dashboard Excel Copy.xlsx]KPI-5'!$C$6</c:f>
              <c:numCache>
                <c:formatCode>General</c:formatCode>
                <c:ptCount val="1"/>
                <c:pt idx="0">
                  <c:v>5966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9D2-43EC-8F4D-9FF79B4BC41F}"/>
            </c:ext>
          </c:extLst>
        </c:ser>
        <c:ser>
          <c:idx val="3"/>
          <c:order val="3"/>
          <c:tx>
            <c:strRef>
              <c:f>'[Dialysis Dashboard Excel Copy.xlsx]KPI-5'!$B$7</c:f>
              <c:strCache>
                <c:ptCount val="1"/>
                <c:pt idx="0">
                  <c:v>Patient Infection category text</c:v>
                </c:pt>
              </c:strCache>
            </c:strRef>
          </c:tx>
          <c:spPr>
            <a:solidFill>
              <a:srgbClr val="3494B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'[Dialysis Dashboard Excel Copy.xlsx]KPI-5'!$C$7</c:f>
              <c:numCache>
                <c:formatCode>General</c:formatCode>
                <c:ptCount val="1"/>
                <c:pt idx="0">
                  <c:v>5011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9D2-43EC-8F4D-9FF79B4BC41F}"/>
            </c:ext>
          </c:extLst>
        </c:ser>
        <c:ser>
          <c:idx val="4"/>
          <c:order val="4"/>
          <c:tx>
            <c:strRef>
              <c:f>'[Dialysis Dashboard Excel Copy.xlsx]KPI-5'!$B$8</c:f>
              <c:strCache>
                <c:ptCount val="1"/>
                <c:pt idx="0">
                  <c:v>Fistula Category Text</c:v>
                </c:pt>
              </c:strCache>
            </c:strRef>
          </c:tx>
          <c:spPr>
            <a:solidFill>
              <a:srgbClr val="3494B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'[Dialysis Dashboard Excel Copy.xlsx]KPI-5'!$C$8</c:f>
              <c:numCache>
                <c:formatCode>General</c:formatCode>
                <c:ptCount val="1"/>
                <c:pt idx="0">
                  <c:v>6517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9D2-43EC-8F4D-9FF79B4BC41F}"/>
            </c:ext>
          </c:extLst>
        </c:ser>
        <c:ser>
          <c:idx val="5"/>
          <c:order val="5"/>
          <c:tx>
            <c:strRef>
              <c:f>'[Dialysis Dashboard Excel Copy.xlsx]KPI-5'!$B$9</c:f>
              <c:strCache>
                <c:ptCount val="1"/>
                <c:pt idx="0">
                  <c:v>SWR category text</c:v>
                </c:pt>
              </c:strCache>
            </c:strRef>
          </c:tx>
          <c:spPr>
            <a:solidFill>
              <a:srgbClr val="3494B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'[Dialysis Dashboard Excel Copy.xlsx]KPI-5'!$C$9</c:f>
              <c:numCache>
                <c:formatCode>General</c:formatCode>
                <c:ptCount val="1"/>
                <c:pt idx="0">
                  <c:v>3623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9D2-43EC-8F4D-9FF79B4BC41F}"/>
            </c:ext>
          </c:extLst>
        </c:ser>
        <c:ser>
          <c:idx val="6"/>
          <c:order val="6"/>
          <c:tx>
            <c:strRef>
              <c:f>'[Dialysis Dashboard Excel Copy.xlsx]KPI-5'!$B$10</c:f>
              <c:strCache>
                <c:ptCount val="1"/>
                <c:pt idx="0">
                  <c:v>PPPW category text</c:v>
                </c:pt>
              </c:strCache>
            </c:strRef>
          </c:tx>
          <c:spPr>
            <a:solidFill>
              <a:srgbClr val="58B6C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3494B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9D2-43EC-8F4D-9FF79B4BC41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'[Dialysis Dashboard Excel Copy.xlsx]KPI-5'!$C$10</c:f>
              <c:numCache>
                <c:formatCode>General</c:formatCode>
                <c:ptCount val="1"/>
                <c:pt idx="0">
                  <c:v>6659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9D2-43EC-8F4D-9FF79B4BC41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209066488"/>
        <c:axId val="1209072248"/>
      </c:barChart>
      <c:catAx>
        <c:axId val="120906648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09072248"/>
        <c:crosses val="autoZero"/>
        <c:auto val="1"/>
        <c:lblAlgn val="ctr"/>
        <c:lblOffset val="100"/>
        <c:noMultiLvlLbl val="0"/>
      </c:catAx>
      <c:valAx>
        <c:axId val="120907224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9066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563F3-AB10-4899-8644-4507D54D5D47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7055D0-994D-4797-A0AF-7B702DF8D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03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446D3C-7248-4466-83D3-3CA300DE77F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37962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446D3C-7248-4466-83D3-3CA300DE77F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05990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446D3C-7248-4466-83D3-3CA300DE77F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3890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446D3C-7248-4466-83D3-3CA300DE77F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5886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446D3C-7248-4466-83D3-3CA300DE77F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1799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446D3C-7248-4466-83D3-3CA300DE77F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9963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446D3C-7248-4466-83D3-3CA300DE77F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918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446D3C-7248-4466-83D3-3CA300DE77F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9258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446D3C-7248-4466-83D3-3CA300DE77F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3732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446D3C-7248-4466-83D3-3CA300DE77F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6263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446D3C-7248-4466-83D3-3CA300DE77F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9090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D9AD9-16A1-4085-91D1-D2D97F6BC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6B828E-1EE7-47B2-BAF5-363E38DA9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0A16A-5AFB-43C1-814E-3CD9F4353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3383-EE07-4969-9B07-761D27C57D1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CB282-2E3F-463F-A288-F58404827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F42D5-A270-4C30-8E64-B2A442EBF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2C54-87D3-4C96-99E4-6E65A620F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01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751A1-ACCD-436E-85E9-45DD18AAC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62C70C-6DAF-4CA0-AE58-D729B0618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726DA-3941-47F3-AC2D-49192026B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3383-EE07-4969-9B07-761D27C57D1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D83F0-6A38-45F6-8D19-2A3A456E2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9FCAB-A0EE-490F-8D1C-EB337D91B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2C54-87D3-4C96-99E4-6E65A620F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3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8E5AD3-FCF7-48B6-B37A-D35E3EC12C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755E47-3FA9-47D4-9A46-37DAA8B17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AE0B0-A52A-4428-9B2A-E466AD06B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3383-EE07-4969-9B07-761D27C57D1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5E83C-D914-443C-85ED-440382AE0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50714-AC3E-490F-B218-1F6C5EFE6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2C54-87D3-4C96-99E4-6E65A620F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77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4E04F-A5CA-4A22-A167-D31FB7AAC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64680-5ADB-4FC1-9981-0BE26534C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49EA3-6DA2-4364-8914-EAC2DA240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3383-EE07-4969-9B07-761D27C57D1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21550-F6A3-4734-9D4E-F569D688D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FDE71-8B39-492D-99FE-4B030BBE1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2C54-87D3-4C96-99E4-6E65A620F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520A6-9D8C-412C-9081-1D07C3DA0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125B6-634A-402F-97B2-1F174942F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56067-A2AD-4987-A98C-7CC617594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3383-EE07-4969-9B07-761D27C57D1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E8EB9-BB0B-4AA7-9880-03DC076FB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2A91C-F8A6-4729-B6D5-0C3133206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2C54-87D3-4C96-99E4-6E65A620F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93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FC6FD-EA64-4076-B817-6928C6285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4CC0C-1AB3-4322-A74F-BCDAD66791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E44E6F-C2A9-4FE0-8C9D-B9B5221A0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A8B6F-9CF3-4D77-A3DB-1626BBB77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3383-EE07-4969-9B07-761D27C57D1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5348CF-D378-48AD-BD2B-02995E199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8E60E-3FD2-419F-A5CD-184EB85BB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2C54-87D3-4C96-99E4-6E65A620F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000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CC16C-1E8C-4B54-811E-DB90638DB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592CE4-CB48-44D4-B68E-716A3FAD1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707B7-C4C1-4D17-AB68-A7CFDF596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5F36FF-E201-4964-8DBC-C82E4F52E6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A98CB2-DCA6-419E-AE70-BFFB0D6E00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933320-9BA4-4D32-BF55-98C096236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3383-EE07-4969-9B07-761D27C57D1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3B5157-7FA1-4E6D-8CF8-518635788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B70274-7B03-41E7-B764-A63885545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2C54-87D3-4C96-99E4-6E65A620F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39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E5BF7-7A28-4FF8-A122-417169D59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6BA166-A168-4C57-AA60-7D67B6B60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3383-EE07-4969-9B07-761D27C57D1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29EEED-F079-4641-9E91-748EF82D9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2E531F-F906-497D-8D63-B42A3043D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2C54-87D3-4C96-99E4-6E65A620F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407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5F693D-FF20-4364-872C-B012D84ED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3383-EE07-4969-9B07-761D27C57D1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2BC05A-82DE-4F7C-AEC3-FF95092DA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AB80C-567B-4F27-8746-36095D9F3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2C54-87D3-4C96-99E4-6E65A620F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42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BDFC-2B2A-4840-B5C9-969A2893F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B8D03-B688-4090-BD26-9FDCB13E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720842-D509-4C34-9BBB-DA00A3AD3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66575-FDD9-49A0-8196-64C149823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3383-EE07-4969-9B07-761D27C57D1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DCB61-C652-4488-ABDB-247CFFC8F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D2286-6046-4320-9EC8-2BC23B7E6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2C54-87D3-4C96-99E4-6E65A620F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63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59C16-AF2D-4E9C-A82E-D02AFCA9B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838BA6-8E0F-4447-B280-DDD3EA084D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E41354-D1C8-4200-9C6D-AB44A0A56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97773-93A2-4481-B415-1351B6554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3383-EE07-4969-9B07-761D27C57D1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46A95-3BAD-4299-9F62-073D54224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EC22D-8790-4A82-889A-1C076A879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2C54-87D3-4C96-99E4-6E65A620F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9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33137-EAAC-417C-AE38-9265F1E7D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0999A-4DB4-4AB5-9672-F7C3C3623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75403-D2B9-47F2-B8AB-7CCCCA4C43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13383-EE07-4969-9B07-761D27C57D1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62890-48A6-4D9D-ACC0-FF9F19ABBB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B97F5-333D-4D45-B126-E2146BAB2E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22C54-87D3-4C96-99E4-6E65A620F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622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DA171F-8E71-4C7D-AA3C-9B82FC0A26C3}"/>
              </a:ext>
            </a:extLst>
          </p:cNvPr>
          <p:cNvSpPr/>
          <p:nvPr/>
        </p:nvSpPr>
        <p:spPr>
          <a:xfrm>
            <a:off x="2171700" y="2085975"/>
            <a:ext cx="7848600" cy="268605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B3A291-259C-4A87-8974-0A911348FA65}"/>
              </a:ext>
            </a:extLst>
          </p:cNvPr>
          <p:cNvSpPr txBox="1"/>
          <p:nvPr/>
        </p:nvSpPr>
        <p:spPr>
          <a:xfrm>
            <a:off x="2463800" y="2321010"/>
            <a:ext cx="7264400" cy="221599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+mj-lt"/>
              </a:rPr>
              <a:t>Dialysis of Patients</a:t>
            </a:r>
            <a:endParaRPr lang="id-ID" sz="7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2BB313-3F6A-463E-BADB-82A6927AEFD4}"/>
              </a:ext>
            </a:extLst>
          </p:cNvPr>
          <p:cNvSpPr txBox="1"/>
          <p:nvPr/>
        </p:nvSpPr>
        <p:spPr>
          <a:xfrm>
            <a:off x="4297058" y="4676476"/>
            <a:ext cx="3840480" cy="307777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Group 5</a:t>
            </a:r>
            <a:endParaRPr lang="id-ID" sz="20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7519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714A87C3-3EFB-4722-BF0D-17138DEB6B2B}"/>
              </a:ext>
            </a:extLst>
          </p:cNvPr>
          <p:cNvGrpSpPr/>
          <p:nvPr/>
        </p:nvGrpSpPr>
        <p:grpSpPr>
          <a:xfrm>
            <a:off x="0" y="4954136"/>
            <a:ext cx="12192000" cy="1909138"/>
            <a:chOff x="0" y="4948862"/>
            <a:chExt cx="12192000" cy="1909138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C99197A-1F6B-4498-BD1A-1E735D7E4EB6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9C80C8E-5A49-482B-8FB1-2FEACFCA5ACA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4" name="Oval 53">
            <a:extLst>
              <a:ext uri="{FF2B5EF4-FFF2-40B4-BE49-F238E27FC236}">
                <a16:creationId xmlns:a16="http://schemas.microsoft.com/office/drawing/2014/main" id="{CB063E39-5515-F10F-3842-E938462DEA9D}"/>
              </a:ext>
            </a:extLst>
          </p:cNvPr>
          <p:cNvSpPr/>
          <p:nvPr/>
        </p:nvSpPr>
        <p:spPr>
          <a:xfrm>
            <a:off x="502633" y="299441"/>
            <a:ext cx="831646" cy="820233"/>
          </a:xfrm>
          <a:prstGeom prst="ellipse">
            <a:avLst/>
          </a:prstGeom>
          <a:solidFill>
            <a:srgbClr val="349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79719E6-869F-0A42-E00B-74422CB425F4}"/>
              </a:ext>
            </a:extLst>
          </p:cNvPr>
          <p:cNvSpPr txBox="1"/>
          <p:nvPr/>
        </p:nvSpPr>
        <p:spPr>
          <a:xfrm>
            <a:off x="1642188" y="563240"/>
            <a:ext cx="7539135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KPI 4 :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Dialysis Stations Stats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BF406E-CDC2-203B-1954-8A0A3C3861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03" y="447869"/>
            <a:ext cx="436678" cy="43667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B5957F4-4C7F-6E0C-4280-CDC12963A8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62" y="1362270"/>
            <a:ext cx="6084442" cy="367626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1FDD21B-3CE8-E5EF-974D-0E194B35503A}"/>
              </a:ext>
            </a:extLst>
          </p:cNvPr>
          <p:cNvSpPr/>
          <p:nvPr/>
        </p:nvSpPr>
        <p:spPr>
          <a:xfrm>
            <a:off x="7753738" y="1772815"/>
            <a:ext cx="2015411" cy="457202"/>
          </a:xfrm>
          <a:prstGeom prst="rect">
            <a:avLst/>
          </a:prstGeom>
          <a:solidFill>
            <a:srgbClr val="3494B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Key Findings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DF838F-9AF6-8CF1-D2D2-DF2CF7B24B1F}"/>
              </a:ext>
            </a:extLst>
          </p:cNvPr>
          <p:cNvSpPr txBox="1"/>
          <p:nvPr/>
        </p:nvSpPr>
        <p:spPr>
          <a:xfrm>
            <a:off x="7511143" y="2808514"/>
            <a:ext cx="4329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Top Dialysis Station: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According to this visual DaVita has the highest number of dialysis stations at around 50,102.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1" dirty="0">
                <a:latin typeface="Arial" panose="020B0604020202020204" pitchFamily="34" charset="0"/>
                <a:cs typeface="Arial" panose="020B0604020202020204" pitchFamily="34" charset="0"/>
              </a:rPr>
              <a:t>Total :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total number of dialysis stations is around 55,328.</a:t>
            </a:r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658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5853CB-B8B0-493A-B265-AA7795626625}"/>
              </a:ext>
            </a:extLst>
          </p:cNvPr>
          <p:cNvSpPr txBox="1"/>
          <p:nvPr/>
        </p:nvSpPr>
        <p:spPr>
          <a:xfrm>
            <a:off x="408992" y="250205"/>
            <a:ext cx="11430000" cy="67710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Index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55A67E2F-A8C6-44F7-985F-772C14236A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C531A2B2-876B-45BF-993B-6CDB1B8BF9AB}" type="datetime1">
              <a:rPr lang="en-US" smtClean="0"/>
              <a:t>4/21/2024</a:t>
            </a:fld>
            <a:endParaRPr lang="en-US" dirty="0"/>
          </a:p>
        </p:txBody>
      </p:sp>
      <p:sp>
        <p:nvSpPr>
          <p:cNvPr id="5" name="Slide Number Placeholder 10">
            <a:extLst>
              <a:ext uri="{FF2B5EF4-FFF2-40B4-BE49-F238E27FC236}">
                <a16:creationId xmlns:a16="http://schemas.microsoft.com/office/drawing/2014/main" id="{572138F8-2B19-4BA5-9F96-38D8EA0D3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7C762C-AFEC-41AB-87FC-30D41D938410}" type="slidenum">
              <a:rPr lang="en-US" smtClean="0"/>
              <a:t>11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09B64C1-8F12-4E30-8039-D6939CAC246E}"/>
              </a:ext>
            </a:extLst>
          </p:cNvPr>
          <p:cNvSpPr/>
          <p:nvPr/>
        </p:nvSpPr>
        <p:spPr>
          <a:xfrm>
            <a:off x="4291025" y="1184988"/>
            <a:ext cx="4302469" cy="427564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79A18C0-7DF7-4BE1-B219-EDDCBE127094}"/>
              </a:ext>
            </a:extLst>
          </p:cNvPr>
          <p:cNvSpPr/>
          <p:nvPr/>
        </p:nvSpPr>
        <p:spPr>
          <a:xfrm>
            <a:off x="3812799" y="2790713"/>
            <a:ext cx="1018574" cy="101857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634C787-2826-47C4-9405-5CE65B004850}"/>
              </a:ext>
            </a:extLst>
          </p:cNvPr>
          <p:cNvSpPr/>
          <p:nvPr/>
        </p:nvSpPr>
        <p:spPr>
          <a:xfrm>
            <a:off x="7556575" y="1456437"/>
            <a:ext cx="1018574" cy="10185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88FF811-7EDE-4812-9372-3F8D28E6F303}"/>
              </a:ext>
            </a:extLst>
          </p:cNvPr>
          <p:cNvSpPr/>
          <p:nvPr/>
        </p:nvSpPr>
        <p:spPr>
          <a:xfrm>
            <a:off x="4360237" y="4247552"/>
            <a:ext cx="1018574" cy="10185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B3FC816-C968-46F9-82FF-D5D45D386305}"/>
              </a:ext>
            </a:extLst>
          </p:cNvPr>
          <p:cNvSpPr/>
          <p:nvPr/>
        </p:nvSpPr>
        <p:spPr>
          <a:xfrm>
            <a:off x="8054162" y="2773318"/>
            <a:ext cx="1018574" cy="101857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1AF4989-A43F-4181-A2B0-197914F4E2BD}"/>
              </a:ext>
            </a:extLst>
          </p:cNvPr>
          <p:cNvSpPr/>
          <p:nvPr/>
        </p:nvSpPr>
        <p:spPr>
          <a:xfrm>
            <a:off x="6024151" y="4799324"/>
            <a:ext cx="1018574" cy="101857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F3F5BF2-873C-498D-B04C-B5411712B568}"/>
              </a:ext>
            </a:extLst>
          </p:cNvPr>
          <p:cNvSpPr/>
          <p:nvPr/>
        </p:nvSpPr>
        <p:spPr>
          <a:xfrm>
            <a:off x="7481930" y="4155511"/>
            <a:ext cx="1018574" cy="10185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4AA9417-D68F-4E2D-8B1D-BBF9A6501E97}"/>
              </a:ext>
            </a:extLst>
          </p:cNvPr>
          <p:cNvSpPr txBox="1"/>
          <p:nvPr/>
        </p:nvSpPr>
        <p:spPr>
          <a:xfrm>
            <a:off x="8880129" y="1756221"/>
            <a:ext cx="3311871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KPI 1 :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Number of Patients across various summaries.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BE97FF7-A974-40FC-B04E-60408C49CE7E}"/>
              </a:ext>
            </a:extLst>
          </p:cNvPr>
          <p:cNvSpPr txBox="1"/>
          <p:nvPr/>
        </p:nvSpPr>
        <p:spPr>
          <a:xfrm>
            <a:off x="9304279" y="3198379"/>
            <a:ext cx="3311871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KPI 2 :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Profit Vs Non – profit Stats.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AE3CBEF-385C-4052-9A09-60BA1126803A}"/>
              </a:ext>
            </a:extLst>
          </p:cNvPr>
          <p:cNvSpPr txBox="1"/>
          <p:nvPr/>
        </p:nvSpPr>
        <p:spPr>
          <a:xfrm>
            <a:off x="8700025" y="4931591"/>
            <a:ext cx="3411112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KPI 3 :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Chain Organizations w.r.t Total Performance Score as no score.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00B2F67-6850-4150-AE73-799CB00B6D57}"/>
              </a:ext>
            </a:extLst>
          </p:cNvPr>
          <p:cNvSpPr txBox="1"/>
          <p:nvPr/>
        </p:nvSpPr>
        <p:spPr>
          <a:xfrm flipH="1">
            <a:off x="338728" y="3282195"/>
            <a:ext cx="3311871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r">
              <a:buClr>
                <a:schemeClr val="accent1"/>
              </a:buClr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KPI 6 :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Average Payment Reduction Rate.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DC9416A-B691-4D59-82D3-B7617FB91401}"/>
              </a:ext>
            </a:extLst>
          </p:cNvPr>
          <p:cNvSpPr txBox="1"/>
          <p:nvPr/>
        </p:nvSpPr>
        <p:spPr>
          <a:xfrm flipH="1">
            <a:off x="844814" y="4765922"/>
            <a:ext cx="3311871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r">
              <a:buClr>
                <a:schemeClr val="accent1"/>
              </a:buClr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KPI 5 :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 of Category Text as Expected. 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44ADCF9-F787-4172-B0B3-0C19464D15D8}"/>
              </a:ext>
            </a:extLst>
          </p:cNvPr>
          <p:cNvSpPr txBox="1"/>
          <p:nvPr/>
        </p:nvSpPr>
        <p:spPr>
          <a:xfrm flipH="1">
            <a:off x="3909526" y="6049982"/>
            <a:ext cx="245628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r">
              <a:buClr>
                <a:schemeClr val="accent1"/>
              </a:buClr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KPI 4 :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Dialysis Stations Stats.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14F08F-BE41-5746-AFE1-0A8FB0A07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24967" y="1642188"/>
            <a:ext cx="483331" cy="483331"/>
          </a:xfrm>
          <a:prstGeom prst="rect">
            <a:avLst/>
          </a:prstGeom>
          <a:noFill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1E7ABC-5088-6262-2C67-1237BDCC5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351" y="2985795"/>
            <a:ext cx="539960" cy="5399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2630C5-8EBA-89BB-C446-010A7D9C20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869" y="4338734"/>
            <a:ext cx="660614" cy="66061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9B33D7A-07AB-D424-AB37-305D116B56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475" y="5018313"/>
            <a:ext cx="540871" cy="54087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34792E8-E3E2-0024-63FA-FB7AA1BE77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307" y="4495799"/>
            <a:ext cx="540870" cy="54087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A816378-D2EA-11BB-7737-2A8D39AD8B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757" y="3004457"/>
            <a:ext cx="514358" cy="514358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683705C-6767-4B44-E2BB-A46D42BB66DB}"/>
              </a:ext>
            </a:extLst>
          </p:cNvPr>
          <p:cNvSpPr/>
          <p:nvPr/>
        </p:nvSpPr>
        <p:spPr>
          <a:xfrm>
            <a:off x="4335355" y="1432817"/>
            <a:ext cx="1018574" cy="10185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E595F57-C2AD-4BCC-22B2-A60AA1E3E8A2}"/>
              </a:ext>
            </a:extLst>
          </p:cNvPr>
          <p:cNvSpPr/>
          <p:nvPr/>
        </p:nvSpPr>
        <p:spPr>
          <a:xfrm>
            <a:off x="5967216" y="733024"/>
            <a:ext cx="1018574" cy="101857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2D60434-9575-2196-6D2F-A786199581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627" y="1696615"/>
            <a:ext cx="456895" cy="45689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523B2C7-C907-ED6B-0584-C81A7624C8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815" y="942392"/>
            <a:ext cx="548646" cy="54864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BEB7CA0-3041-83CE-D5F3-C7C1E5FE885B}"/>
              </a:ext>
            </a:extLst>
          </p:cNvPr>
          <p:cNvSpPr txBox="1"/>
          <p:nvPr/>
        </p:nvSpPr>
        <p:spPr>
          <a:xfrm flipH="1">
            <a:off x="789707" y="1773746"/>
            <a:ext cx="3311871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r">
              <a:buClr>
                <a:schemeClr val="accent1"/>
              </a:buClr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Dashboards :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Excel, Tableau, Power BI.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36C92E-E21A-03E8-D24E-71A8BED94649}"/>
              </a:ext>
            </a:extLst>
          </p:cNvPr>
          <p:cNvSpPr txBox="1"/>
          <p:nvPr/>
        </p:nvSpPr>
        <p:spPr>
          <a:xfrm flipH="1">
            <a:off x="6895321" y="603844"/>
            <a:ext cx="260246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r">
              <a:buClr>
                <a:schemeClr val="accent1"/>
              </a:buClr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Final Conclusion :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Conclusion.</a:t>
            </a:r>
          </a:p>
        </p:txBody>
      </p:sp>
    </p:spTree>
    <p:extLst>
      <p:ext uri="{BB962C8B-B14F-4D97-AF65-F5344CB8AC3E}">
        <p14:creationId xmlns:p14="http://schemas.microsoft.com/office/powerpoint/2010/main" val="35561824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714A87C3-3EFB-4722-BF0D-17138DEB6B2B}"/>
              </a:ext>
            </a:extLst>
          </p:cNvPr>
          <p:cNvGrpSpPr/>
          <p:nvPr/>
        </p:nvGrpSpPr>
        <p:grpSpPr>
          <a:xfrm>
            <a:off x="0" y="4954136"/>
            <a:ext cx="12192000" cy="1909138"/>
            <a:chOff x="0" y="4948862"/>
            <a:chExt cx="12192000" cy="1909138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C99197A-1F6B-4498-BD1A-1E735D7E4EB6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9C80C8E-5A49-482B-8FB1-2FEACFCA5ACA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4" name="Oval 53">
            <a:extLst>
              <a:ext uri="{FF2B5EF4-FFF2-40B4-BE49-F238E27FC236}">
                <a16:creationId xmlns:a16="http://schemas.microsoft.com/office/drawing/2014/main" id="{CB063E39-5515-F10F-3842-E938462DEA9D}"/>
              </a:ext>
            </a:extLst>
          </p:cNvPr>
          <p:cNvSpPr/>
          <p:nvPr/>
        </p:nvSpPr>
        <p:spPr>
          <a:xfrm>
            <a:off x="502633" y="299441"/>
            <a:ext cx="831646" cy="82023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79719E6-869F-0A42-E00B-74422CB425F4}"/>
              </a:ext>
            </a:extLst>
          </p:cNvPr>
          <p:cNvSpPr txBox="1"/>
          <p:nvPr/>
        </p:nvSpPr>
        <p:spPr>
          <a:xfrm>
            <a:off x="1604866" y="568637"/>
            <a:ext cx="8210938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KPI 5 :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 of Category text as Expected.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74595D-E602-17AB-ED16-83221F19DC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65" y="474001"/>
            <a:ext cx="475861" cy="475861"/>
          </a:xfrm>
          <a:prstGeom prst="rect">
            <a:avLst/>
          </a:prstGeom>
        </p:spPr>
      </p:pic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4235077E-957E-DD3D-474D-B2EB0FE3B1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3433845"/>
              </p:ext>
            </p:extLst>
          </p:nvPr>
        </p:nvGraphicFramePr>
        <p:xfrm>
          <a:off x="715350" y="1595534"/>
          <a:ext cx="5396201" cy="34616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750D8BC-BD9B-64EC-3F00-551D65E42E40}"/>
              </a:ext>
            </a:extLst>
          </p:cNvPr>
          <p:cNvSpPr txBox="1"/>
          <p:nvPr/>
        </p:nvSpPr>
        <p:spPr>
          <a:xfrm>
            <a:off x="1464905" y="2845835"/>
            <a:ext cx="307777" cy="191277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IN" sz="800" dirty="0"/>
              <a:t>Patient Transfusion category text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A5C12F-CD28-4E73-DE16-B3520FC808FA}"/>
              </a:ext>
            </a:extLst>
          </p:cNvPr>
          <p:cNvSpPr txBox="1"/>
          <p:nvPr/>
        </p:nvSpPr>
        <p:spPr>
          <a:xfrm>
            <a:off x="2121162" y="2733868"/>
            <a:ext cx="307777" cy="199053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IN" sz="800" dirty="0"/>
              <a:t>Patient hospitalization category text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53113C-3B75-F722-4D70-34D627BB3C4C}"/>
              </a:ext>
            </a:extLst>
          </p:cNvPr>
          <p:cNvSpPr txBox="1"/>
          <p:nvPr/>
        </p:nvSpPr>
        <p:spPr>
          <a:xfrm>
            <a:off x="2758752" y="3097765"/>
            <a:ext cx="307777" cy="165773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IN" sz="800" dirty="0"/>
              <a:t>Patient Transfusion category text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85DFF8-BE1E-E67A-8525-78404F1B7E0C}"/>
              </a:ext>
            </a:extLst>
          </p:cNvPr>
          <p:cNvSpPr txBox="1"/>
          <p:nvPr/>
        </p:nvSpPr>
        <p:spPr>
          <a:xfrm>
            <a:off x="3452328" y="3228393"/>
            <a:ext cx="307777" cy="146490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IN" sz="800" dirty="0"/>
              <a:t>Patient Infection category text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59ED7E-7B59-3A6F-9EB2-C7B425DF13A8}"/>
              </a:ext>
            </a:extLst>
          </p:cNvPr>
          <p:cNvSpPr txBox="1"/>
          <p:nvPr/>
        </p:nvSpPr>
        <p:spPr>
          <a:xfrm>
            <a:off x="4099249" y="3107092"/>
            <a:ext cx="307777" cy="157998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IN" sz="800" dirty="0"/>
              <a:t>Fistula Category text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9F8557-FFDA-85B5-50BC-80EC2D296EBA}"/>
              </a:ext>
            </a:extLst>
          </p:cNvPr>
          <p:cNvSpPr txBox="1"/>
          <p:nvPr/>
        </p:nvSpPr>
        <p:spPr>
          <a:xfrm>
            <a:off x="4727513" y="3517639"/>
            <a:ext cx="307777" cy="115388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IN" sz="800" dirty="0"/>
              <a:t>SWR category text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CBB558-3559-5C82-34E9-5A179DFAAD15}"/>
              </a:ext>
            </a:extLst>
          </p:cNvPr>
          <p:cNvSpPr txBox="1"/>
          <p:nvPr/>
        </p:nvSpPr>
        <p:spPr>
          <a:xfrm>
            <a:off x="5421088" y="2500604"/>
            <a:ext cx="307777" cy="224867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IN" sz="800" dirty="0"/>
              <a:t>PPPW category text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823F3A-C628-0AF5-26D1-A5B689523C51}"/>
              </a:ext>
            </a:extLst>
          </p:cNvPr>
          <p:cNvSpPr/>
          <p:nvPr/>
        </p:nvSpPr>
        <p:spPr>
          <a:xfrm>
            <a:off x="7137918" y="1623526"/>
            <a:ext cx="1987420" cy="429209"/>
          </a:xfrm>
          <a:prstGeom prst="rect">
            <a:avLst/>
          </a:prstGeom>
          <a:solidFill>
            <a:srgbClr val="58B6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Key Findings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9B947B-31D6-8025-5D09-F97015C97D66}"/>
              </a:ext>
            </a:extLst>
          </p:cNvPr>
          <p:cNvSpPr txBox="1"/>
          <p:nvPr/>
        </p:nvSpPr>
        <p:spPr>
          <a:xfrm>
            <a:off x="7100596" y="2481943"/>
            <a:ext cx="41894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Maximum :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text description for the Patient hospitalization category text contains the maximum number of expected values.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Minimum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The text description for the SWR category text contains the minimum number of expected values.</a:t>
            </a:r>
          </a:p>
          <a:p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874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5853CB-B8B0-493A-B265-AA7795626625}"/>
              </a:ext>
            </a:extLst>
          </p:cNvPr>
          <p:cNvSpPr txBox="1"/>
          <p:nvPr/>
        </p:nvSpPr>
        <p:spPr>
          <a:xfrm>
            <a:off x="408992" y="250205"/>
            <a:ext cx="11430000" cy="67710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Index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55A67E2F-A8C6-44F7-985F-772C14236A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C531A2B2-876B-45BF-993B-6CDB1B8BF9AB}" type="datetime1">
              <a:rPr lang="en-US" smtClean="0"/>
              <a:t>4/21/2024</a:t>
            </a:fld>
            <a:endParaRPr lang="en-US" dirty="0"/>
          </a:p>
        </p:txBody>
      </p:sp>
      <p:sp>
        <p:nvSpPr>
          <p:cNvPr id="5" name="Slide Number Placeholder 10">
            <a:extLst>
              <a:ext uri="{FF2B5EF4-FFF2-40B4-BE49-F238E27FC236}">
                <a16:creationId xmlns:a16="http://schemas.microsoft.com/office/drawing/2014/main" id="{572138F8-2B19-4BA5-9F96-38D8EA0D3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7C762C-AFEC-41AB-87FC-30D41D938410}" type="slidenum">
              <a:rPr lang="en-US" smtClean="0"/>
              <a:t>13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09B64C1-8F12-4E30-8039-D6939CAC246E}"/>
              </a:ext>
            </a:extLst>
          </p:cNvPr>
          <p:cNvSpPr/>
          <p:nvPr/>
        </p:nvSpPr>
        <p:spPr>
          <a:xfrm>
            <a:off x="4291025" y="1184988"/>
            <a:ext cx="4302469" cy="427564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79A18C0-7DF7-4BE1-B219-EDDCBE127094}"/>
              </a:ext>
            </a:extLst>
          </p:cNvPr>
          <p:cNvSpPr/>
          <p:nvPr/>
        </p:nvSpPr>
        <p:spPr>
          <a:xfrm>
            <a:off x="3812799" y="2790713"/>
            <a:ext cx="1018574" cy="101857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634C787-2826-47C4-9405-5CE65B004850}"/>
              </a:ext>
            </a:extLst>
          </p:cNvPr>
          <p:cNvSpPr/>
          <p:nvPr/>
        </p:nvSpPr>
        <p:spPr>
          <a:xfrm>
            <a:off x="7556575" y="1456437"/>
            <a:ext cx="1018574" cy="10185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88FF811-7EDE-4812-9372-3F8D28E6F303}"/>
              </a:ext>
            </a:extLst>
          </p:cNvPr>
          <p:cNvSpPr/>
          <p:nvPr/>
        </p:nvSpPr>
        <p:spPr>
          <a:xfrm>
            <a:off x="4360237" y="4247552"/>
            <a:ext cx="1018574" cy="10185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B3FC816-C968-46F9-82FF-D5D45D386305}"/>
              </a:ext>
            </a:extLst>
          </p:cNvPr>
          <p:cNvSpPr/>
          <p:nvPr/>
        </p:nvSpPr>
        <p:spPr>
          <a:xfrm>
            <a:off x="8054162" y="2773318"/>
            <a:ext cx="1018574" cy="101857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1AF4989-A43F-4181-A2B0-197914F4E2BD}"/>
              </a:ext>
            </a:extLst>
          </p:cNvPr>
          <p:cNvSpPr/>
          <p:nvPr/>
        </p:nvSpPr>
        <p:spPr>
          <a:xfrm>
            <a:off x="6024151" y="4799324"/>
            <a:ext cx="1018574" cy="101857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F3F5BF2-873C-498D-B04C-B5411712B568}"/>
              </a:ext>
            </a:extLst>
          </p:cNvPr>
          <p:cNvSpPr/>
          <p:nvPr/>
        </p:nvSpPr>
        <p:spPr>
          <a:xfrm>
            <a:off x="7481930" y="4155511"/>
            <a:ext cx="1018574" cy="10185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4AA9417-D68F-4E2D-8B1D-BBF9A6501E97}"/>
              </a:ext>
            </a:extLst>
          </p:cNvPr>
          <p:cNvSpPr txBox="1"/>
          <p:nvPr/>
        </p:nvSpPr>
        <p:spPr>
          <a:xfrm>
            <a:off x="8880129" y="1756221"/>
            <a:ext cx="3311871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KPI 1 :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Number of Patients across various summaries.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BE97FF7-A974-40FC-B04E-60408C49CE7E}"/>
              </a:ext>
            </a:extLst>
          </p:cNvPr>
          <p:cNvSpPr txBox="1"/>
          <p:nvPr/>
        </p:nvSpPr>
        <p:spPr>
          <a:xfrm>
            <a:off x="9304279" y="3198379"/>
            <a:ext cx="3311871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KPI 2 :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Profit Vs Non – profit Stats.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AE3CBEF-385C-4052-9A09-60BA1126803A}"/>
              </a:ext>
            </a:extLst>
          </p:cNvPr>
          <p:cNvSpPr txBox="1"/>
          <p:nvPr/>
        </p:nvSpPr>
        <p:spPr>
          <a:xfrm>
            <a:off x="8700025" y="4931591"/>
            <a:ext cx="3411112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KPI 3 :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Chain Organizations w.r.t Total Performance Score as no score.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00B2F67-6850-4150-AE73-799CB00B6D57}"/>
              </a:ext>
            </a:extLst>
          </p:cNvPr>
          <p:cNvSpPr txBox="1"/>
          <p:nvPr/>
        </p:nvSpPr>
        <p:spPr>
          <a:xfrm flipH="1">
            <a:off x="338728" y="3282195"/>
            <a:ext cx="3311871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r">
              <a:buClr>
                <a:schemeClr val="accent1"/>
              </a:buClr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KPI 6 :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Average Payment Reduction Rate.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DC9416A-B691-4D59-82D3-B7617FB91401}"/>
              </a:ext>
            </a:extLst>
          </p:cNvPr>
          <p:cNvSpPr txBox="1"/>
          <p:nvPr/>
        </p:nvSpPr>
        <p:spPr>
          <a:xfrm flipH="1">
            <a:off x="844814" y="4765922"/>
            <a:ext cx="3311871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r">
              <a:buClr>
                <a:schemeClr val="accent1"/>
              </a:buClr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KPI 5 :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 of Category Text as Expected. 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44ADCF9-F787-4172-B0B3-0C19464D15D8}"/>
              </a:ext>
            </a:extLst>
          </p:cNvPr>
          <p:cNvSpPr txBox="1"/>
          <p:nvPr/>
        </p:nvSpPr>
        <p:spPr>
          <a:xfrm flipH="1">
            <a:off x="3909526" y="6049982"/>
            <a:ext cx="245628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r">
              <a:buClr>
                <a:schemeClr val="accent1"/>
              </a:buClr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KPI 4 :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Dialysis Stations Stats.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14F08F-BE41-5746-AFE1-0A8FB0A07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24967" y="1642188"/>
            <a:ext cx="483331" cy="483331"/>
          </a:xfrm>
          <a:prstGeom prst="rect">
            <a:avLst/>
          </a:prstGeom>
          <a:noFill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1E7ABC-5088-6262-2C67-1237BDCC5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351" y="2985795"/>
            <a:ext cx="539960" cy="5399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2630C5-8EBA-89BB-C446-010A7D9C20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869" y="4338734"/>
            <a:ext cx="660614" cy="66061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9B33D7A-07AB-D424-AB37-305D116B56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475" y="5018313"/>
            <a:ext cx="540871" cy="54087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34792E8-E3E2-0024-63FA-FB7AA1BE77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307" y="4495799"/>
            <a:ext cx="540870" cy="54087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A816378-D2EA-11BB-7737-2A8D39AD8B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757" y="3004457"/>
            <a:ext cx="514358" cy="514358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683705C-6767-4B44-E2BB-A46D42BB66DB}"/>
              </a:ext>
            </a:extLst>
          </p:cNvPr>
          <p:cNvSpPr/>
          <p:nvPr/>
        </p:nvSpPr>
        <p:spPr>
          <a:xfrm>
            <a:off x="4335355" y="1432817"/>
            <a:ext cx="1018574" cy="10185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E595F57-C2AD-4BCC-22B2-A60AA1E3E8A2}"/>
              </a:ext>
            </a:extLst>
          </p:cNvPr>
          <p:cNvSpPr/>
          <p:nvPr/>
        </p:nvSpPr>
        <p:spPr>
          <a:xfrm>
            <a:off x="5967216" y="733024"/>
            <a:ext cx="1018574" cy="101857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2D60434-9575-2196-6D2F-A786199581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627" y="1696615"/>
            <a:ext cx="456895" cy="45689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523B2C7-C907-ED6B-0584-C81A7624C8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815" y="942392"/>
            <a:ext cx="548646" cy="54864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BEB7CA0-3041-83CE-D5F3-C7C1E5FE885B}"/>
              </a:ext>
            </a:extLst>
          </p:cNvPr>
          <p:cNvSpPr txBox="1"/>
          <p:nvPr/>
        </p:nvSpPr>
        <p:spPr>
          <a:xfrm flipH="1">
            <a:off x="789707" y="1773746"/>
            <a:ext cx="3311871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r">
              <a:buClr>
                <a:schemeClr val="accent1"/>
              </a:buClr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Dashboards :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Excel, Tableau, Power BI.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36C92E-E21A-03E8-D24E-71A8BED94649}"/>
              </a:ext>
            </a:extLst>
          </p:cNvPr>
          <p:cNvSpPr txBox="1"/>
          <p:nvPr/>
        </p:nvSpPr>
        <p:spPr>
          <a:xfrm flipH="1">
            <a:off x="6895321" y="603844"/>
            <a:ext cx="260246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r">
              <a:buClr>
                <a:schemeClr val="accent1"/>
              </a:buClr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Final Conclusion :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Conclusion.</a:t>
            </a:r>
          </a:p>
        </p:txBody>
      </p:sp>
    </p:spTree>
    <p:extLst>
      <p:ext uri="{BB962C8B-B14F-4D97-AF65-F5344CB8AC3E}">
        <p14:creationId xmlns:p14="http://schemas.microsoft.com/office/powerpoint/2010/main" val="1703836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714A87C3-3EFB-4722-BF0D-17138DEB6B2B}"/>
              </a:ext>
            </a:extLst>
          </p:cNvPr>
          <p:cNvGrpSpPr/>
          <p:nvPr/>
        </p:nvGrpSpPr>
        <p:grpSpPr>
          <a:xfrm>
            <a:off x="0" y="4954136"/>
            <a:ext cx="12192000" cy="1909138"/>
            <a:chOff x="0" y="4948862"/>
            <a:chExt cx="12192000" cy="1909138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C99197A-1F6B-4498-BD1A-1E735D7E4EB6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9C80C8E-5A49-482B-8FB1-2FEACFCA5ACA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4" name="Oval 53">
            <a:extLst>
              <a:ext uri="{FF2B5EF4-FFF2-40B4-BE49-F238E27FC236}">
                <a16:creationId xmlns:a16="http://schemas.microsoft.com/office/drawing/2014/main" id="{CB063E39-5515-F10F-3842-E938462DEA9D}"/>
              </a:ext>
            </a:extLst>
          </p:cNvPr>
          <p:cNvSpPr/>
          <p:nvPr/>
        </p:nvSpPr>
        <p:spPr>
          <a:xfrm>
            <a:off x="502633" y="299441"/>
            <a:ext cx="831646" cy="820233"/>
          </a:xfrm>
          <a:prstGeom prst="ellipse">
            <a:avLst/>
          </a:prstGeom>
          <a:solidFill>
            <a:srgbClr val="349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79719E6-869F-0A42-E00B-74422CB425F4}"/>
              </a:ext>
            </a:extLst>
          </p:cNvPr>
          <p:cNvSpPr txBox="1"/>
          <p:nvPr/>
        </p:nvSpPr>
        <p:spPr>
          <a:xfrm>
            <a:off x="1642188" y="563240"/>
            <a:ext cx="7539135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KPI 6 :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Average payment reduction rate.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ECA435-BD0B-5948-D213-B70EE70F89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90" y="464975"/>
            <a:ext cx="413276" cy="4132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E704B7-CC24-7024-9AAF-8633410D6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0808" y="1492898"/>
            <a:ext cx="1609323" cy="4034406"/>
          </a:xfrm>
          <a:prstGeom prst="rect">
            <a:avLst/>
          </a:prstGeom>
          <a:solidFill>
            <a:srgbClr val="58B6C0"/>
          </a:solidFill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7CAF775-3677-4A14-3351-913579ECCF1B}"/>
              </a:ext>
            </a:extLst>
          </p:cNvPr>
          <p:cNvSpPr/>
          <p:nvPr/>
        </p:nvSpPr>
        <p:spPr>
          <a:xfrm>
            <a:off x="6867332" y="2155371"/>
            <a:ext cx="2220684" cy="466532"/>
          </a:xfrm>
          <a:prstGeom prst="rect">
            <a:avLst/>
          </a:prstGeom>
          <a:solidFill>
            <a:srgbClr val="3494B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Key Findings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540018-F52E-C7C2-B3FB-09830F8D3A8D}"/>
              </a:ext>
            </a:extLst>
          </p:cNvPr>
          <p:cNvSpPr txBox="1"/>
          <p:nvPr/>
        </p:nvSpPr>
        <p:spPr>
          <a:xfrm>
            <a:off x="6596742" y="3153748"/>
            <a:ext cx="49545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Average payment reduction rate</a:t>
            </a:r>
            <a:r>
              <a:rPr lang="en-US" sz="1200" dirty="0"/>
              <a:t> </a:t>
            </a:r>
            <a:r>
              <a:rPr lang="en-US" sz="1200" b="1" dirty="0"/>
              <a:t>: </a:t>
            </a:r>
            <a:r>
              <a:rPr lang="en-US" sz="1200" dirty="0"/>
              <a:t>Average payment reduction rate is 0.81%.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This is the calculated average payment reduction rate.</a:t>
            </a:r>
          </a:p>
        </p:txBody>
      </p:sp>
    </p:spTree>
    <p:extLst>
      <p:ext uri="{BB962C8B-B14F-4D97-AF65-F5344CB8AC3E}">
        <p14:creationId xmlns:p14="http://schemas.microsoft.com/office/powerpoint/2010/main" val="1641702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5853CB-B8B0-493A-B265-AA7795626625}"/>
              </a:ext>
            </a:extLst>
          </p:cNvPr>
          <p:cNvSpPr txBox="1"/>
          <p:nvPr/>
        </p:nvSpPr>
        <p:spPr>
          <a:xfrm>
            <a:off x="408992" y="250205"/>
            <a:ext cx="11430000" cy="67710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Index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55A67E2F-A8C6-44F7-985F-772C14236A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C531A2B2-876B-45BF-993B-6CDB1B8BF9AB}" type="datetime1">
              <a:rPr lang="en-US" smtClean="0"/>
              <a:t>4/21/2024</a:t>
            </a:fld>
            <a:endParaRPr lang="en-US" dirty="0"/>
          </a:p>
        </p:txBody>
      </p:sp>
      <p:sp>
        <p:nvSpPr>
          <p:cNvPr id="5" name="Slide Number Placeholder 10">
            <a:extLst>
              <a:ext uri="{FF2B5EF4-FFF2-40B4-BE49-F238E27FC236}">
                <a16:creationId xmlns:a16="http://schemas.microsoft.com/office/drawing/2014/main" id="{572138F8-2B19-4BA5-9F96-38D8EA0D3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7C762C-AFEC-41AB-87FC-30D41D938410}" type="slidenum">
              <a:rPr lang="en-US" smtClean="0"/>
              <a:t>15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09B64C1-8F12-4E30-8039-D6939CAC246E}"/>
              </a:ext>
            </a:extLst>
          </p:cNvPr>
          <p:cNvSpPr/>
          <p:nvPr/>
        </p:nvSpPr>
        <p:spPr>
          <a:xfrm>
            <a:off x="4291025" y="1184988"/>
            <a:ext cx="4302469" cy="427564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79A18C0-7DF7-4BE1-B219-EDDCBE127094}"/>
              </a:ext>
            </a:extLst>
          </p:cNvPr>
          <p:cNvSpPr/>
          <p:nvPr/>
        </p:nvSpPr>
        <p:spPr>
          <a:xfrm>
            <a:off x="3812799" y="2790713"/>
            <a:ext cx="1018574" cy="101857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634C787-2826-47C4-9405-5CE65B004850}"/>
              </a:ext>
            </a:extLst>
          </p:cNvPr>
          <p:cNvSpPr/>
          <p:nvPr/>
        </p:nvSpPr>
        <p:spPr>
          <a:xfrm>
            <a:off x="7556575" y="1456437"/>
            <a:ext cx="1018574" cy="10185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88FF811-7EDE-4812-9372-3F8D28E6F303}"/>
              </a:ext>
            </a:extLst>
          </p:cNvPr>
          <p:cNvSpPr/>
          <p:nvPr/>
        </p:nvSpPr>
        <p:spPr>
          <a:xfrm>
            <a:off x="4360237" y="4247552"/>
            <a:ext cx="1018574" cy="10185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B3FC816-C968-46F9-82FF-D5D45D386305}"/>
              </a:ext>
            </a:extLst>
          </p:cNvPr>
          <p:cNvSpPr/>
          <p:nvPr/>
        </p:nvSpPr>
        <p:spPr>
          <a:xfrm>
            <a:off x="8054162" y="2773318"/>
            <a:ext cx="1018574" cy="101857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1AF4989-A43F-4181-A2B0-197914F4E2BD}"/>
              </a:ext>
            </a:extLst>
          </p:cNvPr>
          <p:cNvSpPr/>
          <p:nvPr/>
        </p:nvSpPr>
        <p:spPr>
          <a:xfrm>
            <a:off x="6024151" y="4799324"/>
            <a:ext cx="1018574" cy="101857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F3F5BF2-873C-498D-B04C-B5411712B568}"/>
              </a:ext>
            </a:extLst>
          </p:cNvPr>
          <p:cNvSpPr/>
          <p:nvPr/>
        </p:nvSpPr>
        <p:spPr>
          <a:xfrm>
            <a:off x="7481930" y="4155511"/>
            <a:ext cx="1018574" cy="10185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4AA9417-D68F-4E2D-8B1D-BBF9A6501E97}"/>
              </a:ext>
            </a:extLst>
          </p:cNvPr>
          <p:cNvSpPr txBox="1"/>
          <p:nvPr/>
        </p:nvSpPr>
        <p:spPr>
          <a:xfrm>
            <a:off x="8880129" y="1756221"/>
            <a:ext cx="3311871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KPI 1 :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Number of Patients across various summaries.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BE97FF7-A974-40FC-B04E-60408C49CE7E}"/>
              </a:ext>
            </a:extLst>
          </p:cNvPr>
          <p:cNvSpPr txBox="1"/>
          <p:nvPr/>
        </p:nvSpPr>
        <p:spPr>
          <a:xfrm>
            <a:off x="9304279" y="3198379"/>
            <a:ext cx="3311871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KPI 2 :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Profit Vs Non – profit Stats.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AE3CBEF-385C-4052-9A09-60BA1126803A}"/>
              </a:ext>
            </a:extLst>
          </p:cNvPr>
          <p:cNvSpPr txBox="1"/>
          <p:nvPr/>
        </p:nvSpPr>
        <p:spPr>
          <a:xfrm>
            <a:off x="8700025" y="4931591"/>
            <a:ext cx="3411112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KPI 3 :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Chain Organizations w.r.t Total Performance Score as no score.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00B2F67-6850-4150-AE73-799CB00B6D57}"/>
              </a:ext>
            </a:extLst>
          </p:cNvPr>
          <p:cNvSpPr txBox="1"/>
          <p:nvPr/>
        </p:nvSpPr>
        <p:spPr>
          <a:xfrm flipH="1">
            <a:off x="338728" y="3282195"/>
            <a:ext cx="3311871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r">
              <a:buClr>
                <a:schemeClr val="accent1"/>
              </a:buClr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KPI 6 :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Average Payment Reduction Rate.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DC9416A-B691-4D59-82D3-B7617FB91401}"/>
              </a:ext>
            </a:extLst>
          </p:cNvPr>
          <p:cNvSpPr txBox="1"/>
          <p:nvPr/>
        </p:nvSpPr>
        <p:spPr>
          <a:xfrm flipH="1">
            <a:off x="844814" y="4765922"/>
            <a:ext cx="3311871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r">
              <a:buClr>
                <a:schemeClr val="accent1"/>
              </a:buClr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KPI 5 :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 of Category Text as Expected. 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44ADCF9-F787-4172-B0B3-0C19464D15D8}"/>
              </a:ext>
            </a:extLst>
          </p:cNvPr>
          <p:cNvSpPr txBox="1"/>
          <p:nvPr/>
        </p:nvSpPr>
        <p:spPr>
          <a:xfrm flipH="1">
            <a:off x="3909526" y="6049982"/>
            <a:ext cx="245628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r">
              <a:buClr>
                <a:schemeClr val="accent1"/>
              </a:buClr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KPI 4 :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Dialysis Stations Stats.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14F08F-BE41-5746-AFE1-0A8FB0A07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24967" y="1642188"/>
            <a:ext cx="483331" cy="483331"/>
          </a:xfrm>
          <a:prstGeom prst="rect">
            <a:avLst/>
          </a:prstGeom>
          <a:noFill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1E7ABC-5088-6262-2C67-1237BDCC5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351" y="2985795"/>
            <a:ext cx="539960" cy="5399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2630C5-8EBA-89BB-C446-010A7D9C20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869" y="4338734"/>
            <a:ext cx="660614" cy="66061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9B33D7A-07AB-D424-AB37-305D116B56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475" y="5018313"/>
            <a:ext cx="540871" cy="54087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34792E8-E3E2-0024-63FA-FB7AA1BE77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307" y="4495799"/>
            <a:ext cx="540870" cy="54087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A816378-D2EA-11BB-7737-2A8D39AD8B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757" y="3004457"/>
            <a:ext cx="514358" cy="514358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683705C-6767-4B44-E2BB-A46D42BB66DB}"/>
              </a:ext>
            </a:extLst>
          </p:cNvPr>
          <p:cNvSpPr/>
          <p:nvPr/>
        </p:nvSpPr>
        <p:spPr>
          <a:xfrm>
            <a:off x="4335355" y="1432817"/>
            <a:ext cx="1018574" cy="10185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E595F57-C2AD-4BCC-22B2-A60AA1E3E8A2}"/>
              </a:ext>
            </a:extLst>
          </p:cNvPr>
          <p:cNvSpPr/>
          <p:nvPr/>
        </p:nvSpPr>
        <p:spPr>
          <a:xfrm>
            <a:off x="5967216" y="733024"/>
            <a:ext cx="1018574" cy="101857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2D60434-9575-2196-6D2F-A786199581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627" y="1696615"/>
            <a:ext cx="456895" cy="45689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523B2C7-C907-ED6B-0584-C81A7624C8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815" y="942392"/>
            <a:ext cx="548646" cy="54864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BEB7CA0-3041-83CE-D5F3-C7C1E5FE885B}"/>
              </a:ext>
            </a:extLst>
          </p:cNvPr>
          <p:cNvSpPr txBox="1"/>
          <p:nvPr/>
        </p:nvSpPr>
        <p:spPr>
          <a:xfrm flipH="1">
            <a:off x="789707" y="1773746"/>
            <a:ext cx="3311871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r">
              <a:buClr>
                <a:schemeClr val="accent1"/>
              </a:buClr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Dashboards :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Excel, Tableau, Power BI.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36C92E-E21A-03E8-D24E-71A8BED94649}"/>
              </a:ext>
            </a:extLst>
          </p:cNvPr>
          <p:cNvSpPr txBox="1"/>
          <p:nvPr/>
        </p:nvSpPr>
        <p:spPr>
          <a:xfrm flipH="1">
            <a:off x="6895321" y="603844"/>
            <a:ext cx="260246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r">
              <a:buClr>
                <a:schemeClr val="accent1"/>
              </a:buClr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Final Conclusion :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Conclusion.</a:t>
            </a:r>
          </a:p>
        </p:txBody>
      </p:sp>
    </p:spTree>
    <p:extLst>
      <p:ext uri="{BB962C8B-B14F-4D97-AF65-F5344CB8AC3E}">
        <p14:creationId xmlns:p14="http://schemas.microsoft.com/office/powerpoint/2010/main" val="26630455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714A87C3-3EFB-4722-BF0D-17138DEB6B2B}"/>
              </a:ext>
            </a:extLst>
          </p:cNvPr>
          <p:cNvGrpSpPr/>
          <p:nvPr/>
        </p:nvGrpSpPr>
        <p:grpSpPr>
          <a:xfrm>
            <a:off x="0" y="4954136"/>
            <a:ext cx="12192000" cy="1909138"/>
            <a:chOff x="0" y="4948862"/>
            <a:chExt cx="12192000" cy="1909138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C99197A-1F6B-4498-BD1A-1E735D7E4EB6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9C80C8E-5A49-482B-8FB1-2FEACFCA5ACA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4" name="Oval 53">
            <a:extLst>
              <a:ext uri="{FF2B5EF4-FFF2-40B4-BE49-F238E27FC236}">
                <a16:creationId xmlns:a16="http://schemas.microsoft.com/office/drawing/2014/main" id="{CB063E39-5515-F10F-3842-E938462DEA9D}"/>
              </a:ext>
            </a:extLst>
          </p:cNvPr>
          <p:cNvSpPr/>
          <p:nvPr/>
        </p:nvSpPr>
        <p:spPr>
          <a:xfrm>
            <a:off x="502633" y="299441"/>
            <a:ext cx="831646" cy="82023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79719E6-869F-0A42-E00B-74422CB425F4}"/>
              </a:ext>
            </a:extLst>
          </p:cNvPr>
          <p:cNvSpPr txBox="1"/>
          <p:nvPr/>
        </p:nvSpPr>
        <p:spPr>
          <a:xfrm>
            <a:off x="1604866" y="568637"/>
            <a:ext cx="8210938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Dashboards :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Excel, Tableau, Power BI.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0C5A9B-F083-5215-A6A7-42B8C3CB1C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09" y="474305"/>
            <a:ext cx="456895" cy="45689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E1A0485-7204-BCA9-812D-084CF956C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5102" y="1154233"/>
            <a:ext cx="8481795" cy="4549534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B83C8066-2D69-98A3-925B-F948FAE6BF24}"/>
              </a:ext>
            </a:extLst>
          </p:cNvPr>
          <p:cNvSpPr/>
          <p:nvPr/>
        </p:nvSpPr>
        <p:spPr>
          <a:xfrm>
            <a:off x="2631233" y="1315615"/>
            <a:ext cx="961053" cy="5878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A38FAA-E0AA-FE15-A6EA-F0605F4BA84C}"/>
              </a:ext>
            </a:extLst>
          </p:cNvPr>
          <p:cNvSpPr txBox="1"/>
          <p:nvPr/>
        </p:nvSpPr>
        <p:spPr>
          <a:xfrm flipH="1">
            <a:off x="5701004" y="4404050"/>
            <a:ext cx="230832" cy="89573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IN" sz="300" dirty="0"/>
              <a:t>Patient Transfusion category text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E50443-7B50-DE35-14BF-B504C21F0D71}"/>
              </a:ext>
            </a:extLst>
          </p:cNvPr>
          <p:cNvSpPr txBox="1"/>
          <p:nvPr/>
        </p:nvSpPr>
        <p:spPr>
          <a:xfrm>
            <a:off x="5956045" y="4301412"/>
            <a:ext cx="230832" cy="101081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IN" sz="300" dirty="0"/>
              <a:t>Patient hospitalization category text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A50DBF-F127-0B06-DC01-1E5B7DC66CAE}"/>
              </a:ext>
            </a:extLst>
          </p:cNvPr>
          <p:cNvSpPr txBox="1"/>
          <p:nvPr/>
        </p:nvSpPr>
        <p:spPr>
          <a:xfrm>
            <a:off x="6201748" y="4422708"/>
            <a:ext cx="230832" cy="89262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IN" sz="300" dirty="0"/>
              <a:t>Patient Transfusion category text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E3FBC7-D287-9D8A-D8BE-521EFAC8A1D6}"/>
              </a:ext>
            </a:extLst>
          </p:cNvPr>
          <p:cNvSpPr txBox="1"/>
          <p:nvPr/>
        </p:nvSpPr>
        <p:spPr>
          <a:xfrm>
            <a:off x="6447453" y="4646645"/>
            <a:ext cx="230832" cy="66247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IN" sz="300" dirty="0"/>
              <a:t>Patient Infection category text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3D5DCA-7623-E7B0-A589-7739EFAF5978}"/>
              </a:ext>
            </a:extLst>
          </p:cNvPr>
          <p:cNvSpPr txBox="1"/>
          <p:nvPr/>
        </p:nvSpPr>
        <p:spPr>
          <a:xfrm>
            <a:off x="6693162" y="4777273"/>
            <a:ext cx="230832" cy="47896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IN" sz="300" dirty="0"/>
              <a:t>Fistula Category text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C817F8-A214-285D-4DCE-17A70252F545}"/>
              </a:ext>
            </a:extLst>
          </p:cNvPr>
          <p:cNvSpPr txBox="1"/>
          <p:nvPr/>
        </p:nvSpPr>
        <p:spPr>
          <a:xfrm>
            <a:off x="6948200" y="4833258"/>
            <a:ext cx="230832" cy="4540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IN" sz="300" dirty="0"/>
              <a:t>SWR category text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2ECF56-E2AC-11DD-E73B-A4B565A6C5E9}"/>
              </a:ext>
            </a:extLst>
          </p:cNvPr>
          <p:cNvSpPr txBox="1"/>
          <p:nvPr/>
        </p:nvSpPr>
        <p:spPr>
          <a:xfrm>
            <a:off x="7212566" y="4814594"/>
            <a:ext cx="230832" cy="44786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IN" sz="300" dirty="0"/>
              <a:t>PPPW category text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33D133-434D-4BA4-20F9-6DB8D3F718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961" y="1295399"/>
            <a:ext cx="652366" cy="65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672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714A87C3-3EFB-4722-BF0D-17138DEB6B2B}"/>
              </a:ext>
            </a:extLst>
          </p:cNvPr>
          <p:cNvGrpSpPr/>
          <p:nvPr/>
        </p:nvGrpSpPr>
        <p:grpSpPr>
          <a:xfrm>
            <a:off x="0" y="4954136"/>
            <a:ext cx="12192000" cy="1909138"/>
            <a:chOff x="0" y="4948862"/>
            <a:chExt cx="12192000" cy="1909138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C99197A-1F6B-4498-BD1A-1E735D7E4EB6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9C80C8E-5A49-482B-8FB1-2FEACFCA5ACA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9980E9D-46E3-E170-7A21-0AD8C5177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956" y="587829"/>
            <a:ext cx="9514020" cy="481773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A5B7E1A-FD22-8014-7BB7-8D9961D1675B}"/>
              </a:ext>
            </a:extLst>
          </p:cNvPr>
          <p:cNvSpPr/>
          <p:nvPr/>
        </p:nvSpPr>
        <p:spPr>
          <a:xfrm>
            <a:off x="1894114" y="727788"/>
            <a:ext cx="942391" cy="49452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7898E3-D680-261B-510C-B28BE0BEA745}"/>
              </a:ext>
            </a:extLst>
          </p:cNvPr>
          <p:cNvSpPr txBox="1"/>
          <p:nvPr/>
        </p:nvSpPr>
        <p:spPr>
          <a:xfrm>
            <a:off x="5701004" y="1651521"/>
            <a:ext cx="4665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00" dirty="0"/>
              <a:t>5717945</a:t>
            </a:r>
          </a:p>
          <a:p>
            <a:endParaRPr lang="en-IN" sz="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6D5DDE-33C6-D29B-93E2-4E3315B51BCE}"/>
              </a:ext>
            </a:extLst>
          </p:cNvPr>
          <p:cNvSpPr txBox="1"/>
          <p:nvPr/>
        </p:nvSpPr>
        <p:spPr>
          <a:xfrm>
            <a:off x="5654350" y="1763485"/>
            <a:ext cx="73711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00" dirty="0"/>
              <a:t>5559180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961C4C-AA70-F32B-0CE2-A1DCC8F2CDB9}"/>
              </a:ext>
            </a:extLst>
          </p:cNvPr>
          <p:cNvSpPr txBox="1"/>
          <p:nvPr/>
        </p:nvSpPr>
        <p:spPr>
          <a:xfrm>
            <a:off x="5570375" y="1856792"/>
            <a:ext cx="136227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00" dirty="0"/>
              <a:t>5161357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918DEB-41CA-7279-F94D-6A5ABF363DE1}"/>
              </a:ext>
            </a:extLst>
          </p:cNvPr>
          <p:cNvSpPr txBox="1"/>
          <p:nvPr/>
        </p:nvSpPr>
        <p:spPr>
          <a:xfrm>
            <a:off x="4450702" y="1950098"/>
            <a:ext cx="114766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00" dirty="0"/>
              <a:t>1937701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1C3F3D-06B3-84FA-EB01-1AC0D9F4F903}"/>
              </a:ext>
            </a:extLst>
          </p:cNvPr>
          <p:cNvSpPr txBox="1"/>
          <p:nvPr/>
        </p:nvSpPr>
        <p:spPr>
          <a:xfrm>
            <a:off x="4021493" y="2052735"/>
            <a:ext cx="118498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00" dirty="0"/>
              <a:t>663878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7567D5-09AC-0D1B-826B-BC5DA50E83B1}"/>
              </a:ext>
            </a:extLst>
          </p:cNvPr>
          <p:cNvSpPr txBox="1"/>
          <p:nvPr/>
        </p:nvSpPr>
        <p:spPr>
          <a:xfrm>
            <a:off x="4002833" y="2136711"/>
            <a:ext cx="80243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00" dirty="0"/>
              <a:t>633918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6EB9FC-8AA5-0071-D153-7AD66F4A9E9D}"/>
              </a:ext>
            </a:extLst>
          </p:cNvPr>
          <p:cNvSpPr txBox="1"/>
          <p:nvPr/>
        </p:nvSpPr>
        <p:spPr>
          <a:xfrm>
            <a:off x="3984171" y="2230016"/>
            <a:ext cx="106369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00" dirty="0"/>
              <a:t>596565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262CCA-22E7-164B-0F15-C6256E6518E0}"/>
              </a:ext>
            </a:extLst>
          </p:cNvPr>
          <p:cNvSpPr txBox="1"/>
          <p:nvPr/>
        </p:nvSpPr>
        <p:spPr>
          <a:xfrm>
            <a:off x="3984172" y="2323322"/>
            <a:ext cx="172616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00" dirty="0"/>
              <a:t>596383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7A4038-7206-9AD7-718B-166D4D022800}"/>
              </a:ext>
            </a:extLst>
          </p:cNvPr>
          <p:cNvSpPr txBox="1"/>
          <p:nvPr/>
        </p:nvSpPr>
        <p:spPr>
          <a:xfrm>
            <a:off x="3956179" y="2435290"/>
            <a:ext cx="87707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00" dirty="0"/>
              <a:t>538135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395C22-EC42-D28C-BC00-54A9C4AA08E1}"/>
              </a:ext>
            </a:extLst>
          </p:cNvPr>
          <p:cNvSpPr txBox="1"/>
          <p:nvPr/>
        </p:nvSpPr>
        <p:spPr>
          <a:xfrm>
            <a:off x="3937518" y="2537927"/>
            <a:ext cx="126896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00" dirty="0"/>
              <a:t>494578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2EC21B-18E4-C52D-C316-0A23802C873D}"/>
              </a:ext>
            </a:extLst>
          </p:cNvPr>
          <p:cNvSpPr txBox="1"/>
          <p:nvPr/>
        </p:nvSpPr>
        <p:spPr>
          <a:xfrm>
            <a:off x="3937519" y="2621902"/>
            <a:ext cx="99837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00" dirty="0"/>
              <a:t>421791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9A5751-4C41-D18A-D8A9-83F57EF20642}"/>
              </a:ext>
            </a:extLst>
          </p:cNvPr>
          <p:cNvSpPr txBox="1"/>
          <p:nvPr/>
        </p:nvSpPr>
        <p:spPr>
          <a:xfrm>
            <a:off x="3769567" y="2733869"/>
            <a:ext cx="112900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00" dirty="0"/>
              <a:t>6573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F12462-F152-49F8-54A6-FF861F12E7C8}"/>
              </a:ext>
            </a:extLst>
          </p:cNvPr>
          <p:cNvSpPr txBox="1"/>
          <p:nvPr/>
        </p:nvSpPr>
        <p:spPr>
          <a:xfrm>
            <a:off x="3778898" y="2817844"/>
            <a:ext cx="140892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00" dirty="0"/>
              <a:t>980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F80D98A-64EB-B27D-21B8-1322CAB6425A}"/>
              </a:ext>
            </a:extLst>
          </p:cNvPr>
          <p:cNvSpPr txBox="1"/>
          <p:nvPr/>
        </p:nvSpPr>
        <p:spPr>
          <a:xfrm>
            <a:off x="7567126" y="3816220"/>
            <a:ext cx="60649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" dirty="0"/>
              <a:t>2633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AB4B5B-F078-8DBB-DC7B-1FB55F838225}"/>
              </a:ext>
            </a:extLst>
          </p:cNvPr>
          <p:cNvSpPr txBox="1"/>
          <p:nvPr/>
        </p:nvSpPr>
        <p:spPr>
          <a:xfrm>
            <a:off x="8266923" y="3881535"/>
            <a:ext cx="74644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00" dirty="0"/>
              <a:t>2435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0648A26-AF58-B070-1930-940BC2D09C60}"/>
              </a:ext>
            </a:extLst>
          </p:cNvPr>
          <p:cNvSpPr txBox="1"/>
          <p:nvPr/>
        </p:nvSpPr>
        <p:spPr>
          <a:xfrm>
            <a:off x="8976049" y="4674637"/>
            <a:ext cx="66247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00" dirty="0"/>
              <a:t>686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81CCCF-F76E-AE3A-7659-781D189F3512}"/>
              </a:ext>
            </a:extLst>
          </p:cNvPr>
          <p:cNvSpPr txBox="1"/>
          <p:nvPr/>
        </p:nvSpPr>
        <p:spPr>
          <a:xfrm>
            <a:off x="9666514" y="4861248"/>
            <a:ext cx="94239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00" dirty="0"/>
              <a:t>252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AF77209-3EDD-31D0-16F1-0C4FAE1ACEDD}"/>
              </a:ext>
            </a:extLst>
          </p:cNvPr>
          <p:cNvSpPr txBox="1"/>
          <p:nvPr/>
        </p:nvSpPr>
        <p:spPr>
          <a:xfrm>
            <a:off x="10347650" y="4851919"/>
            <a:ext cx="153022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00" dirty="0"/>
              <a:t>240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69FB461-07F1-6CA2-63F4-E0ED96B10BFE}"/>
              </a:ext>
            </a:extLst>
          </p:cNvPr>
          <p:cNvSpPr txBox="1"/>
          <p:nvPr/>
        </p:nvSpPr>
        <p:spPr>
          <a:xfrm>
            <a:off x="1772817" y="3713583"/>
            <a:ext cx="64381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00" dirty="0"/>
              <a:t>50102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B0F920-BA81-7F5A-8ABB-2C1EACAA472C}"/>
              </a:ext>
            </a:extLst>
          </p:cNvPr>
          <p:cNvSpPr txBox="1"/>
          <p:nvPr/>
        </p:nvSpPr>
        <p:spPr>
          <a:xfrm>
            <a:off x="2202025" y="3722915"/>
            <a:ext cx="70912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00" dirty="0"/>
              <a:t>49135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87E56EB-07CD-7339-43EA-B2C03F2CB672}"/>
              </a:ext>
            </a:extLst>
          </p:cNvPr>
          <p:cNvSpPr txBox="1"/>
          <p:nvPr/>
        </p:nvSpPr>
        <p:spPr>
          <a:xfrm>
            <a:off x="2631232" y="4767942"/>
            <a:ext cx="67180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00" dirty="0"/>
              <a:t>11739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04E9A42-4709-4364-143E-25636B08B0F0}"/>
              </a:ext>
            </a:extLst>
          </p:cNvPr>
          <p:cNvSpPr txBox="1"/>
          <p:nvPr/>
        </p:nvSpPr>
        <p:spPr>
          <a:xfrm>
            <a:off x="3051111" y="4926563"/>
            <a:ext cx="61582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00" dirty="0"/>
              <a:t>4822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64984BB-61A6-5CF0-7369-1628A3625169}"/>
              </a:ext>
            </a:extLst>
          </p:cNvPr>
          <p:cNvSpPr txBox="1"/>
          <p:nvPr/>
        </p:nvSpPr>
        <p:spPr>
          <a:xfrm>
            <a:off x="3461657" y="4926563"/>
            <a:ext cx="57849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00" dirty="0"/>
              <a:t>4608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FFADBFB-08A1-1B76-6D02-D74518A2D0E0}"/>
              </a:ext>
            </a:extLst>
          </p:cNvPr>
          <p:cNvSpPr txBox="1"/>
          <p:nvPr/>
        </p:nvSpPr>
        <p:spPr>
          <a:xfrm>
            <a:off x="4264090" y="4282751"/>
            <a:ext cx="55983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00" dirty="0"/>
              <a:t>3623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AC8C341-CCBC-BE5D-0C1C-F3F945DB6199}"/>
              </a:ext>
            </a:extLst>
          </p:cNvPr>
          <p:cNvSpPr txBox="1"/>
          <p:nvPr/>
        </p:nvSpPr>
        <p:spPr>
          <a:xfrm>
            <a:off x="4627985" y="4030824"/>
            <a:ext cx="90506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00" dirty="0"/>
              <a:t>5011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3251740-6A49-94B2-7A10-F15EEFF16E80}"/>
              </a:ext>
            </a:extLst>
          </p:cNvPr>
          <p:cNvSpPr txBox="1"/>
          <p:nvPr/>
        </p:nvSpPr>
        <p:spPr>
          <a:xfrm>
            <a:off x="4991878" y="3853542"/>
            <a:ext cx="64381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00" dirty="0"/>
              <a:t>5966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067552E-62FD-B7F0-EA4F-5E1EC390AE07}"/>
              </a:ext>
            </a:extLst>
          </p:cNvPr>
          <p:cNvSpPr txBox="1"/>
          <p:nvPr/>
        </p:nvSpPr>
        <p:spPr>
          <a:xfrm>
            <a:off x="5355772" y="3816221"/>
            <a:ext cx="41987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00" dirty="0"/>
              <a:t>6108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952D1B2-6F81-3778-5D94-744907409B77}"/>
              </a:ext>
            </a:extLst>
          </p:cNvPr>
          <p:cNvSpPr txBox="1"/>
          <p:nvPr/>
        </p:nvSpPr>
        <p:spPr>
          <a:xfrm>
            <a:off x="5710335" y="3732245"/>
            <a:ext cx="46653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00" dirty="0"/>
              <a:t>6517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56AE9AA-FBA7-501F-1755-A34D5D7A8DAD}"/>
              </a:ext>
            </a:extLst>
          </p:cNvPr>
          <p:cNvSpPr txBox="1"/>
          <p:nvPr/>
        </p:nvSpPr>
        <p:spPr>
          <a:xfrm>
            <a:off x="6064898" y="3704254"/>
            <a:ext cx="559837" cy="167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00" dirty="0"/>
              <a:t>6659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1607FBD-1A2E-68FC-50D2-1EB68E24DE3B}"/>
              </a:ext>
            </a:extLst>
          </p:cNvPr>
          <p:cNvSpPr txBox="1"/>
          <p:nvPr/>
        </p:nvSpPr>
        <p:spPr>
          <a:xfrm>
            <a:off x="6428792" y="3685593"/>
            <a:ext cx="57849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00" dirty="0"/>
              <a:t>6818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9F3922-17F0-C4F1-6741-8C8145D423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835" y="699796"/>
            <a:ext cx="594826" cy="59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629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714A87C3-3EFB-4722-BF0D-17138DEB6B2B}"/>
              </a:ext>
            </a:extLst>
          </p:cNvPr>
          <p:cNvGrpSpPr/>
          <p:nvPr/>
        </p:nvGrpSpPr>
        <p:grpSpPr>
          <a:xfrm>
            <a:off x="0" y="4954136"/>
            <a:ext cx="12192000" cy="1909138"/>
            <a:chOff x="0" y="4948862"/>
            <a:chExt cx="12192000" cy="1909138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C99197A-1F6B-4498-BD1A-1E735D7E4EB6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9C80C8E-5A49-482B-8FB1-2FEACFCA5ACA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577E89E-BAE3-073C-5954-5644503E3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924" y="490152"/>
            <a:ext cx="9411522" cy="516739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A8A6129-ED05-9FC3-0DA6-B59B1430BC46}"/>
              </a:ext>
            </a:extLst>
          </p:cNvPr>
          <p:cNvSpPr/>
          <p:nvPr/>
        </p:nvSpPr>
        <p:spPr>
          <a:xfrm>
            <a:off x="2397969" y="746451"/>
            <a:ext cx="961051" cy="53184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E45D83D-153A-BEA4-8497-21AA369126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350" y="727787"/>
            <a:ext cx="594826" cy="59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386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5853CB-B8B0-493A-B265-AA7795626625}"/>
              </a:ext>
            </a:extLst>
          </p:cNvPr>
          <p:cNvSpPr txBox="1"/>
          <p:nvPr/>
        </p:nvSpPr>
        <p:spPr>
          <a:xfrm>
            <a:off x="408992" y="250205"/>
            <a:ext cx="11430000" cy="67710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Index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55A67E2F-A8C6-44F7-985F-772C14236A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C531A2B2-876B-45BF-993B-6CDB1B8BF9AB}" type="datetime1">
              <a:rPr lang="en-US" smtClean="0"/>
              <a:t>4/21/2024</a:t>
            </a:fld>
            <a:endParaRPr lang="en-US" dirty="0"/>
          </a:p>
        </p:txBody>
      </p:sp>
      <p:sp>
        <p:nvSpPr>
          <p:cNvPr id="5" name="Slide Number Placeholder 10">
            <a:extLst>
              <a:ext uri="{FF2B5EF4-FFF2-40B4-BE49-F238E27FC236}">
                <a16:creationId xmlns:a16="http://schemas.microsoft.com/office/drawing/2014/main" id="{572138F8-2B19-4BA5-9F96-38D8EA0D3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7C762C-AFEC-41AB-87FC-30D41D938410}" type="slidenum">
              <a:rPr lang="en-US" smtClean="0"/>
              <a:t>19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09B64C1-8F12-4E30-8039-D6939CAC246E}"/>
              </a:ext>
            </a:extLst>
          </p:cNvPr>
          <p:cNvSpPr/>
          <p:nvPr/>
        </p:nvSpPr>
        <p:spPr>
          <a:xfrm>
            <a:off x="4291025" y="1184988"/>
            <a:ext cx="4302469" cy="427564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79A18C0-7DF7-4BE1-B219-EDDCBE127094}"/>
              </a:ext>
            </a:extLst>
          </p:cNvPr>
          <p:cNvSpPr/>
          <p:nvPr/>
        </p:nvSpPr>
        <p:spPr>
          <a:xfrm>
            <a:off x="3812799" y="2790713"/>
            <a:ext cx="1018574" cy="101857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634C787-2826-47C4-9405-5CE65B004850}"/>
              </a:ext>
            </a:extLst>
          </p:cNvPr>
          <p:cNvSpPr/>
          <p:nvPr/>
        </p:nvSpPr>
        <p:spPr>
          <a:xfrm>
            <a:off x="7556575" y="1456437"/>
            <a:ext cx="1018574" cy="10185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88FF811-7EDE-4812-9372-3F8D28E6F303}"/>
              </a:ext>
            </a:extLst>
          </p:cNvPr>
          <p:cNvSpPr/>
          <p:nvPr/>
        </p:nvSpPr>
        <p:spPr>
          <a:xfrm>
            <a:off x="4360237" y="4247552"/>
            <a:ext cx="1018574" cy="10185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B3FC816-C968-46F9-82FF-D5D45D386305}"/>
              </a:ext>
            </a:extLst>
          </p:cNvPr>
          <p:cNvSpPr/>
          <p:nvPr/>
        </p:nvSpPr>
        <p:spPr>
          <a:xfrm>
            <a:off x="8054162" y="2773318"/>
            <a:ext cx="1018574" cy="101857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1AF4989-A43F-4181-A2B0-197914F4E2BD}"/>
              </a:ext>
            </a:extLst>
          </p:cNvPr>
          <p:cNvSpPr/>
          <p:nvPr/>
        </p:nvSpPr>
        <p:spPr>
          <a:xfrm>
            <a:off x="6024151" y="4799324"/>
            <a:ext cx="1018574" cy="101857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F3F5BF2-873C-498D-B04C-B5411712B568}"/>
              </a:ext>
            </a:extLst>
          </p:cNvPr>
          <p:cNvSpPr/>
          <p:nvPr/>
        </p:nvSpPr>
        <p:spPr>
          <a:xfrm>
            <a:off x="7481930" y="4155511"/>
            <a:ext cx="1018574" cy="10185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4AA9417-D68F-4E2D-8B1D-BBF9A6501E97}"/>
              </a:ext>
            </a:extLst>
          </p:cNvPr>
          <p:cNvSpPr txBox="1"/>
          <p:nvPr/>
        </p:nvSpPr>
        <p:spPr>
          <a:xfrm>
            <a:off x="8880129" y="1756221"/>
            <a:ext cx="3311871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KPI 1 :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Number of Patients across various summaries.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BE97FF7-A974-40FC-B04E-60408C49CE7E}"/>
              </a:ext>
            </a:extLst>
          </p:cNvPr>
          <p:cNvSpPr txBox="1"/>
          <p:nvPr/>
        </p:nvSpPr>
        <p:spPr>
          <a:xfrm>
            <a:off x="9304279" y="3198379"/>
            <a:ext cx="3311871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KPI 2 :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Profit Vs Non – profit Stats.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AE3CBEF-385C-4052-9A09-60BA1126803A}"/>
              </a:ext>
            </a:extLst>
          </p:cNvPr>
          <p:cNvSpPr txBox="1"/>
          <p:nvPr/>
        </p:nvSpPr>
        <p:spPr>
          <a:xfrm>
            <a:off x="8700025" y="4931591"/>
            <a:ext cx="3411112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KPI 3 :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Chain Organizations w.r.t Total Performance Score as no score.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00B2F67-6850-4150-AE73-799CB00B6D57}"/>
              </a:ext>
            </a:extLst>
          </p:cNvPr>
          <p:cNvSpPr txBox="1"/>
          <p:nvPr/>
        </p:nvSpPr>
        <p:spPr>
          <a:xfrm flipH="1">
            <a:off x="338728" y="3282195"/>
            <a:ext cx="3311871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r">
              <a:buClr>
                <a:schemeClr val="accent1"/>
              </a:buClr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KPI 6 :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Average Payment Reduction Rate.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DC9416A-B691-4D59-82D3-B7617FB91401}"/>
              </a:ext>
            </a:extLst>
          </p:cNvPr>
          <p:cNvSpPr txBox="1"/>
          <p:nvPr/>
        </p:nvSpPr>
        <p:spPr>
          <a:xfrm flipH="1">
            <a:off x="844814" y="4765922"/>
            <a:ext cx="3311871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r">
              <a:buClr>
                <a:schemeClr val="accent1"/>
              </a:buClr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KPI 5 :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 of Category Text as Expected. 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44ADCF9-F787-4172-B0B3-0C19464D15D8}"/>
              </a:ext>
            </a:extLst>
          </p:cNvPr>
          <p:cNvSpPr txBox="1"/>
          <p:nvPr/>
        </p:nvSpPr>
        <p:spPr>
          <a:xfrm flipH="1">
            <a:off x="3909526" y="6049982"/>
            <a:ext cx="245628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r">
              <a:buClr>
                <a:schemeClr val="accent1"/>
              </a:buClr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KPI 4 :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Dialysis Stations Stats.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14F08F-BE41-5746-AFE1-0A8FB0A07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24967" y="1642188"/>
            <a:ext cx="483331" cy="483331"/>
          </a:xfrm>
          <a:prstGeom prst="rect">
            <a:avLst/>
          </a:prstGeom>
          <a:noFill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1E7ABC-5088-6262-2C67-1237BDCC5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351" y="2985795"/>
            <a:ext cx="539960" cy="5399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2630C5-8EBA-89BB-C446-010A7D9C20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869" y="4338734"/>
            <a:ext cx="660614" cy="66061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9B33D7A-07AB-D424-AB37-305D116B56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475" y="5018313"/>
            <a:ext cx="540871" cy="54087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34792E8-E3E2-0024-63FA-FB7AA1BE77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307" y="4495799"/>
            <a:ext cx="540870" cy="54087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A816378-D2EA-11BB-7737-2A8D39AD8B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757" y="3004457"/>
            <a:ext cx="514358" cy="514358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683705C-6767-4B44-E2BB-A46D42BB66DB}"/>
              </a:ext>
            </a:extLst>
          </p:cNvPr>
          <p:cNvSpPr/>
          <p:nvPr/>
        </p:nvSpPr>
        <p:spPr>
          <a:xfrm>
            <a:off x="4335355" y="1432817"/>
            <a:ext cx="1018574" cy="10185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E595F57-C2AD-4BCC-22B2-A60AA1E3E8A2}"/>
              </a:ext>
            </a:extLst>
          </p:cNvPr>
          <p:cNvSpPr/>
          <p:nvPr/>
        </p:nvSpPr>
        <p:spPr>
          <a:xfrm>
            <a:off x="5967216" y="733024"/>
            <a:ext cx="1018574" cy="101857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2D60434-9575-2196-6D2F-A786199581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627" y="1696615"/>
            <a:ext cx="456895" cy="45689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523B2C7-C907-ED6B-0584-C81A7624C8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815" y="942392"/>
            <a:ext cx="548646" cy="54864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BEB7CA0-3041-83CE-D5F3-C7C1E5FE885B}"/>
              </a:ext>
            </a:extLst>
          </p:cNvPr>
          <p:cNvSpPr txBox="1"/>
          <p:nvPr/>
        </p:nvSpPr>
        <p:spPr>
          <a:xfrm flipH="1">
            <a:off x="789707" y="1773746"/>
            <a:ext cx="3311871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r">
              <a:buClr>
                <a:schemeClr val="accent1"/>
              </a:buClr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Dashboards :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Excel, Tableau, Power BI.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36C92E-E21A-03E8-D24E-71A8BED94649}"/>
              </a:ext>
            </a:extLst>
          </p:cNvPr>
          <p:cNvSpPr txBox="1"/>
          <p:nvPr/>
        </p:nvSpPr>
        <p:spPr>
          <a:xfrm flipH="1">
            <a:off x="6895321" y="603844"/>
            <a:ext cx="260246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r">
              <a:buClr>
                <a:schemeClr val="accent1"/>
              </a:buClr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Final Conclusion :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Conclusion.</a:t>
            </a:r>
          </a:p>
        </p:txBody>
      </p:sp>
    </p:spTree>
    <p:extLst>
      <p:ext uri="{BB962C8B-B14F-4D97-AF65-F5344CB8AC3E}">
        <p14:creationId xmlns:p14="http://schemas.microsoft.com/office/powerpoint/2010/main" val="4140151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714A87C3-3EFB-4722-BF0D-17138DEB6B2B}"/>
              </a:ext>
            </a:extLst>
          </p:cNvPr>
          <p:cNvGrpSpPr/>
          <p:nvPr/>
        </p:nvGrpSpPr>
        <p:grpSpPr>
          <a:xfrm>
            <a:off x="0" y="4954136"/>
            <a:ext cx="12192000" cy="1909138"/>
            <a:chOff x="0" y="4948862"/>
            <a:chExt cx="12192000" cy="1909138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C99197A-1F6B-4498-BD1A-1E735D7E4EB6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9C80C8E-5A49-482B-8FB1-2FEACFCA5ACA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9EE12FF-8051-60F1-6057-2EEF3F5A15AC}"/>
              </a:ext>
            </a:extLst>
          </p:cNvPr>
          <p:cNvSpPr txBox="1"/>
          <p:nvPr/>
        </p:nvSpPr>
        <p:spPr>
          <a:xfrm>
            <a:off x="408992" y="250205"/>
            <a:ext cx="11430000" cy="67710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Group 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8CB15B1-061D-CD03-9ED0-C567F2DC9D7F}"/>
              </a:ext>
            </a:extLst>
          </p:cNvPr>
          <p:cNvSpPr/>
          <p:nvPr/>
        </p:nvSpPr>
        <p:spPr>
          <a:xfrm>
            <a:off x="527470" y="1511559"/>
            <a:ext cx="713501" cy="7158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649DF9A-D9C9-6E87-3506-7C322CA61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66" y="1649963"/>
            <a:ext cx="401216" cy="401216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DDD849FB-3A94-1C91-B5C3-F3AADE50F4B9}"/>
              </a:ext>
            </a:extLst>
          </p:cNvPr>
          <p:cNvSpPr/>
          <p:nvPr/>
        </p:nvSpPr>
        <p:spPr>
          <a:xfrm>
            <a:off x="561681" y="3293707"/>
            <a:ext cx="697950" cy="68479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E7D0F53-9C89-0279-5A81-35A953593503}"/>
              </a:ext>
            </a:extLst>
          </p:cNvPr>
          <p:cNvSpPr/>
          <p:nvPr/>
        </p:nvSpPr>
        <p:spPr>
          <a:xfrm>
            <a:off x="519134" y="2425959"/>
            <a:ext cx="740498" cy="71589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7AF6275-DFB3-E958-5411-A1E0DF255EB6}"/>
              </a:ext>
            </a:extLst>
          </p:cNvPr>
          <p:cNvSpPr/>
          <p:nvPr/>
        </p:nvSpPr>
        <p:spPr>
          <a:xfrm>
            <a:off x="578228" y="4152121"/>
            <a:ext cx="728057" cy="7003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604750D-2971-5F43-9DB6-F91C1A169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577" y="2539481"/>
            <a:ext cx="401216" cy="40121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AD17CFC-43A7-73EB-0903-579037606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68" y="3407228"/>
            <a:ext cx="401216" cy="40121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504D371-5986-3FF8-4210-5A82EDE56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560" y="4265645"/>
            <a:ext cx="401216" cy="40121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085E453-8DD2-1B1E-0088-F6F23D500022}"/>
              </a:ext>
            </a:extLst>
          </p:cNvPr>
          <p:cNvSpPr txBox="1"/>
          <p:nvPr/>
        </p:nvSpPr>
        <p:spPr>
          <a:xfrm>
            <a:off x="1474237" y="1651519"/>
            <a:ext cx="1604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Shiva Kumar</a:t>
            </a:r>
            <a:endParaRPr lang="en-IN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927490-C4CF-7EA8-851B-E4D240D084D7}"/>
              </a:ext>
            </a:extLst>
          </p:cNvPr>
          <p:cNvSpPr txBox="1"/>
          <p:nvPr/>
        </p:nvSpPr>
        <p:spPr>
          <a:xfrm>
            <a:off x="1440025" y="2559699"/>
            <a:ext cx="1816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Sachin Shetty</a:t>
            </a:r>
            <a:endParaRPr lang="en-IN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613F67-1F78-FAA2-C618-3C6DDCA311CE}"/>
              </a:ext>
            </a:extLst>
          </p:cNvPr>
          <p:cNvSpPr txBox="1"/>
          <p:nvPr/>
        </p:nvSpPr>
        <p:spPr>
          <a:xfrm>
            <a:off x="1405812" y="3430555"/>
            <a:ext cx="1816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Rohit Toskar</a:t>
            </a:r>
            <a:endParaRPr lang="en-IN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C4A1AF-1159-6921-9BD3-DF13F944A33E}"/>
              </a:ext>
            </a:extLst>
          </p:cNvPr>
          <p:cNvSpPr txBox="1"/>
          <p:nvPr/>
        </p:nvSpPr>
        <p:spPr>
          <a:xfrm>
            <a:off x="1446246" y="4292082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Rajesh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72594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714A87C3-3EFB-4722-BF0D-17138DEB6B2B}"/>
              </a:ext>
            </a:extLst>
          </p:cNvPr>
          <p:cNvGrpSpPr/>
          <p:nvPr/>
        </p:nvGrpSpPr>
        <p:grpSpPr>
          <a:xfrm>
            <a:off x="0" y="4954136"/>
            <a:ext cx="12192000" cy="1909138"/>
            <a:chOff x="0" y="4948862"/>
            <a:chExt cx="12192000" cy="1909138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C99197A-1F6B-4498-BD1A-1E735D7E4EB6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9C80C8E-5A49-482B-8FB1-2FEACFCA5ACA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4" name="Oval 53">
            <a:extLst>
              <a:ext uri="{FF2B5EF4-FFF2-40B4-BE49-F238E27FC236}">
                <a16:creationId xmlns:a16="http://schemas.microsoft.com/office/drawing/2014/main" id="{CB063E39-5515-F10F-3842-E938462DEA9D}"/>
              </a:ext>
            </a:extLst>
          </p:cNvPr>
          <p:cNvSpPr/>
          <p:nvPr/>
        </p:nvSpPr>
        <p:spPr>
          <a:xfrm>
            <a:off x="502633" y="299441"/>
            <a:ext cx="831646" cy="820233"/>
          </a:xfrm>
          <a:prstGeom prst="ellipse">
            <a:avLst/>
          </a:prstGeom>
          <a:solidFill>
            <a:srgbClr val="349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79719E6-869F-0A42-E00B-74422CB425F4}"/>
              </a:ext>
            </a:extLst>
          </p:cNvPr>
          <p:cNvSpPr txBox="1"/>
          <p:nvPr/>
        </p:nvSpPr>
        <p:spPr>
          <a:xfrm>
            <a:off x="1576874" y="563240"/>
            <a:ext cx="7539135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Final Conclusion :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Conclusion.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227F2A-A806-C05A-AEA7-6CFDEE3295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69" y="446313"/>
            <a:ext cx="512880" cy="5128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932C06-2113-3556-3FD6-DA72ADF9505B}"/>
              </a:ext>
            </a:extLst>
          </p:cNvPr>
          <p:cNvSpPr txBox="1"/>
          <p:nvPr/>
        </p:nvSpPr>
        <p:spPr>
          <a:xfrm>
            <a:off x="1492898" y="1502229"/>
            <a:ext cx="936793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Prioritize high-mortality patients :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Focus resources on improving survival rates for the largest patient group.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Balance profit and care :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Ensure profit-generating services don't neglect improvement in DaVita and Fresenius. Investigate if lower performance correlates with lower profitability.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Target DaVita and Fresenius :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Investigate reasons behind low patient experience scores and implement specific improvement plans.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Optimize resources in DaVita :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Even with low-scoring facilities, DaVita seems profitable. Analyze resource allocation across DaVita's network for efficiency and effectiveness improvements.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Monitor financial health :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Regularly track payment reduction rates and consider broader financial monitoring to ensure sustainability.</a:t>
            </a:r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506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BF30E2D-1E9A-4D05-8D4F-80FD9AD454CB}"/>
              </a:ext>
            </a:extLst>
          </p:cNvPr>
          <p:cNvSpPr txBox="1"/>
          <p:nvPr/>
        </p:nvSpPr>
        <p:spPr>
          <a:xfrm>
            <a:off x="2463800" y="2690341"/>
            <a:ext cx="7264400" cy="147732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+mj-lt"/>
              </a:rPr>
              <a:t>THANK YOU</a:t>
            </a:r>
            <a:endParaRPr lang="id-ID" sz="9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7B0E8A-0F4B-434A-A270-49A898D1D138}"/>
              </a:ext>
            </a:extLst>
          </p:cNvPr>
          <p:cNvSpPr/>
          <p:nvPr/>
        </p:nvSpPr>
        <p:spPr>
          <a:xfrm>
            <a:off x="11083822" y="2085975"/>
            <a:ext cx="1367913" cy="268605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5E573C-6DD6-4CCE-BB4B-3DA7B36BB4CE}"/>
              </a:ext>
            </a:extLst>
          </p:cNvPr>
          <p:cNvSpPr/>
          <p:nvPr/>
        </p:nvSpPr>
        <p:spPr>
          <a:xfrm>
            <a:off x="-259735" y="2085975"/>
            <a:ext cx="1367913" cy="268605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50241C-F8B2-0CB5-4E54-66263E03F2F9}"/>
              </a:ext>
            </a:extLst>
          </p:cNvPr>
          <p:cNvSpPr txBox="1"/>
          <p:nvPr/>
        </p:nvSpPr>
        <p:spPr>
          <a:xfrm>
            <a:off x="7461379" y="5812971"/>
            <a:ext cx="40868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Source : WWW.24Slides.com</a:t>
            </a:r>
            <a:endParaRPr lang="en-IN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132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5853CB-B8B0-493A-B265-AA7795626625}"/>
              </a:ext>
            </a:extLst>
          </p:cNvPr>
          <p:cNvSpPr txBox="1"/>
          <p:nvPr/>
        </p:nvSpPr>
        <p:spPr>
          <a:xfrm>
            <a:off x="408992" y="250205"/>
            <a:ext cx="11430000" cy="67710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Index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55A67E2F-A8C6-44F7-985F-772C14236A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C531A2B2-876B-45BF-993B-6CDB1B8BF9AB}" type="datetime1">
              <a:rPr lang="en-US" smtClean="0"/>
              <a:t>4/21/2024</a:t>
            </a:fld>
            <a:endParaRPr lang="en-US" dirty="0"/>
          </a:p>
        </p:txBody>
      </p:sp>
      <p:sp>
        <p:nvSpPr>
          <p:cNvPr id="5" name="Slide Number Placeholder 10">
            <a:extLst>
              <a:ext uri="{FF2B5EF4-FFF2-40B4-BE49-F238E27FC236}">
                <a16:creationId xmlns:a16="http://schemas.microsoft.com/office/drawing/2014/main" id="{572138F8-2B19-4BA5-9F96-38D8EA0D3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7C762C-AFEC-41AB-87FC-30D41D938410}" type="slidenum">
              <a:rPr lang="en-US" smtClean="0"/>
              <a:t>3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09B64C1-8F12-4E30-8039-D6939CAC246E}"/>
              </a:ext>
            </a:extLst>
          </p:cNvPr>
          <p:cNvSpPr/>
          <p:nvPr/>
        </p:nvSpPr>
        <p:spPr>
          <a:xfrm>
            <a:off x="4291025" y="1184988"/>
            <a:ext cx="4302469" cy="427564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79A18C0-7DF7-4BE1-B219-EDDCBE127094}"/>
              </a:ext>
            </a:extLst>
          </p:cNvPr>
          <p:cNvSpPr/>
          <p:nvPr/>
        </p:nvSpPr>
        <p:spPr>
          <a:xfrm>
            <a:off x="3812799" y="2790713"/>
            <a:ext cx="1018574" cy="101857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634C787-2826-47C4-9405-5CE65B004850}"/>
              </a:ext>
            </a:extLst>
          </p:cNvPr>
          <p:cNvSpPr/>
          <p:nvPr/>
        </p:nvSpPr>
        <p:spPr>
          <a:xfrm>
            <a:off x="7556575" y="1456437"/>
            <a:ext cx="1018574" cy="10185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88FF811-7EDE-4812-9372-3F8D28E6F303}"/>
              </a:ext>
            </a:extLst>
          </p:cNvPr>
          <p:cNvSpPr/>
          <p:nvPr/>
        </p:nvSpPr>
        <p:spPr>
          <a:xfrm>
            <a:off x="4360237" y="4247552"/>
            <a:ext cx="1018574" cy="10185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B3FC816-C968-46F9-82FF-D5D45D386305}"/>
              </a:ext>
            </a:extLst>
          </p:cNvPr>
          <p:cNvSpPr/>
          <p:nvPr/>
        </p:nvSpPr>
        <p:spPr>
          <a:xfrm>
            <a:off x="8054162" y="2773318"/>
            <a:ext cx="1018574" cy="101857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1AF4989-A43F-4181-A2B0-197914F4E2BD}"/>
              </a:ext>
            </a:extLst>
          </p:cNvPr>
          <p:cNvSpPr/>
          <p:nvPr/>
        </p:nvSpPr>
        <p:spPr>
          <a:xfrm>
            <a:off x="6024151" y="4799324"/>
            <a:ext cx="1018574" cy="101857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F3F5BF2-873C-498D-B04C-B5411712B568}"/>
              </a:ext>
            </a:extLst>
          </p:cNvPr>
          <p:cNvSpPr/>
          <p:nvPr/>
        </p:nvSpPr>
        <p:spPr>
          <a:xfrm>
            <a:off x="7481930" y="4155511"/>
            <a:ext cx="1018574" cy="10185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4AA9417-D68F-4E2D-8B1D-BBF9A6501E97}"/>
              </a:ext>
            </a:extLst>
          </p:cNvPr>
          <p:cNvSpPr txBox="1"/>
          <p:nvPr/>
        </p:nvSpPr>
        <p:spPr>
          <a:xfrm>
            <a:off x="8880129" y="1700237"/>
            <a:ext cx="3311871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KPI 1 :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Number of Patients across various summaries.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BE97FF7-A974-40FC-B04E-60408C49CE7E}"/>
              </a:ext>
            </a:extLst>
          </p:cNvPr>
          <p:cNvSpPr txBox="1"/>
          <p:nvPr/>
        </p:nvSpPr>
        <p:spPr>
          <a:xfrm>
            <a:off x="9304279" y="3198379"/>
            <a:ext cx="3311871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KPI 2 :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Profit Vs Non – profit Stats.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AE3CBEF-385C-4052-9A09-60BA1126803A}"/>
              </a:ext>
            </a:extLst>
          </p:cNvPr>
          <p:cNvSpPr txBox="1"/>
          <p:nvPr/>
        </p:nvSpPr>
        <p:spPr>
          <a:xfrm>
            <a:off x="8700025" y="4931591"/>
            <a:ext cx="3411112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KPI 3 :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Chain Organizations w.r.t Total Performance Score as no score.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00B2F67-6850-4150-AE73-799CB00B6D57}"/>
              </a:ext>
            </a:extLst>
          </p:cNvPr>
          <p:cNvSpPr txBox="1"/>
          <p:nvPr/>
        </p:nvSpPr>
        <p:spPr>
          <a:xfrm flipH="1">
            <a:off x="338728" y="3282195"/>
            <a:ext cx="3311871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r">
              <a:buClr>
                <a:schemeClr val="accent1"/>
              </a:buClr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KPI 6 :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Average Payment Reduction Rate.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DC9416A-B691-4D59-82D3-B7617FB91401}"/>
              </a:ext>
            </a:extLst>
          </p:cNvPr>
          <p:cNvSpPr txBox="1"/>
          <p:nvPr/>
        </p:nvSpPr>
        <p:spPr>
          <a:xfrm flipH="1">
            <a:off x="844814" y="4765922"/>
            <a:ext cx="3311871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r">
              <a:buClr>
                <a:schemeClr val="accent1"/>
              </a:buClr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KPI 5 :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 of Category Text as Expected. 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44ADCF9-F787-4172-B0B3-0C19464D15D8}"/>
              </a:ext>
            </a:extLst>
          </p:cNvPr>
          <p:cNvSpPr txBox="1"/>
          <p:nvPr/>
        </p:nvSpPr>
        <p:spPr>
          <a:xfrm flipH="1">
            <a:off x="3909526" y="6049982"/>
            <a:ext cx="245628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r">
              <a:buClr>
                <a:schemeClr val="accent1"/>
              </a:buClr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KPI 4 :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Dialysis Stations Stats.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14F08F-BE41-5746-AFE1-0A8FB0A07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24967" y="1642188"/>
            <a:ext cx="483331" cy="483331"/>
          </a:xfrm>
          <a:prstGeom prst="rect">
            <a:avLst/>
          </a:prstGeom>
          <a:noFill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1E7ABC-5088-6262-2C67-1237BDCC5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351" y="2985795"/>
            <a:ext cx="539960" cy="5399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2630C5-8EBA-89BB-C446-010A7D9C20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869" y="4338734"/>
            <a:ext cx="660614" cy="66061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9B33D7A-07AB-D424-AB37-305D116B56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475" y="5018313"/>
            <a:ext cx="540871" cy="54087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34792E8-E3E2-0024-63FA-FB7AA1BE77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307" y="4495799"/>
            <a:ext cx="540870" cy="54087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A816378-D2EA-11BB-7737-2A8D39AD8B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757" y="3004457"/>
            <a:ext cx="514358" cy="514358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683705C-6767-4B44-E2BB-A46D42BB66DB}"/>
              </a:ext>
            </a:extLst>
          </p:cNvPr>
          <p:cNvSpPr/>
          <p:nvPr/>
        </p:nvSpPr>
        <p:spPr>
          <a:xfrm>
            <a:off x="4335355" y="1432817"/>
            <a:ext cx="1018574" cy="10185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E595F57-C2AD-4BCC-22B2-A60AA1E3E8A2}"/>
              </a:ext>
            </a:extLst>
          </p:cNvPr>
          <p:cNvSpPr/>
          <p:nvPr/>
        </p:nvSpPr>
        <p:spPr>
          <a:xfrm>
            <a:off x="5967216" y="733024"/>
            <a:ext cx="1018574" cy="101857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2D60434-9575-2196-6D2F-A786199581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627" y="1696615"/>
            <a:ext cx="456895" cy="45689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523B2C7-C907-ED6B-0584-C81A7624C8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815" y="942392"/>
            <a:ext cx="548646" cy="54864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BEB7CA0-3041-83CE-D5F3-C7C1E5FE885B}"/>
              </a:ext>
            </a:extLst>
          </p:cNvPr>
          <p:cNvSpPr txBox="1"/>
          <p:nvPr/>
        </p:nvSpPr>
        <p:spPr>
          <a:xfrm flipH="1">
            <a:off x="789707" y="1773746"/>
            <a:ext cx="3311871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r">
              <a:buClr>
                <a:schemeClr val="accent1"/>
              </a:buClr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Dashboards :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Excel, Tableau, Power BI.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36C92E-E21A-03E8-D24E-71A8BED94649}"/>
              </a:ext>
            </a:extLst>
          </p:cNvPr>
          <p:cNvSpPr txBox="1"/>
          <p:nvPr/>
        </p:nvSpPr>
        <p:spPr>
          <a:xfrm flipH="1">
            <a:off x="6895321" y="603844"/>
            <a:ext cx="260246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r">
              <a:buClr>
                <a:schemeClr val="accent1"/>
              </a:buClr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Final Conclusion :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Conclusion.</a:t>
            </a:r>
          </a:p>
        </p:txBody>
      </p:sp>
    </p:spTree>
    <p:extLst>
      <p:ext uri="{BB962C8B-B14F-4D97-AF65-F5344CB8AC3E}">
        <p14:creationId xmlns:p14="http://schemas.microsoft.com/office/powerpoint/2010/main" val="29916623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714A87C3-3EFB-4722-BF0D-17138DEB6B2B}"/>
              </a:ext>
            </a:extLst>
          </p:cNvPr>
          <p:cNvGrpSpPr/>
          <p:nvPr/>
        </p:nvGrpSpPr>
        <p:grpSpPr>
          <a:xfrm>
            <a:off x="0" y="4954136"/>
            <a:ext cx="12192000" cy="1909138"/>
            <a:chOff x="0" y="4948862"/>
            <a:chExt cx="12192000" cy="1909138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C99197A-1F6B-4498-BD1A-1E735D7E4EB6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9C80C8E-5A49-482B-8FB1-2FEACFCA5ACA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4" name="Oval 53">
            <a:extLst>
              <a:ext uri="{FF2B5EF4-FFF2-40B4-BE49-F238E27FC236}">
                <a16:creationId xmlns:a16="http://schemas.microsoft.com/office/drawing/2014/main" id="{CB063E39-5515-F10F-3842-E938462DEA9D}"/>
              </a:ext>
            </a:extLst>
          </p:cNvPr>
          <p:cNvSpPr/>
          <p:nvPr/>
        </p:nvSpPr>
        <p:spPr>
          <a:xfrm>
            <a:off x="502633" y="299441"/>
            <a:ext cx="831646" cy="82023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ACCF9239-7B83-3F8D-1A18-AD6F9F33A3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6379" y="457200"/>
            <a:ext cx="446007" cy="446007"/>
          </a:xfrm>
          <a:prstGeom prst="rect">
            <a:avLst/>
          </a:prstGeom>
          <a:noFill/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979719E6-869F-0A42-E00B-74422CB425F4}"/>
              </a:ext>
            </a:extLst>
          </p:cNvPr>
          <p:cNvSpPr txBox="1"/>
          <p:nvPr/>
        </p:nvSpPr>
        <p:spPr>
          <a:xfrm>
            <a:off x="1586204" y="553909"/>
            <a:ext cx="7539135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KPI 1 :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Number of Patients across various summaries.</a:t>
            </a:r>
          </a:p>
        </p:txBody>
      </p:sp>
      <p:graphicFrame>
        <p:nvGraphicFramePr>
          <p:cNvPr id="57" name="Chart 56">
            <a:extLst>
              <a:ext uri="{FF2B5EF4-FFF2-40B4-BE49-F238E27FC236}">
                <a16:creationId xmlns:a16="http://schemas.microsoft.com/office/drawing/2014/main" id="{9CB49D3D-10D2-678A-3C99-F0EA31894E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6327071"/>
              </p:ext>
            </p:extLst>
          </p:nvPr>
        </p:nvGraphicFramePr>
        <p:xfrm>
          <a:off x="1101013" y="1595535"/>
          <a:ext cx="5673012" cy="34056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Rectangle 5">
            <a:extLst>
              <a:ext uri="{FF2B5EF4-FFF2-40B4-BE49-F238E27FC236}">
                <a16:creationId xmlns:a16="http://schemas.microsoft.com/office/drawing/2014/main" id="{7A55B328-B5CC-91D5-2DBE-62963267E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5559" y="2875448"/>
            <a:ext cx="5172269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Highest Patient Count : 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"Number of Patient Months in Serum Phosphorus Summary" boasts the highest number of patients, with a total of 5,717,945.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1200" dirty="0"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1200" dirty="0"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Lowest Patient Count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"Number of Patients in nPCR Summary" holds the lowest number of patients, totaling 980.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6488FD89-A3E6-294B-EEB9-6159655E5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706" y="1915497"/>
            <a:ext cx="41021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0BD2CD-2CE5-6072-D4B8-C6A8984A6187}"/>
              </a:ext>
            </a:extLst>
          </p:cNvPr>
          <p:cNvSpPr/>
          <p:nvPr/>
        </p:nvSpPr>
        <p:spPr>
          <a:xfrm>
            <a:off x="7109928" y="2024741"/>
            <a:ext cx="1828799" cy="391887"/>
          </a:xfrm>
          <a:prstGeom prst="rect">
            <a:avLst/>
          </a:prstGeom>
          <a:solidFill>
            <a:srgbClr val="58B6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Key Findings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1979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5853CB-B8B0-493A-B265-AA7795626625}"/>
              </a:ext>
            </a:extLst>
          </p:cNvPr>
          <p:cNvSpPr txBox="1"/>
          <p:nvPr/>
        </p:nvSpPr>
        <p:spPr>
          <a:xfrm>
            <a:off x="408992" y="250205"/>
            <a:ext cx="11430000" cy="67710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Index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55A67E2F-A8C6-44F7-985F-772C14236A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C531A2B2-876B-45BF-993B-6CDB1B8BF9AB}" type="datetime1">
              <a:rPr lang="en-US" smtClean="0"/>
              <a:t>4/21/2024</a:t>
            </a:fld>
            <a:endParaRPr lang="en-US" dirty="0"/>
          </a:p>
        </p:txBody>
      </p:sp>
      <p:sp>
        <p:nvSpPr>
          <p:cNvPr id="5" name="Slide Number Placeholder 10">
            <a:extLst>
              <a:ext uri="{FF2B5EF4-FFF2-40B4-BE49-F238E27FC236}">
                <a16:creationId xmlns:a16="http://schemas.microsoft.com/office/drawing/2014/main" id="{572138F8-2B19-4BA5-9F96-38D8EA0D3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7C762C-AFEC-41AB-87FC-30D41D938410}" type="slidenum">
              <a:rPr lang="en-US" smtClean="0"/>
              <a:t>5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09B64C1-8F12-4E30-8039-D6939CAC246E}"/>
              </a:ext>
            </a:extLst>
          </p:cNvPr>
          <p:cNvSpPr/>
          <p:nvPr/>
        </p:nvSpPr>
        <p:spPr>
          <a:xfrm>
            <a:off x="4291025" y="1184988"/>
            <a:ext cx="4302469" cy="427564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79A18C0-7DF7-4BE1-B219-EDDCBE127094}"/>
              </a:ext>
            </a:extLst>
          </p:cNvPr>
          <p:cNvSpPr/>
          <p:nvPr/>
        </p:nvSpPr>
        <p:spPr>
          <a:xfrm>
            <a:off x="3812799" y="2790713"/>
            <a:ext cx="1018574" cy="101857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634C787-2826-47C4-9405-5CE65B004850}"/>
              </a:ext>
            </a:extLst>
          </p:cNvPr>
          <p:cNvSpPr/>
          <p:nvPr/>
        </p:nvSpPr>
        <p:spPr>
          <a:xfrm>
            <a:off x="7556575" y="1456437"/>
            <a:ext cx="1018574" cy="10185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88FF811-7EDE-4812-9372-3F8D28E6F303}"/>
              </a:ext>
            </a:extLst>
          </p:cNvPr>
          <p:cNvSpPr/>
          <p:nvPr/>
        </p:nvSpPr>
        <p:spPr>
          <a:xfrm>
            <a:off x="4360237" y="4247552"/>
            <a:ext cx="1018574" cy="10185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B3FC816-C968-46F9-82FF-D5D45D386305}"/>
              </a:ext>
            </a:extLst>
          </p:cNvPr>
          <p:cNvSpPr/>
          <p:nvPr/>
        </p:nvSpPr>
        <p:spPr>
          <a:xfrm>
            <a:off x="8054162" y="2773318"/>
            <a:ext cx="1018574" cy="101857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1AF4989-A43F-4181-A2B0-197914F4E2BD}"/>
              </a:ext>
            </a:extLst>
          </p:cNvPr>
          <p:cNvSpPr/>
          <p:nvPr/>
        </p:nvSpPr>
        <p:spPr>
          <a:xfrm>
            <a:off x="6024151" y="4799324"/>
            <a:ext cx="1018574" cy="101857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F3F5BF2-873C-498D-B04C-B5411712B568}"/>
              </a:ext>
            </a:extLst>
          </p:cNvPr>
          <p:cNvSpPr/>
          <p:nvPr/>
        </p:nvSpPr>
        <p:spPr>
          <a:xfrm>
            <a:off x="7481930" y="4155511"/>
            <a:ext cx="1018574" cy="10185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4AA9417-D68F-4E2D-8B1D-BBF9A6501E97}"/>
              </a:ext>
            </a:extLst>
          </p:cNvPr>
          <p:cNvSpPr txBox="1"/>
          <p:nvPr/>
        </p:nvSpPr>
        <p:spPr>
          <a:xfrm>
            <a:off x="8880129" y="1756221"/>
            <a:ext cx="3311871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KPI 1 :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Number of Patients across various summaries.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BE97FF7-A974-40FC-B04E-60408C49CE7E}"/>
              </a:ext>
            </a:extLst>
          </p:cNvPr>
          <p:cNvSpPr txBox="1"/>
          <p:nvPr/>
        </p:nvSpPr>
        <p:spPr>
          <a:xfrm>
            <a:off x="9304279" y="3198379"/>
            <a:ext cx="3311871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KPI 2 :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Profit Vs Non – profit Stats.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AE3CBEF-385C-4052-9A09-60BA1126803A}"/>
              </a:ext>
            </a:extLst>
          </p:cNvPr>
          <p:cNvSpPr txBox="1"/>
          <p:nvPr/>
        </p:nvSpPr>
        <p:spPr>
          <a:xfrm>
            <a:off x="8700025" y="4931591"/>
            <a:ext cx="3411112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KPI 3 :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Chain Organizations w.r.t Total Performance Score as no score.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00B2F67-6850-4150-AE73-799CB00B6D57}"/>
              </a:ext>
            </a:extLst>
          </p:cNvPr>
          <p:cNvSpPr txBox="1"/>
          <p:nvPr/>
        </p:nvSpPr>
        <p:spPr>
          <a:xfrm flipH="1">
            <a:off x="338728" y="3282195"/>
            <a:ext cx="3311871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r">
              <a:buClr>
                <a:schemeClr val="accent1"/>
              </a:buClr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KPI 6 :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Average Payment Reduction Rate.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DC9416A-B691-4D59-82D3-B7617FB91401}"/>
              </a:ext>
            </a:extLst>
          </p:cNvPr>
          <p:cNvSpPr txBox="1"/>
          <p:nvPr/>
        </p:nvSpPr>
        <p:spPr>
          <a:xfrm flipH="1">
            <a:off x="844814" y="4765922"/>
            <a:ext cx="3311871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r">
              <a:buClr>
                <a:schemeClr val="accent1"/>
              </a:buClr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KPI 5 :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 of Category Text as Expected. 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44ADCF9-F787-4172-B0B3-0C19464D15D8}"/>
              </a:ext>
            </a:extLst>
          </p:cNvPr>
          <p:cNvSpPr txBox="1"/>
          <p:nvPr/>
        </p:nvSpPr>
        <p:spPr>
          <a:xfrm flipH="1">
            <a:off x="3909526" y="6049982"/>
            <a:ext cx="245628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r">
              <a:buClr>
                <a:schemeClr val="accent1"/>
              </a:buClr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KPI 4 :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Dialysis Stations Stats.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14F08F-BE41-5746-AFE1-0A8FB0A07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24967" y="1642188"/>
            <a:ext cx="483331" cy="483331"/>
          </a:xfrm>
          <a:prstGeom prst="rect">
            <a:avLst/>
          </a:prstGeom>
          <a:noFill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1E7ABC-5088-6262-2C67-1237BDCC5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351" y="2985795"/>
            <a:ext cx="539960" cy="5399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2630C5-8EBA-89BB-C446-010A7D9C20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869" y="4338734"/>
            <a:ext cx="660614" cy="66061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9B33D7A-07AB-D424-AB37-305D116B56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475" y="5018313"/>
            <a:ext cx="540871" cy="54087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34792E8-E3E2-0024-63FA-FB7AA1BE77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307" y="4495799"/>
            <a:ext cx="540870" cy="54087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A816378-D2EA-11BB-7737-2A8D39AD8B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757" y="3004457"/>
            <a:ext cx="514358" cy="514358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683705C-6767-4B44-E2BB-A46D42BB66DB}"/>
              </a:ext>
            </a:extLst>
          </p:cNvPr>
          <p:cNvSpPr/>
          <p:nvPr/>
        </p:nvSpPr>
        <p:spPr>
          <a:xfrm>
            <a:off x="4335355" y="1432817"/>
            <a:ext cx="1018574" cy="10185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E595F57-C2AD-4BCC-22B2-A60AA1E3E8A2}"/>
              </a:ext>
            </a:extLst>
          </p:cNvPr>
          <p:cNvSpPr/>
          <p:nvPr/>
        </p:nvSpPr>
        <p:spPr>
          <a:xfrm>
            <a:off x="5967216" y="733024"/>
            <a:ext cx="1018574" cy="101857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2D60434-9575-2196-6D2F-A786199581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627" y="1696615"/>
            <a:ext cx="456895" cy="45689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523B2C7-C907-ED6B-0584-C81A7624C8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815" y="942392"/>
            <a:ext cx="548646" cy="54864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BEB7CA0-3041-83CE-D5F3-C7C1E5FE885B}"/>
              </a:ext>
            </a:extLst>
          </p:cNvPr>
          <p:cNvSpPr txBox="1"/>
          <p:nvPr/>
        </p:nvSpPr>
        <p:spPr>
          <a:xfrm flipH="1">
            <a:off x="789707" y="1773746"/>
            <a:ext cx="3311871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r">
              <a:buClr>
                <a:schemeClr val="accent1"/>
              </a:buClr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Dashboards :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Excel, Tableau, Power BI.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36C92E-E21A-03E8-D24E-71A8BED94649}"/>
              </a:ext>
            </a:extLst>
          </p:cNvPr>
          <p:cNvSpPr txBox="1"/>
          <p:nvPr/>
        </p:nvSpPr>
        <p:spPr>
          <a:xfrm flipH="1">
            <a:off x="6895321" y="603844"/>
            <a:ext cx="260246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r">
              <a:buClr>
                <a:schemeClr val="accent1"/>
              </a:buClr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Final Conclusion :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Conclusion.</a:t>
            </a:r>
          </a:p>
        </p:txBody>
      </p:sp>
    </p:spTree>
    <p:extLst>
      <p:ext uri="{BB962C8B-B14F-4D97-AF65-F5344CB8AC3E}">
        <p14:creationId xmlns:p14="http://schemas.microsoft.com/office/powerpoint/2010/main" val="2162177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714A87C3-3EFB-4722-BF0D-17138DEB6B2B}"/>
              </a:ext>
            </a:extLst>
          </p:cNvPr>
          <p:cNvGrpSpPr/>
          <p:nvPr/>
        </p:nvGrpSpPr>
        <p:grpSpPr>
          <a:xfrm>
            <a:off x="0" y="4954136"/>
            <a:ext cx="12192000" cy="1909138"/>
            <a:chOff x="0" y="4948862"/>
            <a:chExt cx="12192000" cy="1909138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C99197A-1F6B-4498-BD1A-1E735D7E4EB6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9C80C8E-5A49-482B-8FB1-2FEACFCA5ACA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4" name="Oval 53">
            <a:extLst>
              <a:ext uri="{FF2B5EF4-FFF2-40B4-BE49-F238E27FC236}">
                <a16:creationId xmlns:a16="http://schemas.microsoft.com/office/drawing/2014/main" id="{CB063E39-5515-F10F-3842-E938462DEA9D}"/>
              </a:ext>
            </a:extLst>
          </p:cNvPr>
          <p:cNvSpPr/>
          <p:nvPr/>
        </p:nvSpPr>
        <p:spPr>
          <a:xfrm>
            <a:off x="502633" y="299441"/>
            <a:ext cx="831646" cy="820233"/>
          </a:xfrm>
          <a:prstGeom prst="ellipse">
            <a:avLst/>
          </a:prstGeom>
          <a:solidFill>
            <a:srgbClr val="349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79719E6-869F-0A42-E00B-74422CB425F4}"/>
              </a:ext>
            </a:extLst>
          </p:cNvPr>
          <p:cNvSpPr txBox="1"/>
          <p:nvPr/>
        </p:nvSpPr>
        <p:spPr>
          <a:xfrm>
            <a:off x="1576874" y="563240"/>
            <a:ext cx="7539135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KPI 2 :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Profit Vs Non - Profit Stats.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F4F84A-A24A-C392-6F03-73619B428C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29" y="481888"/>
            <a:ext cx="442038" cy="4420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F17C4DB-43C6-478A-13B4-AEF29A4059F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1" t="13058" r="7963" b="8412"/>
          <a:stretch/>
        </p:blipFill>
        <p:spPr>
          <a:xfrm>
            <a:off x="475861" y="1515521"/>
            <a:ext cx="6316823" cy="37935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FBF0FF8-4B5A-9DE4-0F0E-FFD1E84B95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55" y="1940455"/>
            <a:ext cx="1287624" cy="51504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DEDC392-EBB1-2C0B-5BB2-B45F86914BBE}"/>
              </a:ext>
            </a:extLst>
          </p:cNvPr>
          <p:cNvSpPr/>
          <p:nvPr/>
        </p:nvSpPr>
        <p:spPr>
          <a:xfrm>
            <a:off x="6372809" y="1978089"/>
            <a:ext cx="1782146" cy="429209"/>
          </a:xfrm>
          <a:prstGeom prst="rect">
            <a:avLst/>
          </a:prstGeom>
          <a:solidFill>
            <a:srgbClr val="3494B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Key Findings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DDA585B-2CF1-7957-2CC7-A52AEDD44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195" y="2888513"/>
            <a:ext cx="552372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Profit count &amp; percentage :  </a:t>
            </a:r>
            <a:r>
              <a:rPr lang="en-US" altLang="en-US" sz="1200" dirty="0">
                <a:latin typeface="Arial" panose="020B0604020202020204" pitchFamily="34" charset="0"/>
              </a:rPr>
              <a:t>Profit </a:t>
            </a:r>
            <a:r>
              <a:rPr lang="en-I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ount is 6854 and 88.75%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200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200" dirty="0"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200" b="1" dirty="0">
                <a:latin typeface="Arial" panose="020B0604020202020204" pitchFamily="34" charset="0"/>
              </a:rPr>
              <a:t>Non-profit count &amp; percentage 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Non-profit count is 869 and 11.25%</a:t>
            </a:r>
          </a:p>
        </p:txBody>
      </p:sp>
    </p:spTree>
    <p:extLst>
      <p:ext uri="{BB962C8B-B14F-4D97-AF65-F5344CB8AC3E}">
        <p14:creationId xmlns:p14="http://schemas.microsoft.com/office/powerpoint/2010/main" val="3119689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5853CB-B8B0-493A-B265-AA7795626625}"/>
              </a:ext>
            </a:extLst>
          </p:cNvPr>
          <p:cNvSpPr txBox="1"/>
          <p:nvPr/>
        </p:nvSpPr>
        <p:spPr>
          <a:xfrm>
            <a:off x="408992" y="250205"/>
            <a:ext cx="11430000" cy="67710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Index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55A67E2F-A8C6-44F7-985F-772C14236A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C531A2B2-876B-45BF-993B-6CDB1B8BF9AB}" type="datetime1">
              <a:rPr lang="en-US" smtClean="0"/>
              <a:t>4/21/2024</a:t>
            </a:fld>
            <a:endParaRPr lang="en-US" dirty="0"/>
          </a:p>
        </p:txBody>
      </p:sp>
      <p:sp>
        <p:nvSpPr>
          <p:cNvPr id="5" name="Slide Number Placeholder 10">
            <a:extLst>
              <a:ext uri="{FF2B5EF4-FFF2-40B4-BE49-F238E27FC236}">
                <a16:creationId xmlns:a16="http://schemas.microsoft.com/office/drawing/2014/main" id="{572138F8-2B19-4BA5-9F96-38D8EA0D3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7C762C-AFEC-41AB-87FC-30D41D938410}" type="slidenum">
              <a:rPr lang="en-US" smtClean="0"/>
              <a:t>7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09B64C1-8F12-4E30-8039-D6939CAC246E}"/>
              </a:ext>
            </a:extLst>
          </p:cNvPr>
          <p:cNvSpPr/>
          <p:nvPr/>
        </p:nvSpPr>
        <p:spPr>
          <a:xfrm>
            <a:off x="4291025" y="1184988"/>
            <a:ext cx="4302469" cy="427564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79A18C0-7DF7-4BE1-B219-EDDCBE127094}"/>
              </a:ext>
            </a:extLst>
          </p:cNvPr>
          <p:cNvSpPr/>
          <p:nvPr/>
        </p:nvSpPr>
        <p:spPr>
          <a:xfrm>
            <a:off x="3812799" y="2790713"/>
            <a:ext cx="1018574" cy="101857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634C787-2826-47C4-9405-5CE65B004850}"/>
              </a:ext>
            </a:extLst>
          </p:cNvPr>
          <p:cNvSpPr/>
          <p:nvPr/>
        </p:nvSpPr>
        <p:spPr>
          <a:xfrm>
            <a:off x="7556575" y="1456437"/>
            <a:ext cx="1018574" cy="10185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88FF811-7EDE-4812-9372-3F8D28E6F303}"/>
              </a:ext>
            </a:extLst>
          </p:cNvPr>
          <p:cNvSpPr/>
          <p:nvPr/>
        </p:nvSpPr>
        <p:spPr>
          <a:xfrm>
            <a:off x="4360237" y="4247552"/>
            <a:ext cx="1018574" cy="10185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B3FC816-C968-46F9-82FF-D5D45D386305}"/>
              </a:ext>
            </a:extLst>
          </p:cNvPr>
          <p:cNvSpPr/>
          <p:nvPr/>
        </p:nvSpPr>
        <p:spPr>
          <a:xfrm>
            <a:off x="8054162" y="2773318"/>
            <a:ext cx="1018574" cy="101857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1AF4989-A43F-4181-A2B0-197914F4E2BD}"/>
              </a:ext>
            </a:extLst>
          </p:cNvPr>
          <p:cNvSpPr/>
          <p:nvPr/>
        </p:nvSpPr>
        <p:spPr>
          <a:xfrm>
            <a:off x="6024151" y="4799324"/>
            <a:ext cx="1018574" cy="101857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F3F5BF2-873C-498D-B04C-B5411712B568}"/>
              </a:ext>
            </a:extLst>
          </p:cNvPr>
          <p:cNvSpPr/>
          <p:nvPr/>
        </p:nvSpPr>
        <p:spPr>
          <a:xfrm>
            <a:off x="7481930" y="4155511"/>
            <a:ext cx="1018574" cy="10185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4AA9417-D68F-4E2D-8B1D-BBF9A6501E97}"/>
              </a:ext>
            </a:extLst>
          </p:cNvPr>
          <p:cNvSpPr txBox="1"/>
          <p:nvPr/>
        </p:nvSpPr>
        <p:spPr>
          <a:xfrm>
            <a:off x="8880129" y="1756221"/>
            <a:ext cx="3311871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KPI 1 :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Number of Patients across various summaries.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BE97FF7-A974-40FC-B04E-60408C49CE7E}"/>
              </a:ext>
            </a:extLst>
          </p:cNvPr>
          <p:cNvSpPr txBox="1"/>
          <p:nvPr/>
        </p:nvSpPr>
        <p:spPr>
          <a:xfrm>
            <a:off x="9304279" y="3198379"/>
            <a:ext cx="3311871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KPI 2 :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Profit Vs Non – profit Stats.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AE3CBEF-385C-4052-9A09-60BA1126803A}"/>
              </a:ext>
            </a:extLst>
          </p:cNvPr>
          <p:cNvSpPr txBox="1"/>
          <p:nvPr/>
        </p:nvSpPr>
        <p:spPr>
          <a:xfrm>
            <a:off x="8700025" y="4931591"/>
            <a:ext cx="3411112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KPI 3 :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Chain Organizations w.r.t Total Performance Score as no score.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00B2F67-6850-4150-AE73-799CB00B6D57}"/>
              </a:ext>
            </a:extLst>
          </p:cNvPr>
          <p:cNvSpPr txBox="1"/>
          <p:nvPr/>
        </p:nvSpPr>
        <p:spPr>
          <a:xfrm flipH="1">
            <a:off x="338728" y="3282195"/>
            <a:ext cx="3311871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r">
              <a:buClr>
                <a:schemeClr val="accent1"/>
              </a:buClr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KPI 6 :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Average Payment Reduction Rate.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DC9416A-B691-4D59-82D3-B7617FB91401}"/>
              </a:ext>
            </a:extLst>
          </p:cNvPr>
          <p:cNvSpPr txBox="1"/>
          <p:nvPr/>
        </p:nvSpPr>
        <p:spPr>
          <a:xfrm flipH="1">
            <a:off x="844814" y="4765922"/>
            <a:ext cx="3311871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r">
              <a:buClr>
                <a:schemeClr val="accent1"/>
              </a:buClr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KPI 5 :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 of Category Text as Expected. 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44ADCF9-F787-4172-B0B3-0C19464D15D8}"/>
              </a:ext>
            </a:extLst>
          </p:cNvPr>
          <p:cNvSpPr txBox="1"/>
          <p:nvPr/>
        </p:nvSpPr>
        <p:spPr>
          <a:xfrm flipH="1">
            <a:off x="3909526" y="6049982"/>
            <a:ext cx="245628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r">
              <a:buClr>
                <a:schemeClr val="accent1"/>
              </a:buClr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KPI 4 :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Dialysis Stations Stats.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14F08F-BE41-5746-AFE1-0A8FB0A07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24967" y="1642188"/>
            <a:ext cx="483331" cy="483331"/>
          </a:xfrm>
          <a:prstGeom prst="rect">
            <a:avLst/>
          </a:prstGeom>
          <a:noFill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1E7ABC-5088-6262-2C67-1237BDCC5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351" y="2985795"/>
            <a:ext cx="539960" cy="5399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2630C5-8EBA-89BB-C446-010A7D9C20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869" y="4338734"/>
            <a:ext cx="660614" cy="66061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9B33D7A-07AB-D424-AB37-305D116B56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475" y="5018313"/>
            <a:ext cx="540871" cy="54087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34792E8-E3E2-0024-63FA-FB7AA1BE77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307" y="4495799"/>
            <a:ext cx="540870" cy="54087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A816378-D2EA-11BB-7737-2A8D39AD8B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757" y="3004457"/>
            <a:ext cx="514358" cy="514358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683705C-6767-4B44-E2BB-A46D42BB66DB}"/>
              </a:ext>
            </a:extLst>
          </p:cNvPr>
          <p:cNvSpPr/>
          <p:nvPr/>
        </p:nvSpPr>
        <p:spPr>
          <a:xfrm>
            <a:off x="4335355" y="1432817"/>
            <a:ext cx="1018574" cy="10185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E595F57-C2AD-4BCC-22B2-A60AA1E3E8A2}"/>
              </a:ext>
            </a:extLst>
          </p:cNvPr>
          <p:cNvSpPr/>
          <p:nvPr/>
        </p:nvSpPr>
        <p:spPr>
          <a:xfrm>
            <a:off x="5967216" y="733024"/>
            <a:ext cx="1018574" cy="101857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2D60434-9575-2196-6D2F-A786199581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627" y="1696615"/>
            <a:ext cx="456895" cy="45689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523B2C7-C907-ED6B-0584-C81A7624C8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815" y="942392"/>
            <a:ext cx="548646" cy="54864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BEB7CA0-3041-83CE-D5F3-C7C1E5FE885B}"/>
              </a:ext>
            </a:extLst>
          </p:cNvPr>
          <p:cNvSpPr txBox="1"/>
          <p:nvPr/>
        </p:nvSpPr>
        <p:spPr>
          <a:xfrm flipH="1">
            <a:off x="789707" y="1773746"/>
            <a:ext cx="3311871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r">
              <a:buClr>
                <a:schemeClr val="accent1"/>
              </a:buClr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Dashboards :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Excel, Tableau, Power BI.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36C92E-E21A-03E8-D24E-71A8BED94649}"/>
              </a:ext>
            </a:extLst>
          </p:cNvPr>
          <p:cNvSpPr txBox="1"/>
          <p:nvPr/>
        </p:nvSpPr>
        <p:spPr>
          <a:xfrm flipH="1">
            <a:off x="6895321" y="603844"/>
            <a:ext cx="260246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r">
              <a:buClr>
                <a:schemeClr val="accent1"/>
              </a:buClr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Final Conclusion :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Conclusion.</a:t>
            </a:r>
          </a:p>
        </p:txBody>
      </p:sp>
    </p:spTree>
    <p:extLst>
      <p:ext uri="{BB962C8B-B14F-4D97-AF65-F5344CB8AC3E}">
        <p14:creationId xmlns:p14="http://schemas.microsoft.com/office/powerpoint/2010/main" val="21428649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714A87C3-3EFB-4722-BF0D-17138DEB6B2B}"/>
              </a:ext>
            </a:extLst>
          </p:cNvPr>
          <p:cNvGrpSpPr/>
          <p:nvPr/>
        </p:nvGrpSpPr>
        <p:grpSpPr>
          <a:xfrm>
            <a:off x="0" y="4954136"/>
            <a:ext cx="12192000" cy="1909138"/>
            <a:chOff x="0" y="4948862"/>
            <a:chExt cx="12192000" cy="1909138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C99197A-1F6B-4498-BD1A-1E735D7E4EB6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9C80C8E-5A49-482B-8FB1-2FEACFCA5ACA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4" name="Oval 53">
            <a:extLst>
              <a:ext uri="{FF2B5EF4-FFF2-40B4-BE49-F238E27FC236}">
                <a16:creationId xmlns:a16="http://schemas.microsoft.com/office/drawing/2014/main" id="{CB063E39-5515-F10F-3842-E938462DEA9D}"/>
              </a:ext>
            </a:extLst>
          </p:cNvPr>
          <p:cNvSpPr/>
          <p:nvPr/>
        </p:nvSpPr>
        <p:spPr>
          <a:xfrm>
            <a:off x="502633" y="299441"/>
            <a:ext cx="831646" cy="82023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79719E6-869F-0A42-E00B-74422CB425F4}"/>
              </a:ext>
            </a:extLst>
          </p:cNvPr>
          <p:cNvSpPr txBox="1"/>
          <p:nvPr/>
        </p:nvSpPr>
        <p:spPr>
          <a:xfrm>
            <a:off x="1604866" y="568637"/>
            <a:ext cx="8210938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KPI 3 :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Chain Organizations w.r.t Total Performance Score as no score.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9CC14F-3F25-4B56-F9AE-FF65266D34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49" y="472446"/>
            <a:ext cx="505408" cy="5054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6AE47B-BF1C-A364-7C40-F2F8172B942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4" t="6861" r="3853" b="2343"/>
          <a:stretch/>
        </p:blipFill>
        <p:spPr>
          <a:xfrm>
            <a:off x="335902" y="1677635"/>
            <a:ext cx="5505062" cy="322093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F82804D-309C-A2C4-6BED-0AD47FEA79F2}"/>
              </a:ext>
            </a:extLst>
          </p:cNvPr>
          <p:cNvSpPr/>
          <p:nvPr/>
        </p:nvSpPr>
        <p:spPr>
          <a:xfrm>
            <a:off x="6960638" y="1884784"/>
            <a:ext cx="1838129" cy="485192"/>
          </a:xfrm>
          <a:prstGeom prst="rect">
            <a:avLst/>
          </a:prstGeom>
          <a:solidFill>
            <a:srgbClr val="58B6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Key Findings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725061-4605-E3C8-8366-F3C6789C9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4065" y="2812850"/>
            <a:ext cx="498254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Chain Organization with Maximum Non-Scored Performance: 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These two chain organizations, DaVita with 119 and Fresenius Medical Care with 118, hold the highest number of non-scored facilities.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</a:t>
            </a:r>
            <a:r>
              <a:rPr lang="en-US" altLang="en-US" sz="1200" b="1" dirty="0">
                <a:latin typeface="Arial" panose="020B0604020202020204" pitchFamily="34" charset="0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Count of no score is 369.</a:t>
            </a:r>
          </a:p>
        </p:txBody>
      </p:sp>
    </p:spTree>
    <p:extLst>
      <p:ext uri="{BB962C8B-B14F-4D97-AF65-F5344CB8AC3E}">
        <p14:creationId xmlns:p14="http://schemas.microsoft.com/office/powerpoint/2010/main" val="3492956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5853CB-B8B0-493A-B265-AA7795626625}"/>
              </a:ext>
            </a:extLst>
          </p:cNvPr>
          <p:cNvSpPr txBox="1"/>
          <p:nvPr/>
        </p:nvSpPr>
        <p:spPr>
          <a:xfrm>
            <a:off x="408992" y="250205"/>
            <a:ext cx="11430000" cy="67710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Index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55A67E2F-A8C6-44F7-985F-772C14236A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C531A2B2-876B-45BF-993B-6CDB1B8BF9AB}" type="datetime1">
              <a:rPr lang="en-US" smtClean="0"/>
              <a:t>4/21/2024</a:t>
            </a:fld>
            <a:endParaRPr lang="en-US" dirty="0"/>
          </a:p>
        </p:txBody>
      </p:sp>
      <p:sp>
        <p:nvSpPr>
          <p:cNvPr id="5" name="Slide Number Placeholder 10">
            <a:extLst>
              <a:ext uri="{FF2B5EF4-FFF2-40B4-BE49-F238E27FC236}">
                <a16:creationId xmlns:a16="http://schemas.microsoft.com/office/drawing/2014/main" id="{572138F8-2B19-4BA5-9F96-38D8EA0D3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7C762C-AFEC-41AB-87FC-30D41D938410}" type="slidenum">
              <a:rPr lang="en-US" smtClean="0"/>
              <a:t>9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09B64C1-8F12-4E30-8039-D6939CAC246E}"/>
              </a:ext>
            </a:extLst>
          </p:cNvPr>
          <p:cNvSpPr/>
          <p:nvPr/>
        </p:nvSpPr>
        <p:spPr>
          <a:xfrm>
            <a:off x="4291025" y="1184988"/>
            <a:ext cx="4302469" cy="427564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79A18C0-7DF7-4BE1-B219-EDDCBE127094}"/>
              </a:ext>
            </a:extLst>
          </p:cNvPr>
          <p:cNvSpPr/>
          <p:nvPr/>
        </p:nvSpPr>
        <p:spPr>
          <a:xfrm>
            <a:off x="3812799" y="2790713"/>
            <a:ext cx="1018574" cy="101857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634C787-2826-47C4-9405-5CE65B004850}"/>
              </a:ext>
            </a:extLst>
          </p:cNvPr>
          <p:cNvSpPr/>
          <p:nvPr/>
        </p:nvSpPr>
        <p:spPr>
          <a:xfrm>
            <a:off x="7556575" y="1456437"/>
            <a:ext cx="1018574" cy="10185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88FF811-7EDE-4812-9372-3F8D28E6F303}"/>
              </a:ext>
            </a:extLst>
          </p:cNvPr>
          <p:cNvSpPr/>
          <p:nvPr/>
        </p:nvSpPr>
        <p:spPr>
          <a:xfrm>
            <a:off x="4360237" y="4247552"/>
            <a:ext cx="1018574" cy="10185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B3FC816-C968-46F9-82FF-D5D45D386305}"/>
              </a:ext>
            </a:extLst>
          </p:cNvPr>
          <p:cNvSpPr/>
          <p:nvPr/>
        </p:nvSpPr>
        <p:spPr>
          <a:xfrm>
            <a:off x="8054162" y="2773318"/>
            <a:ext cx="1018574" cy="101857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1AF4989-A43F-4181-A2B0-197914F4E2BD}"/>
              </a:ext>
            </a:extLst>
          </p:cNvPr>
          <p:cNvSpPr/>
          <p:nvPr/>
        </p:nvSpPr>
        <p:spPr>
          <a:xfrm>
            <a:off x="6024151" y="4799324"/>
            <a:ext cx="1018574" cy="101857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F3F5BF2-873C-498D-B04C-B5411712B568}"/>
              </a:ext>
            </a:extLst>
          </p:cNvPr>
          <p:cNvSpPr/>
          <p:nvPr/>
        </p:nvSpPr>
        <p:spPr>
          <a:xfrm>
            <a:off x="7481930" y="4155511"/>
            <a:ext cx="1018574" cy="10185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4AA9417-D68F-4E2D-8B1D-BBF9A6501E97}"/>
              </a:ext>
            </a:extLst>
          </p:cNvPr>
          <p:cNvSpPr txBox="1"/>
          <p:nvPr/>
        </p:nvSpPr>
        <p:spPr>
          <a:xfrm>
            <a:off x="8880129" y="1756221"/>
            <a:ext cx="3311871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KPI 1 :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Number of Patients across various summaries.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BE97FF7-A974-40FC-B04E-60408C49CE7E}"/>
              </a:ext>
            </a:extLst>
          </p:cNvPr>
          <p:cNvSpPr txBox="1"/>
          <p:nvPr/>
        </p:nvSpPr>
        <p:spPr>
          <a:xfrm>
            <a:off x="9304279" y="3198379"/>
            <a:ext cx="3311871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KPI 2 :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Profit Vs Non – profit Stats.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AE3CBEF-385C-4052-9A09-60BA1126803A}"/>
              </a:ext>
            </a:extLst>
          </p:cNvPr>
          <p:cNvSpPr txBox="1"/>
          <p:nvPr/>
        </p:nvSpPr>
        <p:spPr>
          <a:xfrm>
            <a:off x="8700025" y="4931591"/>
            <a:ext cx="3411112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KPI 3 :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Chain Organizations w.r.t Total Performance Score as no score.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00B2F67-6850-4150-AE73-799CB00B6D57}"/>
              </a:ext>
            </a:extLst>
          </p:cNvPr>
          <p:cNvSpPr txBox="1"/>
          <p:nvPr/>
        </p:nvSpPr>
        <p:spPr>
          <a:xfrm flipH="1">
            <a:off x="338728" y="3282195"/>
            <a:ext cx="3311871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r">
              <a:buClr>
                <a:schemeClr val="accent1"/>
              </a:buClr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KPI 6 :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Average Payment Reduction Rate.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DC9416A-B691-4D59-82D3-B7617FB91401}"/>
              </a:ext>
            </a:extLst>
          </p:cNvPr>
          <p:cNvSpPr txBox="1"/>
          <p:nvPr/>
        </p:nvSpPr>
        <p:spPr>
          <a:xfrm flipH="1">
            <a:off x="844814" y="4765922"/>
            <a:ext cx="3311871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r">
              <a:buClr>
                <a:schemeClr val="accent1"/>
              </a:buClr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KPI 5 :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 of Category Text as Expected. 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44ADCF9-F787-4172-B0B3-0C19464D15D8}"/>
              </a:ext>
            </a:extLst>
          </p:cNvPr>
          <p:cNvSpPr txBox="1"/>
          <p:nvPr/>
        </p:nvSpPr>
        <p:spPr>
          <a:xfrm flipH="1">
            <a:off x="3909526" y="6049982"/>
            <a:ext cx="245628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r">
              <a:buClr>
                <a:schemeClr val="accent1"/>
              </a:buClr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KPI 4 :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Dialysis Stations Stats.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14F08F-BE41-5746-AFE1-0A8FB0A07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24967" y="1642188"/>
            <a:ext cx="483331" cy="483331"/>
          </a:xfrm>
          <a:prstGeom prst="rect">
            <a:avLst/>
          </a:prstGeom>
          <a:noFill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1E7ABC-5088-6262-2C67-1237BDCC5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351" y="2985795"/>
            <a:ext cx="539960" cy="5399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2630C5-8EBA-89BB-C446-010A7D9C20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869" y="4338734"/>
            <a:ext cx="660614" cy="66061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9B33D7A-07AB-D424-AB37-305D116B56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475" y="5018313"/>
            <a:ext cx="540871" cy="54087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34792E8-E3E2-0024-63FA-FB7AA1BE77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307" y="4495799"/>
            <a:ext cx="540870" cy="54087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A816378-D2EA-11BB-7737-2A8D39AD8B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757" y="3004457"/>
            <a:ext cx="514358" cy="514358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683705C-6767-4B44-E2BB-A46D42BB66DB}"/>
              </a:ext>
            </a:extLst>
          </p:cNvPr>
          <p:cNvSpPr/>
          <p:nvPr/>
        </p:nvSpPr>
        <p:spPr>
          <a:xfrm>
            <a:off x="4335355" y="1432817"/>
            <a:ext cx="1018574" cy="10185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E595F57-C2AD-4BCC-22B2-A60AA1E3E8A2}"/>
              </a:ext>
            </a:extLst>
          </p:cNvPr>
          <p:cNvSpPr/>
          <p:nvPr/>
        </p:nvSpPr>
        <p:spPr>
          <a:xfrm>
            <a:off x="5967216" y="733024"/>
            <a:ext cx="1018574" cy="101857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2D60434-9575-2196-6D2F-A786199581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627" y="1696615"/>
            <a:ext cx="456895" cy="45689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523B2C7-C907-ED6B-0584-C81A7624C8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815" y="942392"/>
            <a:ext cx="548646" cy="54864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BEB7CA0-3041-83CE-D5F3-C7C1E5FE885B}"/>
              </a:ext>
            </a:extLst>
          </p:cNvPr>
          <p:cNvSpPr txBox="1"/>
          <p:nvPr/>
        </p:nvSpPr>
        <p:spPr>
          <a:xfrm flipH="1">
            <a:off x="789707" y="1773746"/>
            <a:ext cx="3311871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r">
              <a:buClr>
                <a:schemeClr val="accent1"/>
              </a:buClr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Dashboards :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Excel, Tableau, Power BI.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36C92E-E21A-03E8-D24E-71A8BED94649}"/>
              </a:ext>
            </a:extLst>
          </p:cNvPr>
          <p:cNvSpPr txBox="1"/>
          <p:nvPr/>
        </p:nvSpPr>
        <p:spPr>
          <a:xfrm flipH="1">
            <a:off x="6895321" y="603844"/>
            <a:ext cx="260246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r">
              <a:buClr>
                <a:schemeClr val="accent1"/>
              </a:buClr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Final Conclusion :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Conclusion.</a:t>
            </a:r>
          </a:p>
        </p:txBody>
      </p:sp>
    </p:spTree>
    <p:extLst>
      <p:ext uri="{BB962C8B-B14F-4D97-AF65-F5344CB8AC3E}">
        <p14:creationId xmlns:p14="http://schemas.microsoft.com/office/powerpoint/2010/main" val="4007182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ustom 1">
      <a:majorFont>
        <a:latin typeface="Century Gothic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2108</TotalTime>
  <Words>1143</Words>
  <Application>Microsoft Office PowerPoint</Application>
  <PresentationFormat>Widescreen</PresentationFormat>
  <Paragraphs>208</Paragraphs>
  <Slides>21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Century Gothic</vt:lpstr>
      <vt:lpstr>Segoe UI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trisnawanugroho</dc:creator>
  <cp:lastModifiedBy>Shiva0 Kumar</cp:lastModifiedBy>
  <cp:revision>81</cp:revision>
  <dcterms:created xsi:type="dcterms:W3CDTF">2018-11-09T07:05:59Z</dcterms:created>
  <dcterms:modified xsi:type="dcterms:W3CDTF">2024-04-21T04:07:12Z</dcterms:modified>
</cp:coreProperties>
</file>