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58" r:id="rId4"/>
    <p:sldId id="259" r:id="rId5"/>
    <p:sldId id="262" r:id="rId6"/>
    <p:sldId id="261"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9" r:id="rId25"/>
    <p:sldId id="280" r:id="rId26"/>
    <p:sldId id="281" r:id="rId27"/>
    <p:sldId id="278" r:id="rId28"/>
    <p:sldId id="282" r:id="rId29"/>
    <p:sldId id="283" r:id="rId30"/>
    <p:sldId id="284" r:id="rId31"/>
    <p:sldId id="285" r:id="rId32"/>
    <p:sldId id="287" r:id="rId33"/>
    <p:sldId id="288" r:id="rId34"/>
    <p:sldId id="298" r:id="rId35"/>
    <p:sldId id="290" r:id="rId36"/>
    <p:sldId id="291" r:id="rId37"/>
    <p:sldId id="292" r:id="rId38"/>
    <p:sldId id="293" r:id="rId39"/>
    <p:sldId id="297" r:id="rId40"/>
    <p:sldId id="294" r:id="rId41"/>
    <p:sldId id="296"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202" autoAdjust="0"/>
  </p:normalViewPr>
  <p:slideViewPr>
    <p:cSldViewPr snapToGrid="0">
      <p:cViewPr varScale="1">
        <p:scale>
          <a:sx n="127" d="100"/>
          <a:sy n="127" d="100"/>
        </p:scale>
        <p:origin x="894" y="120"/>
      </p:cViewPr>
      <p:guideLst/>
    </p:cSldViewPr>
  </p:slideViewPr>
  <p:notesTextViewPr>
    <p:cViewPr>
      <p:scale>
        <a:sx n="3" d="2"/>
        <a:sy n="3" d="2"/>
      </p:scale>
      <p:origin x="0" y="0"/>
    </p:cViewPr>
  </p:notesTextViewPr>
  <p:notesViewPr>
    <p:cSldViewPr snapToGrid="0">
      <p:cViewPr varScale="1">
        <p:scale>
          <a:sx n="129" d="100"/>
          <a:sy n="129" d="100"/>
        </p:scale>
        <p:origin x="4668" y="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D:\Users\rrt0042\Dropbox\Data\_Teaching\UNT\DSCI%205240\Slides\SlideFigure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'Dimension Reduction'!$C$1</c:f>
              <c:strCache>
                <c:ptCount val="1"/>
                <c:pt idx="0">
                  <c:v>x2</c:v>
                </c:pt>
              </c:strCache>
            </c:strRef>
          </c:tx>
          <c:spPr>
            <a:ln w="19050" cap="rnd">
              <a:noFill/>
              <a:round/>
            </a:ln>
            <a:effectLst/>
          </c:spPr>
          <c:marker>
            <c:symbol val="circle"/>
            <c:size val="8"/>
            <c:spPr>
              <a:solidFill>
                <a:srgbClr val="00853E"/>
              </a:solidFill>
              <a:ln w="9525">
                <a:solidFill>
                  <a:srgbClr val="00853E"/>
                </a:solidFill>
              </a:ln>
              <a:effectLst/>
            </c:spPr>
          </c:marker>
          <c:xVal>
            <c:numRef>
              <c:f>'Dimension Reduction'!$B$2:$B$11</c:f>
              <c:numCache>
                <c:formatCode>0.000</c:formatCode>
                <c:ptCount val="10"/>
                <c:pt idx="0">
                  <c:v>2.5</c:v>
                </c:pt>
                <c:pt idx="1">
                  <c:v>0.5</c:v>
                </c:pt>
                <c:pt idx="2">
                  <c:v>2.2000000000000002</c:v>
                </c:pt>
                <c:pt idx="3">
                  <c:v>1.9</c:v>
                </c:pt>
                <c:pt idx="4">
                  <c:v>3.1</c:v>
                </c:pt>
                <c:pt idx="5">
                  <c:v>2.2999999999999998</c:v>
                </c:pt>
                <c:pt idx="6">
                  <c:v>2</c:v>
                </c:pt>
                <c:pt idx="7">
                  <c:v>1</c:v>
                </c:pt>
                <c:pt idx="8">
                  <c:v>1.5</c:v>
                </c:pt>
                <c:pt idx="9">
                  <c:v>1.1000000000000001</c:v>
                </c:pt>
              </c:numCache>
            </c:numRef>
          </c:xVal>
          <c:yVal>
            <c:numRef>
              <c:f>'Dimension Reduction'!$C$2:$C$11</c:f>
              <c:numCache>
                <c:formatCode>0.000</c:formatCode>
                <c:ptCount val="10"/>
                <c:pt idx="0">
                  <c:v>2.4</c:v>
                </c:pt>
                <c:pt idx="1">
                  <c:v>0.7</c:v>
                </c:pt>
                <c:pt idx="2">
                  <c:v>2.9</c:v>
                </c:pt>
                <c:pt idx="3">
                  <c:v>2.2000000000000002</c:v>
                </c:pt>
                <c:pt idx="4">
                  <c:v>3</c:v>
                </c:pt>
                <c:pt idx="5">
                  <c:v>2.7</c:v>
                </c:pt>
                <c:pt idx="6">
                  <c:v>1.6</c:v>
                </c:pt>
                <c:pt idx="7">
                  <c:v>1.1000000000000001</c:v>
                </c:pt>
                <c:pt idx="8">
                  <c:v>1.6</c:v>
                </c:pt>
                <c:pt idx="9">
                  <c:v>0.9</c:v>
                </c:pt>
              </c:numCache>
            </c:numRef>
          </c:yVal>
          <c:smooth val="0"/>
          <c:extLst>
            <c:ext xmlns:c16="http://schemas.microsoft.com/office/drawing/2014/chart" uri="{C3380CC4-5D6E-409C-BE32-E72D297353CC}">
              <c16:uniqueId val="{00000000-E787-4F84-A7DE-79E98E2A0E5B}"/>
            </c:ext>
          </c:extLst>
        </c:ser>
        <c:dLbls>
          <c:showLegendKey val="0"/>
          <c:showVal val="0"/>
          <c:showCatName val="0"/>
          <c:showSerName val="0"/>
          <c:showPercent val="0"/>
          <c:showBubbleSize val="0"/>
        </c:dLbls>
        <c:axId val="1114560816"/>
        <c:axId val="1114557008"/>
      </c:scatterChart>
      <c:valAx>
        <c:axId val="1114560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x1</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14557008"/>
        <c:crosses val="autoZero"/>
        <c:crossBetween val="midCat"/>
      </c:valAx>
      <c:valAx>
        <c:axId val="111455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x2</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14560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31AB3-0DFC-4A2C-A64B-D984771522E0}"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12029407-8B29-47DA-B702-9EE590ADEC7C}">
      <dgm:prSet phldrT="[Text]"/>
      <dgm:spPr>
        <a:solidFill>
          <a:schemeClr val="accent1"/>
        </a:solidFill>
      </dgm:spPr>
      <dgm:t>
        <a:bodyPr/>
        <a:lstStyle/>
        <a:p>
          <a:r>
            <a:rPr lang="en-US" dirty="0">
              <a:latin typeface="Calibri" panose="020F0502020204030204" pitchFamily="34" charset="0"/>
            </a:rPr>
            <a:t>Airplane Deicing Costs</a:t>
          </a:r>
        </a:p>
      </dgm:t>
    </dgm:pt>
    <dgm:pt modelId="{88738192-2973-4DEB-BD15-CECEBCACCECA}" type="parTrans" cxnId="{E0F1CA22-A4B2-4706-A653-B626DEE7864F}">
      <dgm:prSet/>
      <dgm:spPr/>
      <dgm:t>
        <a:bodyPr/>
        <a:lstStyle/>
        <a:p>
          <a:endParaRPr lang="en-US">
            <a:latin typeface="Calibri" panose="020F0502020204030204" pitchFamily="34" charset="0"/>
          </a:endParaRPr>
        </a:p>
      </dgm:t>
    </dgm:pt>
    <dgm:pt modelId="{49D37A47-0DF0-4156-A5B1-4EB44F214231}" type="sibTrans" cxnId="{E0F1CA22-A4B2-4706-A653-B626DEE7864F}">
      <dgm:prSet/>
      <dgm:spPr/>
      <dgm:t>
        <a:bodyPr/>
        <a:lstStyle/>
        <a:p>
          <a:endParaRPr lang="en-US">
            <a:latin typeface="Calibri" panose="020F0502020204030204" pitchFamily="34" charset="0"/>
          </a:endParaRPr>
        </a:p>
      </dgm:t>
    </dgm:pt>
    <dgm:pt modelId="{1FD61A5A-C947-4793-A9D8-935498A03A23}">
      <dgm:prSet phldrT="[Text]"/>
      <dgm:spPr>
        <a:solidFill>
          <a:schemeClr val="accent1"/>
        </a:solidFill>
      </dgm:spPr>
      <dgm:t>
        <a:bodyPr/>
        <a:lstStyle/>
        <a:p>
          <a:r>
            <a:rPr lang="en-US" dirty="0">
              <a:latin typeface="Calibri" panose="020F0502020204030204" pitchFamily="34" charset="0"/>
            </a:rPr>
            <a:t>Snowplow Costs</a:t>
          </a:r>
        </a:p>
      </dgm:t>
    </dgm:pt>
    <dgm:pt modelId="{6548789A-B01E-469B-88D2-B58392655D88}" type="parTrans" cxnId="{A9E56F89-CCB5-488C-B1F8-283A2D05DB5B}">
      <dgm:prSet/>
      <dgm:spPr/>
      <dgm:t>
        <a:bodyPr/>
        <a:lstStyle/>
        <a:p>
          <a:endParaRPr lang="en-US">
            <a:latin typeface="Calibri" panose="020F0502020204030204" pitchFamily="34" charset="0"/>
          </a:endParaRPr>
        </a:p>
      </dgm:t>
    </dgm:pt>
    <dgm:pt modelId="{56E4F5CE-59E8-4EF0-945B-255EA69924A3}" type="sibTrans" cxnId="{A9E56F89-CCB5-488C-B1F8-283A2D05DB5B}">
      <dgm:prSet/>
      <dgm:spPr/>
      <dgm:t>
        <a:bodyPr/>
        <a:lstStyle/>
        <a:p>
          <a:endParaRPr lang="en-US">
            <a:latin typeface="Calibri" panose="020F0502020204030204" pitchFamily="34" charset="0"/>
          </a:endParaRPr>
        </a:p>
      </dgm:t>
    </dgm:pt>
    <dgm:pt modelId="{C2EA0406-1837-4318-A799-FD4A833BF8F5}">
      <dgm:prSet phldrT="[Text]"/>
      <dgm:spPr>
        <a:solidFill>
          <a:schemeClr val="accent1"/>
        </a:solidFill>
      </dgm:spPr>
      <dgm:t>
        <a:bodyPr/>
        <a:lstStyle/>
        <a:p>
          <a:r>
            <a:rPr lang="en-US" dirty="0">
              <a:latin typeface="Calibri" panose="020F0502020204030204" pitchFamily="34" charset="0"/>
            </a:rPr>
            <a:t>Heat stroke</a:t>
          </a:r>
        </a:p>
      </dgm:t>
    </dgm:pt>
    <dgm:pt modelId="{A6F88113-46D1-4827-877E-9560C5288A26}" type="parTrans" cxnId="{B2CD7D42-1166-44FF-89CA-42DE2C3E3A4F}">
      <dgm:prSet/>
      <dgm:spPr/>
      <dgm:t>
        <a:bodyPr/>
        <a:lstStyle/>
        <a:p>
          <a:endParaRPr lang="en-US">
            <a:latin typeface="Calibri" panose="020F0502020204030204" pitchFamily="34" charset="0"/>
          </a:endParaRPr>
        </a:p>
      </dgm:t>
    </dgm:pt>
    <dgm:pt modelId="{64727389-8946-43C0-A9DC-46A3E83B7AEE}" type="sibTrans" cxnId="{B2CD7D42-1166-44FF-89CA-42DE2C3E3A4F}">
      <dgm:prSet/>
      <dgm:spPr/>
      <dgm:t>
        <a:bodyPr/>
        <a:lstStyle/>
        <a:p>
          <a:endParaRPr lang="en-US">
            <a:latin typeface="Calibri" panose="020F0502020204030204" pitchFamily="34" charset="0"/>
          </a:endParaRPr>
        </a:p>
      </dgm:t>
    </dgm:pt>
    <dgm:pt modelId="{C293A1FA-4113-43BF-934E-B45E5BCF11DD}">
      <dgm:prSet phldrT="[Text]"/>
      <dgm:spPr/>
      <dgm:t>
        <a:bodyPr/>
        <a:lstStyle/>
        <a:p>
          <a:r>
            <a:rPr lang="en-US" dirty="0">
              <a:solidFill>
                <a:srgbClr val="00853E"/>
              </a:solidFill>
              <a:latin typeface="Calibri" panose="020F0502020204030204" pitchFamily="34" charset="0"/>
            </a:rPr>
            <a:t>Temperature?</a:t>
          </a:r>
        </a:p>
      </dgm:t>
    </dgm:pt>
    <dgm:pt modelId="{78E4788F-7136-49D5-A84D-B71AC7BB3B0C}" type="parTrans" cxnId="{2B2D4340-E12B-4174-B5CA-3E4002F25680}">
      <dgm:prSet/>
      <dgm:spPr/>
      <dgm:t>
        <a:bodyPr/>
        <a:lstStyle/>
        <a:p>
          <a:endParaRPr lang="en-US">
            <a:latin typeface="Calibri" panose="020F0502020204030204" pitchFamily="34" charset="0"/>
          </a:endParaRPr>
        </a:p>
      </dgm:t>
    </dgm:pt>
    <dgm:pt modelId="{437B4ABF-4F6D-482C-922F-1F05449C39F2}" type="sibTrans" cxnId="{2B2D4340-E12B-4174-B5CA-3E4002F25680}">
      <dgm:prSet/>
      <dgm:spPr/>
      <dgm:t>
        <a:bodyPr/>
        <a:lstStyle/>
        <a:p>
          <a:endParaRPr lang="en-US">
            <a:latin typeface="Calibri" panose="020F0502020204030204" pitchFamily="34" charset="0"/>
          </a:endParaRPr>
        </a:p>
      </dgm:t>
    </dgm:pt>
    <dgm:pt modelId="{1BC76DE6-2BB5-4CEA-AFC2-74CA73C6524B}" type="pres">
      <dgm:prSet presAssocID="{3D431AB3-0DFC-4A2C-A64B-D984771522E0}" presName="Name0" presStyleCnt="0">
        <dgm:presLayoutVars>
          <dgm:chMax val="4"/>
          <dgm:resizeHandles val="exact"/>
        </dgm:presLayoutVars>
      </dgm:prSet>
      <dgm:spPr/>
    </dgm:pt>
    <dgm:pt modelId="{2FBC1BAA-5EDE-45CF-A086-DDE556213849}" type="pres">
      <dgm:prSet presAssocID="{3D431AB3-0DFC-4A2C-A64B-D984771522E0}" presName="ellipse" presStyleLbl="trBgShp" presStyleIdx="0" presStyleCnt="1" custLinFactNeighborY="-1926"/>
      <dgm:spPr>
        <a:solidFill>
          <a:schemeClr val="accent5">
            <a:alpha val="40000"/>
          </a:schemeClr>
        </a:solidFill>
        <a:ln>
          <a:solidFill>
            <a:schemeClr val="accent5"/>
          </a:solidFill>
        </a:ln>
      </dgm:spPr>
    </dgm:pt>
    <dgm:pt modelId="{B97E1379-ABFB-4765-8CAE-7B99000F3B7F}" type="pres">
      <dgm:prSet presAssocID="{3D431AB3-0DFC-4A2C-A64B-D984771522E0}" presName="arrow1" presStyleLbl="fgShp" presStyleIdx="0" presStyleCnt="1"/>
      <dgm:spPr>
        <a:solidFill>
          <a:srgbClr val="00853E"/>
        </a:solidFill>
      </dgm:spPr>
    </dgm:pt>
    <dgm:pt modelId="{8F0DDEBA-F77B-42AA-8E69-3AEBDC2048D9}" type="pres">
      <dgm:prSet presAssocID="{3D431AB3-0DFC-4A2C-A64B-D984771522E0}" presName="rectangle" presStyleLbl="revTx" presStyleIdx="0" presStyleCnt="1">
        <dgm:presLayoutVars>
          <dgm:bulletEnabled val="1"/>
        </dgm:presLayoutVars>
      </dgm:prSet>
      <dgm:spPr/>
    </dgm:pt>
    <dgm:pt modelId="{3CEEA476-50E8-4B90-A43B-F052D5854A6A}" type="pres">
      <dgm:prSet presAssocID="{1FD61A5A-C947-4793-A9D8-935498A03A23}" presName="item1" presStyleLbl="node1" presStyleIdx="0" presStyleCnt="3">
        <dgm:presLayoutVars>
          <dgm:bulletEnabled val="1"/>
        </dgm:presLayoutVars>
      </dgm:prSet>
      <dgm:spPr/>
    </dgm:pt>
    <dgm:pt modelId="{C4A78397-808D-4477-9311-87E1364D85C3}" type="pres">
      <dgm:prSet presAssocID="{C2EA0406-1837-4318-A799-FD4A833BF8F5}" presName="item2" presStyleLbl="node1" presStyleIdx="1" presStyleCnt="3">
        <dgm:presLayoutVars>
          <dgm:bulletEnabled val="1"/>
        </dgm:presLayoutVars>
      </dgm:prSet>
      <dgm:spPr/>
    </dgm:pt>
    <dgm:pt modelId="{4AC3CC1F-2D35-467A-BEAA-065ACA90144A}" type="pres">
      <dgm:prSet presAssocID="{C293A1FA-4113-43BF-934E-B45E5BCF11DD}" presName="item3" presStyleLbl="node1" presStyleIdx="2" presStyleCnt="3">
        <dgm:presLayoutVars>
          <dgm:bulletEnabled val="1"/>
        </dgm:presLayoutVars>
      </dgm:prSet>
      <dgm:spPr/>
    </dgm:pt>
    <dgm:pt modelId="{FA76FA7D-DD57-4978-AD34-F66A21EAEF7C}" type="pres">
      <dgm:prSet presAssocID="{3D431AB3-0DFC-4A2C-A64B-D984771522E0}" presName="funnel" presStyleLbl="trAlignAcc1" presStyleIdx="0" presStyleCnt="1" custLinFactNeighborX="0" custLinFactNeighborY="-893"/>
      <dgm:spPr>
        <a:ln>
          <a:solidFill>
            <a:srgbClr val="00853E"/>
          </a:solidFill>
        </a:ln>
      </dgm:spPr>
    </dgm:pt>
  </dgm:ptLst>
  <dgm:cxnLst>
    <dgm:cxn modelId="{213A8F03-FD9C-4253-B7A6-EFF496714A7F}" type="presOf" srcId="{3D431AB3-0DFC-4A2C-A64B-D984771522E0}" destId="{1BC76DE6-2BB5-4CEA-AFC2-74CA73C6524B}" srcOrd="0" destOrd="0" presId="urn:microsoft.com/office/officeart/2005/8/layout/funnel1"/>
    <dgm:cxn modelId="{E0F1CA22-A4B2-4706-A653-B626DEE7864F}" srcId="{3D431AB3-0DFC-4A2C-A64B-D984771522E0}" destId="{12029407-8B29-47DA-B702-9EE590ADEC7C}" srcOrd="0" destOrd="0" parTransId="{88738192-2973-4DEB-BD15-CECEBCACCECA}" sibTransId="{49D37A47-0DF0-4156-A5B1-4EB44F214231}"/>
    <dgm:cxn modelId="{A4FDA72F-32EA-433A-8901-AA50EF57CC62}" type="presOf" srcId="{C293A1FA-4113-43BF-934E-B45E5BCF11DD}" destId="{8F0DDEBA-F77B-42AA-8E69-3AEBDC2048D9}" srcOrd="0" destOrd="0" presId="urn:microsoft.com/office/officeart/2005/8/layout/funnel1"/>
    <dgm:cxn modelId="{2B2D4340-E12B-4174-B5CA-3E4002F25680}" srcId="{3D431AB3-0DFC-4A2C-A64B-D984771522E0}" destId="{C293A1FA-4113-43BF-934E-B45E5BCF11DD}" srcOrd="3" destOrd="0" parTransId="{78E4788F-7136-49D5-A84D-B71AC7BB3B0C}" sibTransId="{437B4ABF-4F6D-482C-922F-1F05449C39F2}"/>
    <dgm:cxn modelId="{B2CD7D42-1166-44FF-89CA-42DE2C3E3A4F}" srcId="{3D431AB3-0DFC-4A2C-A64B-D984771522E0}" destId="{C2EA0406-1837-4318-A799-FD4A833BF8F5}" srcOrd="2" destOrd="0" parTransId="{A6F88113-46D1-4827-877E-9560C5288A26}" sibTransId="{64727389-8946-43C0-A9DC-46A3E83B7AEE}"/>
    <dgm:cxn modelId="{09358469-D858-40AB-9804-614EFE9F7B39}" type="presOf" srcId="{C2EA0406-1837-4318-A799-FD4A833BF8F5}" destId="{3CEEA476-50E8-4B90-A43B-F052D5854A6A}" srcOrd="0" destOrd="0" presId="urn:microsoft.com/office/officeart/2005/8/layout/funnel1"/>
    <dgm:cxn modelId="{CAA7B458-9E2F-4C6A-A05A-FAA95BF91679}" type="presOf" srcId="{1FD61A5A-C947-4793-A9D8-935498A03A23}" destId="{C4A78397-808D-4477-9311-87E1364D85C3}" srcOrd="0" destOrd="0" presId="urn:microsoft.com/office/officeart/2005/8/layout/funnel1"/>
    <dgm:cxn modelId="{A9E56F89-CCB5-488C-B1F8-283A2D05DB5B}" srcId="{3D431AB3-0DFC-4A2C-A64B-D984771522E0}" destId="{1FD61A5A-C947-4793-A9D8-935498A03A23}" srcOrd="1" destOrd="0" parTransId="{6548789A-B01E-469B-88D2-B58392655D88}" sibTransId="{56E4F5CE-59E8-4EF0-945B-255EA69924A3}"/>
    <dgm:cxn modelId="{37FC8D8F-E618-47D5-8157-15CF78D7319A}" type="presOf" srcId="{12029407-8B29-47DA-B702-9EE590ADEC7C}" destId="{4AC3CC1F-2D35-467A-BEAA-065ACA90144A}" srcOrd="0" destOrd="0" presId="urn:microsoft.com/office/officeart/2005/8/layout/funnel1"/>
    <dgm:cxn modelId="{95558EAC-AE17-40D9-BC0C-F69CE4B4408A}" type="presParOf" srcId="{1BC76DE6-2BB5-4CEA-AFC2-74CA73C6524B}" destId="{2FBC1BAA-5EDE-45CF-A086-DDE556213849}" srcOrd="0" destOrd="0" presId="urn:microsoft.com/office/officeart/2005/8/layout/funnel1"/>
    <dgm:cxn modelId="{E0DD651D-A903-4E50-B263-FDEC6FA66E45}" type="presParOf" srcId="{1BC76DE6-2BB5-4CEA-AFC2-74CA73C6524B}" destId="{B97E1379-ABFB-4765-8CAE-7B99000F3B7F}" srcOrd="1" destOrd="0" presId="urn:microsoft.com/office/officeart/2005/8/layout/funnel1"/>
    <dgm:cxn modelId="{4E0055DA-BFB5-472D-B0D8-CC3A0EF1A9AE}" type="presParOf" srcId="{1BC76DE6-2BB5-4CEA-AFC2-74CA73C6524B}" destId="{8F0DDEBA-F77B-42AA-8E69-3AEBDC2048D9}" srcOrd="2" destOrd="0" presId="urn:microsoft.com/office/officeart/2005/8/layout/funnel1"/>
    <dgm:cxn modelId="{43D93DD8-0D18-4AD0-A57B-F68881986C19}" type="presParOf" srcId="{1BC76DE6-2BB5-4CEA-AFC2-74CA73C6524B}" destId="{3CEEA476-50E8-4B90-A43B-F052D5854A6A}" srcOrd="3" destOrd="0" presId="urn:microsoft.com/office/officeart/2005/8/layout/funnel1"/>
    <dgm:cxn modelId="{294594E7-2F0D-4093-A4FF-BE070123965B}" type="presParOf" srcId="{1BC76DE6-2BB5-4CEA-AFC2-74CA73C6524B}" destId="{C4A78397-808D-4477-9311-87E1364D85C3}" srcOrd="4" destOrd="0" presId="urn:microsoft.com/office/officeart/2005/8/layout/funnel1"/>
    <dgm:cxn modelId="{9C5D1112-99EC-411B-8BB7-3093C09635BA}" type="presParOf" srcId="{1BC76DE6-2BB5-4CEA-AFC2-74CA73C6524B}" destId="{4AC3CC1F-2D35-467A-BEAA-065ACA90144A}" srcOrd="5" destOrd="0" presId="urn:microsoft.com/office/officeart/2005/8/layout/funnel1"/>
    <dgm:cxn modelId="{BD56AC3B-B59E-446B-87B4-6F3558127415}" type="presParOf" srcId="{1BC76DE6-2BB5-4CEA-AFC2-74CA73C6524B}" destId="{FA76FA7D-DD57-4978-AD34-F66A21EAEF7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C1BAA-5EDE-45CF-A086-DDE556213849}">
      <dsp:nvSpPr>
        <dsp:cNvPr id="0" name=""/>
        <dsp:cNvSpPr/>
      </dsp:nvSpPr>
      <dsp:spPr>
        <a:xfrm>
          <a:off x="1479625" y="162919"/>
          <a:ext cx="3728233" cy="1294766"/>
        </a:xfrm>
        <a:prstGeom prst="ellipse">
          <a:avLst/>
        </a:prstGeom>
        <a:solidFill>
          <a:schemeClr val="accent5">
            <a:alpha val="40000"/>
          </a:schemeClr>
        </a:solidFill>
        <a:ln>
          <a:solidFill>
            <a:schemeClr val="accent5"/>
          </a:solidFill>
        </a:ln>
        <a:effectLst/>
      </dsp:spPr>
      <dsp:style>
        <a:lnRef idx="0">
          <a:scrgbClr r="0" g="0" b="0"/>
        </a:lnRef>
        <a:fillRef idx="1">
          <a:scrgbClr r="0" g="0" b="0"/>
        </a:fillRef>
        <a:effectRef idx="0">
          <a:scrgbClr r="0" g="0" b="0"/>
        </a:effectRef>
        <a:fontRef idx="minor"/>
      </dsp:style>
    </dsp:sp>
    <dsp:sp modelId="{B97E1379-ABFB-4765-8CAE-7B99000F3B7F}">
      <dsp:nvSpPr>
        <dsp:cNvPr id="0" name=""/>
        <dsp:cNvSpPr/>
      </dsp:nvSpPr>
      <dsp:spPr>
        <a:xfrm>
          <a:off x="2988259" y="3358299"/>
          <a:ext cx="722525" cy="462416"/>
        </a:xfrm>
        <a:prstGeom prst="downArrow">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0DDEBA-F77B-42AA-8E69-3AEBDC2048D9}">
      <dsp:nvSpPr>
        <dsp:cNvPr id="0" name=""/>
        <dsp:cNvSpPr/>
      </dsp:nvSpPr>
      <dsp:spPr>
        <a:xfrm>
          <a:off x="1615460" y="3728233"/>
          <a:ext cx="3468123" cy="86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00853E"/>
              </a:solidFill>
              <a:latin typeface="Calibri" panose="020F0502020204030204" pitchFamily="34" charset="0"/>
            </a:rPr>
            <a:t>Temperature?</a:t>
          </a:r>
        </a:p>
      </dsp:txBody>
      <dsp:txXfrm>
        <a:off x="1615460" y="3728233"/>
        <a:ext cx="3468123" cy="867030"/>
      </dsp:txXfrm>
    </dsp:sp>
    <dsp:sp modelId="{3CEEA476-50E8-4B90-A43B-F052D5854A6A}">
      <dsp:nvSpPr>
        <dsp:cNvPr id="0" name=""/>
        <dsp:cNvSpPr/>
      </dsp:nvSpPr>
      <dsp:spPr>
        <a:xfrm>
          <a:off x="2835084" y="1582620"/>
          <a:ext cx="1300546" cy="130054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rPr>
            <a:t>Heat stroke</a:t>
          </a:r>
        </a:p>
      </dsp:txBody>
      <dsp:txXfrm>
        <a:off x="3025545" y="1773081"/>
        <a:ext cx="919624" cy="919624"/>
      </dsp:txXfrm>
    </dsp:sp>
    <dsp:sp modelId="{C4A78397-808D-4477-9311-87E1364D85C3}">
      <dsp:nvSpPr>
        <dsp:cNvPr id="0" name=""/>
        <dsp:cNvSpPr/>
      </dsp:nvSpPr>
      <dsp:spPr>
        <a:xfrm>
          <a:off x="1904470" y="606921"/>
          <a:ext cx="1300546" cy="130054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rPr>
            <a:t>Snowplow Costs</a:t>
          </a:r>
        </a:p>
      </dsp:txBody>
      <dsp:txXfrm>
        <a:off x="2094931" y="797382"/>
        <a:ext cx="919624" cy="919624"/>
      </dsp:txXfrm>
    </dsp:sp>
    <dsp:sp modelId="{4AC3CC1F-2D35-467A-BEAA-065ACA90144A}">
      <dsp:nvSpPr>
        <dsp:cNvPr id="0" name=""/>
        <dsp:cNvSpPr/>
      </dsp:nvSpPr>
      <dsp:spPr>
        <a:xfrm>
          <a:off x="3233918" y="292478"/>
          <a:ext cx="1300546" cy="130054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rPr>
            <a:t>Airplane Deicing Costs</a:t>
          </a:r>
        </a:p>
      </dsp:txBody>
      <dsp:txXfrm>
        <a:off x="3424379" y="482939"/>
        <a:ext cx="919624" cy="919624"/>
      </dsp:txXfrm>
    </dsp:sp>
    <dsp:sp modelId="{FA76FA7D-DD57-4978-AD34-F66A21EAEF7C}">
      <dsp:nvSpPr>
        <dsp:cNvPr id="0" name=""/>
        <dsp:cNvSpPr/>
      </dsp:nvSpPr>
      <dsp:spPr>
        <a:xfrm>
          <a:off x="1326450" y="0"/>
          <a:ext cx="4046144" cy="3236915"/>
        </a:xfrm>
        <a:prstGeom prst="funnel">
          <a:avLst/>
        </a:prstGeom>
        <a:solidFill>
          <a:schemeClr val="lt1">
            <a:alpha val="40000"/>
            <a:hueOff val="0"/>
            <a:satOff val="0"/>
            <a:lumOff val="0"/>
            <a:alphaOff val="0"/>
          </a:schemeClr>
        </a:solidFill>
        <a:ln w="6350" cap="flat" cmpd="sng" algn="ctr">
          <a:solidFill>
            <a:srgbClr val="00853E"/>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B9987-F49D-4F89-BCF1-FA38654CECD8}"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DCBF0-EAA8-41DD-A1C1-E485B2586A20}" type="slidenum">
              <a:rPr lang="en-US" smtClean="0"/>
              <a:t>‹#›</a:t>
            </a:fld>
            <a:endParaRPr lang="en-US"/>
          </a:p>
        </p:txBody>
      </p:sp>
    </p:spTree>
    <p:extLst>
      <p:ext uri="{BB962C8B-B14F-4D97-AF65-F5344CB8AC3E}">
        <p14:creationId xmlns:p14="http://schemas.microsoft.com/office/powerpoint/2010/main" val="100523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vvR3JSXO2fo"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fItksxO6RZ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3:  Dimension Reduction/Introduction to SAS Enterprise Miner</a:t>
            </a:r>
          </a:p>
          <a:p>
            <a:endParaRPr lang="en-US" dirty="0"/>
          </a:p>
          <a:p>
            <a:r>
              <a:rPr lang="en-US" dirty="0"/>
              <a:t>Module Objectives:</a:t>
            </a:r>
          </a:p>
          <a:p>
            <a:r>
              <a:rPr lang="en-US" dirty="0"/>
              <a:t>Identify the rationale  for dimension reduction</a:t>
            </a:r>
          </a:p>
          <a:p>
            <a:r>
              <a:rPr lang="en-US" dirty="0"/>
              <a:t>Identify the steps of  the principal components analysis algorithm</a:t>
            </a:r>
          </a:p>
          <a:p>
            <a:r>
              <a:rPr lang="en-US" dirty="0"/>
              <a:t>Identify the requirements for principal components analysis</a:t>
            </a:r>
          </a:p>
          <a:p>
            <a:r>
              <a:rPr lang="en-US" dirty="0"/>
              <a:t>Interpret the results of principal components analysis</a:t>
            </a:r>
          </a:p>
          <a:p>
            <a:r>
              <a:rPr lang="en-US" dirty="0"/>
              <a:t>Identify the steps of SEMMA and their relationship to SAS Enterprise Miner</a:t>
            </a:r>
          </a:p>
          <a:p>
            <a:r>
              <a:rPr lang="en-US" dirty="0"/>
              <a:t>Identify the steps of  CRISP-DM methodology</a:t>
            </a:r>
          </a:p>
          <a:p>
            <a:r>
              <a:rPr lang="en-US" dirty="0"/>
              <a:t>Use SAS Enterprise Miner to create a linear regression model</a:t>
            </a:r>
          </a:p>
        </p:txBody>
      </p:sp>
      <p:sp>
        <p:nvSpPr>
          <p:cNvPr id="4" name="Slide Number Placeholder 3"/>
          <p:cNvSpPr>
            <a:spLocks noGrp="1"/>
          </p:cNvSpPr>
          <p:nvPr>
            <p:ph type="sldNum" sz="quarter" idx="10"/>
          </p:nvPr>
        </p:nvSpPr>
        <p:spPr/>
        <p:txBody>
          <a:bodyPr/>
          <a:lstStyle/>
          <a:p>
            <a:fld id="{42DDCBF0-EAA8-41DD-A1C1-E485B2586A20}" type="slidenum">
              <a:rPr lang="en-US" smtClean="0"/>
              <a:t>1</a:t>
            </a:fld>
            <a:endParaRPr lang="en-US"/>
          </a:p>
        </p:txBody>
      </p:sp>
    </p:spTree>
    <p:extLst>
      <p:ext uri="{BB962C8B-B14F-4D97-AF65-F5344CB8AC3E}">
        <p14:creationId xmlns:p14="http://schemas.microsoft.com/office/powerpoint/2010/main" val="408264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generally</a:t>
            </a:r>
            <a:r>
              <a:rPr lang="en-US" baseline="0" dirty="0"/>
              <a:t> represent matrices using bold, capital letters.  </a:t>
            </a:r>
          </a:p>
          <a:p>
            <a:endParaRPr lang="en-US" baseline="0" dirty="0"/>
          </a:p>
          <a:p>
            <a:r>
              <a:rPr lang="en-US" dirty="0"/>
              <a:t>Addition and</a:t>
            </a:r>
            <a:r>
              <a:rPr lang="en-US" baseline="0" dirty="0"/>
              <a:t> subtraction of matrices is only defined if the matrices involved have exactly the same number of rows and columns.  If that is the case, the resulting matrix will also have the same number of rows and columns.  The solution is derived by adding (or subtracting) each position in the original matrices.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15</a:t>
            </a:fld>
            <a:endParaRPr lang="en-US"/>
          </a:p>
        </p:txBody>
      </p:sp>
    </p:spTree>
    <p:extLst>
      <p:ext uri="{BB962C8B-B14F-4D97-AF65-F5344CB8AC3E}">
        <p14:creationId xmlns:p14="http://schemas.microsoft.com/office/powerpoint/2010/main" val="3260040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Multiplication</a:t>
            </a:r>
            <a:r>
              <a:rPr lang="en-US" baseline="0" dirty="0"/>
              <a:t> is a bit more complicated but fairly straightforward once you figure out the pattern.  To multiply two matrices (</a:t>
            </a:r>
            <a:r>
              <a:rPr lang="en-US" b="1" baseline="0" dirty="0"/>
              <a:t>A </a:t>
            </a:r>
            <a:r>
              <a:rPr lang="en-US" baseline="0" dirty="0"/>
              <a:t>and </a:t>
            </a:r>
            <a:r>
              <a:rPr lang="en-US" b="1" baseline="0" dirty="0"/>
              <a:t>B</a:t>
            </a:r>
            <a:r>
              <a:rPr lang="en-US" baseline="0" dirty="0"/>
              <a:t>), the number of columns in one matrix (</a:t>
            </a:r>
            <a:r>
              <a:rPr lang="en-US" b="1" baseline="0" dirty="0"/>
              <a:t>A</a:t>
            </a:r>
            <a:r>
              <a:rPr lang="en-US" baseline="0" dirty="0"/>
              <a:t>) must match the number of rows in the other matrix (</a:t>
            </a:r>
            <a:r>
              <a:rPr lang="en-US" b="1" baseline="0" dirty="0"/>
              <a:t>B</a:t>
            </a:r>
            <a:r>
              <a:rPr lang="en-US" baseline="0" dirty="0"/>
              <a:t>).  The resulting matrix (</a:t>
            </a:r>
            <a:r>
              <a:rPr lang="en-US" b="1" baseline="0" dirty="0"/>
              <a:t>Z</a:t>
            </a:r>
            <a:r>
              <a:rPr lang="en-US" baseline="0" dirty="0"/>
              <a:t>) will have the same number of rows as </a:t>
            </a:r>
            <a:r>
              <a:rPr lang="en-US" b="1" baseline="0" dirty="0"/>
              <a:t>A</a:t>
            </a:r>
            <a:r>
              <a:rPr lang="en-US" baseline="0" dirty="0"/>
              <a:t> and the same number of columns as </a:t>
            </a:r>
            <a:r>
              <a:rPr lang="en-US" b="1" baseline="0" dirty="0"/>
              <a:t>B</a:t>
            </a:r>
            <a:r>
              <a:rPr lang="en-US" baseline="0" dirty="0"/>
              <a:t>.  The solution is derived by multiplying the row elements of </a:t>
            </a:r>
            <a:r>
              <a:rPr lang="en-US" b="1" baseline="0" dirty="0"/>
              <a:t>A</a:t>
            </a:r>
            <a:r>
              <a:rPr lang="en-US" baseline="0" dirty="0"/>
              <a:t> by the column elements of </a:t>
            </a:r>
            <a:r>
              <a:rPr lang="en-US" b="1" baseline="0" dirty="0"/>
              <a:t>B</a:t>
            </a:r>
            <a:r>
              <a:rPr lang="en-US" baseline="0" dirty="0"/>
              <a:t>.</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16</a:t>
            </a:fld>
            <a:endParaRPr lang="en-US"/>
          </a:p>
        </p:txBody>
      </p:sp>
    </p:spTree>
    <p:extLst>
      <p:ext uri="{BB962C8B-B14F-4D97-AF65-F5344CB8AC3E}">
        <p14:creationId xmlns:p14="http://schemas.microsoft.com/office/powerpoint/2010/main" val="205455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a:t>
            </a:r>
            <a:r>
              <a:rPr lang="en-US" baseline="0" dirty="0"/>
              <a:t> to multiply a matrix by a scalar value.  A scalar value is just a single, ordinary number.  To multiply a matrix </a:t>
            </a:r>
            <a:r>
              <a:rPr lang="en-US" b="1" baseline="0" dirty="0"/>
              <a:t>A</a:t>
            </a:r>
            <a:r>
              <a:rPr lang="en-US" b="0" baseline="0" dirty="0"/>
              <a:t> by a scalar b, you simply multiply every element in </a:t>
            </a:r>
            <a:r>
              <a:rPr lang="en-US" b="1" baseline="0" dirty="0"/>
              <a:t>A</a:t>
            </a:r>
            <a:r>
              <a:rPr lang="en-US" b="0" baseline="0" dirty="0"/>
              <a:t> by b.  The resulting matrix will have the same number of rows and columns as </a:t>
            </a:r>
            <a:r>
              <a:rPr lang="en-US" b="1" baseline="0" dirty="0"/>
              <a:t>A</a:t>
            </a:r>
            <a:r>
              <a:rPr lang="en-US" b="0" baseline="0" dirty="0"/>
              <a:t>.</a:t>
            </a:r>
            <a:endParaRPr lang="en-US" b="1" dirty="0"/>
          </a:p>
        </p:txBody>
      </p:sp>
      <p:sp>
        <p:nvSpPr>
          <p:cNvPr id="4" name="Slide Number Placeholder 3"/>
          <p:cNvSpPr>
            <a:spLocks noGrp="1"/>
          </p:cNvSpPr>
          <p:nvPr>
            <p:ph type="sldNum" sz="quarter" idx="10"/>
          </p:nvPr>
        </p:nvSpPr>
        <p:spPr/>
        <p:txBody>
          <a:bodyPr/>
          <a:lstStyle/>
          <a:p>
            <a:fld id="{42DDCBF0-EAA8-41DD-A1C1-E485B2586A20}" type="slidenum">
              <a:rPr lang="en-US" smtClean="0"/>
              <a:t>17</a:t>
            </a:fld>
            <a:endParaRPr lang="en-US"/>
          </a:p>
        </p:txBody>
      </p:sp>
    </p:spTree>
    <p:extLst>
      <p:ext uri="{BB962C8B-B14F-4D97-AF65-F5344CB8AC3E}">
        <p14:creationId xmlns:p14="http://schemas.microsoft.com/office/powerpoint/2010/main" val="16902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trouble</a:t>
            </a:r>
            <a:r>
              <a:rPr lang="en-US" baseline="0" dirty="0"/>
              <a:t> you with the exact details of what a determinant is… suffice it to say that we need to be able to calculate them to perform PCA.  If you are interested in the details, you might check out </a:t>
            </a:r>
            <a:r>
              <a:rPr lang="en-US" dirty="0">
                <a:hlinkClick r:id="rId3"/>
              </a:rPr>
              <a:t>https://www.youtube.com/watch?v=vvR3JSXO2fo</a:t>
            </a:r>
            <a:r>
              <a:rPr lang="en-US" dirty="0"/>
              <a:t>.  One of the more important properties of the determinant is that it can tell us whether</a:t>
            </a:r>
            <a:r>
              <a:rPr lang="en-US" baseline="0" dirty="0"/>
              <a:t> the matrix is singular or not.  Singular matrices can be problematic, as some mathematical operations cannot be performed on a singular matrix.  PCA, for instance, requires that a matrix be non-singular.  To calculate the determinant of a matrix, we use Laplace’s formula.  Like many other formulas used in matrix operations, it looks scary but is pretty simple once you figure out the pattern.</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18</a:t>
            </a:fld>
            <a:endParaRPr lang="en-US"/>
          </a:p>
        </p:txBody>
      </p:sp>
    </p:spTree>
    <p:extLst>
      <p:ext uri="{BB962C8B-B14F-4D97-AF65-F5344CB8AC3E}">
        <p14:creationId xmlns:p14="http://schemas.microsoft.com/office/powerpoint/2010/main" val="235448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a:t>
            </a:r>
            <a:r>
              <a:rPr lang="en-US" baseline="0" dirty="0"/>
              <a:t> the determinant is based on a pattern.</a:t>
            </a:r>
          </a:p>
          <a:p>
            <a:endParaRPr lang="en-US" baseline="0" dirty="0"/>
          </a:p>
          <a:p>
            <a:r>
              <a:rPr lang="en-US" dirty="0"/>
              <a:t>For a 2x2 matrix,</a:t>
            </a:r>
            <a:r>
              <a:rPr lang="en-US" baseline="0" dirty="0"/>
              <a:t> the determinant is equal to the difference between the products of the diagonals.  Starting from the upper left to lower right, you multiply the values and then subtract the product of the lower left to upper right.</a:t>
            </a:r>
          </a:p>
          <a:p>
            <a:endParaRPr lang="en-US" baseline="0" dirty="0"/>
          </a:p>
          <a:p>
            <a:r>
              <a:rPr lang="en-US" baseline="0" dirty="0"/>
              <a:t>For a 3x3 matrix, the solution is a bit more complicated.  You can use the method of minors, where you pull out a scalar value from the matrix and multiply it by the remaining 2x2 matrix.  For a detailed walk-through of finding the determinant of 2x2 and 3x3 matrices, check out </a:t>
            </a:r>
            <a:r>
              <a:rPr lang="en-US" dirty="0">
                <a:hlinkClick r:id="rId3"/>
              </a:rPr>
              <a:t>https://www.youtube.com/watch?v=fItksxO6RZw</a:t>
            </a:r>
            <a:r>
              <a:rPr lang="en-US" dirty="0"/>
              <a:t>.</a:t>
            </a:r>
          </a:p>
          <a:p>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19</a:t>
            </a:fld>
            <a:endParaRPr lang="en-US"/>
          </a:p>
        </p:txBody>
      </p:sp>
    </p:spTree>
    <p:extLst>
      <p:ext uri="{BB962C8B-B14F-4D97-AF65-F5344CB8AC3E}">
        <p14:creationId xmlns:p14="http://schemas.microsoft.com/office/powerpoint/2010/main" val="356696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that background out of the way, we can now begin to talk about PCA.  In step 1, we simply calculate the average values of each variable.  Steps 2-4 are why we spent so much time talking about matrix operations.  Lets walk though a simple example.</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20</a:t>
            </a:fld>
            <a:endParaRPr lang="en-US"/>
          </a:p>
        </p:txBody>
      </p:sp>
    </p:spTree>
    <p:extLst>
      <p:ext uri="{BB962C8B-B14F-4D97-AF65-F5344CB8AC3E}">
        <p14:creationId xmlns:p14="http://schemas.microsoft.com/office/powerpoint/2010/main" val="3118862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two predictor variables.  Notice</a:t>
            </a:r>
            <a:r>
              <a:rPr lang="en-US" baseline="0" dirty="0"/>
              <a:t> that we do not have our dependent variable in this table.  If we plot x1 against x2 you can see a 2 dimensional representation of this data.  In the context of PCA, “information” and “variation” mean exactly the same thing.  So if I were to ask, which dimension contains the most information, you would have to examine x1 and x2 and determine which variable had more variation.  In this example they are quite close.  You can see that visually by looking at the scatter plot and noticing that the points range from about 0.5 to 3 on both axes.  In reality, the path through the data that has the most variation isn’t along the x1 or x2 axes.  It is a diagonal that runs from the lower left to the upper right through the data.  The next longest path through the data is orthogonal to that path.</a:t>
            </a:r>
          </a:p>
          <a:p>
            <a:endParaRPr lang="en-US" baseline="0" dirty="0"/>
          </a:p>
          <a:p>
            <a:r>
              <a:rPr lang="en-US" baseline="0" dirty="0"/>
              <a:t>Recall the coffee cup example.  Find the longest path through the object… i.e., the path with the most variation and thus represents the most information.  Then rotate around that axis until you find the next longest path through the object.  We are doing the exact same thing here with our data.</a:t>
            </a:r>
          </a:p>
          <a:p>
            <a:endParaRPr lang="en-US" baseline="0" dirty="0"/>
          </a:p>
          <a:p>
            <a:r>
              <a:rPr lang="en-US" baseline="0" dirty="0"/>
              <a:t>PCA is all about finding these paths through the data (Eigenvectors) and determining how much variation/information (Eigenvalues) is associated with them.</a:t>
            </a:r>
          </a:p>
        </p:txBody>
      </p:sp>
      <p:sp>
        <p:nvSpPr>
          <p:cNvPr id="4" name="Slide Number Placeholder 3"/>
          <p:cNvSpPr>
            <a:spLocks noGrp="1"/>
          </p:cNvSpPr>
          <p:nvPr>
            <p:ph type="sldNum" sz="quarter" idx="10"/>
          </p:nvPr>
        </p:nvSpPr>
        <p:spPr/>
        <p:txBody>
          <a:bodyPr/>
          <a:lstStyle/>
          <a:p>
            <a:fld id="{42DDCBF0-EAA8-41DD-A1C1-E485B2586A20}" type="slidenum">
              <a:rPr lang="en-US" smtClean="0"/>
              <a:t>21</a:t>
            </a:fld>
            <a:endParaRPr lang="en-US"/>
          </a:p>
        </p:txBody>
      </p:sp>
    </p:spTree>
    <p:extLst>
      <p:ext uri="{BB962C8B-B14F-4D97-AF65-F5344CB8AC3E}">
        <p14:creationId xmlns:p14="http://schemas.microsoft.com/office/powerpoint/2010/main" val="66440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a:t>
            </a:r>
            <a:r>
              <a:rPr lang="en-US" baseline="0" dirty="0"/>
              <a:t> will take our original variables x1 and x2 and “</a:t>
            </a:r>
            <a:r>
              <a:rPr lang="en-US" baseline="0" dirty="0" err="1"/>
              <a:t>mathemagically</a:t>
            </a:r>
            <a:r>
              <a:rPr lang="en-US" baseline="0" dirty="0"/>
              <a:t>” mix them up (create linear combinations).  Those resulting combinations will be called principal components, pc1 and pc2.  PCA will always generate the same number of components as you had original variables.  We will then examine the principal components and discard those that don’t provide much information…. Resulting in dimensionality reduction.  </a:t>
            </a:r>
          </a:p>
          <a:p>
            <a:endParaRPr lang="en-US" baseline="0" dirty="0"/>
          </a:p>
          <a:p>
            <a:r>
              <a:rPr lang="en-US" baseline="0" dirty="0"/>
              <a:t>This is a very simplified example.  We are starting with two dimensions and it doesn’t take a rocket scientist to determine that we will ultimately get rid of one of our principal components.  We can’t get rid of both or we wouldn’t have any information at all!</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22</a:t>
            </a:fld>
            <a:endParaRPr lang="en-US"/>
          </a:p>
        </p:txBody>
      </p:sp>
    </p:spTree>
    <p:extLst>
      <p:ext uri="{BB962C8B-B14F-4D97-AF65-F5344CB8AC3E}">
        <p14:creationId xmlns:p14="http://schemas.microsoft.com/office/powerpoint/2010/main" val="156268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1, we calculate the</a:t>
            </a:r>
            <a:r>
              <a:rPr lang="en-US" baseline="0" dirty="0"/>
              <a:t> means of both variables.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23</a:t>
            </a:fld>
            <a:endParaRPr lang="en-US"/>
          </a:p>
        </p:txBody>
      </p:sp>
    </p:spTree>
    <p:extLst>
      <p:ext uri="{BB962C8B-B14F-4D97-AF65-F5344CB8AC3E}">
        <p14:creationId xmlns:p14="http://schemas.microsoft.com/office/powerpoint/2010/main" val="243616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2, we begin</a:t>
            </a:r>
            <a:r>
              <a:rPr lang="en-US" baseline="0" dirty="0"/>
              <a:t> by calculating the variance of each dimension.  Columns 1 and 2 are our original dimensions.  Column 3 is x1 minus its mean, and column 4 is x2 minus its mean.  Columns 5 and 6 are the squares of columns 3 and 4 respectively.  To calculate variance, we sum columns 5 and 6 and then divide by the number of observations minus 1.</a:t>
            </a:r>
          </a:p>
          <a:p>
            <a:endParaRPr lang="en-US" baseline="0" dirty="0"/>
          </a:p>
          <a:p>
            <a:r>
              <a:rPr lang="en-US" baseline="0" dirty="0"/>
              <a:t>Variance is a measure of how spread out the data are from the mean.  You may be more familiar with standard deviation as a measure of spread.  Standard deviation is equal to the square root of variance.  Both measure essentially the same thing.</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24</a:t>
            </a:fld>
            <a:endParaRPr lang="en-US"/>
          </a:p>
        </p:txBody>
      </p:sp>
    </p:spTree>
    <p:extLst>
      <p:ext uri="{BB962C8B-B14F-4D97-AF65-F5344CB8AC3E}">
        <p14:creationId xmlns:p14="http://schemas.microsoft.com/office/powerpoint/2010/main" val="3708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have many more variables</a:t>
            </a:r>
            <a:r>
              <a:rPr lang="en-US" baseline="0" dirty="0"/>
              <a:t> (dimensions) represented in our data than we can really effectively manage.  In addition to our own limitations, many of the data mining and machine learning approaches we will discuss during this course are not effective for highly dimensional data, due to a phenomenon known as the curse of dimensionality (more on this later).  So we are often looking for ways to either selectively remove variables from consideration in our models or to somehow combine variables in order to reduce the dimensions we must account for in our models.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a:t>
            </a:fld>
            <a:endParaRPr lang="en-US"/>
          </a:p>
        </p:txBody>
      </p:sp>
    </p:spTree>
    <p:extLst>
      <p:ext uri="{BB962C8B-B14F-4D97-AF65-F5344CB8AC3E}">
        <p14:creationId xmlns:p14="http://schemas.microsoft.com/office/powerpoint/2010/main" val="1844060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 to measure covariance.</a:t>
            </a:r>
            <a:r>
              <a:rPr lang="en-US" baseline="0" dirty="0"/>
              <a:t>  Covariance is a measure of how much two variables vary together.  That is, it is a measure of the strength of the correlation between two variables.  Beginning with our x1 and x2 values in columns 1 and 2, we subtract off the means in columns 3 and 4 as we did before.  Column 5 is the product of columns 3 and 4.  Summing column 5 and dividing by the number of observations minus one give us the covariance between x1 and x2.</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25</a:t>
            </a:fld>
            <a:endParaRPr lang="en-US"/>
          </a:p>
        </p:txBody>
      </p:sp>
    </p:spTree>
    <p:extLst>
      <p:ext uri="{BB962C8B-B14F-4D97-AF65-F5344CB8AC3E}">
        <p14:creationId xmlns:p14="http://schemas.microsoft.com/office/powerpoint/2010/main" val="37986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all</a:t>
            </a:r>
            <a:r>
              <a:rPr lang="en-US" baseline="0" dirty="0"/>
              <a:t> of the information needed to create a variance/covariance matrix.  It is this matrix that will be used to find the paths through the data </a:t>
            </a:r>
            <a:br>
              <a:rPr lang="en-US" baseline="0" dirty="0"/>
            </a:br>
            <a:r>
              <a:rPr lang="en-US" baseline="0" dirty="0"/>
              <a:t>(Eigenvectors) and the variance along those paths (Eigenvalues).  We start with Eigenvalues first.</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26</a:t>
            </a:fld>
            <a:endParaRPr lang="en-US"/>
          </a:p>
        </p:txBody>
      </p:sp>
    </p:spTree>
    <p:extLst>
      <p:ext uri="{BB962C8B-B14F-4D97-AF65-F5344CB8AC3E}">
        <p14:creationId xmlns:p14="http://schemas.microsoft.com/office/powerpoint/2010/main" val="83248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we set up the equation.  When is the determinant of our variance/covariance matrix minus lambda times the identity matrix equal to zero.</a:t>
            </a:r>
          </a:p>
          <a:p>
            <a:r>
              <a:rPr lang="en-US" dirty="0"/>
              <a:t>{2}</a:t>
            </a:r>
            <a:r>
              <a:rPr lang="en-US" baseline="0" dirty="0"/>
              <a:t> recall that we can multiply a matrix by a scalar value by multiplying every element in the matrix by the scalar.  In this case, because our scalar lambda is being multiplied by the identity matrix which has ones on the diagonal and zeros off diagonal, we are left with a matrix with lambda on the diagonal and zeros off diagonal.</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27</a:t>
            </a:fld>
            <a:endParaRPr lang="en-US"/>
          </a:p>
        </p:txBody>
      </p:sp>
    </p:spTree>
    <p:extLst>
      <p:ext uri="{BB962C8B-B14F-4D97-AF65-F5344CB8AC3E}">
        <p14:creationId xmlns:p14="http://schemas.microsoft.com/office/powerpoint/2010/main" val="2071256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can further simplify</a:t>
            </a:r>
            <a:r>
              <a:rPr lang="en-US" baseline="0" dirty="0"/>
              <a:t> the equation by subtracting the two matrices since they have the same number of rows and columns.  We need to find the determinant of the resulting 2x2 matrix.</a:t>
            </a:r>
          </a:p>
          <a:p>
            <a:r>
              <a:rPr lang="en-US" baseline="0" dirty="0"/>
              <a:t>{2} we find the determinant of a 2x2 matrix by findings the difference of the diagonal products.  We multiply 0.617-lambda by 0.717-lambda and then subtract 0.615 times 0.615.  You may recall the FOIL method from elementary algebra which is mnemonic that describes how to multiply two binomials.  As a reminder, FOIL stands for First, Outside, Inside, Last.</a:t>
            </a:r>
          </a:p>
          <a:p>
            <a:r>
              <a:rPr lang="en-US" baseline="0" dirty="0"/>
              <a:t>{3} shows the result of the binomial multiplication</a:t>
            </a:r>
          </a:p>
          <a:p>
            <a:r>
              <a:rPr lang="en-US" baseline="0" dirty="0"/>
              <a:t>{4) is the simplified equation.  You may recognize this as a quadratic equation.  Recall that we started out with two dimensions and consider that quadratic equations always have two solutions.  This is not an accident.  Two original dimensions will result in two eigenvalues.  Had we begun with 1000 original dimensions, we would have an equation with 1000 solutions.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28</a:t>
            </a:fld>
            <a:endParaRPr lang="en-US"/>
          </a:p>
        </p:txBody>
      </p:sp>
    </p:spTree>
    <p:extLst>
      <p:ext uri="{BB962C8B-B14F-4D97-AF65-F5344CB8AC3E}">
        <p14:creationId xmlns:p14="http://schemas.microsoft.com/office/powerpoint/2010/main" val="3327563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is our simplified equation carried</a:t>
            </a:r>
            <a:r>
              <a:rPr lang="en-US" baseline="0" dirty="0"/>
              <a:t> forward from the last slide.</a:t>
            </a:r>
          </a:p>
          <a:p>
            <a:r>
              <a:rPr lang="en-US" baseline="0" dirty="0"/>
              <a:t>{2} you may recall the quadratic formula from algebra that allows us to easily solve equations like {1}</a:t>
            </a:r>
          </a:p>
          <a:p>
            <a:r>
              <a:rPr lang="en-US" baseline="0" dirty="0"/>
              <a:t>{3} and {4} are the solutions and lambda 1 and lambda 2 are the eigenvalues associated with our variance/covariance matrix.  Remember that an eigenvalue is a measure of variation/information.  Based on these eigenvalues, we can already see that one of our eigenvectors (which we will find in subsequent steps) is associated with a lot of information and one is associated with very little information.  </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29</a:t>
            </a:fld>
            <a:endParaRPr lang="en-US"/>
          </a:p>
        </p:txBody>
      </p:sp>
    </p:spTree>
    <p:extLst>
      <p:ext uri="{BB962C8B-B14F-4D97-AF65-F5344CB8AC3E}">
        <p14:creationId xmlns:p14="http://schemas.microsoft.com/office/powerpoint/2010/main" val="359965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observation is nice because it allows us to compare eigenvalues</a:t>
            </a:r>
            <a:r>
              <a:rPr lang="en-US" baseline="0" dirty="0"/>
              <a:t> and understand their contribution to the total information contained in the data.  Eigenvalue 1 (lambda 1) captures 96% of the information contained in the original two variables.  Eigenvalue 2 (lambda 2) only accounts for about 4%.  This helps us determine which principal components we will keep and which we will throw away.</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30</a:t>
            </a:fld>
            <a:endParaRPr lang="en-US"/>
          </a:p>
        </p:txBody>
      </p:sp>
    </p:spTree>
    <p:extLst>
      <p:ext uri="{BB962C8B-B14F-4D97-AF65-F5344CB8AC3E}">
        <p14:creationId xmlns:p14="http://schemas.microsoft.com/office/powerpoint/2010/main" val="214712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useful</a:t>
            </a:r>
            <a:r>
              <a:rPr lang="en-US" baseline="0" dirty="0"/>
              <a:t> observation for checking that you have correctly determined the eigenvalues associated with a given matrix.</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31</a:t>
            </a:fld>
            <a:endParaRPr lang="en-US"/>
          </a:p>
        </p:txBody>
      </p:sp>
    </p:spTree>
    <p:extLst>
      <p:ext uri="{BB962C8B-B14F-4D97-AF65-F5344CB8AC3E}">
        <p14:creationId xmlns:p14="http://schemas.microsoft.com/office/powerpoint/2010/main" val="226143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 at this point we have taken our two</a:t>
            </a:r>
            <a:r>
              <a:rPr lang="en-US" baseline="0" dirty="0"/>
              <a:t> variables x1 and x2, created a variance/covariance matrix, and used that matrix to identify eigenvectors (the variance associated with the two longest paths through the data).  Now we need to identify the Eigenvectors associated with the matrix, the paths for which we just calculated variance.  To do so, we set up an equation in which we subtract each eigenvalue times the identity matrix from our variance/covariance matrix.  We then multiply this value by a vector </a:t>
            </a:r>
            <a:r>
              <a:rPr lang="en-US" b="1" baseline="0" dirty="0"/>
              <a:t>Z</a:t>
            </a:r>
            <a:r>
              <a:rPr lang="en-US" baseline="0" dirty="0"/>
              <a:t> such that it equals zero.  For our purposes, a vector is just a matrix with one column.    </a:t>
            </a:r>
          </a:p>
          <a:p>
            <a:endParaRPr lang="en-US" baseline="0" dirty="0"/>
          </a:p>
          <a:p>
            <a:r>
              <a:rPr lang="en-US" baseline="0" dirty="0"/>
              <a:t>{1} substitutes our variance/covariance matrix for </a:t>
            </a:r>
            <a:r>
              <a:rPr lang="en-US" b="1" baseline="0" dirty="0"/>
              <a:t>A</a:t>
            </a:r>
          </a:p>
          <a:p>
            <a:r>
              <a:rPr lang="en-US" b="0" baseline="0" dirty="0"/>
              <a:t>{2} multiplies the identity matrix by the scalar lambda sub i </a:t>
            </a:r>
          </a:p>
          <a:p>
            <a:r>
              <a:rPr lang="en-US" b="0" baseline="0" dirty="0"/>
              <a:t>{3} subtracts the diagonal lambda matrix from the variance covariance matrix</a:t>
            </a:r>
          </a:p>
          <a:p>
            <a:endParaRPr lang="en-US" b="0" baseline="0" dirty="0"/>
          </a:p>
          <a:p>
            <a:r>
              <a:rPr lang="en-US" b="0" baseline="0" dirty="0"/>
              <a:t>Now, we can substitute each eigenvalue (lambda) and solve for the vector </a:t>
            </a:r>
            <a:r>
              <a:rPr lang="en-US" b="1" baseline="0" dirty="0"/>
              <a:t>Z</a:t>
            </a:r>
            <a:endParaRPr lang="en-US" b="1" dirty="0"/>
          </a:p>
        </p:txBody>
      </p:sp>
      <p:sp>
        <p:nvSpPr>
          <p:cNvPr id="4" name="Slide Number Placeholder 3"/>
          <p:cNvSpPr>
            <a:spLocks noGrp="1"/>
          </p:cNvSpPr>
          <p:nvPr>
            <p:ph type="sldNum" sz="quarter" idx="10"/>
          </p:nvPr>
        </p:nvSpPr>
        <p:spPr/>
        <p:txBody>
          <a:bodyPr/>
          <a:lstStyle/>
          <a:p>
            <a:fld id="{42DDCBF0-EAA8-41DD-A1C1-E485B2586A20}" type="slidenum">
              <a:rPr lang="en-US" smtClean="0"/>
              <a:t>32</a:t>
            </a:fld>
            <a:endParaRPr lang="en-US"/>
          </a:p>
        </p:txBody>
      </p:sp>
    </p:spTree>
    <p:extLst>
      <p:ext uri="{BB962C8B-B14F-4D97-AF65-F5344CB8AC3E}">
        <p14:creationId xmlns:p14="http://schemas.microsoft.com/office/powerpoint/2010/main" val="1729989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substitute</a:t>
            </a:r>
            <a:r>
              <a:rPr lang="en-US" baseline="0" dirty="0"/>
              <a:t> the value of our first eigenvalue</a:t>
            </a:r>
          </a:p>
          <a:p>
            <a:r>
              <a:rPr lang="en-US" baseline="0" dirty="0"/>
              <a:t>{2} simplify and represent </a:t>
            </a:r>
            <a:r>
              <a:rPr lang="en-US" b="1" baseline="0" dirty="0"/>
              <a:t>Z </a:t>
            </a:r>
            <a:r>
              <a:rPr lang="en-US" b="0" baseline="0" dirty="0"/>
              <a:t>and 0 as single column matrices (vectors)</a:t>
            </a:r>
          </a:p>
          <a:p>
            <a:r>
              <a:rPr lang="en-US" b="0" baseline="0" dirty="0"/>
              <a:t>{3} and {4} are two equations created by multiplying the two matrices and setting the value equal to zero.  These appear to be different, but they are essentially the same… meaning we can’t really solve one for a variable and substitute it into the other.  Instead, we choose one and simplify as much as possible.  I chose {3} and simplified it to the equation represented in {5}.</a:t>
            </a:r>
          </a:p>
          <a:p>
            <a:endParaRPr lang="en-US" b="0" baseline="0" dirty="0"/>
          </a:p>
          <a:p>
            <a:r>
              <a:rPr lang="en-US" b="0" baseline="0" dirty="0"/>
              <a:t>At this point we have one equation with two variables and we can solve this equation by choosing values of z2 and calculating the associated values of z1.  This is why we say that there is an infinite set of eigenvectors associated with each eigenvalue.  We will find a way to simplify this set of eigenvectors into a single representation shortly.  </a:t>
            </a:r>
            <a:endParaRPr lang="en-US" b="1" dirty="0"/>
          </a:p>
        </p:txBody>
      </p:sp>
      <p:sp>
        <p:nvSpPr>
          <p:cNvPr id="4" name="Slide Number Placeholder 3"/>
          <p:cNvSpPr>
            <a:spLocks noGrp="1"/>
          </p:cNvSpPr>
          <p:nvPr>
            <p:ph type="sldNum" sz="quarter" idx="10"/>
          </p:nvPr>
        </p:nvSpPr>
        <p:spPr/>
        <p:txBody>
          <a:bodyPr/>
          <a:lstStyle/>
          <a:p>
            <a:fld id="{42DDCBF0-EAA8-41DD-A1C1-E485B2586A20}" type="slidenum">
              <a:rPr lang="en-US" smtClean="0"/>
              <a:t>33</a:t>
            </a:fld>
            <a:endParaRPr lang="en-US"/>
          </a:p>
        </p:txBody>
      </p:sp>
    </p:spTree>
    <p:extLst>
      <p:ext uri="{BB962C8B-B14F-4D97-AF65-F5344CB8AC3E}">
        <p14:creationId xmlns:p14="http://schemas.microsoft.com/office/powerpoint/2010/main" val="3455683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substitute</a:t>
            </a:r>
            <a:r>
              <a:rPr lang="en-US" baseline="0" dirty="0"/>
              <a:t> the value of our second eigenvalue</a:t>
            </a:r>
          </a:p>
          <a:p>
            <a:r>
              <a:rPr lang="en-US" baseline="0" dirty="0"/>
              <a:t>{2} simplify and represent </a:t>
            </a:r>
            <a:r>
              <a:rPr lang="en-US" b="1" baseline="0" dirty="0"/>
              <a:t>Z </a:t>
            </a:r>
            <a:r>
              <a:rPr lang="en-US" b="0" baseline="0" dirty="0"/>
              <a:t>and 0 as single column matrices (vectors)</a:t>
            </a:r>
          </a:p>
          <a:p>
            <a:r>
              <a:rPr lang="en-US" b="0" baseline="0" dirty="0"/>
              <a:t>{3} and {4} are two equations created by multiplying the two matrices and setting the value equal to zero.  These appear to be different, but they are essentially the same… meaning we can’t really solve one for a variable and substitute it into the other.  Instead, we choose one and simplify as much as possible.  I chose {3} and simplified it to the equation represented in {5}.</a:t>
            </a:r>
          </a:p>
          <a:p>
            <a:endParaRPr lang="en-US" dirty="0"/>
          </a:p>
          <a:p>
            <a:r>
              <a:rPr lang="en-US" dirty="0"/>
              <a:t>As before,</a:t>
            </a:r>
            <a:r>
              <a:rPr lang="en-US" baseline="0" dirty="0"/>
              <a:t> we can choose values of z2 and find the associated values of z1.</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34</a:t>
            </a:fld>
            <a:endParaRPr lang="en-US"/>
          </a:p>
        </p:txBody>
      </p:sp>
    </p:spTree>
    <p:extLst>
      <p:ext uri="{BB962C8B-B14F-4D97-AF65-F5344CB8AC3E}">
        <p14:creationId xmlns:p14="http://schemas.microsoft.com/office/powerpoint/2010/main" val="6545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Reducing the number of dimensions is often necessary.  It would not be uncommon for a given organization to have hundreds of variables recorded</a:t>
            </a:r>
            <a:r>
              <a:rPr lang="en-US" baseline="0" dirty="0"/>
              <a:t> for important entities such as customers.  This is far more than we can handle as humans and often beyond the abilities of the modeling techniques we have at our disposal.  We can take two general approaches to reducing dimensionality: feature selection and feature extraction.  Feature selection is the process of identifying dimensions and excluding them from consideration.  This may be done manually by the modeler (“Hmmm…. I don’t think variable x should really be related to variable y for any reason.  I’ll drop it out of my model.”). Alternatively, it may be done using statistical techniques in whatever modeling tool is being used.  </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4</a:t>
            </a:fld>
            <a:endParaRPr lang="en-US"/>
          </a:p>
        </p:txBody>
      </p:sp>
    </p:spTree>
    <p:extLst>
      <p:ext uri="{BB962C8B-B14F-4D97-AF65-F5344CB8AC3E}">
        <p14:creationId xmlns:p14="http://schemas.microsoft.com/office/powerpoint/2010/main" val="153493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calculated</a:t>
            </a:r>
            <a:r>
              <a:rPr lang="en-US" baseline="0" dirty="0"/>
              <a:t> the eigenvalues associated with our matrix and determined the corresponding infinite sets of eigenvectors.  Infinite sets are difficult to work with and we commonly normalize them so that they can be represented as a single set of numbers.  To normalize the values we divide each eigenvector element (z) by the square root of the sum of the squared elements of the eigenvector.  We can choose any pair of corresponding z1 and z2 values… you will get the same answer no matter which set you select.  In this case, I chose the values represented in column {1} for each eigenvalue.</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35</a:t>
            </a:fld>
            <a:endParaRPr lang="en-US"/>
          </a:p>
        </p:txBody>
      </p:sp>
    </p:spTree>
    <p:extLst>
      <p:ext uri="{BB962C8B-B14F-4D97-AF65-F5344CB8AC3E}">
        <p14:creationId xmlns:p14="http://schemas.microsoft.com/office/powerpoint/2010/main" val="3068055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36</a:t>
            </a:fld>
            <a:endParaRPr lang="en-US"/>
          </a:p>
        </p:txBody>
      </p:sp>
    </p:spTree>
    <p:extLst>
      <p:ext uri="{BB962C8B-B14F-4D97-AF65-F5344CB8AC3E}">
        <p14:creationId xmlns:p14="http://schemas.microsoft.com/office/powerpoint/2010/main" val="4097831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Determining how many components</a:t>
            </a:r>
            <a:r>
              <a:rPr lang="en-US" baseline="0" dirty="0"/>
              <a:t> to keep could be daunting if you have a large number of original dimensions.  Imagine we had 200 original dimensions… should we keep 25 principal components? 10? 3?  To determine the appropriate number of components to retain, we need to determine whether a given component contributes enough information to make it worth while to keep.  There are two approaches to doing this… </a:t>
            </a:r>
          </a:p>
          <a:p>
            <a:endParaRPr lang="en-US" baseline="0" dirty="0"/>
          </a:p>
          <a:p>
            <a:r>
              <a:rPr lang="en-US" baseline="0" dirty="0"/>
              <a:t>The first is the threshold method in which we identify the amount of information we want to retain from the original dataset.  For instance, we might say we want to retain 90% of the information contained in the original data.  In that case, we will start with PC1 and sequentially add components until we reach or exceed the threshold.  Any remaining components are discarded.</a:t>
            </a:r>
          </a:p>
          <a:p>
            <a:endParaRPr lang="en-US" baseline="0" dirty="0"/>
          </a:p>
          <a:p>
            <a:r>
              <a:rPr lang="en-US" baseline="0" dirty="0"/>
              <a:t>The second approach achieves the same result graphically.  Remember that eigenvalues represent how much information is associated with a given component.  We can plot eigenvalues against the component number to form a scree plot.  Because components are always ordered by eigenvalue, the result will always be a downward trending plot.  We identify how many components to retain by finding the inflection point (sometimes referred to as the elbow) in the plot.  In the plot above, the inflection point occurs at PC3, thus we would keep the first 3 components and discard the remainder.  The plot is essentially telling you when adding components no longer results in a significant increase in information.  As you move from PC1 to PC2 in the chart above, there is a decrease in information but PC2 still adds a lot of value.  As you move from PC2 to PC3, there is still some information but there is a significant drop off.  Moving from PC3 to PC4 results in almost no increase in information… thus we choose the first 3 components.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37</a:t>
            </a:fld>
            <a:endParaRPr lang="en-US"/>
          </a:p>
        </p:txBody>
      </p:sp>
    </p:spTree>
    <p:extLst>
      <p:ext uri="{BB962C8B-B14F-4D97-AF65-F5344CB8AC3E}">
        <p14:creationId xmlns:p14="http://schemas.microsoft.com/office/powerpoint/2010/main" val="1324604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math slide of the deck, I promise.  Okay,</a:t>
            </a:r>
            <a:r>
              <a:rPr lang="en-US" baseline="0" dirty="0"/>
              <a:t> so we took our original data, found the corresponding eigenvalues (measures of variation/information) and associated eigenvectors (particular paths through the data).  We also determined that the first eigenvalue and its associated principal component was associated with the vast majority of the information in the data set and we could probably get away with discarding the second principal component. Great… now what? </a:t>
            </a:r>
          </a:p>
          <a:p>
            <a:endParaRPr lang="en-US" baseline="0" dirty="0"/>
          </a:p>
          <a:p>
            <a:r>
              <a:rPr lang="en-US" baseline="0" dirty="0"/>
              <a:t>Recall on slide 10 we said that the goal of PCA was to take our original set of dimensions and mathematically combine them in such a way that we can generate a smaller number of new variables, while retaining as much information as possible.  We still don’t know what the new variables (in this case, it’s a single variable because we are discarding one of our two components).</a:t>
            </a:r>
          </a:p>
          <a:p>
            <a:endParaRPr lang="en-US" baseline="0" dirty="0"/>
          </a:p>
          <a:p>
            <a:r>
              <a:rPr lang="en-US" baseline="0" dirty="0"/>
              <a:t>To create the values of our principal component, we take our original variables x1 and x2 (columns 1 and 2 above) and subtract their corresponding means (columns 3 and 4).  This yields a matrix which we can then multiply by the normalized eigenvector associated with the eigenvalue we chose to retain.  This produces a single set of principal component values (PC1).</a:t>
            </a:r>
          </a:p>
          <a:p>
            <a:endParaRPr lang="en-US" baseline="0" dirty="0"/>
          </a:p>
          <a:p>
            <a:r>
              <a:rPr lang="en-US" baseline="0" dirty="0"/>
              <a:t>Assuming we were going to follow PCA with regression this means that rather than a regression equation such as:</a:t>
            </a:r>
          </a:p>
          <a:p>
            <a:endParaRPr lang="en-US" baseline="0" dirty="0"/>
          </a:p>
          <a:p>
            <a:r>
              <a:rPr lang="en-US" baseline="0" dirty="0"/>
              <a:t>y = b0 + b1x1 + b2x2</a:t>
            </a:r>
          </a:p>
          <a:p>
            <a:endParaRPr lang="en-US" baseline="0" dirty="0"/>
          </a:p>
          <a:p>
            <a:r>
              <a:rPr lang="en-US" baseline="0" dirty="0"/>
              <a:t>We would use an equation that looked like the following:</a:t>
            </a:r>
          </a:p>
          <a:p>
            <a:endParaRPr lang="en-US" baseline="0" dirty="0"/>
          </a:p>
          <a:p>
            <a:r>
              <a:rPr lang="en-US" baseline="0" dirty="0"/>
              <a:t>Y = b0 + b1PC1</a:t>
            </a:r>
          </a:p>
          <a:p>
            <a:endParaRPr lang="en-US" baseline="0" dirty="0"/>
          </a:p>
          <a:p>
            <a:r>
              <a:rPr lang="en-US" baseline="0" dirty="0"/>
              <a:t>Thus we have reduced the number of variables needed to create the model while still retaining a significant portion of the original information in the data (about 96% in this case).</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38</a:t>
            </a:fld>
            <a:endParaRPr lang="en-US"/>
          </a:p>
        </p:txBody>
      </p:sp>
    </p:spTree>
    <p:extLst>
      <p:ext uri="{BB962C8B-B14F-4D97-AF65-F5344CB8AC3E}">
        <p14:creationId xmlns:p14="http://schemas.microsoft.com/office/powerpoint/2010/main" val="1015652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Ignore</a:t>
            </a:r>
            <a:r>
              <a:rPr lang="en-US" baseline="0" dirty="0"/>
              <a:t> this slide.</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39</a:t>
            </a:fld>
            <a:endParaRPr lang="en-US"/>
          </a:p>
        </p:txBody>
      </p:sp>
    </p:spTree>
    <p:extLst>
      <p:ext uri="{BB962C8B-B14F-4D97-AF65-F5344CB8AC3E}">
        <p14:creationId xmlns:p14="http://schemas.microsoft.com/office/powerpoint/2010/main" val="3937137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in more detail about classification models later in the course.  As a reminder, classification models predict nominal (often binary)</a:t>
            </a:r>
            <a:r>
              <a:rPr lang="en-US" baseline="0" dirty="0"/>
              <a:t> dependent variables rather than interval (numeric) dependent variables. Because PCA attempts to identify commonality between dimensions and create linear combinations, it may hurt a model’s ability to distinguish factors that influence the class associated with a dependent variable.  In this class, PCA would likely only precede a linear regression or possibly a neural network model.</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40</a:t>
            </a:fld>
            <a:endParaRPr lang="en-US"/>
          </a:p>
        </p:txBody>
      </p:sp>
    </p:spTree>
    <p:extLst>
      <p:ext uri="{BB962C8B-B14F-4D97-AF65-F5344CB8AC3E}">
        <p14:creationId xmlns:p14="http://schemas.microsoft.com/office/powerpoint/2010/main" val="121724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often find that the techniques we use for modeling purposes are sensitive to differences in scale.  Imagine one of our predictors was age and the other was income.  Income would dominate age because the associated values would be much larger than those associated with age.  To address this issue, we generally normalize values.  We will discuss normalization in more detail when we introduce cluster analysis.  Until then, just remember that it may be important to normalize your variables before conducting PCA.</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41</a:t>
            </a:fld>
            <a:endParaRPr lang="en-US"/>
          </a:p>
        </p:txBody>
      </p:sp>
    </p:spTree>
    <p:extLst>
      <p:ext uri="{BB962C8B-B14F-4D97-AF65-F5344CB8AC3E}">
        <p14:creationId xmlns:p14="http://schemas.microsoft.com/office/powerpoint/2010/main" val="4000616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good resources that can help you verify your understanding</a:t>
            </a:r>
            <a:r>
              <a:rPr lang="en-US" baseline="0" dirty="0"/>
              <a:t> of calculating eigenvalues and eigenvectors as well as how </a:t>
            </a:r>
            <a:r>
              <a:rPr lang="en-US" baseline="0"/>
              <a:t>they relate to PCA.</a:t>
            </a:r>
            <a:endParaRPr lang="en-US"/>
          </a:p>
        </p:txBody>
      </p:sp>
      <p:sp>
        <p:nvSpPr>
          <p:cNvPr id="4" name="Slide Number Placeholder 3"/>
          <p:cNvSpPr>
            <a:spLocks noGrp="1"/>
          </p:cNvSpPr>
          <p:nvPr>
            <p:ph type="sldNum" sz="quarter" idx="10"/>
          </p:nvPr>
        </p:nvSpPr>
        <p:spPr/>
        <p:txBody>
          <a:bodyPr/>
          <a:lstStyle/>
          <a:p>
            <a:fld id="{42DDCBF0-EAA8-41DD-A1C1-E485B2586A20}" type="slidenum">
              <a:rPr lang="en-US" smtClean="0"/>
              <a:t>42</a:t>
            </a:fld>
            <a:endParaRPr lang="en-US"/>
          </a:p>
        </p:txBody>
      </p:sp>
    </p:spTree>
    <p:extLst>
      <p:ext uri="{BB962C8B-B14F-4D97-AF65-F5344CB8AC3E}">
        <p14:creationId xmlns:p14="http://schemas.microsoft.com/office/powerpoint/2010/main" val="349287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a:t>
            </a:r>
            <a:r>
              <a:rPr lang="en-US" baseline="0" dirty="0"/>
              <a:t> selection based on objective function is available in SAS Enterprise Miner using the Variable Selection node.  Importantly, this approach doesn’t guarantee you will have the best possible model.  It is possible to produce better models with good knowledge of your data and careful consideration of each variable.  However, feature selection based on objective function can be a useful starting point should you be faced with a very large number of variables to consider.</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5</a:t>
            </a:fld>
            <a:endParaRPr lang="en-US"/>
          </a:p>
        </p:txBody>
      </p:sp>
    </p:spTree>
    <p:extLst>
      <p:ext uri="{BB962C8B-B14F-4D97-AF65-F5344CB8AC3E}">
        <p14:creationId xmlns:p14="http://schemas.microsoft.com/office/powerpoint/2010/main" val="309391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somewhat counterintuitive to</a:t>
            </a:r>
            <a:r>
              <a:rPr lang="en-US" baseline="0" dirty="0"/>
              <a:t> think that data mining techniques may not perform as well with a large number of dimensions.  You might think that the more data we provide, the better the model that we should be able to produce.  This turns out not to be the case because of the nature of dimensional data.  As the number of dimensions increase, two things happen.  First, for every dimension (column, variable, feature, etc.) we add to the data set, the number of observations (rows) need to draw statistically sound conclusions increases exponentially.  That is, moving from having one predictor to two predictors may require the addition of 10-20 observations, but moving from 100 predictors to 101 predictors would require substantially more observations.  The second thing that happens is that observations become more sparse in the dimensional space.  We sometimes forget to think of the variables in our data as dimensions.  If I have one variable, I can plot that variable in one dimension using a number line.  If I have two variables, I can plot them in two dimensions using a scatter plot.  If I have three variables, I can plot them in three dimensions using a 3D scatter plot.  Humans cannot easily visualize beyond 3 dimensions, but this patterns holds no matter how many variables you have.  Every time you add a dimension to the data, the data points get spread further and further away from one another.  The result is an increase in the complexity for which the model must account.  In some cases, the data can become so sparse in dimensional space that a model may either take a tremendous amount of time to find the appropriate solution or it may fail to converge on a solution at all.  Model performance roughly follows the graph on the right hand side of this slide.  Performance increases sharply as the first several dimensions are added and then falls off precipitously with the addition of more variables.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6</a:t>
            </a:fld>
            <a:endParaRPr lang="en-US"/>
          </a:p>
        </p:txBody>
      </p:sp>
    </p:spTree>
    <p:extLst>
      <p:ext uri="{BB962C8B-B14F-4D97-AF65-F5344CB8AC3E}">
        <p14:creationId xmlns:p14="http://schemas.microsoft.com/office/powerpoint/2010/main" val="192966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dimensionality</a:t>
            </a:r>
            <a:r>
              <a:rPr lang="en-US" baseline="0" dirty="0"/>
              <a:t> reduction approaches is thus to simplify the data, improve the speed with which models operate, and improve the accuracy of the models we produce.</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7</a:t>
            </a:fld>
            <a:endParaRPr lang="en-US"/>
          </a:p>
        </p:txBody>
      </p:sp>
    </p:spTree>
    <p:extLst>
      <p:ext uri="{BB962C8B-B14F-4D97-AF65-F5344CB8AC3E}">
        <p14:creationId xmlns:p14="http://schemas.microsoft.com/office/powerpoint/2010/main" val="231740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already done so,</a:t>
            </a:r>
            <a:r>
              <a:rPr lang="en-US" baseline="0" dirty="0"/>
              <a:t> I encourage you to watch the video where I discuss dimensionality reduction.  In that video, I demonstrate that a coffee cup, a three dimensional object, can be represented as a picture of a coffee cup, a two dimensional object.  PCA does this same operation by mathematically combining the original variables in a dataset into a new set of variables.  The first several of these new variables, called principal components, will contain the majority of the information represented in the original dataset.  The last several will contain almost no information and can ultimately be discarded.  The equation above suggests that you start with some dataset X which consists of dimensions a1-aN.  After performing PCA, you get a new dataset X’ which consists of new dimensions (completely different variables which are some linear combination of the original variables), b1-bK.  If done correctly you will have far fewer b predictors than you had a predictors when you began.</a:t>
            </a:r>
          </a:p>
        </p:txBody>
      </p:sp>
      <p:sp>
        <p:nvSpPr>
          <p:cNvPr id="4" name="Slide Number Placeholder 3"/>
          <p:cNvSpPr>
            <a:spLocks noGrp="1"/>
          </p:cNvSpPr>
          <p:nvPr>
            <p:ph type="sldNum" sz="quarter" idx="10"/>
          </p:nvPr>
        </p:nvSpPr>
        <p:spPr/>
        <p:txBody>
          <a:bodyPr/>
          <a:lstStyle/>
          <a:p>
            <a:fld id="{42DDCBF0-EAA8-41DD-A1C1-E485B2586A20}" type="slidenum">
              <a:rPr lang="en-US" smtClean="0"/>
              <a:t>10</a:t>
            </a:fld>
            <a:endParaRPr lang="en-US"/>
          </a:p>
        </p:txBody>
      </p:sp>
    </p:spTree>
    <p:extLst>
      <p:ext uri="{BB962C8B-B14F-4D97-AF65-F5344CB8AC3E}">
        <p14:creationId xmlns:p14="http://schemas.microsoft.com/office/powerpoint/2010/main" val="290307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a:t>
            </a:r>
            <a:r>
              <a:rPr lang="en-US" baseline="0" dirty="0"/>
              <a:t> please know that I recognize that some of this math may be new to you.  I have tried to give you several slides on background linear algebra concepts.  Please consider these slides carefully and try to think through how they are being applied in the PCA algorithm.  This may take some time to wrap your head around… that’s okay!  Feel free to ask questions of your classmates or myself.</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12</a:t>
            </a:fld>
            <a:endParaRPr lang="en-US"/>
          </a:p>
        </p:txBody>
      </p:sp>
    </p:spTree>
    <p:extLst>
      <p:ext uri="{BB962C8B-B14F-4D97-AF65-F5344CB8AC3E}">
        <p14:creationId xmlns:p14="http://schemas.microsoft.com/office/powerpoint/2010/main" val="266632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requires linear algebra,</a:t>
            </a:r>
            <a:r>
              <a:rPr lang="en-US" baseline="0" dirty="0"/>
              <a:t> specifically matrix math operations.  The following few slides are simply a refresher on what matrices are and how various mathematical operations work on matrices.</a:t>
            </a:r>
            <a:endParaRPr lang="en-US" dirty="0"/>
          </a:p>
        </p:txBody>
      </p:sp>
      <p:sp>
        <p:nvSpPr>
          <p:cNvPr id="4" name="Slide Number Placeholder 3"/>
          <p:cNvSpPr>
            <a:spLocks noGrp="1"/>
          </p:cNvSpPr>
          <p:nvPr>
            <p:ph type="sldNum" sz="quarter" idx="10"/>
          </p:nvPr>
        </p:nvSpPr>
        <p:spPr/>
        <p:txBody>
          <a:bodyPr/>
          <a:lstStyle/>
          <a:p>
            <a:fld id="{42DDCBF0-EAA8-41DD-A1C1-E485B2586A20}" type="slidenum">
              <a:rPr lang="en-US" smtClean="0"/>
              <a:t>13</a:t>
            </a:fld>
            <a:endParaRPr lang="en-US"/>
          </a:p>
        </p:txBody>
      </p:sp>
    </p:spTree>
    <p:extLst>
      <p:ext uri="{BB962C8B-B14F-4D97-AF65-F5344CB8AC3E}">
        <p14:creationId xmlns:p14="http://schemas.microsoft.com/office/powerpoint/2010/main" val="173119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2FA291C-1F16-4C43-8970-9DD6ECFB664F}" type="datetime1">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224EF9-7B8A-41FE-AC1A-7D8793BF1679}" type="slidenum">
              <a:rPr lang="en-US" smtClean="0"/>
              <a:pPr/>
              <a:t>‹#›</a:t>
            </a:fld>
            <a:endParaRPr lang="en-US" dirty="0"/>
          </a:p>
        </p:txBody>
      </p:sp>
    </p:spTree>
    <p:extLst>
      <p:ext uri="{BB962C8B-B14F-4D97-AF65-F5344CB8AC3E}">
        <p14:creationId xmlns:p14="http://schemas.microsoft.com/office/powerpoint/2010/main" val="2200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BFE8A-66E5-4C93-8E56-55ED361A80B3}" type="datetime1">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8959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EDD1E-A132-459A-82A4-42623BAECBC9}" type="datetime1">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8215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lnSpc>
                <a:spcPts val="2500"/>
              </a:lnSpc>
              <a:defRPr sz="1800">
                <a:solidFill>
                  <a:schemeClr val="tx1">
                    <a:lumMod val="65000"/>
                    <a:lumOff val="35000"/>
                  </a:schemeClr>
                </a:solidFill>
              </a:defRPr>
            </a:lvl1pPr>
            <a:lvl2pPr>
              <a:lnSpc>
                <a:spcPts val="2500"/>
              </a:lnSpc>
              <a:defRPr sz="1800" baseline="0">
                <a:solidFill>
                  <a:schemeClr val="tx1">
                    <a:lumMod val="65000"/>
                    <a:lumOff val="35000"/>
                  </a:schemeClr>
                </a:solidFill>
              </a:defRPr>
            </a:lvl2pPr>
            <a:lvl3pPr>
              <a:lnSpc>
                <a:spcPts val="2500"/>
              </a:lnSpc>
              <a:defRPr sz="1800">
                <a:solidFill>
                  <a:schemeClr val="tx1">
                    <a:lumMod val="65000"/>
                    <a:lumOff val="35000"/>
                  </a:schemeClr>
                </a:solidFill>
              </a:defRPr>
            </a:lvl3pPr>
            <a:lvl4pPr>
              <a:lnSpc>
                <a:spcPts val="2500"/>
              </a:lnSpc>
              <a:defRPr sz="1800">
                <a:solidFill>
                  <a:schemeClr val="tx1">
                    <a:lumMod val="65000"/>
                    <a:lumOff val="35000"/>
                  </a:schemeClr>
                </a:solidFill>
              </a:defRPr>
            </a:lvl4pPr>
            <a:lvl5pPr>
              <a:lnSpc>
                <a:spcPts val="2500"/>
              </a:lnSpc>
              <a:defRPr sz="18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508C8E-DBC7-4675-B608-186D495BCC43}" type="datetime1">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91020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50334" cy="2852737"/>
          </a:xfrm>
        </p:spPr>
        <p:txBody>
          <a:bodyPr anchor="b">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831850" y="4589463"/>
            <a:ext cx="1005033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53D96-9873-4DAD-9DF0-926ACCDBF321}" type="datetime1">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74088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49377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825625"/>
            <a:ext cx="493858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33432-78A9-4B29-86B0-D817110BCE68}" type="datetime1">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54836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7" y="1681163"/>
            <a:ext cx="49358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493586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41625" y="1681163"/>
            <a:ext cx="49405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941624" y="2505075"/>
            <a:ext cx="494055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4E3858-04C3-4F9E-9C09-43DAB7928D95}" type="datetime1">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85098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20CFDE-1703-485C-B525-BA6677743BFB}" type="datetime1">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10639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BED4-406B-4923-A844-8014C7722D76}" type="datetime1">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11678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569899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FFC47-5A1D-4368-825A-E21A1FEB9B2D}" type="datetime1">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73740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569899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CA883-08EE-4976-AD26-1C878B2AA680}" type="datetime1">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421573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099DC54-DC51-459F-B358-A792EA76A995}"/>
              </a:ext>
            </a:extLst>
          </p:cNvPr>
          <p:cNvSpPr/>
          <p:nvPr userDrawn="1"/>
        </p:nvSpPr>
        <p:spPr>
          <a:xfrm>
            <a:off x="9552738" y="285495"/>
            <a:ext cx="2639262" cy="338652"/>
          </a:xfrm>
          <a:prstGeom prst="rect">
            <a:avLst/>
          </a:prstGeom>
          <a:solidFill>
            <a:srgbClr val="5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1319" y="365125"/>
            <a:ext cx="10420865" cy="10600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4069" y="1532238"/>
            <a:ext cx="10428115" cy="46447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4069" y="6356349"/>
            <a:ext cx="990600" cy="365125"/>
          </a:xfrm>
          <a:prstGeom prst="rect">
            <a:avLst/>
          </a:prstGeom>
        </p:spPr>
        <p:txBody>
          <a:bodyPr vert="horz" lIns="91440" tIns="45720" rIns="91440" bIns="45720" rtlCol="0" anchor="ctr"/>
          <a:lstStyle>
            <a:lvl1pPr algn="l">
              <a:defRPr sz="1200">
                <a:solidFill>
                  <a:schemeClr val="tx1">
                    <a:tint val="75000"/>
                  </a:schemeClr>
                </a:solidFill>
                <a:latin typeface="Verdana Pro Cond Light" panose="020B0604020202020204" pitchFamily="34" charset="0"/>
              </a:defRPr>
            </a:lvl1pPr>
          </a:lstStyle>
          <a:p>
            <a:fld id="{C415D45B-DC0E-4C37-BB3F-9AD8C11F9057}" type="datetime1">
              <a:rPr lang="en-US" smtClean="0"/>
              <a:pPr/>
              <a:t>1/6/2020</a:t>
            </a:fld>
            <a:endParaRPr lang="en-US" dirty="0"/>
          </a:p>
        </p:txBody>
      </p:sp>
      <p:sp>
        <p:nvSpPr>
          <p:cNvPr id="5" name="Footer Placeholder 4"/>
          <p:cNvSpPr>
            <a:spLocks noGrp="1"/>
          </p:cNvSpPr>
          <p:nvPr>
            <p:ph type="ftr" sz="quarter" idx="3"/>
          </p:nvPr>
        </p:nvSpPr>
        <p:spPr>
          <a:xfrm>
            <a:off x="1516997" y="6356350"/>
            <a:ext cx="9365187" cy="365125"/>
          </a:xfrm>
          <a:prstGeom prst="rect">
            <a:avLst/>
          </a:prstGeom>
        </p:spPr>
        <p:txBody>
          <a:bodyPr vert="horz" lIns="91440" tIns="45720" rIns="91440" bIns="45720" rtlCol="0" anchor="ctr"/>
          <a:lstStyle>
            <a:lvl1pPr algn="ctr">
              <a:defRPr sz="1200">
                <a:solidFill>
                  <a:schemeClr val="tx1">
                    <a:tint val="75000"/>
                  </a:schemeClr>
                </a:solidFill>
                <a:latin typeface="Verdana Pro Cond Light" panose="020B0306030504040204" pitchFamily="34" charset="0"/>
              </a:defRPr>
            </a:lvl1pPr>
          </a:lstStyle>
          <a:p>
            <a:endParaRPr lang="en-US" dirty="0"/>
          </a:p>
        </p:txBody>
      </p:sp>
      <p:sp>
        <p:nvSpPr>
          <p:cNvPr id="6" name="Slide Number Placeholder 5"/>
          <p:cNvSpPr>
            <a:spLocks noGrp="1"/>
          </p:cNvSpPr>
          <p:nvPr>
            <p:ph type="sldNum" sz="quarter" idx="4"/>
          </p:nvPr>
        </p:nvSpPr>
        <p:spPr>
          <a:xfrm>
            <a:off x="11334283" y="6356350"/>
            <a:ext cx="471616" cy="365125"/>
          </a:xfrm>
          <a:prstGeom prst="rect">
            <a:avLst/>
          </a:prstGeom>
        </p:spPr>
        <p:txBody>
          <a:bodyPr vert="horz" lIns="91440" tIns="45720" rIns="91440" bIns="45720" rtlCol="0" anchor="ctr"/>
          <a:lstStyle>
            <a:lvl1pPr algn="ctr">
              <a:defRPr sz="1200" baseline="0">
                <a:solidFill>
                  <a:schemeClr val="accent6"/>
                </a:solidFill>
                <a:latin typeface="Verdana Pro Cond Light" panose="020B0306030504040204" pitchFamily="34" charset="0"/>
              </a:defRPr>
            </a:lvl1pPr>
          </a:lstStyle>
          <a:p>
            <a:fld id="{4C224EF9-7B8A-41FE-AC1A-7D8793BF1679}" type="slidenum">
              <a:rPr lang="en-US" smtClean="0"/>
              <a:pPr/>
              <a:t>‹#›</a:t>
            </a:fld>
            <a:endParaRPr lang="en-US" dirty="0"/>
          </a:p>
        </p:txBody>
      </p:sp>
      <p:sp>
        <p:nvSpPr>
          <p:cNvPr id="16" name="TextBox 15">
            <a:extLst>
              <a:ext uri="{FF2B5EF4-FFF2-40B4-BE49-F238E27FC236}">
                <a16:creationId xmlns:a16="http://schemas.microsoft.com/office/drawing/2014/main" id="{C62CA976-FE42-457B-BCA2-D206BA85D11F}"/>
              </a:ext>
            </a:extLst>
          </p:cNvPr>
          <p:cNvSpPr txBox="1"/>
          <p:nvPr userDrawn="1"/>
        </p:nvSpPr>
        <p:spPr>
          <a:xfrm>
            <a:off x="9575314" y="274965"/>
            <a:ext cx="1249118" cy="369332"/>
          </a:xfrm>
          <a:prstGeom prst="rect">
            <a:avLst/>
          </a:prstGeom>
          <a:noFill/>
        </p:spPr>
        <p:txBody>
          <a:bodyPr wrap="square" rtlCol="0">
            <a:spAutoFit/>
          </a:bodyPr>
          <a:lstStyle/>
          <a:p>
            <a:r>
              <a:rPr lang="en-US" dirty="0">
                <a:solidFill>
                  <a:schemeClr val="bg1"/>
                </a:solidFill>
                <a:latin typeface="Verdana Pro Cond" panose="020B0604020202020204" pitchFamily="34" charset="0"/>
                <a:cs typeface="Argumentum Medium" panose="020B0000000000000000" pitchFamily="34" charset="0"/>
              </a:rPr>
              <a:t>DSCI</a:t>
            </a:r>
            <a:r>
              <a:rPr lang="en-US" dirty="0">
                <a:solidFill>
                  <a:schemeClr val="bg1"/>
                </a:solidFill>
                <a:latin typeface="Brandon Grotesque Medium" panose="020B0603020203060202" pitchFamily="34" charset="0"/>
                <a:cs typeface="Argumentum Medium" panose="020B0000000000000000" pitchFamily="34" charset="0"/>
              </a:rPr>
              <a:t> </a:t>
            </a:r>
            <a:r>
              <a:rPr lang="en-US" i="0" dirty="0">
                <a:solidFill>
                  <a:schemeClr val="bg1"/>
                </a:solidFill>
                <a:latin typeface="Verdana Pro Cond SemiBold" panose="020B0604020202020204" pitchFamily="34" charset="0"/>
                <a:cs typeface="Argumentum Medium" panose="020B0000000000000000" pitchFamily="34" charset="0"/>
              </a:rPr>
              <a:t>5240</a:t>
            </a:r>
          </a:p>
        </p:txBody>
      </p:sp>
      <p:sp>
        <p:nvSpPr>
          <p:cNvPr id="19" name="Rectangle 18">
            <a:extLst>
              <a:ext uri="{FF2B5EF4-FFF2-40B4-BE49-F238E27FC236}">
                <a16:creationId xmlns:a16="http://schemas.microsoft.com/office/drawing/2014/main" id="{505F89ED-3C58-46E7-B306-52E8A19764BD}"/>
              </a:ext>
            </a:extLst>
          </p:cNvPr>
          <p:cNvSpPr/>
          <p:nvPr userDrawn="1"/>
        </p:nvSpPr>
        <p:spPr>
          <a:xfrm>
            <a:off x="10862916" y="205355"/>
            <a:ext cx="1004912" cy="498933"/>
          </a:xfrm>
          <a:prstGeom prst="rect">
            <a:avLst/>
          </a:prstGeom>
          <a:solidFill>
            <a:srgbClr val="00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5D95166A-54DF-43F4-898C-E723B3E12C2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943245" y="315214"/>
            <a:ext cx="870404" cy="284122"/>
          </a:xfrm>
          <a:prstGeom prst="rect">
            <a:avLst/>
          </a:prstGeom>
        </p:spPr>
      </p:pic>
    </p:spTree>
    <p:extLst>
      <p:ext uri="{BB962C8B-B14F-4D97-AF65-F5344CB8AC3E}">
        <p14:creationId xmlns:p14="http://schemas.microsoft.com/office/powerpoint/2010/main" val="4190660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1" kern="1200" baseline="0">
          <a:solidFill>
            <a:srgbClr val="00853E"/>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710.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2.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0.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1.png"/><Relationship Id="rId12" Type="http://schemas.openxmlformats.org/officeDocument/2006/relationships/image" Target="../media/image51.png"/><Relationship Id="rId2" Type="http://schemas.openxmlformats.org/officeDocument/2006/relationships/notesSlide" Target="../notesSlides/notesSlide14.xml"/><Relationship Id="rId16"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2.png"/><Relationship Id="rId9" Type="http://schemas.openxmlformats.org/officeDocument/2006/relationships/image" Target="../media/image48.png"/><Relationship Id="rId1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47.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74.png"/><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60.png"/><Relationship Id="rId4" Type="http://schemas.openxmlformats.org/officeDocument/2006/relationships/image" Target="../media/image83.png"/></Relationships>
</file>

<file path=ppt/slides/_rels/slide2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61.png"/><Relationship Id="rId7"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20.png"/><Relationship Id="rId3" Type="http://schemas.openxmlformats.org/officeDocument/2006/relationships/image" Target="../media/image72.png"/><Relationship Id="rId7" Type="http://schemas.openxmlformats.org/officeDocument/2006/relationships/image" Target="../media/image9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85.png"/><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98.png"/></Relationships>
</file>

<file path=ppt/slides/_rels/slide33.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2.png"/><Relationship Id="rId7" Type="http://schemas.openxmlformats.org/officeDocument/2006/relationships/image" Target="../media/image10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3.png"/><Relationship Id="rId9" Type="http://schemas.openxmlformats.org/officeDocument/2006/relationships/image" Target="../media/image111.png"/></Relationships>
</file>

<file path=ppt/slides/_rels/slide3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94.png"/><Relationship Id="rId7" Type="http://schemas.openxmlformats.org/officeDocument/2006/relationships/image" Target="../media/image10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4.png"/><Relationship Id="rId4" Type="http://schemas.openxmlformats.org/officeDocument/2006/relationships/image" Target="../media/image95.png"/><Relationship Id="rId9" Type="http://schemas.openxmlformats.org/officeDocument/2006/relationships/image" Target="../media/image116.png"/></Relationships>
</file>

<file path=ppt/slides/_rels/slide35.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17.png"/><Relationship Id="rId3" Type="http://schemas.openxmlformats.org/officeDocument/2006/relationships/image" Target="../media/image113.png"/><Relationship Id="rId12" Type="http://schemas.openxmlformats.org/officeDocument/2006/relationships/image" Target="../media/image115.png"/><Relationship Id="rId2" Type="http://schemas.openxmlformats.org/officeDocument/2006/relationships/notesSlide" Target="../notesSlides/notesSlide30.xml"/><Relationship Id="rId1" Type="http://schemas.openxmlformats.org/officeDocument/2006/relationships/slideLayout" Target="../slideLayouts/slideLayout2.xml"/><Relationship Id="rId11" Type="http://schemas.openxmlformats.org/officeDocument/2006/relationships/image" Target="../media/image128.png"/><Relationship Id="rId15" Type="http://schemas.openxmlformats.org/officeDocument/2006/relationships/image" Target="../media/image119.png"/><Relationship Id="rId4" Type="http://schemas.openxmlformats.org/officeDocument/2006/relationships/image" Target="../media/image114.png"/><Relationship Id="rId9" Type="http://schemas.openxmlformats.org/officeDocument/2006/relationships/image" Target="../media/image126.png"/><Relationship Id="rId14" Type="http://schemas.openxmlformats.org/officeDocument/2006/relationships/image" Target="../media/image1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38.xml.rels><?xml version="1.0" encoding="UTF-8" standalone="yes"?>
<Relationships xmlns="http://schemas.openxmlformats.org/package/2006/relationships"><Relationship Id="rId3" Type="http://schemas.openxmlformats.org/officeDocument/2006/relationships/image" Target="../media/image119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20.png"/></Relationships>
</file>

<file path=ppt/slides/_rels/slide3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arndt-bruenner.de/mathe/scripts/engl_eigenwert2.ht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eorgemdallas.wordpress.com/2013/10/30/principal-component-analysis-4-dummies-eigenvectors-eigenvalues-and-dimension-reduc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39406"/>
            <a:ext cx="9144000" cy="779189"/>
          </a:xfrm>
        </p:spPr>
        <p:txBody>
          <a:bodyPr>
            <a:normAutofit/>
          </a:bodyPr>
          <a:lstStyle/>
          <a:p>
            <a:r>
              <a:rPr lang="en-US" sz="4800" dirty="0"/>
              <a:t>Dimension Reduction</a:t>
            </a:r>
          </a:p>
        </p:txBody>
      </p:sp>
      <p:sp>
        <p:nvSpPr>
          <p:cNvPr id="3" name="Subtitle 2"/>
          <p:cNvSpPr>
            <a:spLocks noGrp="1"/>
          </p:cNvSpPr>
          <p:nvPr>
            <p:ph type="subTitle" idx="1"/>
          </p:nvPr>
        </p:nvSpPr>
        <p:spPr>
          <a:xfrm>
            <a:off x="1524000" y="4062527"/>
            <a:ext cx="9144000" cy="779188"/>
          </a:xfrm>
        </p:spPr>
        <p:txBody>
          <a:bodyPr>
            <a:normAutofit/>
          </a:bodyPr>
          <a:lstStyle/>
          <a:p>
            <a:r>
              <a:rPr lang="en-US" sz="2000" b="1" dirty="0"/>
              <a:t>DSCI 5240 Data Mining and Machine Learning for Business</a:t>
            </a:r>
            <a:endParaRPr lang="en-US" sz="2000" dirty="0"/>
          </a:p>
          <a:p>
            <a:r>
              <a:rPr lang="en-US" sz="2000" dirty="0"/>
              <a:t>Russell R. Torres</a:t>
            </a:r>
          </a:p>
        </p:txBody>
      </p:sp>
    </p:spTree>
    <p:extLst>
      <p:ext uri="{BB962C8B-B14F-4D97-AF65-F5344CB8AC3E}">
        <p14:creationId xmlns:p14="http://schemas.microsoft.com/office/powerpoint/2010/main" val="10659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and PCA</a:t>
            </a:r>
          </a:p>
        </p:txBody>
      </p:sp>
      <p:sp>
        <p:nvSpPr>
          <p:cNvPr id="3" name="Content Placeholder 2"/>
          <p:cNvSpPr>
            <a:spLocks noGrp="1"/>
          </p:cNvSpPr>
          <p:nvPr>
            <p:ph idx="1"/>
          </p:nvPr>
        </p:nvSpPr>
        <p:spPr>
          <a:xfrm>
            <a:off x="454069" y="1532238"/>
            <a:ext cx="10428115" cy="2875759"/>
          </a:xfrm>
        </p:spPr>
        <p:txBody>
          <a:bodyPr/>
          <a:lstStyle/>
          <a:p>
            <a:r>
              <a:rPr lang="en-US" b="1" dirty="0">
                <a:solidFill>
                  <a:srgbClr val="00853E"/>
                </a:solidFill>
              </a:rPr>
              <a:t>Principal Components Analysis (PCA) </a:t>
            </a:r>
            <a:r>
              <a:rPr lang="en-US" dirty="0"/>
              <a:t>is a feature extraction method which takes a classical linear approach to dimension reduction</a:t>
            </a:r>
          </a:p>
          <a:p>
            <a:r>
              <a:rPr lang="en-US" dirty="0"/>
              <a:t>PCA projects high-dimensional data onto a lower dimensional sub-space using linear transformation</a:t>
            </a:r>
          </a:p>
          <a:p>
            <a:r>
              <a:rPr lang="en-US" dirty="0"/>
              <a:t>All dimension reduction techniques involve some degree of information loss</a:t>
            </a:r>
          </a:p>
          <a:p>
            <a:r>
              <a:rPr lang="en-US" dirty="0"/>
              <a:t>Goal of PCA is to reduce dimensionality while retaining as much information (variation) as possible in the dataset</a:t>
            </a:r>
          </a:p>
        </p:txBody>
      </p:sp>
      <mc:AlternateContent xmlns:mc="http://schemas.openxmlformats.org/markup-compatibility/2006" xmlns:a14="http://schemas.microsoft.com/office/drawing/2010/main">
        <mc:Choice Requires="a14">
          <p:sp>
            <p:nvSpPr>
              <p:cNvPr id="4" name="TextBox 3"/>
              <p:cNvSpPr txBox="1"/>
              <p:nvPr/>
            </p:nvSpPr>
            <p:spPr>
              <a:xfrm>
                <a:off x="2954474" y="4407997"/>
                <a:ext cx="4808945" cy="1656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𝑿</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i="1" smtClean="0">
                                  <a:latin typeface="Cambria Math" panose="02040503050406030204" pitchFamily="18" charset="0"/>
                                </a:rPr>
                              </m:ctrlPr>
                            </m:mP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e>
                            </m:m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e>
                            </m:mr>
                            <m:mr>
                              <m:e>
                                <m:r>
                                  <a:rPr lang="en-US" sz="2800" b="0" i="1" smtClean="0">
                                    <a:latin typeface="Cambria Math" panose="02040503050406030204" pitchFamily="18" charset="0"/>
                                  </a:rPr>
                                  <m:t>…</m:t>
                                </m:r>
                              </m:e>
                            </m:m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𝑁</m:t>
                                    </m:r>
                                  </m:sub>
                                </m:sSub>
                              </m:e>
                            </m:mr>
                          </m:m>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𝑃𝐶𝐴</m:t>
                      </m:r>
                      <m:r>
                        <a:rPr lang="en-US" sz="2800" b="0" i="1" smtClean="0">
                          <a:latin typeface="Cambria Math" panose="02040503050406030204" pitchFamily="18" charset="0"/>
                          <a:ea typeface="Cambria Math" panose="02040503050406030204" pitchFamily="18" charset="0"/>
                        </a:rPr>
                        <m:t> ⇒</m:t>
                      </m:r>
                      <m:sSup>
                        <m:sSupPr>
                          <m:ctrlPr>
                            <a:rPr lang="en-US" sz="2800" b="1" i="1" smtClean="0">
                              <a:latin typeface="Cambria Math" panose="02040503050406030204" pitchFamily="18" charset="0"/>
                              <a:ea typeface="Cambria Math" panose="02040503050406030204" pitchFamily="18" charset="0"/>
                            </a:rPr>
                          </m:ctrlPr>
                        </m:sSupPr>
                        <m:e>
                          <m:r>
                            <a:rPr lang="en-US" sz="2800" b="1" i="1" smtClean="0">
                              <a:latin typeface="Cambria Math" panose="02040503050406030204" pitchFamily="18" charset="0"/>
                              <a:ea typeface="Cambria Math" panose="02040503050406030204" pitchFamily="18" charset="0"/>
                            </a:rPr>
                            <m:t>𝑿</m:t>
                          </m:r>
                        </m:e>
                        <m:sup>
                          <m:r>
                            <a:rPr lang="en-US" sz="2800" b="1"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i="1">
                                        <a:latin typeface="Cambria Math" panose="02040503050406030204" pitchFamily="18" charset="0"/>
                                      </a:rPr>
                                      <m:t>1</m:t>
                                    </m:r>
                                  </m:sub>
                                </m:sSub>
                              </m:e>
                            </m:m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i="1">
                                        <a:latin typeface="Cambria Math" panose="02040503050406030204" pitchFamily="18" charset="0"/>
                                      </a:rPr>
                                      <m:t>2</m:t>
                                    </m:r>
                                  </m:sub>
                                </m:sSub>
                              </m:e>
                            </m:mr>
                            <m:mr>
                              <m:e>
                                <m:r>
                                  <a:rPr lang="en-US" sz="2800" i="1">
                                    <a:latin typeface="Cambria Math" panose="02040503050406030204" pitchFamily="18" charset="0"/>
                                  </a:rPr>
                                  <m:t>…</m:t>
                                </m:r>
                              </m:e>
                            </m:m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𝐾</m:t>
                                    </m:r>
                                  </m:sub>
                                </m:sSub>
                              </m:e>
                            </m:mr>
                          </m:m>
                        </m:e>
                      </m:d>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2954474" y="4407997"/>
                <a:ext cx="4808945" cy="16569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12534" y="6172200"/>
                <a:ext cx="22292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r>
                        <a:rPr lang="en-US" sz="2800" b="0" i="1" smtClean="0">
                          <a:latin typeface="Cambria Math" panose="02040503050406030204" pitchFamily="18" charset="0"/>
                        </a:rPr>
                        <m:t>𝐾</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m:t>
                      </m:r>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4412534" y="6172200"/>
                <a:ext cx="2229265" cy="430887"/>
              </a:xfrm>
              <a:prstGeom prst="rect">
                <a:avLst/>
              </a:prstGeom>
              <a:blipFill>
                <a:blip r:embed="rId4"/>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A68A6A9C-CF19-486F-9A39-76891C8C81BB}" type="slidenum">
              <a:rPr lang="en-US" smtClean="0"/>
              <a:t>10</a:t>
            </a:fld>
            <a:endParaRPr lang="en-US"/>
          </a:p>
        </p:txBody>
      </p:sp>
    </p:spTree>
    <p:extLst>
      <p:ext uri="{BB962C8B-B14F-4D97-AF65-F5344CB8AC3E}">
        <p14:creationId xmlns:p14="http://schemas.microsoft.com/office/powerpoint/2010/main" val="366041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Requirements</a:t>
            </a:r>
          </a:p>
        </p:txBody>
      </p:sp>
      <p:sp>
        <p:nvSpPr>
          <p:cNvPr id="3" name="Content Placeholder 2"/>
          <p:cNvSpPr>
            <a:spLocks noGrp="1"/>
          </p:cNvSpPr>
          <p:nvPr>
            <p:ph idx="1"/>
          </p:nvPr>
        </p:nvSpPr>
        <p:spPr>
          <a:xfrm>
            <a:off x="711244" y="1425146"/>
            <a:ext cx="8080331" cy="4644725"/>
          </a:xfrm>
        </p:spPr>
        <p:txBody>
          <a:bodyPr>
            <a:normAutofit/>
          </a:bodyPr>
          <a:lstStyle/>
          <a:p>
            <a:pPr>
              <a:lnSpc>
                <a:spcPts val="3000"/>
              </a:lnSpc>
            </a:pPr>
            <a:r>
              <a:rPr lang="en-US" sz="2400" dirty="0"/>
              <a:t>PCA, when used for dimension reduction, only involves predictors</a:t>
            </a:r>
          </a:p>
          <a:p>
            <a:pPr>
              <a:lnSpc>
                <a:spcPts val="3000"/>
              </a:lnSpc>
            </a:pPr>
            <a:r>
              <a:rPr lang="en-US" sz="2400" dirty="0"/>
              <a:t>PCA can only be performed on dimensions which are at least interval in nature</a:t>
            </a:r>
          </a:p>
        </p:txBody>
      </p:sp>
      <p:sp>
        <p:nvSpPr>
          <p:cNvPr id="4" name="Slide Number Placeholder 3"/>
          <p:cNvSpPr>
            <a:spLocks noGrp="1"/>
          </p:cNvSpPr>
          <p:nvPr>
            <p:ph type="sldNum" sz="quarter" idx="12"/>
          </p:nvPr>
        </p:nvSpPr>
        <p:spPr/>
        <p:txBody>
          <a:bodyPr/>
          <a:lstStyle/>
          <a:p>
            <a:fld id="{A68A6A9C-CF19-486F-9A39-76891C8C81BB}" type="slidenum">
              <a:rPr lang="en-US" smtClean="0"/>
              <a:t>11</a:t>
            </a:fld>
            <a:endParaRPr lang="en-US"/>
          </a:p>
        </p:txBody>
      </p:sp>
    </p:spTree>
    <p:extLst>
      <p:ext uri="{BB962C8B-B14F-4D97-AF65-F5344CB8AC3E}">
        <p14:creationId xmlns:p14="http://schemas.microsoft.com/office/powerpoint/2010/main" val="172728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race yourself, math is coming. (mem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714750" y="1733550"/>
            <a:ext cx="476250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68A6A9C-CF19-486F-9A39-76891C8C81BB}" type="slidenum">
              <a:rPr lang="en-US" smtClean="0"/>
              <a:t>12</a:t>
            </a:fld>
            <a:endParaRPr lang="en-US"/>
          </a:p>
        </p:txBody>
      </p:sp>
    </p:spTree>
    <p:extLst>
      <p:ext uri="{BB962C8B-B14F-4D97-AF65-F5344CB8AC3E}">
        <p14:creationId xmlns:p14="http://schemas.microsoft.com/office/powerpoint/2010/main" val="281392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Matrix Terminology</a:t>
            </a:r>
          </a:p>
        </p:txBody>
      </p:sp>
      <p:sp>
        <p:nvSpPr>
          <p:cNvPr id="3" name="Content Placeholder 2"/>
          <p:cNvSpPr>
            <a:spLocks noGrp="1"/>
          </p:cNvSpPr>
          <p:nvPr>
            <p:ph idx="1"/>
          </p:nvPr>
        </p:nvSpPr>
        <p:spPr>
          <a:xfrm>
            <a:off x="454069" y="1532238"/>
            <a:ext cx="10428115" cy="2131285"/>
          </a:xfrm>
        </p:spPr>
        <p:txBody>
          <a:bodyPr/>
          <a:lstStyle/>
          <a:p>
            <a:r>
              <a:rPr lang="en-US" b="1" dirty="0">
                <a:solidFill>
                  <a:srgbClr val="00853E"/>
                </a:solidFill>
              </a:rPr>
              <a:t>Matrix</a:t>
            </a:r>
            <a:r>
              <a:rPr lang="en-US" dirty="0"/>
              <a:t>: a rectangular array of rows and columns</a:t>
            </a:r>
          </a:p>
          <a:p>
            <a:r>
              <a:rPr lang="en-US" dirty="0"/>
              <a:t>If the number of rows is equal to the number of columns, the matrix is </a:t>
            </a:r>
            <a:r>
              <a:rPr lang="en-US" dirty="0">
                <a:solidFill>
                  <a:srgbClr val="00853E"/>
                </a:solidFill>
              </a:rPr>
              <a:t>square</a:t>
            </a:r>
          </a:p>
          <a:p>
            <a:r>
              <a:rPr lang="en-US" b="1" dirty="0">
                <a:solidFill>
                  <a:srgbClr val="00853E"/>
                </a:solidFill>
              </a:rPr>
              <a:t>Principal</a:t>
            </a:r>
            <a:r>
              <a:rPr lang="en-US" dirty="0"/>
              <a:t>: Diagonal from upper-left to lower right of a matrix</a:t>
            </a:r>
          </a:p>
          <a:p>
            <a:pPr lvl="1"/>
            <a:r>
              <a:rPr lang="en-US" dirty="0">
                <a:solidFill>
                  <a:srgbClr val="00853E"/>
                </a:solidFill>
              </a:rPr>
              <a:t>Principal elements</a:t>
            </a:r>
            <a:r>
              <a:rPr lang="en-US" dirty="0"/>
              <a:t>: Elements of the principal</a:t>
            </a:r>
          </a:p>
          <a:p>
            <a:pPr lvl="1"/>
            <a:r>
              <a:rPr lang="en-US" dirty="0">
                <a:solidFill>
                  <a:srgbClr val="00853E"/>
                </a:solidFill>
              </a:rPr>
              <a:t>Trace</a:t>
            </a:r>
            <a:r>
              <a:rPr lang="en-US" dirty="0"/>
              <a:t>: Sum of the principal elements </a:t>
            </a:r>
          </a:p>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550256" y="4231861"/>
                <a:ext cx="2235740"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b="0" i="1" smtClean="0">
                                    <a:latin typeface="Cambria Math" panose="02040503050406030204" pitchFamily="18" charset="0"/>
                                  </a:rPr>
                                  <m:t>5</m:t>
                                </m:r>
                              </m:e>
                              <m:e>
                                <m:r>
                                  <a:rPr lang="en-US" sz="2800" b="0" i="1" smtClean="0">
                                    <a:latin typeface="Cambria Math" panose="02040503050406030204" pitchFamily="18" charset="0"/>
                                  </a:rPr>
                                  <m:t>2</m:t>
                                </m:r>
                              </m:e>
                              <m:e>
                                <m:r>
                                  <a:rPr lang="en-US" sz="2800" b="0" i="1" smtClean="0">
                                    <a:latin typeface="Cambria Math" panose="02040503050406030204" pitchFamily="18" charset="0"/>
                                  </a:rPr>
                                  <m:t>4</m:t>
                                </m:r>
                              </m:e>
                            </m:mr>
                            <m:mr>
                              <m:e>
                                <m:r>
                                  <a:rPr lang="en-US" sz="2800" b="0" i="1" smtClean="0">
                                    <a:latin typeface="Cambria Math" panose="02040503050406030204" pitchFamily="18" charset="0"/>
                                  </a:rPr>
                                  <m:t>−3</m:t>
                                </m:r>
                              </m:e>
                              <m:e>
                                <m:r>
                                  <a:rPr lang="en-US" sz="2800" b="0" i="1" smtClean="0">
                                    <a:latin typeface="Cambria Math" panose="02040503050406030204" pitchFamily="18" charset="0"/>
                                  </a:rPr>
                                  <m:t>6</m:t>
                                </m:r>
                              </m:e>
                              <m:e>
                                <m:r>
                                  <a:rPr lang="en-US" sz="2800" b="0" i="1" smtClean="0">
                                    <a:latin typeface="Cambria Math" panose="02040503050406030204" pitchFamily="18" charset="0"/>
                                  </a:rPr>
                                  <m:t>2</m:t>
                                </m:r>
                              </m:e>
                            </m:mr>
                            <m:mr>
                              <m:e>
                                <m:r>
                                  <a:rPr lang="en-US" sz="2800" b="0" i="1" smtClean="0">
                                    <a:latin typeface="Cambria Math" panose="02040503050406030204" pitchFamily="18" charset="0"/>
                                  </a:rPr>
                                  <m:t>3</m:t>
                                </m:r>
                              </m:e>
                              <m:e>
                                <m:r>
                                  <a:rPr lang="en-US" sz="2800" b="0" i="1" smtClean="0">
                                    <a:latin typeface="Cambria Math" panose="02040503050406030204" pitchFamily="18" charset="0"/>
                                  </a:rPr>
                                  <m:t>−3</m:t>
                                </m:r>
                              </m:e>
                              <m:e>
                                <m:r>
                                  <a:rPr lang="en-US" sz="2800" b="0" i="1" smtClean="0">
                                    <a:latin typeface="Cambria Math" panose="02040503050406030204" pitchFamily="18" charset="0"/>
                                  </a:rPr>
                                  <m:t>1</m:t>
                                </m:r>
                              </m:e>
                            </m:mr>
                          </m:m>
                        </m:e>
                      </m:d>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50256" y="4231861"/>
                <a:ext cx="2235740" cy="1148199"/>
              </a:xfrm>
              <a:prstGeom prst="rect">
                <a:avLst/>
              </a:prstGeom>
              <a:blipFill>
                <a:blip r:embed="rId3"/>
                <a:stretch>
                  <a:fillRect/>
                </a:stretch>
              </a:blipFill>
            </p:spPr>
            <p:txBody>
              <a:bodyPr/>
              <a:lstStyle/>
              <a:p>
                <a:r>
                  <a:rPr lang="en-US">
                    <a:noFill/>
                  </a:rPr>
                  <a:t> </a:t>
                </a:r>
              </a:p>
            </p:txBody>
          </p:sp>
        </mc:Fallback>
      </mc:AlternateContent>
      <p:grpSp>
        <p:nvGrpSpPr>
          <p:cNvPr id="12" name="Group 11"/>
          <p:cNvGrpSpPr/>
          <p:nvPr/>
        </p:nvGrpSpPr>
        <p:grpSpPr>
          <a:xfrm>
            <a:off x="4291754" y="3405844"/>
            <a:ext cx="4915309" cy="1591394"/>
            <a:chOff x="4291754" y="3405844"/>
            <a:chExt cx="4915309" cy="1591394"/>
          </a:xfrm>
        </p:grpSpPr>
        <p:sp>
          <p:nvSpPr>
            <p:cNvPr id="7" name="Rectangle 6"/>
            <p:cNvSpPr/>
            <p:nvPr/>
          </p:nvSpPr>
          <p:spPr>
            <a:xfrm rot="1800000">
              <a:off x="4291754" y="4553429"/>
              <a:ext cx="2664373" cy="44380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64655" y="3405844"/>
              <a:ext cx="2142408" cy="369332"/>
            </a:xfrm>
            <a:prstGeom prst="rect">
              <a:avLst/>
            </a:prstGeom>
            <a:noFill/>
          </p:spPr>
          <p:txBody>
            <a:bodyPr wrap="square" rtlCol="0">
              <a:spAutoFit/>
            </a:bodyPr>
            <a:lstStyle/>
            <a:p>
              <a:pPr algn="ctr"/>
              <a:r>
                <a:rPr lang="en-US" dirty="0">
                  <a:latin typeface="Calibri" panose="020F0502020204030204" pitchFamily="34" charset="0"/>
                </a:rPr>
                <a:t>Principal (Diagonal)</a:t>
              </a:r>
            </a:p>
          </p:txBody>
        </p:sp>
        <p:cxnSp>
          <p:nvCxnSpPr>
            <p:cNvPr id="9" name="Straight Arrow Connector 8"/>
            <p:cNvCxnSpPr>
              <a:stCxn id="8" idx="1"/>
            </p:cNvCxnSpPr>
            <p:nvPr/>
          </p:nvCxnSpPr>
          <p:spPr>
            <a:xfrm flipH="1">
              <a:off x="5943600" y="3590510"/>
              <a:ext cx="1121055" cy="10895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7131556" y="5296464"/>
                <a:ext cx="26043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𝑡𝑟𝑎𝑐𝑒</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5+6+1</m:t>
                          </m:r>
                        </m:e>
                      </m:d>
                      <m:r>
                        <a:rPr lang="en-US" b="0" i="1" smtClean="0">
                          <a:latin typeface="Cambria Math" panose="02040503050406030204" pitchFamily="18" charset="0"/>
                        </a:rPr>
                        <m:t>=12</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131556" y="5296464"/>
                <a:ext cx="2604366" cy="276999"/>
              </a:xfrm>
              <a:prstGeom prst="rect">
                <a:avLst/>
              </a:prstGeom>
              <a:blipFill>
                <a:blip r:embed="rId4"/>
                <a:stretch>
                  <a:fillRect l="-1405" r="-1405" b="-8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13</a:t>
            </a:fld>
            <a:endParaRPr lang="en-US"/>
          </a:p>
        </p:txBody>
      </p:sp>
    </p:spTree>
    <p:extLst>
      <p:ext uri="{BB962C8B-B14F-4D97-AF65-F5344CB8AC3E}">
        <p14:creationId xmlns:p14="http://schemas.microsoft.com/office/powerpoint/2010/main" val="209263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1319" y="365125"/>
            <a:ext cx="10420865" cy="1060021"/>
          </a:xfrm>
        </p:spPr>
        <p:txBody>
          <a:bodyPr/>
          <a:lstStyle/>
          <a:p>
            <a:r>
              <a:rPr lang="en-US" dirty="0"/>
              <a:t>More Matrix Terminology</a:t>
            </a:r>
          </a:p>
        </p:txBody>
      </p:sp>
      <p:sp>
        <p:nvSpPr>
          <p:cNvPr id="6" name="Content Placeholder 5"/>
          <p:cNvSpPr>
            <a:spLocks noGrp="1"/>
          </p:cNvSpPr>
          <p:nvPr>
            <p:ph sz="half" idx="1"/>
          </p:nvPr>
        </p:nvSpPr>
        <p:spPr>
          <a:xfrm>
            <a:off x="791224" y="1277714"/>
            <a:ext cx="4498891" cy="1096322"/>
          </a:xfrm>
        </p:spPr>
        <p:txBody>
          <a:bodyPr/>
          <a:lstStyle/>
          <a:p>
            <a:r>
              <a:rPr lang="en-US" b="1" dirty="0">
                <a:solidFill>
                  <a:srgbClr val="00853E"/>
                </a:solidFill>
              </a:rPr>
              <a:t>Diagonal matrix</a:t>
            </a:r>
            <a:r>
              <a:rPr lang="en-US" dirty="0"/>
              <a:t>: Matrix in which all non-diagonal elements are zero</a:t>
            </a:r>
          </a:p>
        </p:txBody>
      </p:sp>
      <mc:AlternateContent xmlns:mc="http://schemas.openxmlformats.org/markup-compatibility/2006" xmlns:a14="http://schemas.microsoft.com/office/drawing/2010/main">
        <mc:Choice Requires="a14">
          <p:sp>
            <p:nvSpPr>
              <p:cNvPr id="8" name="TextBox 7"/>
              <p:cNvSpPr txBox="1"/>
              <p:nvPr/>
            </p:nvSpPr>
            <p:spPr>
              <a:xfrm>
                <a:off x="2022152" y="2589566"/>
                <a:ext cx="1700337"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b="0" i="1" smtClean="0">
                                    <a:latin typeface="Cambria Math" panose="02040503050406030204" pitchFamily="18" charset="0"/>
                                  </a:rPr>
                                  <m:t>5</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6</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022152" y="2589566"/>
                <a:ext cx="1700337" cy="1148199"/>
              </a:xfrm>
              <a:prstGeom prst="rect">
                <a:avLst/>
              </a:prstGeom>
              <a:blipFill>
                <a:blip r:embed="rId2"/>
                <a:stretch>
                  <a:fillRect/>
                </a:stretch>
              </a:blipFill>
            </p:spPr>
            <p:txBody>
              <a:bodyPr/>
              <a:lstStyle/>
              <a:p>
                <a:r>
                  <a:rPr lang="en-US">
                    <a:noFill/>
                  </a:rPr>
                  <a:t> </a:t>
                </a:r>
              </a:p>
            </p:txBody>
          </p:sp>
        </mc:Fallback>
      </mc:AlternateContent>
      <p:sp>
        <p:nvSpPr>
          <p:cNvPr id="7" name="Content Placeholder 6"/>
          <p:cNvSpPr>
            <a:spLocks noGrp="1"/>
          </p:cNvSpPr>
          <p:nvPr>
            <p:ph sz="half" idx="2"/>
          </p:nvPr>
        </p:nvSpPr>
        <p:spPr>
          <a:xfrm>
            <a:off x="5725462" y="1279223"/>
            <a:ext cx="4938583" cy="1096322"/>
          </a:xfrm>
        </p:spPr>
        <p:txBody>
          <a:bodyPr/>
          <a:lstStyle/>
          <a:p>
            <a:r>
              <a:rPr lang="en-US" b="1" dirty="0">
                <a:solidFill>
                  <a:srgbClr val="00853E"/>
                </a:solidFill>
              </a:rPr>
              <a:t>Identity/Unity matrix</a:t>
            </a:r>
            <a:r>
              <a:rPr lang="en-US" dirty="0"/>
              <a:t>: Scalar matrix in which all diagonal elements equal 1</a:t>
            </a:r>
          </a:p>
        </p:txBody>
      </p:sp>
      <mc:AlternateContent xmlns:mc="http://schemas.openxmlformats.org/markup-compatibility/2006" xmlns:a14="http://schemas.microsoft.com/office/drawing/2010/main">
        <mc:Choice Requires="a14">
          <p:sp>
            <p:nvSpPr>
              <p:cNvPr id="10" name="TextBox 9"/>
              <p:cNvSpPr txBox="1"/>
              <p:nvPr/>
            </p:nvSpPr>
            <p:spPr>
              <a:xfrm>
                <a:off x="7006450" y="2523107"/>
                <a:ext cx="1700337"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7006450" y="2523107"/>
                <a:ext cx="1700337" cy="1139414"/>
              </a:xfrm>
              <a:prstGeom prst="rect">
                <a:avLst/>
              </a:prstGeom>
              <a:blipFill>
                <a:blip r:embed="rId3"/>
                <a:stretch>
                  <a:fillRect/>
                </a:stretch>
              </a:blipFill>
            </p:spPr>
            <p:txBody>
              <a:bodyPr/>
              <a:lstStyle/>
              <a:p>
                <a:r>
                  <a:rPr lang="en-US">
                    <a:noFill/>
                  </a:rPr>
                  <a:t> </a:t>
                </a:r>
              </a:p>
            </p:txBody>
          </p:sp>
        </mc:Fallback>
      </mc:AlternateContent>
      <p:sp>
        <p:nvSpPr>
          <p:cNvPr id="12" name="Content Placeholder 5">
            <a:extLst>
              <a:ext uri="{FF2B5EF4-FFF2-40B4-BE49-F238E27FC236}">
                <a16:creationId xmlns:a16="http://schemas.microsoft.com/office/drawing/2014/main" id="{911E1F07-9EC7-41A0-99F1-76E659F291A3}"/>
              </a:ext>
            </a:extLst>
          </p:cNvPr>
          <p:cNvSpPr txBox="1">
            <a:spLocks/>
          </p:cNvSpPr>
          <p:nvPr/>
        </p:nvSpPr>
        <p:spPr>
          <a:xfrm>
            <a:off x="791224" y="3989053"/>
            <a:ext cx="4937760" cy="1148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Scalar matrix</a:t>
            </a:r>
            <a:r>
              <a:rPr lang="en-US" dirty="0"/>
              <a:t>: Diagonal matrix in which all diagonal elements are equal</a:t>
            </a:r>
          </a:p>
        </p:txBody>
      </p:sp>
      <mc:AlternateContent xmlns:mc="http://schemas.openxmlformats.org/markup-compatibility/2006" xmlns:a14="http://schemas.microsoft.com/office/drawing/2010/main">
        <mc:Choice Requires="a14">
          <p:sp>
            <p:nvSpPr>
              <p:cNvPr id="9" name="TextBox 8"/>
              <p:cNvSpPr txBox="1"/>
              <p:nvPr/>
            </p:nvSpPr>
            <p:spPr>
              <a:xfrm>
                <a:off x="2022151" y="5205350"/>
                <a:ext cx="1700337"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b="0" i="1" smtClean="0">
                                    <a:latin typeface="Cambria Math" panose="02040503050406030204" pitchFamily="18" charset="0"/>
                                  </a:rPr>
                                  <m:t>5</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5</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5</m:t>
                                </m:r>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022151" y="5205350"/>
                <a:ext cx="1700337" cy="1148199"/>
              </a:xfrm>
              <a:prstGeom prst="rect">
                <a:avLst/>
              </a:prstGeom>
              <a:blipFill>
                <a:blip r:embed="rId4"/>
                <a:stretch>
                  <a:fillRect/>
                </a:stretch>
              </a:blipFill>
            </p:spPr>
            <p:txBody>
              <a:bodyPr/>
              <a:lstStyle/>
              <a:p>
                <a:r>
                  <a:rPr lang="en-US">
                    <a:noFill/>
                  </a:rPr>
                  <a:t> </a:t>
                </a:r>
              </a:p>
            </p:txBody>
          </p:sp>
        </mc:Fallback>
      </mc:AlternateContent>
      <p:sp>
        <p:nvSpPr>
          <p:cNvPr id="13" name="Content Placeholder 6">
            <a:extLst>
              <a:ext uri="{FF2B5EF4-FFF2-40B4-BE49-F238E27FC236}">
                <a16:creationId xmlns:a16="http://schemas.microsoft.com/office/drawing/2014/main" id="{DDE603C5-834A-483F-AEFC-430426B101AA}"/>
              </a:ext>
            </a:extLst>
          </p:cNvPr>
          <p:cNvSpPr txBox="1">
            <a:spLocks/>
          </p:cNvSpPr>
          <p:nvPr/>
        </p:nvSpPr>
        <p:spPr>
          <a:xfrm>
            <a:off x="5725461" y="3986871"/>
            <a:ext cx="5466413" cy="11394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Transpose matrix A</a:t>
            </a:r>
            <a:r>
              <a:rPr lang="en-US" b="1" baseline="30000" dirty="0">
                <a:solidFill>
                  <a:srgbClr val="00853E"/>
                </a:solidFill>
              </a:rPr>
              <a:t>T</a:t>
            </a:r>
            <a:r>
              <a:rPr lang="en-US" b="1" dirty="0">
                <a:solidFill>
                  <a:srgbClr val="00853E"/>
                </a:solidFill>
              </a:rPr>
              <a:t> of matrix A </a:t>
            </a:r>
            <a:r>
              <a:rPr lang="en-US" dirty="0"/>
              <a:t>obtained by converting rows to columns and columns to rows</a:t>
            </a:r>
          </a:p>
          <a:p>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5768409" y="5151204"/>
                <a:ext cx="4895636"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5</m:t>
                                </m:r>
                              </m:e>
                              <m:e>
                                <m:r>
                                  <a:rPr lang="en-US" sz="2800" b="0" i="1" smtClean="0">
                                    <a:latin typeface="Cambria Math" panose="02040503050406030204" pitchFamily="18" charset="0"/>
                                  </a:rPr>
                                  <m:t>4</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3</m:t>
                                </m:r>
                              </m:e>
                            </m:mr>
                            <m:mr>
                              <m:e>
                                <m:r>
                                  <a:rPr lang="en-US" sz="2800" b="0" i="1" smtClean="0">
                                    <a:latin typeface="Cambria Math" panose="02040503050406030204" pitchFamily="18" charset="0"/>
                                  </a:rPr>
                                  <m:t>3</m:t>
                                </m:r>
                              </m:e>
                              <m:e>
                                <m:r>
                                  <a:rPr lang="en-US" sz="2800" b="0" i="1" smtClean="0">
                                    <a:latin typeface="Cambria Math" panose="02040503050406030204" pitchFamily="18" charset="0"/>
                                  </a:rPr>
                                  <m:t>1</m:t>
                                </m:r>
                              </m:e>
                            </m:mr>
                          </m:m>
                        </m:e>
                      </m:d>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p>
                        <m:sSupPr>
                          <m:ctrlPr>
                            <a:rPr lang="en-US" sz="2800" b="1" i="1" smtClean="0">
                              <a:latin typeface="Cambria Math" panose="02040503050406030204" pitchFamily="18" charset="0"/>
                              <a:ea typeface="Cambria Math" panose="02040503050406030204" pitchFamily="18" charset="0"/>
                            </a:rPr>
                          </m:ctrlPr>
                        </m:sSupPr>
                        <m:e>
                          <m:r>
                            <a:rPr lang="en-US" sz="2800" b="1" i="1" smtClean="0">
                              <a:latin typeface="Cambria Math" panose="02040503050406030204" pitchFamily="18" charset="0"/>
                              <a:ea typeface="Cambria Math" panose="02040503050406030204" pitchFamily="18" charset="0"/>
                            </a:rPr>
                            <m:t>𝑨</m:t>
                          </m:r>
                        </m:e>
                        <m:sup>
                          <m:r>
                            <a:rPr lang="en-US" sz="2800" b="1" i="1" smtClean="0">
                              <a:latin typeface="Cambria Math" panose="02040503050406030204" pitchFamily="18" charset="0"/>
                              <a:ea typeface="Cambria Math" panose="02040503050406030204" pitchFamily="18" charset="0"/>
                            </a:rPr>
                            <m:t>𝑻</m:t>
                          </m:r>
                        </m:sup>
                      </m:sSup>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5</m:t>
                                </m:r>
                              </m:e>
                              <m:e>
                                <m:r>
                                  <a:rPr lang="en-US" sz="2800" b="0" i="1" smtClean="0">
                                    <a:latin typeface="Cambria Math" panose="02040503050406030204" pitchFamily="18" charset="0"/>
                                    <a:ea typeface="Cambria Math" panose="02040503050406030204" pitchFamily="18" charset="0"/>
                                  </a:rPr>
                                  <m:t>2</m:t>
                                </m:r>
                              </m:e>
                              <m:e>
                                <m:r>
                                  <a:rPr lang="en-US" sz="2800" b="0" i="1" smtClean="0">
                                    <a:latin typeface="Cambria Math" panose="02040503050406030204" pitchFamily="18" charset="0"/>
                                    <a:ea typeface="Cambria Math" panose="02040503050406030204" pitchFamily="18" charset="0"/>
                                  </a:rPr>
                                  <m:t>3</m:t>
                                </m:r>
                              </m:e>
                            </m:mr>
                            <m:mr>
                              <m:e>
                                <m:r>
                                  <a:rPr lang="en-US" sz="2800" b="0" i="1" smtClean="0">
                                    <a:latin typeface="Cambria Math" panose="02040503050406030204" pitchFamily="18" charset="0"/>
                                    <a:ea typeface="Cambria Math" panose="02040503050406030204" pitchFamily="18" charset="0"/>
                                  </a:rPr>
                                  <m:t>4</m:t>
                                </m:r>
                              </m:e>
                              <m:e>
                                <m:r>
                                  <a:rPr lang="en-US" sz="2800" b="0" i="1" smtClean="0">
                                    <a:latin typeface="Cambria Math" panose="02040503050406030204" pitchFamily="18" charset="0"/>
                                    <a:ea typeface="Cambria Math" panose="02040503050406030204" pitchFamily="18" charset="0"/>
                                  </a:rPr>
                                  <m:t>3</m:t>
                                </m:r>
                              </m:e>
                              <m:e>
                                <m:r>
                                  <a:rPr lang="en-US" sz="2800" b="0" i="1" smtClean="0">
                                    <a:latin typeface="Cambria Math" panose="02040503050406030204" pitchFamily="18" charset="0"/>
                                    <a:ea typeface="Cambria Math" panose="02040503050406030204" pitchFamily="18" charset="0"/>
                                  </a:rPr>
                                  <m:t>1</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768409" y="5151204"/>
                <a:ext cx="4895636" cy="1148199"/>
              </a:xfrm>
              <a:prstGeom prst="rect">
                <a:avLst/>
              </a:prstGeom>
              <a:blipFill>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14</a:t>
            </a:fld>
            <a:endParaRPr lang="en-US"/>
          </a:p>
        </p:txBody>
      </p:sp>
    </p:spTree>
    <p:extLst>
      <p:ext uri="{BB962C8B-B14F-4D97-AF65-F5344CB8AC3E}">
        <p14:creationId xmlns:p14="http://schemas.microsoft.com/office/powerpoint/2010/main" val="8364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Operations</a:t>
            </a:r>
          </a:p>
        </p:txBody>
      </p:sp>
      <mc:AlternateContent xmlns:mc="http://schemas.openxmlformats.org/markup-compatibility/2006" xmlns:a14="http://schemas.microsoft.com/office/drawing/2010/main">
        <mc:Choice Requires="a14">
          <p:sp>
            <p:nvSpPr>
              <p:cNvPr id="6" name="TextBox 5"/>
              <p:cNvSpPr txBox="1"/>
              <p:nvPr/>
            </p:nvSpPr>
            <p:spPr>
              <a:xfrm>
                <a:off x="3137027" y="1459366"/>
                <a:ext cx="211468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3</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8</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9</m:t>
                                </m:r>
                              </m:e>
                            </m:mr>
                          </m:m>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137027" y="1459366"/>
                <a:ext cx="2114681" cy="11394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41710" y="1419892"/>
                <a:ext cx="213712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6</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9</m:t>
                                </m:r>
                              </m:e>
                            </m:mr>
                            <m:mr>
                              <m:e>
                                <m:r>
                                  <a:rPr lang="en-US" sz="2800" b="0" i="1" smtClean="0">
                                    <a:latin typeface="Cambria Math" panose="02040503050406030204" pitchFamily="18" charset="0"/>
                                  </a:rPr>
                                  <m:t>8</m:t>
                                </m:r>
                              </m:e>
                              <m:e>
                                <m:r>
                                  <a:rPr lang="en-US" sz="2800" b="0" i="1" smtClean="0">
                                    <a:latin typeface="Cambria Math" panose="02040503050406030204" pitchFamily="18" charset="0"/>
                                  </a:rPr>
                                  <m:t>3</m:t>
                                </m:r>
                              </m:e>
                            </m:mr>
                          </m:m>
                        </m:e>
                      </m:d>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5841710" y="1419892"/>
                <a:ext cx="2137124" cy="1139414"/>
              </a:xfrm>
              <a:prstGeom prst="rect">
                <a:avLst/>
              </a:prstGeom>
              <a:blipFill>
                <a:blip r:embed="rId4"/>
                <a:stretch>
                  <a:fillRect/>
                </a:stretch>
              </a:blipFill>
            </p:spPr>
            <p:txBody>
              <a:bodyPr/>
              <a:lstStyle/>
              <a:p>
                <a:r>
                  <a:rPr lang="en-US">
                    <a:noFill/>
                  </a:rPr>
                  <a:t> </a:t>
                </a:r>
              </a:p>
            </p:txBody>
          </p:sp>
        </mc:Fallback>
      </mc:AlternateContent>
      <p:sp>
        <p:nvSpPr>
          <p:cNvPr id="3" name="Content Placeholder 2"/>
          <p:cNvSpPr>
            <a:spLocks noGrp="1"/>
          </p:cNvSpPr>
          <p:nvPr>
            <p:ph sz="half" idx="1"/>
          </p:nvPr>
        </p:nvSpPr>
        <p:spPr>
          <a:xfrm>
            <a:off x="838200" y="2778167"/>
            <a:ext cx="4937760" cy="465577"/>
          </a:xfrm>
        </p:spPr>
        <p:txBody>
          <a:bodyPr/>
          <a:lstStyle/>
          <a:p>
            <a:pPr marL="0" indent="0">
              <a:buNone/>
            </a:pPr>
            <a:r>
              <a:rPr lang="en-US" b="1" dirty="0">
                <a:solidFill>
                  <a:srgbClr val="00853E"/>
                </a:solidFill>
              </a:rPr>
              <a:t>Addition</a:t>
            </a:r>
            <a:r>
              <a:rPr lang="en-US" dirty="0"/>
              <a:t>:</a:t>
            </a:r>
          </a:p>
        </p:txBody>
      </p:sp>
      <mc:AlternateContent xmlns:mc="http://schemas.openxmlformats.org/markup-compatibility/2006" xmlns:a14="http://schemas.microsoft.com/office/drawing/2010/main">
        <mc:Choice Requires="a14">
          <p:sp>
            <p:nvSpPr>
              <p:cNvPr id="12" name="TextBox 11"/>
              <p:cNvSpPr txBox="1"/>
              <p:nvPr/>
            </p:nvSpPr>
            <p:spPr>
              <a:xfrm>
                <a:off x="1076380" y="3294894"/>
                <a:ext cx="4637616"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𝐙</m:t>
                      </m:r>
                      <m:r>
                        <a:rPr lang="en-US" sz="2800" b="0" i="0" smtClean="0">
                          <a:latin typeface="Cambria Math" panose="02040503050406030204" pitchFamily="18" charset="0"/>
                        </a:rPr>
                        <m:t>=</m:t>
                      </m:r>
                      <m:r>
                        <a:rPr lang="en-US" sz="2800" b="1" i="0" smtClean="0">
                          <a:latin typeface="Cambria Math" panose="02040503050406030204" pitchFamily="18" charset="0"/>
                        </a:rPr>
                        <m:t>𝐀</m:t>
                      </m:r>
                      <m:r>
                        <a:rPr lang="en-US" sz="2800" b="0" i="0" smtClean="0">
                          <a:latin typeface="Cambria Math" panose="02040503050406030204" pitchFamily="18" charset="0"/>
                        </a:rPr>
                        <m:t>+</m:t>
                      </m:r>
                      <m:r>
                        <a:rPr lang="en-US" sz="2800" b="1" i="0" smtClean="0">
                          <a:latin typeface="Cambria Math" panose="02040503050406030204" pitchFamily="18" charset="0"/>
                        </a:rPr>
                        <m:t>𝐁</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76380" y="3294894"/>
                <a:ext cx="4637616" cy="4655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76380" y="3939326"/>
                <a:ext cx="453964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3</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8</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9</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m:t>
                                </m:r>
                                <m:r>
                                  <a:rPr lang="en-US" sz="2800" i="1">
                                    <a:latin typeface="Cambria Math" panose="02040503050406030204" pitchFamily="18" charset="0"/>
                                  </a:rPr>
                                  <m:t>6</m:t>
                                </m:r>
                              </m:e>
                              <m:e>
                                <m:r>
                                  <a:rPr lang="en-US" sz="2800" i="1">
                                    <a:latin typeface="Cambria Math" panose="02040503050406030204" pitchFamily="18" charset="0"/>
                                  </a:rPr>
                                  <m:t>1</m:t>
                                </m:r>
                              </m:e>
                            </m:mr>
                            <m:mr>
                              <m:e>
                                <m:r>
                                  <a:rPr lang="en-US" sz="2800" i="1">
                                    <a:latin typeface="Cambria Math" panose="02040503050406030204" pitchFamily="18" charset="0"/>
                                  </a:rPr>
                                  <m:t>0</m:t>
                                </m:r>
                              </m:e>
                              <m:e>
                                <m:r>
                                  <a:rPr lang="en-US" sz="2800" i="1">
                                    <a:latin typeface="Cambria Math" panose="02040503050406030204" pitchFamily="18" charset="0"/>
                                  </a:rPr>
                                  <m:t>9</m:t>
                                </m:r>
                              </m:e>
                            </m:mr>
                            <m:mr>
                              <m:e>
                                <m:r>
                                  <a:rPr lang="en-US" sz="2800" i="1">
                                    <a:latin typeface="Cambria Math" panose="02040503050406030204" pitchFamily="18" charset="0"/>
                                  </a:rPr>
                                  <m:t>8</m:t>
                                </m:r>
                              </m:e>
                              <m:e>
                                <m:r>
                                  <a:rPr lang="en-US" sz="2800" i="1">
                                    <a:latin typeface="Cambria Math" panose="02040503050406030204" pitchFamily="18" charset="0"/>
                                  </a:rPr>
                                  <m:t>3</m:t>
                                </m:r>
                              </m:e>
                            </m:mr>
                          </m:m>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076380" y="3939326"/>
                <a:ext cx="4539641" cy="11394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97029" y="5216936"/>
                <a:ext cx="197643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3</m:t>
                                </m:r>
                              </m:e>
                              <m:e>
                                <m:r>
                                  <a:rPr lang="en-US" sz="2800" b="0" i="1" smtClean="0">
                                    <a:latin typeface="Cambria Math" panose="02040503050406030204" pitchFamily="18" charset="0"/>
                                  </a:rPr>
                                  <m:t>7</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17</m:t>
                                </m:r>
                              </m:e>
                            </m:mr>
                            <m:mr>
                              <m:e>
                                <m:r>
                                  <a:rPr lang="en-US" sz="2800" b="0" i="1" smtClean="0">
                                    <a:latin typeface="Cambria Math" panose="02040503050406030204" pitchFamily="18" charset="0"/>
                                  </a:rPr>
                                  <m:t>6</m:t>
                                </m:r>
                              </m:e>
                              <m:e>
                                <m:r>
                                  <a:rPr lang="en-US" sz="2800" b="0" i="1" smtClean="0">
                                    <a:latin typeface="Cambria Math" panose="02040503050406030204" pitchFamily="18" charset="0"/>
                                  </a:rPr>
                                  <m:t>12</m:t>
                                </m:r>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097029" y="5216936"/>
                <a:ext cx="1976438" cy="1139414"/>
              </a:xfrm>
              <a:prstGeom prst="rect">
                <a:avLst/>
              </a:prstGeom>
              <a:blipFill>
                <a:blip r:embed="rId7"/>
                <a:stretch>
                  <a:fillRect/>
                </a:stretch>
              </a:blipFill>
            </p:spPr>
            <p:txBody>
              <a:bodyPr/>
              <a:lstStyle/>
              <a:p>
                <a:r>
                  <a:rPr lang="en-US">
                    <a:noFill/>
                  </a:rPr>
                  <a:t> </a:t>
                </a:r>
              </a:p>
            </p:txBody>
          </p:sp>
        </mc:Fallback>
      </mc:AlternateContent>
      <p:sp>
        <p:nvSpPr>
          <p:cNvPr id="4" name="Content Placeholder 3"/>
          <p:cNvSpPr>
            <a:spLocks noGrp="1"/>
          </p:cNvSpPr>
          <p:nvPr>
            <p:ph sz="half" idx="2"/>
          </p:nvPr>
        </p:nvSpPr>
        <p:spPr>
          <a:xfrm>
            <a:off x="5943600" y="2778167"/>
            <a:ext cx="4938583" cy="465577"/>
          </a:xfrm>
        </p:spPr>
        <p:txBody>
          <a:bodyPr/>
          <a:lstStyle/>
          <a:p>
            <a:pPr marL="0" indent="0">
              <a:buNone/>
            </a:pPr>
            <a:r>
              <a:rPr lang="en-US" b="1" dirty="0">
                <a:solidFill>
                  <a:srgbClr val="00853E"/>
                </a:solidFill>
              </a:rPr>
              <a:t>Subtraction</a:t>
            </a:r>
            <a:r>
              <a:rPr lang="en-US" dirty="0"/>
              <a:t>:</a:t>
            </a:r>
          </a:p>
        </p:txBody>
      </p:sp>
      <mc:AlternateContent xmlns:mc="http://schemas.openxmlformats.org/markup-compatibility/2006" xmlns:a14="http://schemas.microsoft.com/office/drawing/2010/main">
        <mc:Choice Requires="a14">
          <p:sp>
            <p:nvSpPr>
              <p:cNvPr id="13" name="TextBox 12"/>
              <p:cNvSpPr txBox="1"/>
              <p:nvPr/>
            </p:nvSpPr>
            <p:spPr>
              <a:xfrm>
                <a:off x="6096939" y="3294894"/>
                <a:ext cx="4637616"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𝐙</m:t>
                      </m:r>
                      <m:r>
                        <a:rPr lang="en-US" sz="2800" b="0" i="0" smtClean="0">
                          <a:latin typeface="Cambria Math" panose="02040503050406030204" pitchFamily="18" charset="0"/>
                        </a:rPr>
                        <m:t>=</m:t>
                      </m:r>
                      <m:r>
                        <a:rPr lang="en-US" sz="2800" b="1" i="0" smtClean="0">
                          <a:latin typeface="Cambria Math" panose="02040503050406030204" pitchFamily="18" charset="0"/>
                        </a:rPr>
                        <m:t>𝐀</m:t>
                      </m:r>
                      <m:r>
                        <a:rPr lang="en-US" sz="2800" b="0" i="0" smtClean="0">
                          <a:latin typeface="Cambria Math" panose="02040503050406030204" pitchFamily="18" charset="0"/>
                        </a:rPr>
                        <m:t>−</m:t>
                      </m:r>
                      <m:r>
                        <a:rPr lang="en-US" sz="2800" b="1" i="0" smtClean="0">
                          <a:latin typeface="Cambria Math" panose="02040503050406030204" pitchFamily="18" charset="0"/>
                        </a:rPr>
                        <m:t>𝐁</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sub>
                      </m:sSub>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96939" y="3294894"/>
                <a:ext cx="4637616" cy="4655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939" y="3939326"/>
                <a:ext cx="453964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3</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8</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9</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m:t>
                                </m:r>
                                <m:r>
                                  <a:rPr lang="en-US" sz="2800" i="1">
                                    <a:latin typeface="Cambria Math" panose="02040503050406030204" pitchFamily="18" charset="0"/>
                                  </a:rPr>
                                  <m:t>6</m:t>
                                </m:r>
                              </m:e>
                              <m:e>
                                <m:r>
                                  <a:rPr lang="en-US" sz="2800" i="1">
                                    <a:latin typeface="Cambria Math" panose="02040503050406030204" pitchFamily="18" charset="0"/>
                                  </a:rPr>
                                  <m:t>1</m:t>
                                </m:r>
                              </m:e>
                            </m:mr>
                            <m:mr>
                              <m:e>
                                <m:r>
                                  <a:rPr lang="en-US" sz="2800" i="1">
                                    <a:latin typeface="Cambria Math" panose="02040503050406030204" pitchFamily="18" charset="0"/>
                                  </a:rPr>
                                  <m:t>0</m:t>
                                </m:r>
                              </m:e>
                              <m:e>
                                <m:r>
                                  <a:rPr lang="en-US" sz="2800" i="1">
                                    <a:latin typeface="Cambria Math" panose="02040503050406030204" pitchFamily="18" charset="0"/>
                                  </a:rPr>
                                  <m:t>9</m:t>
                                </m:r>
                              </m:e>
                            </m:mr>
                            <m:mr>
                              <m:e>
                                <m:r>
                                  <a:rPr lang="en-US" sz="2800" i="1">
                                    <a:latin typeface="Cambria Math" panose="02040503050406030204" pitchFamily="18" charset="0"/>
                                  </a:rPr>
                                  <m:t>8</m:t>
                                </m:r>
                              </m:e>
                              <m:e>
                                <m:r>
                                  <a:rPr lang="en-US" sz="2800" i="1">
                                    <a:latin typeface="Cambria Math" panose="02040503050406030204" pitchFamily="18" charset="0"/>
                                  </a:rPr>
                                  <m:t>3</m:t>
                                </m:r>
                              </m:e>
                            </m:mr>
                          </m:m>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6096939" y="3939326"/>
                <a:ext cx="4539641" cy="11394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115114" y="5208151"/>
                <a:ext cx="2244139"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9</m:t>
                                </m:r>
                              </m:e>
                              <m:e>
                                <m:r>
                                  <a:rPr lang="en-US" sz="2800" b="0" i="1" smtClean="0">
                                    <a:latin typeface="Cambria Math" panose="02040503050406030204" pitchFamily="18" charset="0"/>
                                  </a:rPr>
                                  <m:t>5</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−10</m:t>
                                </m:r>
                              </m:e>
                              <m:e>
                                <m:r>
                                  <a:rPr lang="en-US" sz="2800" b="0" i="1" smtClean="0">
                                    <a:latin typeface="Cambria Math" panose="02040503050406030204" pitchFamily="18" charset="0"/>
                                  </a:rPr>
                                  <m:t>6</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15114" y="5208151"/>
                <a:ext cx="2244139" cy="1148199"/>
              </a:xfrm>
              <a:prstGeom prst="rect">
                <a:avLst/>
              </a:prstGeom>
              <a:blipFill>
                <a:blip r:embed="rId10"/>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8A6A9C-CF19-486F-9A39-76891C8C81BB}" type="slidenum">
              <a:rPr lang="en-US" smtClean="0"/>
              <a:t>15</a:t>
            </a:fld>
            <a:endParaRPr lang="en-US"/>
          </a:p>
        </p:txBody>
      </p:sp>
    </p:spTree>
    <p:extLst>
      <p:ext uri="{BB962C8B-B14F-4D97-AF65-F5344CB8AC3E}">
        <p14:creationId xmlns:p14="http://schemas.microsoft.com/office/powerpoint/2010/main" val="180328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FB95615-51E5-4183-A792-5EECF73516E7}"/>
              </a:ext>
            </a:extLst>
          </p:cNvPr>
          <p:cNvSpPr>
            <a:spLocks noGrp="1"/>
          </p:cNvSpPr>
          <p:nvPr>
            <p:ph type="title"/>
          </p:nvPr>
        </p:nvSpPr>
        <p:spPr>
          <a:xfrm>
            <a:off x="461319" y="365125"/>
            <a:ext cx="10420865" cy="1060021"/>
          </a:xfrm>
        </p:spPr>
        <p:txBody>
          <a:bodyPr/>
          <a:lstStyle/>
          <a:p>
            <a:r>
              <a:rPr lang="en-US" dirty="0"/>
              <a:t>Matrix Operations</a:t>
            </a:r>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5BC8C5FF-38E8-48CD-92C1-97357507448D}"/>
                  </a:ext>
                </a:extLst>
              </p:cNvPr>
              <p:cNvSpPr>
                <a:spLocks noGrp="1"/>
              </p:cNvSpPr>
              <p:nvPr>
                <p:ph idx="1"/>
              </p:nvPr>
            </p:nvSpPr>
            <p:spPr>
              <a:xfrm>
                <a:off x="612032" y="1446074"/>
                <a:ext cx="10985456" cy="462157"/>
              </a:xfrm>
            </p:spPr>
            <p:txBody>
              <a:bodyPr/>
              <a:lstStyle/>
              <a:p>
                <a:pPr marL="0" indent="0">
                  <a:buNone/>
                </a:pPr>
                <a:r>
                  <a:rPr lang="en-US" b="1" dirty="0">
                    <a:solidFill>
                      <a:srgbClr val="00853E"/>
                    </a:solidFill>
                  </a:rPr>
                  <a:t>Multiplication</a:t>
                </a:r>
                <a:r>
                  <a:rPr lang="en-US" dirty="0"/>
                  <a:t>:  </a:t>
                </a:r>
                <a14:m>
                  <m:oMath xmlns:m="http://schemas.openxmlformats.org/officeDocument/2006/math">
                    <m:r>
                      <a:rPr lang="en-US" b="1" i="1" smtClean="0">
                        <a:latin typeface="Cambria Math" panose="02040503050406030204" pitchFamily="18" charset="0"/>
                      </a:rPr>
                      <m:t>𝒁</m:t>
                    </m:r>
                    <m:r>
                      <a:rPr lang="en-US" b="0" i="1" smtClean="0">
                        <a:latin typeface="Cambria Math" panose="02040503050406030204" pitchFamily="18" charset="0"/>
                      </a:rPr>
                      <m:t>=</m:t>
                    </m:r>
                    <m:r>
                      <a:rPr lang="en-US" b="1" i="1" smtClean="0">
                        <a:latin typeface="Cambria Math" panose="02040503050406030204" pitchFamily="18" charset="0"/>
                      </a:rPr>
                      <m:t>𝑨</m:t>
                    </m:r>
                    <m:r>
                      <a:rPr lang="en-US" b="0" i="1" smtClean="0">
                        <a:latin typeface="Cambria Math" panose="02040503050406030204" pitchFamily="18" charset="0"/>
                      </a:rPr>
                      <m:t>∗</m:t>
                    </m:r>
                    <m:r>
                      <a:rPr lang="en-US" b="1" i="1" smtClean="0">
                        <a:latin typeface="Cambria Math" panose="02040503050406030204" pitchFamily="18" charset="0"/>
                      </a:rPr>
                      <m:t>𝑩</m:t>
                    </m:r>
                  </m:oMath>
                </a14:m>
                <a:r>
                  <a:rPr lang="en-US" dirty="0"/>
                  <a:t> defined if number of columns in </a:t>
                </a:r>
                <a14:m>
                  <m:oMath xmlns:m="http://schemas.openxmlformats.org/officeDocument/2006/math">
                    <m:r>
                      <a:rPr lang="en-US" b="1" i="1">
                        <a:latin typeface="Cambria Math" panose="02040503050406030204" pitchFamily="18" charset="0"/>
                      </a:rPr>
                      <m:t>𝑨</m:t>
                    </m:r>
                  </m:oMath>
                </a14:m>
                <a:r>
                  <a:rPr lang="en-US" dirty="0"/>
                  <a:t> equals the number of rows in </a:t>
                </a:r>
                <a14:m>
                  <m:oMath xmlns:m="http://schemas.openxmlformats.org/officeDocument/2006/math">
                    <m:r>
                      <a:rPr lang="en-US" b="1" i="1" smtClean="0">
                        <a:latin typeface="Cambria Math" panose="02040503050406030204" pitchFamily="18" charset="0"/>
                      </a:rPr>
                      <m:t>𝑩</m:t>
                    </m:r>
                  </m:oMath>
                </a14:m>
                <a:r>
                  <a:rPr lang="en-US" dirty="0"/>
                  <a:t> </a:t>
                </a:r>
              </a:p>
            </p:txBody>
          </p:sp>
        </mc:Choice>
        <mc:Fallback xmlns="">
          <p:sp>
            <p:nvSpPr>
              <p:cNvPr id="39" name="Content Placeholder 2">
                <a:extLst>
                  <a:ext uri="{FF2B5EF4-FFF2-40B4-BE49-F238E27FC236}">
                    <a16:creationId xmlns:a16="http://schemas.microsoft.com/office/drawing/2014/main" id="{5BC8C5FF-38E8-48CD-92C1-97357507448D}"/>
                  </a:ext>
                </a:extLst>
              </p:cNvPr>
              <p:cNvSpPr>
                <a:spLocks noGrp="1" noRot="1" noChangeAspect="1" noMove="1" noResize="1" noEditPoints="1" noAdjustHandles="1" noChangeArrowheads="1" noChangeShapeType="1" noTextEdit="1"/>
              </p:cNvSpPr>
              <p:nvPr>
                <p:ph idx="1"/>
              </p:nvPr>
            </p:nvSpPr>
            <p:spPr>
              <a:xfrm>
                <a:off x="612032" y="1446074"/>
                <a:ext cx="10985456" cy="462157"/>
              </a:xfrm>
              <a:blipFill>
                <a:blip r:embed="rId3"/>
                <a:stretch>
                  <a:fillRect l="-444" t="-3947"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12032" y="2011055"/>
                <a:ext cx="10112188" cy="424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𝒁</m:t>
                      </m:r>
                      <m:r>
                        <a:rPr lang="en-US" sz="2000" i="1">
                          <a:latin typeface="Cambria Math" panose="02040503050406030204" pitchFamily="18" charset="0"/>
                        </a:rPr>
                        <m:t>=</m:t>
                      </m:r>
                      <m:r>
                        <a:rPr lang="en-US" sz="2000" b="1" i="1">
                          <a:latin typeface="Cambria Math" panose="02040503050406030204" pitchFamily="18" charset="0"/>
                        </a:rPr>
                        <m:t>𝑨</m:t>
                      </m:r>
                      <m:r>
                        <a:rPr lang="en-US" sz="2000" i="1">
                          <a:latin typeface="Cambria Math" panose="02040503050406030204" pitchFamily="18" charset="0"/>
                        </a:rPr>
                        <m:t>∗</m:t>
                      </m:r>
                      <m:r>
                        <a:rPr lang="en-US" sz="2000" b="1" i="1">
                          <a:latin typeface="Cambria Math" panose="02040503050406030204" pitchFamily="18" charset="0"/>
                        </a:rPr>
                        <m:t>𝑩</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m:oMathPara>
                </a14:m>
                <a:endParaRPr lang="en-US" sz="1400" dirty="0"/>
              </a:p>
            </p:txBody>
          </p:sp>
        </mc:Choice>
        <mc:Fallback xmlns="">
          <p:sp>
            <p:nvSpPr>
              <p:cNvPr id="5" name="Rectangle 4"/>
              <p:cNvSpPr>
                <a:spLocks noRot="1" noChangeAspect="1" noMove="1" noResize="1" noEditPoints="1" noAdjustHandles="1" noChangeArrowheads="1" noChangeShapeType="1" noTextEdit="1"/>
              </p:cNvSpPr>
              <p:nvPr/>
            </p:nvSpPr>
            <p:spPr>
              <a:xfrm>
                <a:off x="612032" y="2011055"/>
                <a:ext cx="10112188" cy="424796"/>
              </a:xfrm>
              <a:prstGeom prst="rect">
                <a:avLst/>
              </a:prstGeom>
              <a:blipFill>
                <a:blip r:embed="rId4"/>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679799" y="2388152"/>
                <a:ext cx="3017300"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4</m:t>
                                </m:r>
                              </m:e>
                              <m:e>
                                <m:r>
                                  <a:rPr lang="en-US" sz="2800" b="0" i="1" smtClean="0">
                                    <a:latin typeface="Cambria Math" panose="02040503050406030204" pitchFamily="18" charset="0"/>
                                  </a:rPr>
                                  <m:t>1</m:t>
                                </m:r>
                              </m:e>
                              <m:e>
                                <m:r>
                                  <a:rPr lang="en-US" sz="2800" b="0" i="1" smtClean="0">
                                    <a:latin typeface="Cambria Math" panose="02040503050406030204" pitchFamily="18" charset="0"/>
                                  </a:rPr>
                                  <m:t>9</m:t>
                                </m:r>
                              </m:e>
                            </m:mr>
                            <m:mr>
                              <m:e>
                                <m:r>
                                  <a:rPr lang="en-US" sz="2800" b="0" i="1" smtClean="0">
                                    <a:latin typeface="Cambria Math" panose="02040503050406030204" pitchFamily="18" charset="0"/>
                                  </a:rPr>
                                  <m:t>6</m:t>
                                </m:r>
                              </m:e>
                              <m:e>
                                <m:r>
                                  <a:rPr lang="en-US" sz="2800" b="0" i="1" smtClean="0">
                                    <a:latin typeface="Cambria Math" panose="02040503050406030204" pitchFamily="18" charset="0"/>
                                  </a:rPr>
                                  <m:t>2</m:t>
                                </m:r>
                              </m:e>
                              <m:e>
                                <m:r>
                                  <a:rPr lang="en-US" sz="2800" b="0" i="1" smtClean="0">
                                    <a:latin typeface="Cambria Math" panose="02040503050406030204" pitchFamily="18" charset="0"/>
                                  </a:rPr>
                                  <m:t>8</m:t>
                                </m:r>
                              </m:e>
                            </m:mr>
                            <m:mr>
                              <m:e>
                                <m:r>
                                  <a:rPr lang="en-US" sz="2800" b="0" i="1" smtClean="0">
                                    <a:latin typeface="Cambria Math" panose="02040503050406030204" pitchFamily="18" charset="0"/>
                                  </a:rPr>
                                  <m:t>7</m:t>
                                </m:r>
                              </m:e>
                              <m:e>
                                <m:r>
                                  <a:rPr lang="en-US" sz="2800" b="0" i="1" smtClean="0">
                                    <a:latin typeface="Cambria Math" panose="02040503050406030204" pitchFamily="18" charset="0"/>
                                  </a:rPr>
                                  <m:t>3</m:t>
                                </m:r>
                              </m:e>
                              <m:e>
                                <m:r>
                                  <a:rPr lang="en-US" sz="2800" b="0" i="1" smtClean="0">
                                    <a:latin typeface="Cambria Math" panose="02040503050406030204" pitchFamily="18" charset="0"/>
                                  </a:rPr>
                                  <m:t>5</m:t>
                                </m:r>
                              </m:e>
                            </m:mr>
                            <m:mr>
                              <m:e>
                                <m:r>
                                  <a:rPr lang="en-US" sz="2800" b="0" i="1" smtClean="0">
                                    <a:latin typeface="Cambria Math" panose="02040503050406030204" pitchFamily="18" charset="0"/>
                                  </a:rPr>
                                  <m:t>11</m:t>
                                </m:r>
                              </m:e>
                              <m:e>
                                <m:r>
                                  <a:rPr lang="en-US" sz="2800" b="0" i="1" smtClean="0">
                                    <a:latin typeface="Cambria Math" panose="02040503050406030204" pitchFamily="18" charset="0"/>
                                  </a:rPr>
                                  <m:t>10</m:t>
                                </m:r>
                              </m:e>
                              <m:e>
                                <m:r>
                                  <a:rPr lang="en-US" sz="2800" b="0" i="1" smtClean="0">
                                    <a:latin typeface="Cambria Math" panose="02040503050406030204" pitchFamily="18" charset="0"/>
                                  </a:rPr>
                                  <m:t>12</m:t>
                                </m:r>
                              </m:e>
                            </m:mr>
                          </m:m>
                        </m:e>
                      </m:d>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679799" y="2388152"/>
                <a:ext cx="3017300" cy="15874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092949" y="4075025"/>
                <a:ext cx="7505773"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4</m:t>
                                </m:r>
                              </m:e>
                              <m:e>
                                <m:r>
                                  <a:rPr lang="en-US" sz="2800" b="0" i="1" smtClean="0">
                                    <a:latin typeface="Cambria Math" panose="02040503050406030204" pitchFamily="18" charset="0"/>
                                  </a:rPr>
                                  <m:t>1</m:t>
                                </m:r>
                              </m:e>
                              <m:e>
                                <m:r>
                                  <a:rPr lang="en-US" sz="2800" b="0" i="1" smtClean="0">
                                    <a:latin typeface="Cambria Math" panose="02040503050406030204" pitchFamily="18" charset="0"/>
                                  </a:rPr>
                                  <m:t>9</m:t>
                                </m:r>
                              </m:e>
                            </m:mr>
                            <m:mr>
                              <m:e>
                                <m:r>
                                  <a:rPr lang="en-US" sz="2800" b="0" i="1" smtClean="0">
                                    <a:latin typeface="Cambria Math" panose="02040503050406030204" pitchFamily="18" charset="0"/>
                                  </a:rPr>
                                  <m:t>6</m:t>
                                </m:r>
                              </m:e>
                              <m:e>
                                <m:r>
                                  <a:rPr lang="en-US" sz="2800" b="0" i="1" smtClean="0">
                                    <a:latin typeface="Cambria Math" panose="02040503050406030204" pitchFamily="18" charset="0"/>
                                  </a:rPr>
                                  <m:t>2</m:t>
                                </m:r>
                              </m:e>
                              <m:e>
                                <m:r>
                                  <a:rPr lang="en-US" sz="2800" b="0" i="1" smtClean="0">
                                    <a:latin typeface="Cambria Math" panose="02040503050406030204" pitchFamily="18" charset="0"/>
                                  </a:rPr>
                                  <m:t>8</m:t>
                                </m:r>
                              </m:e>
                            </m:mr>
                            <m:mr>
                              <m:e>
                                <m:r>
                                  <a:rPr lang="en-US" sz="2800" b="0" i="1" smtClean="0">
                                    <a:latin typeface="Cambria Math" panose="02040503050406030204" pitchFamily="18" charset="0"/>
                                  </a:rPr>
                                  <m:t>7</m:t>
                                </m:r>
                              </m:e>
                              <m:e>
                                <m:r>
                                  <a:rPr lang="en-US" sz="2800" b="0" i="1" smtClean="0">
                                    <a:latin typeface="Cambria Math" panose="02040503050406030204" pitchFamily="18" charset="0"/>
                                  </a:rPr>
                                  <m:t>3</m:t>
                                </m:r>
                              </m:e>
                              <m:e>
                                <m:r>
                                  <a:rPr lang="en-US" sz="2800" b="0" i="1" smtClean="0">
                                    <a:latin typeface="Cambria Math" panose="02040503050406030204" pitchFamily="18" charset="0"/>
                                  </a:rPr>
                                  <m:t>5</m:t>
                                </m:r>
                              </m:e>
                            </m:mr>
                            <m:mr>
                              <m:e>
                                <m:r>
                                  <a:rPr lang="en-US" sz="2800" b="0" i="1" smtClean="0">
                                    <a:latin typeface="Cambria Math" panose="02040503050406030204" pitchFamily="18" charset="0"/>
                                  </a:rPr>
                                  <m:t>11</m:t>
                                </m:r>
                              </m:e>
                              <m:e>
                                <m:r>
                                  <a:rPr lang="en-US" sz="2800" b="0" i="1" smtClean="0">
                                    <a:latin typeface="Cambria Math" panose="02040503050406030204" pitchFamily="18" charset="0"/>
                                  </a:rPr>
                                  <m:t>10</m:t>
                                </m:r>
                              </m:e>
                              <m:e>
                                <m:r>
                                  <a:rPr lang="en-US" sz="2800" b="0" i="1" smtClean="0">
                                    <a:latin typeface="Cambria Math" panose="02040503050406030204" pitchFamily="18" charset="0"/>
                                  </a:rPr>
                                  <m:t>12</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2</m:t>
                                </m:r>
                              </m:e>
                              <m:e>
                                <m:r>
                                  <a:rPr lang="en-US" sz="2800" i="1">
                                    <a:latin typeface="Cambria Math" panose="02040503050406030204" pitchFamily="18" charset="0"/>
                                  </a:rPr>
                                  <m:t>9</m:t>
                                </m:r>
                              </m:e>
                            </m:mr>
                            <m:mr>
                              <m:e>
                                <m:r>
                                  <a:rPr lang="en-US" sz="2800" i="1">
                                    <a:latin typeface="Cambria Math" panose="02040503050406030204" pitchFamily="18" charset="0"/>
                                  </a:rPr>
                                  <m:t>5</m:t>
                                </m:r>
                              </m:e>
                              <m:e>
                                <m:r>
                                  <a:rPr lang="en-US" sz="2800" i="1">
                                    <a:latin typeface="Cambria Math" panose="02040503050406030204" pitchFamily="18" charset="0"/>
                                  </a:rPr>
                                  <m:t>12</m:t>
                                </m:r>
                              </m:e>
                            </m:mr>
                            <m:mr>
                              <m:e>
                                <m:r>
                                  <a:rPr lang="en-US" sz="2800" i="1">
                                    <a:latin typeface="Cambria Math" panose="02040503050406030204" pitchFamily="18" charset="0"/>
                                  </a:rPr>
                                  <m:t>8</m:t>
                                </m:r>
                              </m:e>
                              <m:e>
                                <m:r>
                                  <a:rPr lang="en-US" sz="2800" i="1">
                                    <a:latin typeface="Cambria Math" panose="02040503050406030204" pitchFamily="18" charset="0"/>
                                  </a:rPr>
                                  <m:t>10</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b="0" i="1" smtClean="0">
                                    <a:latin typeface="Cambria Math" panose="02040503050406030204" pitchFamily="18" charset="0"/>
                                  </a:rPr>
                                  <m:t>8</m:t>
                                </m:r>
                                <m:r>
                                  <a:rPr lang="en-US" sz="2800" b="0" i="1" smtClean="0">
                                    <a:latin typeface="Cambria Math" panose="02040503050406030204" pitchFamily="18" charset="0"/>
                                  </a:rPr>
                                  <m:t>5</m:t>
                                </m:r>
                              </m:e>
                              <m:e>
                                <m:r>
                                  <a:rPr lang="en-US" sz="2800" b="0" i="1" smtClean="0">
                                    <a:latin typeface="Cambria Math" panose="02040503050406030204" pitchFamily="18" charset="0"/>
                                  </a:rPr>
                                  <m:t>138</m:t>
                                </m:r>
                              </m:e>
                            </m:mr>
                            <m:mr>
                              <m:e>
                                <m:r>
                                  <a:rPr lang="en-US" sz="2800" b="0" i="1" smtClean="0">
                                    <a:latin typeface="Cambria Math" panose="02040503050406030204" pitchFamily="18" charset="0"/>
                                  </a:rPr>
                                  <m:t>86</m:t>
                                </m:r>
                              </m:e>
                              <m:e>
                                <m:r>
                                  <a:rPr lang="en-US" sz="2800" b="0" i="1" smtClean="0">
                                    <a:latin typeface="Cambria Math" panose="02040503050406030204" pitchFamily="18" charset="0"/>
                                  </a:rPr>
                                  <m:t>158</m:t>
                                </m:r>
                              </m:e>
                            </m:mr>
                            <m:mr>
                              <m:e>
                                <m:r>
                                  <a:rPr lang="en-US" sz="2800" b="0" i="1" smtClean="0">
                                    <a:latin typeface="Cambria Math" panose="02040503050406030204" pitchFamily="18" charset="0"/>
                                  </a:rPr>
                                  <m:t>69</m:t>
                                </m:r>
                              </m:e>
                              <m:e>
                                <m:r>
                                  <a:rPr lang="en-US" sz="2800" b="0" i="1" smtClean="0">
                                    <a:latin typeface="Cambria Math" panose="02040503050406030204" pitchFamily="18" charset="0"/>
                                  </a:rPr>
                                  <m:t>149</m:t>
                                </m:r>
                              </m:e>
                            </m:mr>
                            <m:mr>
                              <m:e>
                                <m:r>
                                  <a:rPr lang="en-US" sz="2800" b="0" i="1" smtClean="0">
                                    <a:latin typeface="Cambria Math" panose="02040503050406030204" pitchFamily="18" charset="0"/>
                                  </a:rPr>
                                  <m:t>168</m:t>
                                </m:r>
                              </m:e>
                              <m:e>
                                <m:r>
                                  <a:rPr lang="en-US" sz="2800" b="0" i="1" smtClean="0">
                                    <a:latin typeface="Cambria Math" panose="02040503050406030204" pitchFamily="18" charset="0"/>
                                  </a:rPr>
                                  <m:t>339</m:t>
                                </m:r>
                              </m:e>
                            </m:mr>
                          </m:m>
                        </m:e>
                      </m:d>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092949" y="4075025"/>
                <a:ext cx="7505773" cy="158742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845835" y="2578576"/>
                <a:ext cx="206819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2</m:t>
                                </m:r>
                              </m:e>
                              <m:e>
                                <m:r>
                                  <a:rPr lang="en-US" sz="2800" b="0" i="1" smtClean="0">
                                    <a:latin typeface="Cambria Math" panose="02040503050406030204" pitchFamily="18" charset="0"/>
                                  </a:rPr>
                                  <m:t>9</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12</m:t>
                                </m:r>
                              </m:e>
                            </m:mr>
                            <m:mr>
                              <m:e>
                                <m:r>
                                  <a:rPr lang="en-US" sz="2800" b="0" i="1" smtClean="0">
                                    <a:latin typeface="Cambria Math" panose="02040503050406030204" pitchFamily="18" charset="0"/>
                                  </a:rPr>
                                  <m:t>8</m:t>
                                </m:r>
                              </m:e>
                              <m:e>
                                <m:r>
                                  <a:rPr lang="en-US" sz="2800" b="0" i="1" smtClean="0">
                                    <a:latin typeface="Cambria Math" panose="02040503050406030204" pitchFamily="18" charset="0"/>
                                  </a:rPr>
                                  <m:t>10</m:t>
                                </m:r>
                              </m:e>
                            </m:mr>
                          </m:m>
                        </m:e>
                      </m:d>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845835" y="2578576"/>
                <a:ext cx="2068195" cy="113941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422650" y="5802480"/>
                <a:ext cx="9786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(4∗2</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422650" y="5802480"/>
                <a:ext cx="978666"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83717" y="5802480"/>
                <a:ext cx="11758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+ 1∗5</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383717" y="5802480"/>
                <a:ext cx="11758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524485" y="5796296"/>
                <a:ext cx="13249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+ 9∗8)</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524485" y="5796296"/>
                <a:ext cx="1324914"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772435" y="5802480"/>
                <a:ext cx="86440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=85</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772435" y="5802480"/>
                <a:ext cx="864404"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422650" y="6233367"/>
                <a:ext cx="9786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(4∗9</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422650" y="6233367"/>
                <a:ext cx="978666"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83717" y="6233367"/>
                <a:ext cx="13746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+ 1∗12</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383717" y="6233367"/>
                <a:ext cx="1374607"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697099" y="6227183"/>
                <a:ext cx="15236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+ 9∗10)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697099" y="6227183"/>
                <a:ext cx="1523687"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213431" y="6231696"/>
                <a:ext cx="10631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=138</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213431" y="6231696"/>
                <a:ext cx="1063176" cy="430887"/>
              </a:xfrm>
              <a:prstGeom prst="rect">
                <a:avLst/>
              </a:prstGeom>
              <a:blipFill>
                <a:blip r:embed="rId15"/>
                <a:stretch>
                  <a:fillRect/>
                </a:stretch>
              </a:blipFill>
            </p:spPr>
            <p:txBody>
              <a:bodyPr/>
              <a:lstStyle/>
              <a:p>
                <a:r>
                  <a:rPr lang="en-US">
                    <a:noFill/>
                  </a:rPr>
                  <a:t> </a:t>
                </a:r>
              </a:p>
            </p:txBody>
          </p:sp>
        </mc:Fallback>
      </mc:AlternateContent>
      <p:sp>
        <p:nvSpPr>
          <p:cNvPr id="6" name="Oval 5"/>
          <p:cNvSpPr/>
          <p:nvPr/>
        </p:nvSpPr>
        <p:spPr>
          <a:xfrm>
            <a:off x="4362833" y="4088658"/>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8342" y="4701262"/>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38342" y="4288969"/>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19883" y="4092119"/>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709932" y="4075025"/>
            <a:ext cx="709543"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95782" y="5107270"/>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95782" y="4701262"/>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38342" y="5107270"/>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05783" y="4098303"/>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77373" y="4075025"/>
            <a:ext cx="709543"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86933" y="4285696"/>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A68A6A9C-CF19-486F-9A39-76891C8C81BB}" type="slidenum">
              <a:rPr lang="en-US" smtClean="0"/>
              <a:t>16</a:t>
            </a:fld>
            <a:endParaRPr lang="en-US"/>
          </a:p>
        </p:txBody>
      </p:sp>
    </p:spTree>
    <p:extLst>
      <p:ext uri="{BB962C8B-B14F-4D97-AF65-F5344CB8AC3E}">
        <p14:creationId xmlns:p14="http://schemas.microsoft.com/office/powerpoint/2010/main" val="313030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2"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6" grpId="0" animBg="1"/>
      <p:bldP spid="6" grpId="1" animBg="1"/>
      <p:bldP spid="6" grpId="2" animBg="1"/>
      <p:bldP spid="7" grpId="0" animBg="1"/>
      <p:bldP spid="7" grpId="1" animBg="1"/>
      <p:bldP spid="8" grpId="0" animBg="1"/>
      <p:bldP spid="8" grpId="1" animBg="1"/>
      <p:bldP spid="9" grpId="0" animBg="1"/>
      <p:bldP spid="9" grpId="1" animBg="1"/>
      <p:bldP spid="9" grpId="2" animBg="1"/>
      <p:bldP spid="10" grpId="0" animBg="1"/>
      <p:bldP spid="11" grpId="0" animBg="1"/>
      <p:bldP spid="12" grpId="0" animBg="1"/>
      <p:bldP spid="13" grpId="0" animBg="1"/>
      <p:bldP spid="13" grpId="1" animBg="1"/>
      <p:bldP spid="14" grpId="0" animBg="1"/>
      <p:bldP spid="14" grpId="1" animBg="1"/>
      <p:bldP spid="14" grpId="2" animBg="1"/>
      <p:bldP spid="15" grpId="0" animBg="1"/>
      <p:bldP spid="15" grpId="1"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Operations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069" y="1532238"/>
                <a:ext cx="10428115" cy="508709"/>
              </a:xfrm>
            </p:spPr>
            <p:txBody>
              <a:bodyPr/>
              <a:lstStyle/>
              <a:p>
                <a:r>
                  <a:rPr lang="en-US" dirty="0"/>
                  <a:t>Multiplication: </a:t>
                </a:r>
                <a14:m>
                  <m:oMath xmlns:m="http://schemas.openxmlformats.org/officeDocument/2006/math">
                    <m:r>
                      <a:rPr lang="en-US" b="1" i="1" smtClean="0">
                        <a:latin typeface="Cambria Math" panose="02040503050406030204" pitchFamily="18" charset="0"/>
                      </a:rPr>
                      <m:t>𝒁</m:t>
                    </m:r>
                    <m:r>
                      <a:rPr lang="en-US" b="0" i="1" smtClean="0">
                        <a:latin typeface="Cambria Math" panose="02040503050406030204" pitchFamily="18" charset="0"/>
                      </a:rPr>
                      <m:t>=</m:t>
                    </m:r>
                    <m:r>
                      <a:rPr lang="en-US" b="1" i="1" smtClean="0">
                        <a:latin typeface="Cambria Math" panose="02040503050406030204" pitchFamily="18" charset="0"/>
                      </a:rPr>
                      <m:t>𝑨</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where </a:t>
                </a:r>
                <a14:m>
                  <m:oMath xmlns:m="http://schemas.openxmlformats.org/officeDocument/2006/math">
                    <m:r>
                      <a:rPr lang="en-US" b="0" i="1" smtClean="0">
                        <a:latin typeface="Cambria Math" panose="02040503050406030204" pitchFamily="18" charset="0"/>
                      </a:rPr>
                      <m:t>𝑏</m:t>
                    </m:r>
                  </m:oMath>
                </a14:m>
                <a:r>
                  <a:rPr lang="en-US" dirty="0"/>
                  <a:t> is a </a:t>
                </a:r>
                <a:r>
                  <a:rPr lang="en-US" dirty="0">
                    <a:solidFill>
                      <a:srgbClr val="00853E"/>
                    </a:solidFill>
                  </a:rPr>
                  <a:t>scalar</a:t>
                </a:r>
                <a:r>
                  <a:rPr lang="en-US" dirty="0">
                    <a:solidFill>
                      <a:srgbClr val="3366FF"/>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069" y="1532238"/>
                <a:ext cx="10428115" cy="508709"/>
              </a:xfrm>
              <a:blipFill>
                <a:blip r:embed="rId3"/>
                <a:stretch>
                  <a:fillRect l="-351"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865995" y="2211204"/>
                <a:ext cx="7604261"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𝒁</m:t>
                      </m:r>
                      <m:r>
                        <a:rPr lang="en-US" sz="2800" i="1">
                          <a:latin typeface="Cambria Math" panose="02040503050406030204" pitchFamily="18" charset="0"/>
                        </a:rPr>
                        <m:t>=</m:t>
                      </m:r>
                      <m:r>
                        <a:rPr lang="en-US" sz="2800" b="1" i="1">
                          <a:latin typeface="Cambria Math" panose="02040503050406030204" pitchFamily="18" charset="0"/>
                        </a:rPr>
                        <m:t>𝑨</m:t>
                      </m:r>
                      <m:r>
                        <a:rPr lang="en-US" sz="2800" i="1">
                          <a:latin typeface="Cambria Math" panose="02040503050406030204" pitchFamily="18" charset="0"/>
                        </a:rPr>
                        <m:t>∗</m:t>
                      </m:r>
                      <m:r>
                        <a:rPr lang="en-US" sz="2800" i="1">
                          <a:latin typeface="Cambria Math" panose="02040503050406030204" pitchFamily="18" charset="0"/>
                        </a:rPr>
                        <m:t>𝑏</m:t>
                      </m:r>
                      <m:r>
                        <a:rPr lang="en-US" sz="2800" i="1">
                          <a:latin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𝑖𝑗</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𝑎</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𝑎</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𝑎</m:t>
                          </m:r>
                        </m:e>
                        <m:sub>
                          <m:r>
                            <a:rPr lang="en-US" sz="2800" i="1">
                              <a:latin typeface="Cambria Math" panose="02040503050406030204" pitchFamily="18" charset="0"/>
                              <a:ea typeface="Cambria Math" panose="02040503050406030204" pitchFamily="18" charset="0"/>
                            </a:rPr>
                            <m:t>𝑖𝑚</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865995" y="2211204"/>
                <a:ext cx="7604261" cy="5579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8439" y="3189639"/>
                <a:ext cx="1822743"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2</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5</m:t>
                                </m:r>
                              </m:e>
                            </m:mr>
                          </m:m>
                        </m:e>
                      </m:d>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8439" y="3189639"/>
                <a:ext cx="1822743" cy="7184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00699" y="3333429"/>
                <a:ext cx="9672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rPr>
                        <m:t>=3</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900699" y="3333429"/>
                <a:ext cx="967251"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696062" y="4049343"/>
                <a:ext cx="4573560"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2</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5</m:t>
                                </m:r>
                              </m:e>
                            </m:mr>
                          </m:m>
                        </m:e>
                      </m:d>
                      <m:r>
                        <a:rPr lang="en-US" sz="2800" b="0" i="1" smtClean="0">
                          <a:latin typeface="Cambria Math" panose="02040503050406030204" pitchFamily="18" charset="0"/>
                        </a:rPr>
                        <m:t>∗3=</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6</m:t>
                                </m:r>
                              </m:e>
                              <m:e>
                                <m:r>
                                  <a:rPr lang="en-US" sz="2800" b="0" i="1" smtClean="0">
                                    <a:latin typeface="Cambria Math" panose="02040503050406030204" pitchFamily="18" charset="0"/>
                                  </a:rPr>
                                  <m:t>18</m:t>
                                </m:r>
                              </m:e>
                            </m:mr>
                            <m:mr>
                              <m:e>
                                <m:r>
                                  <a:rPr lang="en-US" sz="2800" i="1">
                                    <a:latin typeface="Cambria Math" panose="02040503050406030204" pitchFamily="18" charset="0"/>
                                  </a:rPr>
                                  <m:t>0</m:t>
                                </m:r>
                              </m:e>
                              <m:e>
                                <m:r>
                                  <a:rPr lang="en-US" sz="2800" b="0" i="1" smtClean="0">
                                    <a:latin typeface="Cambria Math" panose="02040503050406030204" pitchFamily="18" charset="0"/>
                                  </a:rPr>
                                  <m:t>15</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696062" y="4049343"/>
                <a:ext cx="4573560" cy="71846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79527" y="5116971"/>
                <a:ext cx="154369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2∗3=6</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79527" y="5116971"/>
                <a:ext cx="1543692"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82843" y="5116970"/>
                <a:ext cx="16943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6∗3=18</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982843" y="5116970"/>
                <a:ext cx="169437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9527" y="5804997"/>
                <a:ext cx="154369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0∗3=0</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979527" y="5804997"/>
                <a:ext cx="1543692"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982842" y="5809218"/>
                <a:ext cx="16943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5∗3=15</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982842" y="5809218"/>
                <a:ext cx="1694375" cy="430887"/>
              </a:xfrm>
              <a:prstGeom prst="rect">
                <a:avLst/>
              </a:prstGeom>
              <a:blipFill>
                <a:blip r:embed="rId11"/>
                <a:stretch>
                  <a:fillRect/>
                </a:stretch>
              </a:blipFill>
            </p:spPr>
            <p:txBody>
              <a:bodyPr/>
              <a:lstStyle/>
              <a:p>
                <a:r>
                  <a:rPr lang="en-US">
                    <a:noFill/>
                  </a:rPr>
                  <a:t> </a:t>
                </a:r>
              </a:p>
            </p:txBody>
          </p:sp>
        </mc:Fallback>
      </mc:AlternateContent>
      <p:sp>
        <p:nvSpPr>
          <p:cNvPr id="6" name="Oval 5"/>
          <p:cNvSpPr/>
          <p:nvPr/>
        </p:nvSpPr>
        <p:spPr>
          <a:xfrm>
            <a:off x="5235385" y="4229252"/>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40569" y="4040276"/>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87110" y="4040276"/>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87110" y="4447419"/>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40569" y="4445096"/>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A68A6A9C-CF19-486F-9A39-76891C8C81BB}" type="slidenum">
              <a:rPr lang="en-US" smtClean="0"/>
              <a:t>17</a:t>
            </a:fld>
            <a:endParaRPr lang="en-US"/>
          </a:p>
        </p:txBody>
      </p:sp>
    </p:spTree>
    <p:extLst>
      <p:ext uri="{BB962C8B-B14F-4D97-AF65-F5344CB8AC3E}">
        <p14:creationId xmlns:p14="http://schemas.microsoft.com/office/powerpoint/2010/main" val="34492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6" grpId="0" animBg="1"/>
      <p:bldP spid="7" grpId="0" animBg="1"/>
      <p:bldP spid="7" grpId="1" animBg="1"/>
      <p:bldP spid="8" grpId="0" animBg="1"/>
      <p:bldP spid="8" grpId="1" animBg="1"/>
      <p:bldP spid="9" grpId="0" animBg="1"/>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a:t>
            </a:r>
          </a:p>
        </p:txBody>
      </p:sp>
      <p:sp>
        <p:nvSpPr>
          <p:cNvPr id="8" name="Content Placeholder 2">
            <a:extLst>
              <a:ext uri="{FF2B5EF4-FFF2-40B4-BE49-F238E27FC236}">
                <a16:creationId xmlns:a16="http://schemas.microsoft.com/office/drawing/2014/main" id="{3EF75AC3-5F61-45FF-BE36-CE25473DD547}"/>
              </a:ext>
            </a:extLst>
          </p:cNvPr>
          <p:cNvSpPr>
            <a:spLocks noGrp="1"/>
          </p:cNvSpPr>
          <p:nvPr>
            <p:ph idx="1"/>
          </p:nvPr>
        </p:nvSpPr>
        <p:spPr>
          <a:xfrm>
            <a:off x="564250" y="1341601"/>
            <a:ext cx="11166431" cy="2730165"/>
          </a:xfrm>
        </p:spPr>
        <p:txBody>
          <a:bodyPr>
            <a:normAutofit/>
          </a:bodyPr>
          <a:lstStyle/>
          <a:p>
            <a:r>
              <a:rPr lang="en-US" dirty="0">
                <a:solidFill>
                  <a:srgbClr val="00853E"/>
                </a:solidFill>
              </a:rPr>
              <a:t>Determinant</a:t>
            </a:r>
            <a:r>
              <a:rPr lang="en-US" dirty="0"/>
              <a:t>: A function that associates a scalar to a square matrix</a:t>
            </a:r>
          </a:p>
          <a:p>
            <a:r>
              <a:rPr lang="en-US" dirty="0">
                <a:solidFill>
                  <a:srgbClr val="00853E"/>
                </a:solidFill>
              </a:rPr>
              <a:t>Singularity</a:t>
            </a:r>
          </a:p>
          <a:p>
            <a:pPr lvl="1"/>
            <a:r>
              <a:rPr lang="en-US" dirty="0"/>
              <a:t>A matrix with a nonzero determinant is called </a:t>
            </a:r>
            <a:r>
              <a:rPr lang="en-US" dirty="0">
                <a:solidFill>
                  <a:srgbClr val="00853E"/>
                </a:solidFill>
              </a:rPr>
              <a:t>non-singular</a:t>
            </a:r>
            <a:r>
              <a:rPr lang="en-US" dirty="0"/>
              <a:t> (it has an inverse)</a:t>
            </a:r>
          </a:p>
          <a:p>
            <a:pPr lvl="1"/>
            <a:r>
              <a:rPr lang="en-US" dirty="0"/>
              <a:t>Conversely, a matrix with a zero determinant is called </a:t>
            </a:r>
            <a:r>
              <a:rPr lang="en-US" dirty="0">
                <a:solidFill>
                  <a:srgbClr val="00853E"/>
                </a:solidFill>
              </a:rPr>
              <a:t>singular</a:t>
            </a:r>
            <a:r>
              <a:rPr lang="en-US" dirty="0"/>
              <a:t> (it has no inverse)</a:t>
            </a:r>
          </a:p>
          <a:p>
            <a:r>
              <a:rPr lang="en-US" dirty="0"/>
              <a:t>The determinant of matrix A is denoted |</a:t>
            </a:r>
            <a:r>
              <a:rPr lang="en-US" b="1" dirty="0"/>
              <a:t>A</a:t>
            </a:r>
            <a:r>
              <a:rPr lang="en-US" dirty="0"/>
              <a:t>| or </a:t>
            </a:r>
            <a:r>
              <a:rPr lang="en-US" dirty="0" err="1"/>
              <a:t>det</a:t>
            </a:r>
            <a:r>
              <a:rPr lang="en-US" dirty="0"/>
              <a:t>(</a:t>
            </a:r>
            <a:r>
              <a:rPr lang="en-US" b="1" dirty="0"/>
              <a:t>A</a:t>
            </a:r>
            <a:r>
              <a:rPr lang="en-US" dirty="0"/>
              <a:t>)</a:t>
            </a:r>
          </a:p>
          <a:p>
            <a:r>
              <a:rPr lang="en-US" dirty="0"/>
              <a:t>Laplace’s Formula</a:t>
            </a:r>
          </a:p>
        </p:txBody>
      </p:sp>
      <mc:AlternateContent xmlns:mc="http://schemas.openxmlformats.org/markup-compatibility/2006" xmlns:a14="http://schemas.microsoft.com/office/drawing/2010/main">
        <mc:Choice Requires="a14">
          <p:sp>
            <p:nvSpPr>
              <p:cNvPr id="5" name="TextBox 4"/>
              <p:cNvSpPr txBox="1"/>
              <p:nvPr/>
            </p:nvSpPr>
            <p:spPr>
              <a:xfrm>
                <a:off x="2774387" y="3823227"/>
                <a:ext cx="5794727" cy="12250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r>
                            <a:rPr lang="en-US" sz="2800" b="1" i="1" smtClean="0">
                              <a:latin typeface="Cambria Math" panose="02040503050406030204" pitchFamily="18" charset="0"/>
                            </a:rPr>
                            <m:t>𝑨</m:t>
                          </m:r>
                        </m:e>
                      </m:d>
                      <m:r>
                        <a:rPr lang="en-US" sz="2800" b="0" i="0"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𝑖𝑗</m:t>
                              </m:r>
                            </m:sub>
                          </m:sSub>
                        </m:e>
                      </m:nary>
                      <m:r>
                        <a:rPr lang="en-US" sz="2800" b="0" i="1" smtClean="0">
                          <a:latin typeface="Cambria Math" panose="02040503050406030204" pitchFamily="18" charset="0"/>
                        </a:rPr>
                        <m:t>=</m:t>
                      </m:r>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i="1">
                                  <a:latin typeface="Cambria Math" panose="02040503050406030204" pitchFamily="18" charset="0"/>
                                </a:rPr>
                                <m:t>𝑗</m:t>
                              </m:r>
                            </m:sub>
                          </m:sSub>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p>
                          </m:sSup>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nary>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774387" y="3823227"/>
                <a:ext cx="5794727" cy="12250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D5BF351-3DBD-475E-B590-C7D7F1D54833}"/>
                  </a:ext>
                </a:extLst>
              </p:cNvPr>
              <p:cNvSpPr txBox="1">
                <a:spLocks/>
              </p:cNvSpPr>
              <p:nvPr/>
            </p:nvSpPr>
            <p:spPr>
              <a:xfrm>
                <a:off x="564250" y="5048242"/>
                <a:ext cx="11166431" cy="4010548"/>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Where</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𝑀</m:t>
                        </m:r>
                      </m:e>
                      <m:sub>
                        <m:r>
                          <a:rPr lang="en-US" i="1" smtClean="0">
                            <a:latin typeface="Cambria Math" panose="02040503050406030204" pitchFamily="18" charset="0"/>
                          </a:rPr>
                          <m:t>𝑖𝑗</m:t>
                        </m:r>
                      </m:sub>
                    </m:sSub>
                  </m:oMath>
                </a14:m>
                <a:r>
                  <a:rPr lang="en-US" dirty="0"/>
                  <a:t>: the i, j minor matrix of </a:t>
                </a:r>
                <a14:m>
                  <m:oMath xmlns:m="http://schemas.openxmlformats.org/officeDocument/2006/math">
                    <m:r>
                      <a:rPr lang="en-US" b="1" i="1" smtClean="0">
                        <a:latin typeface="Cambria Math" panose="02040503050406030204" pitchFamily="18" charset="0"/>
                      </a:rPr>
                      <m:t>𝑨</m:t>
                    </m:r>
                  </m:oMath>
                </a14:m>
                <a:r>
                  <a:rPr lang="en-US" dirty="0"/>
                  <a:t>.  Obtained by removing row i and column j</a:t>
                </a:r>
                <a:r>
                  <a:rPr lang="en-US" b="1" dirty="0"/>
                  <a:t> </a:t>
                </a:r>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𝐶</m:t>
                        </m:r>
                      </m:e>
                      <m:sub>
                        <m:r>
                          <a:rPr lang="en-US" i="1">
                            <a:latin typeface="Cambria Math" panose="02040503050406030204" pitchFamily="18" charset="0"/>
                          </a:rPr>
                          <m:t>𝑖𝑗</m:t>
                        </m:r>
                      </m:sub>
                    </m:sSub>
                  </m:oMath>
                </a14:m>
                <a:r>
                  <a:rPr lang="en-US" dirty="0"/>
                  <a:t>: the scalar cofactor of </a:t>
                </a:r>
                <a14:m>
                  <m:oMath xmlns:m="http://schemas.openxmlformats.org/officeDocument/2006/math">
                    <m:r>
                      <a:rPr lang="en-US" b="1" i="1">
                        <a:latin typeface="Cambria Math" panose="02040503050406030204" pitchFamily="18" charset="0"/>
                      </a:rPr>
                      <m:t>𝑨</m:t>
                    </m:r>
                  </m:oMath>
                </a14:m>
                <a:endParaRPr lang="en-US" b="1" dirty="0"/>
              </a:p>
            </p:txBody>
          </p:sp>
        </mc:Choice>
        <mc:Fallback xmlns="">
          <p:sp>
            <p:nvSpPr>
              <p:cNvPr id="6" name="Content Placeholder 2">
                <a:extLst>
                  <a:ext uri="{FF2B5EF4-FFF2-40B4-BE49-F238E27FC236}">
                    <a16:creationId xmlns:a16="http://schemas.microsoft.com/office/drawing/2014/main" id="{1D5BF351-3DBD-475E-B590-C7D7F1D54833}"/>
                  </a:ext>
                </a:extLst>
              </p:cNvPr>
              <p:cNvSpPr txBox="1">
                <a:spLocks noRot="1" noChangeAspect="1" noMove="1" noResize="1" noEditPoints="1" noAdjustHandles="1" noChangeArrowheads="1" noChangeShapeType="1" noTextEdit="1"/>
              </p:cNvSpPr>
              <p:nvPr/>
            </p:nvSpPr>
            <p:spPr>
              <a:xfrm>
                <a:off x="564250" y="5048242"/>
                <a:ext cx="11166431" cy="4010548"/>
              </a:xfrm>
              <a:prstGeom prst="rect">
                <a:avLst/>
              </a:prstGeom>
              <a:blipFill>
                <a:blip r:embed="rId4"/>
                <a:stretch>
                  <a:fillRect l="-382" t="-4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18</a:t>
            </a:fld>
            <a:endParaRPr lang="en-US"/>
          </a:p>
        </p:txBody>
      </p:sp>
    </p:spTree>
    <p:extLst>
      <p:ext uri="{BB962C8B-B14F-4D97-AF65-F5344CB8AC3E}">
        <p14:creationId xmlns:p14="http://schemas.microsoft.com/office/powerpoint/2010/main" val="355470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 Example</a:t>
            </a:r>
          </a:p>
        </p:txBody>
      </p:sp>
      <p:sp>
        <p:nvSpPr>
          <p:cNvPr id="5" name="Content Placeholder 4"/>
          <p:cNvSpPr>
            <a:spLocks noGrp="1"/>
          </p:cNvSpPr>
          <p:nvPr>
            <p:ph sz="half" idx="1"/>
          </p:nvPr>
        </p:nvSpPr>
        <p:spPr>
          <a:xfrm>
            <a:off x="838200" y="1825625"/>
            <a:ext cx="4937760" cy="406587"/>
          </a:xfrm>
        </p:spPr>
        <p:txBody>
          <a:bodyPr>
            <a:normAutofit lnSpcReduction="10000"/>
          </a:bodyPr>
          <a:lstStyle/>
          <a:p>
            <a:pPr marL="0" indent="0">
              <a:buNone/>
            </a:pPr>
            <a:r>
              <a:rPr lang="en-US" dirty="0"/>
              <a:t>2 x 2 Matrix</a:t>
            </a:r>
          </a:p>
        </p:txBody>
      </p:sp>
      <mc:AlternateContent xmlns:mc="http://schemas.openxmlformats.org/markup-compatibility/2006" xmlns:a14="http://schemas.microsoft.com/office/drawing/2010/main">
        <mc:Choice Requires="a14">
          <p:sp>
            <p:nvSpPr>
              <p:cNvPr id="12" name="TextBox 11"/>
              <p:cNvSpPr txBox="1"/>
              <p:nvPr/>
            </p:nvSpPr>
            <p:spPr>
              <a:xfrm>
                <a:off x="1618176" y="2462105"/>
                <a:ext cx="2093971" cy="724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r>
                                  <a:rPr lang="en-US" sz="2800" b="0" i="1" smtClean="0">
                                    <a:latin typeface="Cambria Math" panose="02040503050406030204" pitchFamily="18" charset="0"/>
                                  </a:rPr>
                                  <m:t>3</m:t>
                                </m:r>
                              </m:e>
                              <m:e>
                                <m:r>
                                  <a:rPr lang="en-US" sz="2800" b="0" i="1" smtClean="0">
                                    <a:latin typeface="Cambria Math" panose="02040503050406030204" pitchFamily="18" charset="0"/>
                                  </a:rPr>
                                  <m:t>5</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4</m:t>
                                </m:r>
                              </m:e>
                            </m:mr>
                          </m:m>
                        </m:e>
                      </m:d>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618176" y="2462105"/>
                <a:ext cx="2093971" cy="7244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907660" y="4004468"/>
                <a:ext cx="3721468"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r>
                            <a:rPr lang="en-US" sz="2800" b="1" i="1" smtClean="0">
                              <a:latin typeface="Cambria Math" panose="02040503050406030204" pitchFamily="18" charset="0"/>
                            </a:rPr>
                            <m:t>𝑨</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907660" y="4004468"/>
                <a:ext cx="3721468" cy="4498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26531" y="5510179"/>
                <a:ext cx="45091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r>
                            <a:rPr lang="en-US" sz="2800" b="1" i="1" smtClean="0">
                              <a:latin typeface="Cambria Math" panose="02040503050406030204" pitchFamily="18" charset="0"/>
                            </a:rPr>
                            <m:t>𝑨</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13</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4</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=42</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26531" y="5510179"/>
                <a:ext cx="4509120" cy="430887"/>
              </a:xfrm>
              <a:prstGeom prst="rect">
                <a:avLst/>
              </a:prstGeom>
              <a:blipFill>
                <a:blip r:embed="rId5"/>
                <a:stretch>
                  <a:fillRect/>
                </a:stretch>
              </a:blipFill>
            </p:spPr>
            <p:txBody>
              <a:bodyPr/>
              <a:lstStyle/>
              <a:p>
                <a:r>
                  <a:rPr lang="en-US">
                    <a:noFill/>
                  </a:rPr>
                  <a:t> </a:t>
                </a:r>
              </a:p>
            </p:txBody>
          </p:sp>
        </mc:Fallback>
      </mc:AlternateContent>
      <p:sp>
        <p:nvSpPr>
          <p:cNvPr id="6" name="Content Placeholder 5"/>
          <p:cNvSpPr>
            <a:spLocks noGrp="1"/>
          </p:cNvSpPr>
          <p:nvPr>
            <p:ph sz="half" idx="2"/>
          </p:nvPr>
        </p:nvSpPr>
        <p:spPr>
          <a:xfrm>
            <a:off x="5943600" y="1825625"/>
            <a:ext cx="4938583" cy="406587"/>
          </a:xfrm>
        </p:spPr>
        <p:txBody>
          <a:bodyPr>
            <a:normAutofit lnSpcReduction="10000"/>
          </a:bodyPr>
          <a:lstStyle/>
          <a:p>
            <a:pPr marL="0" indent="0">
              <a:buNone/>
            </a:pPr>
            <a:r>
              <a:rPr lang="en-US" dirty="0"/>
              <a:t>3 x 3 Matrix</a:t>
            </a:r>
          </a:p>
        </p:txBody>
      </p:sp>
      <mc:AlternateContent xmlns:mc="http://schemas.openxmlformats.org/markup-compatibility/2006" xmlns:a14="http://schemas.microsoft.com/office/drawing/2010/main">
        <mc:Choice Requires="a14">
          <p:sp>
            <p:nvSpPr>
              <p:cNvPr id="11" name="TextBox 10"/>
              <p:cNvSpPr txBox="1"/>
              <p:nvPr/>
            </p:nvSpPr>
            <p:spPr>
              <a:xfrm>
                <a:off x="6558939" y="2459736"/>
                <a:ext cx="25058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𝑩</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a:rPr lang="en-US" sz="2800" b="0" i="1" smtClean="0">
                                    <a:latin typeface="Cambria Math" panose="02040503050406030204" pitchFamily="18" charset="0"/>
                                  </a:rPr>
                                  <m:t>1</m:t>
                                </m:r>
                              </m:e>
                              <m:e>
                                <m:r>
                                  <a:rPr lang="en-US" sz="2800" b="0" i="1" smtClean="0">
                                    <a:latin typeface="Cambria Math" panose="02040503050406030204" pitchFamily="18" charset="0"/>
                                  </a:rPr>
                                  <m:t>2</m:t>
                                </m:r>
                              </m:e>
                              <m:e>
                                <m:r>
                                  <a:rPr lang="en-US" sz="2800" b="0" i="1" smtClean="0">
                                    <a:latin typeface="Cambria Math" panose="02040503050406030204" pitchFamily="18" charset="0"/>
                                  </a:rPr>
                                  <m:t>3</m:t>
                                </m:r>
                              </m:e>
                            </m:mr>
                            <m:mr>
                              <m:e>
                                <m:r>
                                  <a:rPr lang="en-US" sz="2800" b="0" i="1" smtClean="0">
                                    <a:latin typeface="Cambria Math" panose="02040503050406030204" pitchFamily="18" charset="0"/>
                                  </a:rPr>
                                  <m:t>4</m:t>
                                </m:r>
                              </m:e>
                              <m:e>
                                <m:r>
                                  <a:rPr lang="en-US" sz="2800" b="0" i="1" smtClean="0">
                                    <a:latin typeface="Cambria Math" panose="02040503050406030204" pitchFamily="18" charset="0"/>
                                  </a:rPr>
                                  <m:t>5</m:t>
                                </m:r>
                              </m:e>
                              <m:e>
                                <m:r>
                                  <a:rPr lang="en-US" sz="2800" b="0" i="1" smtClean="0">
                                    <a:latin typeface="Cambria Math" panose="02040503050406030204" pitchFamily="18" charset="0"/>
                                  </a:rPr>
                                  <m:t>6</m:t>
                                </m:r>
                              </m:e>
                            </m:mr>
                            <m:mr>
                              <m:e>
                                <m:r>
                                  <a:rPr lang="en-US" sz="2800" b="0" i="1" smtClean="0">
                                    <a:latin typeface="Cambria Math" panose="02040503050406030204" pitchFamily="18" charset="0"/>
                                  </a:rPr>
                                  <m:t>7</m:t>
                                </m:r>
                              </m:e>
                              <m:e>
                                <m:r>
                                  <a:rPr lang="en-US" sz="2800" b="0" i="1" smtClean="0">
                                    <a:latin typeface="Cambria Math" panose="02040503050406030204" pitchFamily="18" charset="0"/>
                                  </a:rPr>
                                  <m:t>8</m:t>
                                </m:r>
                              </m:e>
                              <m:e>
                                <m:r>
                                  <a:rPr lang="en-US" sz="2800" b="0" i="1" smtClean="0">
                                    <a:latin typeface="Cambria Math" panose="02040503050406030204" pitchFamily="18" charset="0"/>
                                  </a:rPr>
                                  <m:t>9</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558939" y="2459736"/>
                <a:ext cx="2505814" cy="11394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35651" y="3888823"/>
                <a:ext cx="9537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r>
                            <a:rPr lang="en-US" sz="2800" b="1" i="1" smtClean="0">
                              <a:latin typeface="Cambria Math" panose="02040503050406030204" pitchFamily="18" charset="0"/>
                            </a:rPr>
                            <m:t>𝑩</m:t>
                          </m:r>
                        </m:e>
                      </m:d>
                      <m:r>
                        <a:rPr lang="en-US" sz="2800" b="0" i="1" smtClean="0">
                          <a:latin typeface="Cambria Math" panose="02040503050406030204" pitchFamily="18" charset="0"/>
                        </a:rPr>
                        <m:t>=</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935651" y="3888823"/>
                <a:ext cx="953786"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822792" y="3888823"/>
                <a:ext cx="2981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822792" y="3888823"/>
                <a:ext cx="298159"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072771" y="3740642"/>
                <a:ext cx="1267078"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m>
                            <m:mPr>
                              <m:mcs>
                                <m:mc>
                                  <m:mcPr>
                                    <m:count m:val="2"/>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5</m:t>
                                </m:r>
                              </m:e>
                              <m:e>
                                <m:r>
                                  <a:rPr lang="en-US" sz="2800" i="1">
                                    <a:latin typeface="Cambria Math" panose="02040503050406030204" pitchFamily="18" charset="0"/>
                                    <a:ea typeface="Cambria Math" panose="02040503050406030204" pitchFamily="18" charset="0"/>
                                  </a:rPr>
                                  <m:t>6</m:t>
                                </m:r>
                              </m:e>
                            </m:mr>
                            <m:mr>
                              <m:e>
                                <m:r>
                                  <a:rPr lang="en-US" sz="2800" b="0" i="1" smtClean="0">
                                    <a:latin typeface="Cambria Math" panose="02040503050406030204" pitchFamily="18" charset="0"/>
                                    <a:ea typeface="Cambria Math" panose="02040503050406030204" pitchFamily="18" charset="0"/>
                                  </a:rPr>
                                  <m:t>8</m:t>
                                </m:r>
                              </m:e>
                              <m:e>
                                <m:r>
                                  <a:rPr lang="en-US" sz="2800" b="0" i="1" smtClean="0">
                                    <a:latin typeface="Cambria Math" panose="02040503050406030204" pitchFamily="18" charset="0"/>
                                    <a:ea typeface="Cambria Math" panose="02040503050406030204" pitchFamily="18" charset="0"/>
                                  </a:rPr>
                                  <m:t>9</m:t>
                                </m:r>
                              </m:e>
                            </m:mr>
                          </m:m>
                        </m:e>
                      </m:d>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072771" y="3740642"/>
                <a:ext cx="1267078" cy="72725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277110" y="3890961"/>
                <a:ext cx="565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−2</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277110" y="3890961"/>
                <a:ext cx="565861"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16579" y="3740642"/>
                <a:ext cx="1267078"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m>
                            <m:mPr>
                              <m:mcs>
                                <m:mc>
                                  <m:mcPr>
                                    <m:count m:val="2"/>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4</m:t>
                                </m:r>
                              </m:e>
                              <m:e>
                                <m:r>
                                  <a:rPr lang="en-US" sz="2800" i="1">
                                    <a:latin typeface="Cambria Math" panose="02040503050406030204" pitchFamily="18" charset="0"/>
                                    <a:ea typeface="Cambria Math" panose="02040503050406030204" pitchFamily="18" charset="0"/>
                                  </a:rPr>
                                  <m:t>6</m:t>
                                </m:r>
                              </m:e>
                            </m:mr>
                            <m:mr>
                              <m:e>
                                <m:r>
                                  <a:rPr lang="en-US" sz="2800" i="1">
                                    <a:latin typeface="Cambria Math" panose="02040503050406030204" pitchFamily="18" charset="0"/>
                                    <a:ea typeface="Cambria Math" panose="02040503050406030204" pitchFamily="18" charset="0"/>
                                  </a:rPr>
                                  <m:t>7</m:t>
                                </m:r>
                              </m:e>
                              <m:e>
                                <m:r>
                                  <a:rPr lang="en-US" sz="2800" i="1">
                                    <a:latin typeface="Cambria Math" panose="02040503050406030204" pitchFamily="18" charset="0"/>
                                    <a:ea typeface="Cambria Math" panose="02040503050406030204" pitchFamily="18" charset="0"/>
                                  </a:rPr>
                                  <m:t>9</m:t>
                                </m:r>
                              </m:e>
                            </m:mr>
                          </m:m>
                        </m:e>
                      </m:d>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816579" y="3740642"/>
                <a:ext cx="1267078" cy="7184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47310" y="3884431"/>
                <a:ext cx="565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+3</m:t>
                      </m:r>
                    </m:oMath>
                  </m:oMathPara>
                </a14:m>
                <a:endParaRPr lang="en-US" sz="2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047310" y="3884431"/>
                <a:ext cx="565861"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643613" y="3742779"/>
                <a:ext cx="1267078"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m>
                            <m:mPr>
                              <m:mcs>
                                <m:mc>
                                  <m:mcPr>
                                    <m:count m:val="2"/>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4</m:t>
                                </m:r>
                              </m:e>
                              <m:e>
                                <m:r>
                                  <a:rPr lang="en-US" sz="2800" i="1">
                                    <a:latin typeface="Cambria Math" panose="02040503050406030204" pitchFamily="18" charset="0"/>
                                    <a:ea typeface="Cambria Math" panose="02040503050406030204" pitchFamily="18" charset="0"/>
                                  </a:rPr>
                                  <m:t>5</m:t>
                                </m:r>
                              </m:e>
                            </m:mr>
                            <m:mr>
                              <m:e>
                                <m:r>
                                  <a:rPr lang="en-US" sz="2800" i="1">
                                    <a:latin typeface="Cambria Math" panose="02040503050406030204" pitchFamily="18" charset="0"/>
                                    <a:ea typeface="Cambria Math" panose="02040503050406030204" pitchFamily="18" charset="0"/>
                                  </a:rPr>
                                  <m:t>7</m:t>
                                </m:r>
                              </m:e>
                              <m:e>
                                <m:r>
                                  <a:rPr lang="en-US" sz="2800" i="1">
                                    <a:latin typeface="Cambria Math" panose="02040503050406030204" pitchFamily="18" charset="0"/>
                                    <a:ea typeface="Cambria Math" panose="02040503050406030204" pitchFamily="18" charset="0"/>
                                  </a:rPr>
                                  <m:t>8</m:t>
                                </m:r>
                              </m:e>
                            </m:mr>
                          </m:m>
                        </m:e>
                      </m:d>
                    </m:oMath>
                  </m:oMathPara>
                </a14:m>
                <a:endParaRPr 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643613" y="3742779"/>
                <a:ext cx="1267078" cy="72725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63791" y="4751775"/>
                <a:ext cx="4319324"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r>
                            <a:rPr lang="en-US" sz="2800" b="1" i="1" smtClean="0">
                              <a:latin typeface="Cambria Math" panose="02040503050406030204" pitchFamily="18" charset="0"/>
                            </a:rPr>
                            <m:t>𝑩</m:t>
                          </m:r>
                        </m:e>
                      </m:d>
                      <m:r>
                        <a:rPr lang="en-US" sz="2800" b="0" i="1" smtClean="0">
                          <a:latin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5∗9</m:t>
                              </m:r>
                            </m:e>
                          </m:d>
                          <m:r>
                            <a:rPr lang="en-US" sz="2800" i="1">
                              <a:latin typeface="Cambria Math" panose="02040503050406030204" pitchFamily="18" charset="0"/>
                              <a:ea typeface="Cambria Math" panose="02040503050406030204" pitchFamily="18" charset="0"/>
                            </a:rPr>
                            <m:t>−(8∗6)</m:t>
                          </m:r>
                        </m:e>
                      </m:d>
                    </m:oMath>
                  </m:oMathPara>
                </a14:m>
                <a:endParaRPr lang="en-US" sz="2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363791" y="4751775"/>
                <a:ext cx="4319324" cy="48635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072771" y="5287618"/>
                <a:ext cx="3632854"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4∗9</m:t>
                              </m:r>
                            </m:e>
                          </m:d>
                          <m:r>
                            <a:rPr lang="en-US" sz="2800" i="1">
                              <a:latin typeface="Cambria Math" panose="02040503050406030204" pitchFamily="18" charset="0"/>
                              <a:ea typeface="Cambria Math" panose="02040503050406030204" pitchFamily="18" charset="0"/>
                            </a:rPr>
                            <m:t>−(7∗6)</m:t>
                          </m:r>
                        </m:e>
                      </m:d>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072771" y="5287618"/>
                <a:ext cx="3632854" cy="48635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340473" y="5812540"/>
                <a:ext cx="4031040"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8</m:t>
                              </m:r>
                            </m:e>
                          </m:d>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7∗</m:t>
                              </m:r>
                              <m:r>
                                <a:rPr lang="en-US" sz="2800" b="0" i="1" smtClean="0">
                                  <a:latin typeface="Cambria Math" panose="02040503050406030204" pitchFamily="18" charset="0"/>
                                  <a:ea typeface="Cambria Math" panose="02040503050406030204" pitchFamily="18" charset="0"/>
                                </a:rPr>
                                <m:t>5</m:t>
                              </m:r>
                            </m:e>
                          </m:d>
                        </m:e>
                      </m:d>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340473" y="5812540"/>
                <a:ext cx="4031040" cy="486352"/>
              </a:xfrm>
              <a:prstGeom prst="rect">
                <a:avLst/>
              </a:prstGeom>
              <a:blipFill>
                <a:blip r:embed="rId16"/>
                <a:stretch>
                  <a:fillRect/>
                </a:stretch>
              </a:blipFill>
            </p:spPr>
            <p:txBody>
              <a:bodyPr/>
              <a:lstStyle/>
              <a:p>
                <a:r>
                  <a:rPr lang="en-US">
                    <a:noFill/>
                  </a:rPr>
                  <a:t> </a:t>
                </a:r>
              </a:p>
            </p:txBody>
          </p:sp>
        </mc:Fallback>
      </mc:AlternateContent>
      <p:sp>
        <p:nvSpPr>
          <p:cNvPr id="17" name="Rectangle 16"/>
          <p:cNvSpPr/>
          <p:nvPr/>
        </p:nvSpPr>
        <p:spPr>
          <a:xfrm rot="5400000">
            <a:off x="7271405" y="3171493"/>
            <a:ext cx="777200" cy="82852"/>
          </a:xfrm>
          <a:prstGeom prst="rect">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64112" y="2598743"/>
            <a:ext cx="1302543" cy="82852"/>
          </a:xfrm>
          <a:prstGeom prst="rect">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7828280" y="3168269"/>
            <a:ext cx="777200" cy="82852"/>
          </a:xfrm>
          <a:prstGeom prst="rect">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8385155" y="3172860"/>
            <a:ext cx="777200" cy="82852"/>
          </a:xfrm>
          <a:prstGeom prst="rect">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2529" y="2456019"/>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033948" y="2456019"/>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80710" y="2452795"/>
            <a:ext cx="368300" cy="3683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A68A6A9C-CF19-486F-9A39-76891C8C81BB}" type="slidenum">
              <a:rPr lang="en-US" smtClean="0"/>
              <a:t>19</a:t>
            </a:fld>
            <a:endParaRPr lang="en-US"/>
          </a:p>
        </p:txBody>
      </p:sp>
    </p:spTree>
    <p:extLst>
      <p:ext uri="{BB962C8B-B14F-4D97-AF65-F5344CB8AC3E}">
        <p14:creationId xmlns:p14="http://schemas.microsoft.com/office/powerpoint/2010/main" val="8438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4"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5" nodeType="clickEffect">
                                  <p:stCondLst>
                                    <p:cond delay="0"/>
                                  </p:stCondLst>
                                  <p:childTnLst>
                                    <p:set>
                                      <p:cBhvr>
                                        <p:cTn id="82" dur="1" fill="hold">
                                          <p:stCondLst>
                                            <p:cond delay="0"/>
                                          </p:stCondLst>
                                        </p:cTn>
                                        <p:tgtEl>
                                          <p:spTgt spid="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1" grpId="0"/>
      <p:bldP spid="15" grpId="0"/>
      <p:bldP spid="16" grpId="0"/>
      <p:bldP spid="18" grpId="0"/>
      <p:bldP spid="19" grpId="0"/>
      <p:bldP spid="20" grpId="0"/>
      <p:bldP spid="21" grpId="0"/>
      <p:bldP spid="22" grpId="0"/>
      <p:bldP spid="23" grpId="0"/>
      <p:bldP spid="24" grpId="0"/>
      <p:bldP spid="25" grpId="0"/>
      <p:bldP spid="17" grpId="0" animBg="1"/>
      <p:bldP spid="17" grpId="1" animBg="1"/>
      <p:bldP spid="7" grpId="0" animBg="1"/>
      <p:bldP spid="7" grpId="1" animBg="1"/>
      <p:bldP spid="7" grpId="2" animBg="1"/>
      <p:bldP spid="7" grpId="3" animBg="1"/>
      <p:bldP spid="7" grpId="4" animBg="1"/>
      <p:bldP spid="7" grpId="5" animBg="1"/>
      <p:bldP spid="26" grpId="0" animBg="1"/>
      <p:bldP spid="26" grpId="1" animBg="1"/>
      <p:bldP spid="27" grpId="0" animBg="1"/>
      <p:bldP spid="27" grpId="1" animBg="1"/>
      <p:bldP spid="8" grpId="0" animBg="1"/>
      <p:bldP spid="8" grpId="1" animBg="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Variables Should be in the Model?</a:t>
            </a:r>
          </a:p>
        </p:txBody>
      </p:sp>
      <p:sp>
        <p:nvSpPr>
          <p:cNvPr id="3" name="Content Placeholder 2"/>
          <p:cNvSpPr>
            <a:spLocks noGrp="1"/>
          </p:cNvSpPr>
          <p:nvPr>
            <p:ph idx="1"/>
          </p:nvPr>
        </p:nvSpPr>
        <p:spPr>
          <a:xfrm>
            <a:off x="2658611" y="2269186"/>
            <a:ext cx="6874778" cy="2319629"/>
          </a:xfrm>
        </p:spPr>
        <p:txBody>
          <a:bodyPr anchor="ctr">
            <a:normAutofit/>
          </a:bodyPr>
          <a:lstStyle/>
          <a:p>
            <a:pPr marL="0" indent="0" algn="ctr">
              <a:lnSpc>
                <a:spcPts val="3000"/>
              </a:lnSpc>
              <a:buNone/>
            </a:pPr>
            <a:r>
              <a:rPr lang="en-US" sz="2400" dirty="0"/>
              <a:t>“I don’t look at a problem and put variables in there that don’t affect it.”</a:t>
            </a:r>
          </a:p>
          <a:p>
            <a:pPr marL="0" indent="0" algn="ctr">
              <a:lnSpc>
                <a:spcPts val="3000"/>
              </a:lnSpc>
              <a:buNone/>
            </a:pPr>
            <a:endParaRPr lang="en-US" sz="2400" dirty="0"/>
          </a:p>
          <a:p>
            <a:pPr marL="0" indent="0" algn="ctr">
              <a:lnSpc>
                <a:spcPts val="3000"/>
              </a:lnSpc>
              <a:buNone/>
            </a:pPr>
            <a:r>
              <a:rPr lang="en-US" sz="2400" b="1" dirty="0"/>
              <a:t>Bill Parcells</a:t>
            </a:r>
          </a:p>
        </p:txBody>
      </p:sp>
      <p:sp>
        <p:nvSpPr>
          <p:cNvPr id="4" name="Slide Number Placeholder 3"/>
          <p:cNvSpPr>
            <a:spLocks noGrp="1"/>
          </p:cNvSpPr>
          <p:nvPr>
            <p:ph type="sldNum" sz="quarter" idx="12"/>
          </p:nvPr>
        </p:nvSpPr>
        <p:spPr/>
        <p:txBody>
          <a:bodyPr/>
          <a:lstStyle/>
          <a:p>
            <a:fld id="{A68A6A9C-CF19-486F-9A39-76891C8C81BB}" type="slidenum">
              <a:rPr lang="en-US" smtClean="0"/>
              <a:t>2</a:t>
            </a:fld>
            <a:endParaRPr lang="en-US"/>
          </a:p>
        </p:txBody>
      </p:sp>
    </p:spTree>
    <p:extLst>
      <p:ext uri="{BB962C8B-B14F-4D97-AF65-F5344CB8AC3E}">
        <p14:creationId xmlns:p14="http://schemas.microsoft.com/office/powerpoint/2010/main" val="210445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PCA Methodology</a:t>
            </a:r>
          </a:p>
        </p:txBody>
      </p:sp>
      <p:sp>
        <p:nvSpPr>
          <p:cNvPr id="7" name="Content Placeholder 6"/>
          <p:cNvSpPr>
            <a:spLocks noGrp="1"/>
          </p:cNvSpPr>
          <p:nvPr>
            <p:ph idx="1"/>
          </p:nvPr>
        </p:nvSpPr>
        <p:spPr/>
        <p:txBody>
          <a:bodyPr>
            <a:normAutofit/>
          </a:bodyPr>
          <a:lstStyle/>
          <a:p>
            <a:r>
              <a:rPr lang="en-US" dirty="0"/>
              <a:t>Step 1: Calculate the mean of each dimension</a:t>
            </a:r>
          </a:p>
          <a:p>
            <a:r>
              <a:rPr lang="en-US" dirty="0"/>
              <a:t>Step 2: Calculate the variance/covariance matrix</a:t>
            </a:r>
          </a:p>
          <a:p>
            <a:pPr marL="914400" lvl="1" indent="-457200">
              <a:buFont typeface="+mj-lt"/>
              <a:buAutoNum type="alphaLcPeriod"/>
            </a:pPr>
            <a:r>
              <a:rPr lang="en-US" dirty="0"/>
              <a:t>Calculate the variance of each attribute</a:t>
            </a:r>
          </a:p>
          <a:p>
            <a:pPr marL="914400" lvl="1" indent="-457200">
              <a:buFont typeface="+mj-lt"/>
              <a:buAutoNum type="alphaLcPeriod"/>
            </a:pPr>
            <a:r>
              <a:rPr lang="en-US" dirty="0"/>
              <a:t>Calculate the covariance of the attributes</a:t>
            </a:r>
          </a:p>
          <a:p>
            <a:pPr marL="914400" lvl="1" indent="-457200">
              <a:buFont typeface="+mj-lt"/>
              <a:buAutoNum type="alphaLcPeriod"/>
            </a:pPr>
            <a:r>
              <a:rPr lang="en-US" dirty="0"/>
              <a:t>Construct the matrix</a:t>
            </a:r>
          </a:p>
          <a:p>
            <a:r>
              <a:rPr lang="en-US" dirty="0"/>
              <a:t>Step 3: Compute the Eigenvalues of the covariance matrix and order them from largest to smallest</a:t>
            </a:r>
          </a:p>
          <a:p>
            <a:r>
              <a:rPr lang="en-US" dirty="0"/>
              <a:t>Step 4: Compute the Eigenvectors of the covariance matrix for the associated with the Eigenvalues</a:t>
            </a:r>
          </a:p>
          <a:p>
            <a:r>
              <a:rPr lang="en-US" dirty="0"/>
              <a:t>Step 5: Keep terms corresponding to the K largest Eigenvalues</a:t>
            </a:r>
          </a:p>
          <a:p>
            <a:endParaRPr lang="en-US" dirty="0"/>
          </a:p>
        </p:txBody>
      </p:sp>
      <p:sp>
        <p:nvSpPr>
          <p:cNvPr id="5" name="Slide Number Placeholder 4"/>
          <p:cNvSpPr>
            <a:spLocks noGrp="1"/>
          </p:cNvSpPr>
          <p:nvPr>
            <p:ph type="sldNum" sz="quarter" idx="12"/>
          </p:nvPr>
        </p:nvSpPr>
        <p:spPr/>
        <p:txBody>
          <a:bodyPr/>
          <a:lstStyle/>
          <a:p>
            <a:fld id="{A68A6A9C-CF19-486F-9A39-76891C8C81BB}" type="slidenum">
              <a:rPr lang="en-US" smtClean="0"/>
              <a:t>20</a:t>
            </a:fld>
            <a:endParaRPr lang="en-US"/>
          </a:p>
        </p:txBody>
      </p:sp>
    </p:spTree>
    <p:extLst>
      <p:ext uri="{BB962C8B-B14F-4D97-AF65-F5344CB8AC3E}">
        <p14:creationId xmlns:p14="http://schemas.microsoft.com/office/powerpoint/2010/main" val="190373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1"/>
                <p:extLst>
                  <p:ext uri="{D42A27DB-BD31-4B8C-83A1-F6EECF244321}">
                    <p14:modId xmlns:p14="http://schemas.microsoft.com/office/powerpoint/2010/main" val="2227500589"/>
                  </p:ext>
                </p:extLst>
              </p:nvPr>
            </p:nvGraphicFramePr>
            <p:xfrm>
              <a:off x="1874254" y="1825625"/>
              <a:ext cx="2344272"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gridCol w="1172136">
                      <a:extLst>
                        <a:ext uri="{9D8B030D-6E8A-4147-A177-3AD203B41FA5}">
                          <a16:colId xmlns:a16="http://schemas.microsoft.com/office/drawing/2014/main" val="26205942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𝟏</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𝟐</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Choice>
        <mc:Fallback xmlns="">
          <p:graphicFrame>
            <p:nvGraphicFramePr>
              <p:cNvPr id="5" name="Content Placeholder 4"/>
              <p:cNvGraphicFramePr>
                <a:graphicFrameLocks noGrp="1"/>
              </p:cNvGraphicFramePr>
              <p:nvPr>
                <p:ph sz="half" idx="1"/>
                <p:extLst>
                  <p:ext uri="{D42A27DB-BD31-4B8C-83A1-F6EECF244321}">
                    <p14:modId xmlns:p14="http://schemas.microsoft.com/office/powerpoint/2010/main" val="2227500589"/>
                  </p:ext>
                </p:extLst>
              </p:nvPr>
            </p:nvGraphicFramePr>
            <p:xfrm>
              <a:off x="1874254" y="1825625"/>
              <a:ext cx="2344272"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gridCol w="1172136">
                      <a:extLst>
                        <a:ext uri="{9D8B030D-6E8A-4147-A177-3AD203B41FA5}">
                          <a16:colId xmlns:a16="http://schemas.microsoft.com/office/drawing/2014/main" val="2620594249"/>
                        </a:ext>
                      </a:extLst>
                    </a:gridCol>
                  </a:tblGrid>
                  <a:tr h="370840">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8" t="-1639" r="-101036" b="-1022951"/>
                          </a:stretch>
                        </a:blipFill>
                      </a:tcPr>
                    </a:tc>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518" t="-1639" r="-1036" b="-1022951"/>
                          </a:stretch>
                        </a:blipFill>
                      </a:tcPr>
                    </a:tc>
                    <a:extLst>
                      <a:ext uri="{0D108BD9-81ED-4DB2-BD59-A6C34878D82A}">
                        <a16:rowId xmlns:a16="http://schemas.microsoft.com/office/drawing/2014/main" val="2994327683"/>
                      </a:ext>
                    </a:extLst>
                  </a:tr>
                  <a:tr h="370840">
                    <a:tc>
                      <a:txBody>
                        <a:bodyPr/>
                        <a:lstStyle/>
                        <a:p>
                          <a:pPr algn="ctr"/>
                          <a:r>
                            <a:rPr lang="en-US" dirty="0" smtClean="0"/>
                            <a:t>2.500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2.400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smtClean="0"/>
                            <a:t>0.500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0.700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smtClean="0"/>
                            <a:t>2.200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2.900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smtClean="0"/>
                            <a:t>1.900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2.200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smtClean="0"/>
                            <a:t>3.100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3.000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smtClean="0"/>
                            <a:t>2.300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2.700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smtClean="0"/>
                            <a:t>2.000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1.600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smtClean="0"/>
                            <a:t>1.000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1.100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smtClean="0"/>
                            <a:t>1.500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1.600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smtClean="0"/>
                            <a:t>1.100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Fallback>
      </mc:AlternateContent>
      <p:graphicFrame>
        <p:nvGraphicFramePr>
          <p:cNvPr id="18" name="Chart 17"/>
          <p:cNvGraphicFramePr>
            <a:graphicFrameLocks/>
          </p:cNvGraphicFramePr>
          <p:nvPr>
            <p:extLst>
              <p:ext uri="{D42A27DB-BD31-4B8C-83A1-F6EECF244321}">
                <p14:modId xmlns:p14="http://schemas.microsoft.com/office/powerpoint/2010/main" val="3767475910"/>
              </p:ext>
            </p:extLst>
          </p:nvPr>
        </p:nvGraphicFramePr>
        <p:xfrm>
          <a:off x="5370699" y="1825625"/>
          <a:ext cx="5610225" cy="4079240"/>
        </p:xfrm>
        <a:graphic>
          <a:graphicData uri="http://schemas.openxmlformats.org/drawingml/2006/chart">
            <c:chart xmlns:c="http://schemas.openxmlformats.org/drawingml/2006/chart" xmlns:r="http://schemas.openxmlformats.org/officeDocument/2006/relationships" r:id="rId5"/>
          </a:graphicData>
        </a:graphic>
      </p:graphicFrame>
      <p:cxnSp>
        <p:nvCxnSpPr>
          <p:cNvPr id="8" name="Straight Connector 7"/>
          <p:cNvCxnSpPr/>
          <p:nvPr/>
        </p:nvCxnSpPr>
        <p:spPr>
          <a:xfrm flipH="1">
            <a:off x="6703675" y="2151529"/>
            <a:ext cx="3451544" cy="272886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969468" y="2893808"/>
            <a:ext cx="916348" cy="115902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A68A6A9C-CF19-486F-9A39-76891C8C81BB}" type="slidenum">
              <a:rPr lang="en-US" smtClean="0"/>
              <a:t>21</a:t>
            </a:fld>
            <a:endParaRPr lang="en-US"/>
          </a:p>
        </p:txBody>
      </p:sp>
    </p:spTree>
    <p:extLst>
      <p:ext uri="{BB962C8B-B14F-4D97-AF65-F5344CB8AC3E}">
        <p14:creationId xmlns:p14="http://schemas.microsoft.com/office/powerpoint/2010/main" val="36579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2"/>
                <p:extLst>
                  <p:ext uri="{D42A27DB-BD31-4B8C-83A1-F6EECF244321}">
                    <p14:modId xmlns:p14="http://schemas.microsoft.com/office/powerpoint/2010/main" val="1978149860"/>
                  </p:ext>
                </p:extLst>
              </p:nvPr>
            </p:nvGraphicFramePr>
            <p:xfrm>
              <a:off x="1874254" y="1811692"/>
              <a:ext cx="1172136"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𝟏</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Choice>
        <mc:Fallback xmlns="">
          <p:graphicFrame>
            <p:nvGraphicFramePr>
              <p:cNvPr id="5" name="Content Placeholder 4"/>
              <p:cNvGraphicFramePr>
                <a:graphicFrameLocks noGrp="1"/>
              </p:cNvGraphicFramePr>
              <p:nvPr>
                <p:ph sz="half" idx="2"/>
                <p:extLst>
                  <p:ext uri="{D42A27DB-BD31-4B8C-83A1-F6EECF244321}">
                    <p14:modId xmlns:p14="http://schemas.microsoft.com/office/powerpoint/2010/main" val="1978149860"/>
                  </p:ext>
                </p:extLst>
              </p:nvPr>
            </p:nvGraphicFramePr>
            <p:xfrm>
              <a:off x="1874254" y="1811692"/>
              <a:ext cx="1172136"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tblGrid>
                  <a:tr h="370840">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18" t="-1639" r="-1036" b="-1022951"/>
                          </a:stretch>
                        </a:blipFill>
                      </a:tcPr>
                    </a:tc>
                    <a:extLst>
                      <a:ext uri="{0D108BD9-81ED-4DB2-BD59-A6C34878D82A}">
                        <a16:rowId xmlns:a16="http://schemas.microsoft.com/office/drawing/2014/main" val="2994327683"/>
                      </a:ext>
                    </a:extLst>
                  </a:tr>
                  <a:tr h="370840">
                    <a:tc>
                      <a:txBody>
                        <a:bodyPr/>
                        <a:lstStyle/>
                        <a:p>
                          <a:pPr algn="ctr"/>
                          <a:r>
                            <a:rPr lang="en-US"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Content Placeholder 4"/>
              <p:cNvGraphicFramePr>
                <a:graphicFrameLocks noGrp="1"/>
              </p:cNvGraphicFramePr>
              <p:nvPr>
                <p:ph sz="half" idx="1"/>
                <p:extLst>
                  <p:ext uri="{D42A27DB-BD31-4B8C-83A1-F6EECF244321}">
                    <p14:modId xmlns:p14="http://schemas.microsoft.com/office/powerpoint/2010/main" val="479206319"/>
                  </p:ext>
                </p:extLst>
              </p:nvPr>
            </p:nvGraphicFramePr>
            <p:xfrm>
              <a:off x="3046390" y="1811692"/>
              <a:ext cx="1172136"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26205942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𝟐</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Choice>
        <mc:Fallback xmlns="">
          <p:graphicFrame>
            <p:nvGraphicFramePr>
              <p:cNvPr id="9" name="Content Placeholder 4"/>
              <p:cNvGraphicFramePr>
                <a:graphicFrameLocks noGrp="1"/>
              </p:cNvGraphicFramePr>
              <p:nvPr>
                <p:ph sz="half" idx="1"/>
                <p:extLst>
                  <p:ext uri="{D42A27DB-BD31-4B8C-83A1-F6EECF244321}">
                    <p14:modId xmlns:p14="http://schemas.microsoft.com/office/powerpoint/2010/main" val="479206319"/>
                  </p:ext>
                </p:extLst>
              </p:nvPr>
            </p:nvGraphicFramePr>
            <p:xfrm>
              <a:off x="3046390" y="1811692"/>
              <a:ext cx="1172136" cy="407924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2620594249"/>
                        </a:ext>
                      </a:extLst>
                    </a:gridCol>
                  </a:tblGrid>
                  <a:tr h="370840">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5" t="-1639" r="-1031" b="-1022951"/>
                          </a:stretch>
                        </a:blipFill>
                      </a:tcPr>
                    </a:tc>
                    <a:extLst>
                      <a:ext uri="{0D108BD9-81ED-4DB2-BD59-A6C34878D82A}">
                        <a16:rowId xmlns:a16="http://schemas.microsoft.com/office/drawing/2014/main" val="2994327683"/>
                      </a:ext>
                    </a:extLst>
                  </a:tr>
                  <a:tr h="370840">
                    <a:tc>
                      <a:txBody>
                        <a:bodyPr/>
                        <a:lstStyle/>
                        <a:p>
                          <a:pPr algn="ctr"/>
                          <a:r>
                            <a:rPr lang="en-US" dirty="0" smtClean="0"/>
                            <a:t>2.400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smtClean="0"/>
                            <a:t>0.700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smtClean="0"/>
                            <a:t>2.900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smtClean="0"/>
                            <a:t>2.200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smtClean="0"/>
                            <a:t>3.000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smtClean="0"/>
                            <a:t>2.700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smtClean="0"/>
                            <a:t>1.600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smtClean="0"/>
                            <a:t>1.100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smtClean="0"/>
                            <a:t>1.600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smtClean="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Fallback>
      </mc:AlternateContent>
      <p:sp>
        <p:nvSpPr>
          <p:cNvPr id="7" name="Right Arrow 6" descr="Right arrow"/>
          <p:cNvSpPr/>
          <p:nvPr/>
        </p:nvSpPr>
        <p:spPr>
          <a:xfrm>
            <a:off x="4765638" y="2829262"/>
            <a:ext cx="2323652" cy="2033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able">
            <a:extLst>
              <a:ext uri="{FF2B5EF4-FFF2-40B4-BE49-F238E27FC236}">
                <a16:creationId xmlns:a16="http://schemas.microsoft.com/office/drawing/2014/main" id="{02F40E0F-9F09-48BC-A7E1-E174F15BB481}"/>
              </a:ext>
            </a:extLst>
          </p:cNvPr>
          <p:cNvPicPr>
            <a:picLocks noChangeAspect="1"/>
          </p:cNvPicPr>
          <p:nvPr/>
        </p:nvPicPr>
        <p:blipFill>
          <a:blip r:embed="rId5"/>
          <a:stretch>
            <a:fillRect/>
          </a:stretch>
        </p:blipFill>
        <p:spPr>
          <a:xfrm>
            <a:off x="7973476" y="1811692"/>
            <a:ext cx="1172136" cy="4079240"/>
          </a:xfrm>
          <a:prstGeom prst="rect">
            <a:avLst/>
          </a:prstGeom>
        </p:spPr>
      </p:pic>
      <p:pic>
        <p:nvPicPr>
          <p:cNvPr id="11" name="table">
            <a:extLst>
              <a:ext uri="{FF2B5EF4-FFF2-40B4-BE49-F238E27FC236}">
                <a16:creationId xmlns:a16="http://schemas.microsoft.com/office/drawing/2014/main" id="{A66B7836-CBFF-4F2C-9176-3FEDA8D00A69}"/>
              </a:ext>
            </a:extLst>
          </p:cNvPr>
          <p:cNvPicPr>
            <a:picLocks noChangeAspect="1"/>
          </p:cNvPicPr>
          <p:nvPr/>
        </p:nvPicPr>
        <p:blipFill>
          <a:blip r:embed="rId6"/>
          <a:stretch>
            <a:fillRect/>
          </a:stretch>
        </p:blipFill>
        <p:spPr>
          <a:xfrm>
            <a:off x="9145612" y="1811692"/>
            <a:ext cx="1172136" cy="4079240"/>
          </a:xfrm>
          <a:prstGeom prst="rect">
            <a:avLst/>
          </a:prstGeom>
        </p:spPr>
      </p:pic>
      <p:sp>
        <p:nvSpPr>
          <p:cNvPr id="4" name="Slide Number Placeholder 3"/>
          <p:cNvSpPr>
            <a:spLocks noGrp="1"/>
          </p:cNvSpPr>
          <p:nvPr>
            <p:ph type="sldNum" sz="quarter" idx="12"/>
          </p:nvPr>
        </p:nvSpPr>
        <p:spPr/>
        <p:txBody>
          <a:bodyPr/>
          <a:lstStyle/>
          <a:p>
            <a:fld id="{A68A6A9C-CF19-486F-9A39-76891C8C81BB}" type="slidenum">
              <a:rPr lang="en-US" smtClean="0"/>
              <a:t>22</a:t>
            </a:fld>
            <a:endParaRPr lang="en-US"/>
          </a:p>
        </p:txBody>
      </p:sp>
    </p:spTree>
    <p:extLst>
      <p:ext uri="{BB962C8B-B14F-4D97-AF65-F5344CB8AC3E}">
        <p14:creationId xmlns:p14="http://schemas.microsoft.com/office/powerpoint/2010/main" val="366958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
                                        </p:tgtEl>
                                        <p:attrNameLst>
                                          <p:attrName>r</p:attrName>
                                        </p:attrNameLst>
                                      </p:cBhvr>
                                    </p:animRot>
                                    <p:animRot by="-240000">
                                      <p:cBhvr>
                                        <p:cTn id="13" dur="200" fill="hold">
                                          <p:stCondLst>
                                            <p:cond delay="200"/>
                                          </p:stCondLst>
                                        </p:cTn>
                                        <p:tgtEl>
                                          <p:spTgt spid="9"/>
                                        </p:tgtEl>
                                        <p:attrNameLst>
                                          <p:attrName>r</p:attrName>
                                        </p:attrNameLst>
                                      </p:cBhvr>
                                    </p:animRot>
                                    <p:animRot by="240000">
                                      <p:cBhvr>
                                        <p:cTn id="14" dur="200" fill="hold">
                                          <p:stCondLst>
                                            <p:cond delay="400"/>
                                          </p:stCondLst>
                                        </p:cTn>
                                        <p:tgtEl>
                                          <p:spTgt spid="9"/>
                                        </p:tgtEl>
                                        <p:attrNameLst>
                                          <p:attrName>r</p:attrName>
                                        </p:attrNameLst>
                                      </p:cBhvr>
                                    </p:animRot>
                                    <p:animRot by="-240000">
                                      <p:cBhvr>
                                        <p:cTn id="15" dur="200" fill="hold">
                                          <p:stCondLst>
                                            <p:cond delay="600"/>
                                          </p:stCondLst>
                                        </p:cTn>
                                        <p:tgtEl>
                                          <p:spTgt spid="9"/>
                                        </p:tgtEl>
                                        <p:attrNameLst>
                                          <p:attrName>r</p:attrName>
                                        </p:attrNameLst>
                                      </p:cBhvr>
                                    </p:animRot>
                                    <p:animRot by="120000">
                                      <p:cBhvr>
                                        <p:cTn id="16" dur="200" fill="hold">
                                          <p:stCondLst>
                                            <p:cond delay="800"/>
                                          </p:stCondLst>
                                        </p:cTn>
                                        <p:tgtEl>
                                          <p:spTgt spid="9"/>
                                        </p:tgtEl>
                                        <p:attrNameLst>
                                          <p:attrName>r</p:attrName>
                                        </p:attrNameLst>
                                      </p:cBhvr>
                                    </p:animRot>
                                  </p:childTnLst>
                                </p:cTn>
                              </p:par>
                            </p:childTnLst>
                          </p:cTn>
                        </p:par>
                        <p:par>
                          <p:cTn id="17" fill="hold">
                            <p:stCondLst>
                              <p:cond delay="1000"/>
                            </p:stCondLst>
                            <p:childTnLst>
                              <p:par>
                                <p:cTn id="18" presetID="8" presetClass="emph" presetSubtype="0" fill="hold" nodeType="afterEffect">
                                  <p:stCondLst>
                                    <p:cond delay="0"/>
                                  </p:stCondLst>
                                  <p:childTnLst>
                                    <p:animRot by="21600000">
                                      <p:cBhvr>
                                        <p:cTn id="19" dur="1000" fill="hold"/>
                                        <p:tgtEl>
                                          <p:spTgt spid="5"/>
                                        </p:tgtEl>
                                        <p:attrNameLst>
                                          <p:attrName>r</p:attrName>
                                        </p:attrNameLst>
                                      </p:cBhvr>
                                    </p:animRot>
                                  </p:childTnLst>
                                </p:cTn>
                              </p:par>
                              <p:par>
                                <p:cTn id="20" presetID="8" presetClass="emph" presetSubtype="0" fill="hold" nodeType="withEffect">
                                  <p:stCondLst>
                                    <p:cond delay="0"/>
                                  </p:stCondLst>
                                  <p:childTnLst>
                                    <p:animRot by="21600000">
                                      <p:cBhvr>
                                        <p:cTn id="21" dur="1000" fill="hold"/>
                                        <p:tgtEl>
                                          <p:spTgt spid="9"/>
                                        </p:tgtEl>
                                        <p:attrNameLst>
                                          <p:attrName>r</p:attrName>
                                        </p:attrNameLst>
                                      </p:cBhvr>
                                    </p:animRot>
                                  </p:childTnLst>
                                </p:cTn>
                              </p:par>
                            </p:childTnLst>
                          </p:cTn>
                        </p:par>
                        <p:par>
                          <p:cTn id="22" fill="hold">
                            <p:stCondLst>
                              <p:cond delay="2000"/>
                            </p:stCondLst>
                            <p:childTnLst>
                              <p:par>
                                <p:cTn id="23" presetID="32" presetClass="emph" presetSubtype="0" fill="hold" nodeType="afterEffect">
                                  <p:stCondLst>
                                    <p:cond delay="0"/>
                                  </p:stCondLst>
                                  <p:childTnLst>
                                    <p:animRot by="120000">
                                      <p:cBhvr>
                                        <p:cTn id="24" dur="100" fill="hold">
                                          <p:stCondLst>
                                            <p:cond delay="0"/>
                                          </p:stCondLst>
                                        </p:cTn>
                                        <p:tgtEl>
                                          <p:spTgt spid="5"/>
                                        </p:tgtEl>
                                        <p:attrNameLst>
                                          <p:attrName>r</p:attrName>
                                        </p:attrNameLst>
                                      </p:cBhvr>
                                    </p:animRot>
                                    <p:animRot by="-240000">
                                      <p:cBhvr>
                                        <p:cTn id="25" dur="200" fill="hold">
                                          <p:stCondLst>
                                            <p:cond delay="200"/>
                                          </p:stCondLst>
                                        </p:cTn>
                                        <p:tgtEl>
                                          <p:spTgt spid="5"/>
                                        </p:tgtEl>
                                        <p:attrNameLst>
                                          <p:attrName>r</p:attrName>
                                        </p:attrNameLst>
                                      </p:cBhvr>
                                    </p:animRot>
                                    <p:animRot by="240000">
                                      <p:cBhvr>
                                        <p:cTn id="26" dur="200" fill="hold">
                                          <p:stCondLst>
                                            <p:cond delay="400"/>
                                          </p:stCondLst>
                                        </p:cTn>
                                        <p:tgtEl>
                                          <p:spTgt spid="5"/>
                                        </p:tgtEl>
                                        <p:attrNameLst>
                                          <p:attrName>r</p:attrName>
                                        </p:attrNameLst>
                                      </p:cBhvr>
                                    </p:animRot>
                                    <p:animRot by="-240000">
                                      <p:cBhvr>
                                        <p:cTn id="27" dur="200" fill="hold">
                                          <p:stCondLst>
                                            <p:cond delay="600"/>
                                          </p:stCondLst>
                                        </p:cTn>
                                        <p:tgtEl>
                                          <p:spTgt spid="5"/>
                                        </p:tgtEl>
                                        <p:attrNameLst>
                                          <p:attrName>r</p:attrName>
                                        </p:attrNameLst>
                                      </p:cBhvr>
                                    </p:animRot>
                                    <p:animRot by="120000">
                                      <p:cBhvr>
                                        <p:cTn id="28" dur="200" fill="hold">
                                          <p:stCondLst>
                                            <p:cond delay="800"/>
                                          </p:stCondLst>
                                        </p:cTn>
                                        <p:tgtEl>
                                          <p:spTgt spid="5"/>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9"/>
                                        </p:tgtEl>
                                        <p:attrNameLst>
                                          <p:attrName>r</p:attrName>
                                        </p:attrNameLst>
                                      </p:cBhvr>
                                    </p:animRot>
                                    <p:animRot by="-240000">
                                      <p:cBhvr>
                                        <p:cTn id="31" dur="200" fill="hold">
                                          <p:stCondLst>
                                            <p:cond delay="200"/>
                                          </p:stCondLst>
                                        </p:cTn>
                                        <p:tgtEl>
                                          <p:spTgt spid="9"/>
                                        </p:tgtEl>
                                        <p:attrNameLst>
                                          <p:attrName>r</p:attrName>
                                        </p:attrNameLst>
                                      </p:cBhvr>
                                    </p:animRot>
                                    <p:animRot by="240000">
                                      <p:cBhvr>
                                        <p:cTn id="32" dur="200" fill="hold">
                                          <p:stCondLst>
                                            <p:cond delay="400"/>
                                          </p:stCondLst>
                                        </p:cTn>
                                        <p:tgtEl>
                                          <p:spTgt spid="9"/>
                                        </p:tgtEl>
                                        <p:attrNameLst>
                                          <p:attrName>r</p:attrName>
                                        </p:attrNameLst>
                                      </p:cBhvr>
                                    </p:animRot>
                                    <p:animRot by="-240000">
                                      <p:cBhvr>
                                        <p:cTn id="33" dur="200" fill="hold">
                                          <p:stCondLst>
                                            <p:cond delay="600"/>
                                          </p:stCondLst>
                                        </p:cTn>
                                        <p:tgtEl>
                                          <p:spTgt spid="9"/>
                                        </p:tgtEl>
                                        <p:attrNameLst>
                                          <p:attrName>r</p:attrName>
                                        </p:attrNameLst>
                                      </p:cBhvr>
                                    </p:animRot>
                                    <p:animRot by="120000">
                                      <p:cBhvr>
                                        <p:cTn id="34" dur="200" fill="hold">
                                          <p:stCondLst>
                                            <p:cond delay="800"/>
                                          </p:stCondLst>
                                        </p:cTn>
                                        <p:tgtEl>
                                          <p:spTgt spid="9"/>
                                        </p:tgtEl>
                                        <p:attrNameLst>
                                          <p:attrName>r</p:attrName>
                                        </p:attrNameLst>
                                      </p:cBhvr>
                                    </p:animRot>
                                  </p:childTnLst>
                                </p:cTn>
                              </p:par>
                            </p:childTnLst>
                          </p:cTn>
                        </p:par>
                        <p:par>
                          <p:cTn id="35" fill="hold">
                            <p:stCondLst>
                              <p:cond delay="3000"/>
                            </p:stCondLst>
                            <p:childTnLst>
                              <p:par>
                                <p:cTn id="36" presetID="63" presetClass="path" presetSubtype="0" accel="50000" decel="50000" fill="hold" nodeType="afterEffect">
                                  <p:stCondLst>
                                    <p:cond delay="0"/>
                                  </p:stCondLst>
                                  <p:childTnLst>
                                    <p:animMotion origin="layout" path="M -2.91667E-6 -4.07407E-6 L 0.04805 -0.00162 " pathEditMode="relative" rAng="0" ptsTypes="AA">
                                      <p:cBhvr>
                                        <p:cTn id="37" dur="2000" fill="hold"/>
                                        <p:tgtEl>
                                          <p:spTgt spid="5"/>
                                        </p:tgtEl>
                                        <p:attrNameLst>
                                          <p:attrName>ppt_x</p:attrName>
                                          <p:attrName>ppt_y</p:attrName>
                                        </p:attrNameLst>
                                      </p:cBhvr>
                                      <p:rCtr x="2396" y="-93"/>
                                    </p:animMotion>
                                  </p:childTnLst>
                                </p:cTn>
                              </p:par>
                              <p:par>
                                <p:cTn id="38" presetID="35" presetClass="path" presetSubtype="0" accel="50000" decel="50000" fill="hold" nodeType="withEffect">
                                  <p:stCondLst>
                                    <p:cond delay="0"/>
                                  </p:stCondLst>
                                  <p:childTnLst>
                                    <p:animMotion origin="layout" path="M 3.33333E-6 -4.07407E-6 L -0.04805 -4.07407E-6 " pathEditMode="relative" rAng="0" ptsTypes="AA">
                                      <p:cBhvr>
                                        <p:cTn id="39" dur="2000" fill="hold"/>
                                        <p:tgtEl>
                                          <p:spTgt spid="9"/>
                                        </p:tgtEl>
                                        <p:attrNameLst>
                                          <p:attrName>ppt_x</p:attrName>
                                          <p:attrName>ppt_y</p:attrName>
                                        </p:attrNameLst>
                                      </p:cBhvr>
                                      <p:rCtr x="-2409" y="0"/>
                                    </p:animMotion>
                                  </p:childTnLst>
                                </p:cTn>
                              </p:par>
                            </p:childTnLst>
                          </p:cTn>
                        </p:par>
                        <p:par>
                          <p:cTn id="40" fill="hold">
                            <p:stCondLst>
                              <p:cond delay="5000"/>
                            </p:stCondLst>
                            <p:childTnLst>
                              <p:par>
                                <p:cTn id="41" presetID="31" presetClass="exit" presetSubtype="0" fill="hold" nodeType="afterEffect">
                                  <p:stCondLst>
                                    <p:cond delay="0"/>
                                  </p:stCondLst>
                                  <p:childTnLst>
                                    <p:anim calcmode="lin" valueType="num">
                                      <p:cBhvr>
                                        <p:cTn id="42" dur="1000"/>
                                        <p:tgtEl>
                                          <p:spTgt spid="5"/>
                                        </p:tgtEl>
                                        <p:attrNameLst>
                                          <p:attrName>ppt_w</p:attrName>
                                        </p:attrNameLst>
                                      </p:cBhvr>
                                      <p:tavLst>
                                        <p:tav tm="0">
                                          <p:val>
                                            <p:strVal val="ppt_w"/>
                                          </p:val>
                                        </p:tav>
                                        <p:tav tm="100000">
                                          <p:val>
                                            <p:fltVal val="0"/>
                                          </p:val>
                                        </p:tav>
                                      </p:tavLst>
                                    </p:anim>
                                    <p:anim calcmode="lin" valueType="num">
                                      <p:cBhvr>
                                        <p:cTn id="43" dur="1000"/>
                                        <p:tgtEl>
                                          <p:spTgt spid="5"/>
                                        </p:tgtEl>
                                        <p:attrNameLst>
                                          <p:attrName>ppt_h</p:attrName>
                                        </p:attrNameLst>
                                      </p:cBhvr>
                                      <p:tavLst>
                                        <p:tav tm="0">
                                          <p:val>
                                            <p:strVal val="ppt_h"/>
                                          </p:val>
                                        </p:tav>
                                        <p:tav tm="100000">
                                          <p:val>
                                            <p:fltVal val="0"/>
                                          </p:val>
                                        </p:tav>
                                      </p:tavLst>
                                    </p:anim>
                                    <p:anim calcmode="lin" valueType="num">
                                      <p:cBhvr>
                                        <p:cTn id="44" dur="1000"/>
                                        <p:tgtEl>
                                          <p:spTgt spid="5"/>
                                        </p:tgtEl>
                                        <p:attrNameLst>
                                          <p:attrName>style.rotation</p:attrName>
                                        </p:attrNameLst>
                                      </p:cBhvr>
                                      <p:tavLst>
                                        <p:tav tm="0">
                                          <p:val>
                                            <p:fltVal val="0"/>
                                          </p:val>
                                        </p:tav>
                                        <p:tav tm="100000">
                                          <p:val>
                                            <p:fltVal val="90"/>
                                          </p:val>
                                        </p:tav>
                                      </p:tavLst>
                                    </p:anim>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par>
                                <p:cTn id="47" presetID="31" presetClass="exit" presetSubtype="0" fill="hold" nodeType="withEffect">
                                  <p:stCondLst>
                                    <p:cond delay="0"/>
                                  </p:stCondLst>
                                  <p:childTnLst>
                                    <p:anim calcmode="lin" valueType="num">
                                      <p:cBhvr>
                                        <p:cTn id="48" dur="1000"/>
                                        <p:tgtEl>
                                          <p:spTgt spid="9"/>
                                        </p:tgtEl>
                                        <p:attrNameLst>
                                          <p:attrName>ppt_w</p:attrName>
                                        </p:attrNameLst>
                                      </p:cBhvr>
                                      <p:tavLst>
                                        <p:tav tm="0">
                                          <p:val>
                                            <p:strVal val="ppt_w"/>
                                          </p:val>
                                        </p:tav>
                                        <p:tav tm="100000">
                                          <p:val>
                                            <p:fltVal val="0"/>
                                          </p:val>
                                        </p:tav>
                                      </p:tavLst>
                                    </p:anim>
                                    <p:anim calcmode="lin" valueType="num">
                                      <p:cBhvr>
                                        <p:cTn id="49" dur="1000"/>
                                        <p:tgtEl>
                                          <p:spTgt spid="9"/>
                                        </p:tgtEl>
                                        <p:attrNameLst>
                                          <p:attrName>ppt_h</p:attrName>
                                        </p:attrNameLst>
                                      </p:cBhvr>
                                      <p:tavLst>
                                        <p:tav tm="0">
                                          <p:val>
                                            <p:strVal val="ppt_h"/>
                                          </p:val>
                                        </p:tav>
                                        <p:tav tm="100000">
                                          <p:val>
                                            <p:fltVal val="0"/>
                                          </p:val>
                                        </p:tav>
                                      </p:tavLst>
                                    </p:anim>
                                    <p:anim calcmode="lin" valueType="num">
                                      <p:cBhvr>
                                        <p:cTn id="50" dur="1000"/>
                                        <p:tgtEl>
                                          <p:spTgt spid="9"/>
                                        </p:tgtEl>
                                        <p:attrNameLst>
                                          <p:attrName>style.rotation</p:attrName>
                                        </p:attrNameLst>
                                      </p:cBhvr>
                                      <p:tavLst>
                                        <p:tav tm="0">
                                          <p:val>
                                            <p:fltVal val="0"/>
                                          </p:val>
                                        </p:tav>
                                        <p:tav tm="100000">
                                          <p:val>
                                            <p:fltVal val="90"/>
                                          </p:val>
                                        </p:tav>
                                      </p:tavLst>
                                    </p:anim>
                                    <p:animEffect transition="out" filter="fade">
                                      <p:cBhvr>
                                        <p:cTn id="51" dur="1000"/>
                                        <p:tgtEl>
                                          <p:spTgt spid="9"/>
                                        </p:tgtEl>
                                      </p:cBhvr>
                                    </p:animEffect>
                                    <p:set>
                                      <p:cBhvr>
                                        <p:cTn id="52" dur="1" fill="hold">
                                          <p:stCondLst>
                                            <p:cond delay="999"/>
                                          </p:stCondLst>
                                        </p:cTn>
                                        <p:tgtEl>
                                          <p:spTgt spid="9"/>
                                        </p:tgtEl>
                                        <p:attrNameLst>
                                          <p:attrName>style.visibility</p:attrName>
                                        </p:attrNameLst>
                                      </p:cBhvr>
                                      <p:to>
                                        <p:strVal val="hidden"/>
                                      </p:to>
                                    </p:se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6500"/>
                            </p:stCondLst>
                            <p:childTnLst>
                              <p:par>
                                <p:cTn id="58" presetID="1" presetClass="exit" presetSubtype="0" fill="hold" grpId="1" nodeType="afterEffect">
                                  <p:stCondLst>
                                    <p:cond delay="0"/>
                                  </p:stCondLst>
                                  <p:childTnLst>
                                    <p:set>
                                      <p:cBhvr>
                                        <p:cTn id="5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Calculate Means</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1"/>
                <p:extLst>
                  <p:ext uri="{D42A27DB-BD31-4B8C-83A1-F6EECF244321}">
                    <p14:modId xmlns:p14="http://schemas.microsoft.com/office/powerpoint/2010/main" val="513388393"/>
                  </p:ext>
                </p:extLst>
              </p:nvPr>
            </p:nvGraphicFramePr>
            <p:xfrm>
              <a:off x="1874254" y="1825625"/>
              <a:ext cx="2344272" cy="445008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gridCol w="1172136">
                      <a:extLst>
                        <a:ext uri="{9D8B030D-6E8A-4147-A177-3AD203B41FA5}">
                          <a16:colId xmlns:a16="http://schemas.microsoft.com/office/drawing/2014/main" val="26205942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𝟏</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𝟐</m:t>
                                    </m:r>
                                  </m:sub>
                                </m:sSub>
                              </m:oMath>
                            </m:oMathPara>
                          </a14:m>
                          <a:endParaRPr lang="en-US" dirty="0">
                            <a:solidFill>
                              <a:schemeClr val="tx1"/>
                            </a:solidFill>
                          </a:endParaRPr>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r h="370840">
                    <a:tc>
                      <a:txBody>
                        <a:bodyPr/>
                        <a:lstStyle/>
                        <a:p>
                          <a:pPr algn="ctr"/>
                          <a:r>
                            <a:rPr lang="en-US" dirty="0"/>
                            <a:t>18.100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19.100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421433"/>
                      </a:ext>
                    </a:extLst>
                  </a:tr>
                </a:tbl>
              </a:graphicData>
            </a:graphic>
          </p:graphicFrame>
        </mc:Choice>
        <mc:Fallback xmlns="">
          <p:graphicFrame>
            <p:nvGraphicFramePr>
              <p:cNvPr id="5" name="Content Placeholder 4"/>
              <p:cNvGraphicFramePr>
                <a:graphicFrameLocks noGrp="1"/>
              </p:cNvGraphicFramePr>
              <p:nvPr>
                <p:ph sz="half" idx="1"/>
                <p:extLst>
                  <p:ext uri="{D42A27DB-BD31-4B8C-83A1-F6EECF244321}">
                    <p14:modId xmlns:p14="http://schemas.microsoft.com/office/powerpoint/2010/main" val="513388393"/>
                  </p:ext>
                </p:extLst>
              </p:nvPr>
            </p:nvGraphicFramePr>
            <p:xfrm>
              <a:off x="1874254" y="1825625"/>
              <a:ext cx="2344272" cy="4450080"/>
            </p:xfrm>
            <a:graphic>
              <a:graphicData uri="http://schemas.openxmlformats.org/drawingml/2006/table">
                <a:tbl>
                  <a:tblPr firstRow="1">
                    <a:tableStyleId>{5C22544A-7EE6-4342-B048-85BDC9FD1C3A}</a:tableStyleId>
                  </a:tblPr>
                  <a:tblGrid>
                    <a:gridCol w="1172136">
                      <a:extLst>
                        <a:ext uri="{9D8B030D-6E8A-4147-A177-3AD203B41FA5}">
                          <a16:colId xmlns:a16="http://schemas.microsoft.com/office/drawing/2014/main" val="1835897826"/>
                        </a:ext>
                      </a:extLst>
                    </a:gridCol>
                    <a:gridCol w="1172136">
                      <a:extLst>
                        <a:ext uri="{9D8B030D-6E8A-4147-A177-3AD203B41FA5}">
                          <a16:colId xmlns:a16="http://schemas.microsoft.com/office/drawing/2014/main" val="2620594249"/>
                        </a:ext>
                      </a:extLst>
                    </a:gridCol>
                  </a:tblGrid>
                  <a:tr h="370840">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18" t="-1639" r="-101036" b="-1122951"/>
                          </a:stretch>
                        </a:blipFill>
                      </a:tcPr>
                    </a:tc>
                    <a:tc>
                      <a:txBody>
                        <a:bodyPr/>
                        <a:lstStyle/>
                        <a:p>
                          <a:endParaRPr lang="en-US"/>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18" t="-1639" r="-1036" b="-1122951"/>
                          </a:stretch>
                        </a:blipFill>
                      </a:tcPr>
                    </a:tc>
                    <a:extLst>
                      <a:ext uri="{0D108BD9-81ED-4DB2-BD59-A6C34878D82A}">
                        <a16:rowId xmlns:a16="http://schemas.microsoft.com/office/drawing/2014/main" val="2994327683"/>
                      </a:ext>
                    </a:extLst>
                  </a:tr>
                  <a:tr h="370840">
                    <a:tc>
                      <a:txBody>
                        <a:bodyPr/>
                        <a:lstStyle/>
                        <a:p>
                          <a:pPr algn="ctr"/>
                          <a:r>
                            <a:rPr lang="en-US" dirty="0" smtClean="0"/>
                            <a:t>2.500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2.4</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dirty="0" smtClean="0"/>
                            <a:t>0.5</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0.7</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dirty="0" smtClean="0"/>
                            <a:t>2.2</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2.9</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dirty="0" smtClean="0"/>
                            <a:t>1.9</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2.2</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dirty="0" smtClean="0"/>
                            <a:t>3.1</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3.0</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dirty="0" smtClean="0"/>
                            <a:t>2.3</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2.7</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dirty="0" smtClean="0"/>
                            <a:t>2.0</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1.6</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dirty="0" smtClean="0"/>
                            <a:t>1.0</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1.1</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dirty="0" smtClean="0"/>
                            <a:t>1.5</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1.6</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dirty="0" smtClean="0"/>
                            <a:t>1.1</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0.9</a:t>
                          </a:r>
                          <a:r>
                            <a:rPr lang="en-US" dirty="0" smtClean="0"/>
                            <a:t>00</a:t>
                          </a:r>
                          <a:endParaRPr lang="en-US" dirty="0" smtClean="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r h="370840">
                    <a:tc>
                      <a:txBody>
                        <a:bodyPr/>
                        <a:lstStyle/>
                        <a:p>
                          <a:pPr algn="ctr"/>
                          <a:r>
                            <a:rPr lang="en-US" dirty="0" smtClean="0"/>
                            <a:t>18.1</a:t>
                          </a:r>
                          <a:r>
                            <a:rPr lang="en-US" dirty="0" smtClean="0"/>
                            <a:t>00</a:t>
                          </a:r>
                          <a:endParaRPr lang="en-US"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19.1</a:t>
                          </a:r>
                          <a:r>
                            <a:rPr lang="en-US" dirty="0" smtClean="0"/>
                            <a:t>00</a:t>
                          </a:r>
                          <a:endParaRPr lang="en-US" dirty="0" smtClean="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421433"/>
                      </a:ext>
                    </a:extLst>
                  </a:tr>
                </a:tbl>
              </a:graphicData>
            </a:graphic>
          </p:graphicFrame>
        </mc:Fallback>
      </mc:AlternateContent>
      <p:sp>
        <p:nvSpPr>
          <p:cNvPr id="3" name="TextBox 2"/>
          <p:cNvSpPr txBox="1"/>
          <p:nvPr/>
        </p:nvSpPr>
        <p:spPr>
          <a:xfrm>
            <a:off x="735737" y="5906373"/>
            <a:ext cx="1138517" cy="369332"/>
          </a:xfrm>
          <a:prstGeom prst="rect">
            <a:avLst/>
          </a:prstGeom>
          <a:noFill/>
        </p:spPr>
        <p:txBody>
          <a:bodyPr wrap="square" rtlCol="0">
            <a:spAutoFit/>
          </a:bodyPr>
          <a:lstStyle/>
          <a:p>
            <a:pPr algn="r"/>
            <a:r>
              <a:rPr lang="en-US" b="1" dirty="0"/>
              <a:t>Sum:</a:t>
            </a:r>
          </a:p>
        </p:txBody>
      </p:sp>
      <mc:AlternateContent xmlns:mc="http://schemas.openxmlformats.org/markup-compatibility/2006" xmlns:a14="http://schemas.microsoft.com/office/drawing/2010/main">
        <mc:Choice Requires="a14">
          <p:sp>
            <p:nvSpPr>
              <p:cNvPr id="10" name="Rectangle 9"/>
              <p:cNvSpPr/>
              <p:nvPr/>
            </p:nvSpPr>
            <p:spPr>
              <a:xfrm>
                <a:off x="6546686" y="1825625"/>
                <a:ext cx="2890920" cy="925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𝑀𝐸𝐴𝑁</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ub>
                      </m:sSub>
                      <m:r>
                        <a:rPr lang="en-US" sz="2800" i="0">
                          <a:latin typeface="Cambria Math" panose="02040503050406030204" pitchFamily="18" charset="0"/>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nary>
                        </m:num>
                        <m:den>
                          <m:r>
                            <a:rPr lang="en-US" sz="2800" i="1">
                              <a:latin typeface="Cambria Math" panose="02040503050406030204" pitchFamily="18" charset="0"/>
                            </a:rPr>
                            <m:t>𝑛</m:t>
                          </m:r>
                        </m:den>
                      </m:f>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6546686" y="1825625"/>
                <a:ext cx="2890920" cy="92531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806547" y="2944778"/>
                <a:ext cx="4119076"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𝑀𝐸𝐴𝑁</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sub>
                      </m:sSub>
                      <m:r>
                        <a:rPr lang="en-US" sz="2800" i="0">
                          <a:latin typeface="Cambria Math" panose="02040503050406030204" pitchFamily="18" charset="0"/>
                        </a:rPr>
                        <m:t>= </m:t>
                      </m:r>
                      <m:f>
                        <m:fPr>
                          <m:ctrlPr>
                            <a:rPr lang="en-US" sz="2800" i="1">
                              <a:latin typeface="Cambria Math" panose="02040503050406030204" pitchFamily="18" charset="0"/>
                            </a:rPr>
                          </m:ctrlPr>
                        </m:fPr>
                        <m:num>
                          <m:r>
                            <a:rPr lang="en-US" sz="2800" i="0">
                              <a:latin typeface="Cambria Math" panose="02040503050406030204" pitchFamily="18" charset="0"/>
                            </a:rPr>
                            <m:t>18.1</m:t>
                          </m:r>
                        </m:num>
                        <m:den>
                          <m:r>
                            <a:rPr lang="en-US" sz="2800" i="0">
                              <a:latin typeface="Cambria Math" panose="02040503050406030204" pitchFamily="18" charset="0"/>
                            </a:rPr>
                            <m:t>10</m:t>
                          </m:r>
                        </m:den>
                      </m:f>
                      <m:r>
                        <a:rPr lang="en-US" sz="2800" i="0">
                          <a:latin typeface="Cambria Math" panose="02040503050406030204" pitchFamily="18" charset="0"/>
                        </a:rPr>
                        <m:t>=1.81</m:t>
                      </m:r>
                      <m:r>
                        <a:rPr lang="en-US" sz="2800" b="0" i="0" smtClean="0">
                          <a:latin typeface="Cambria Math" panose="02040503050406030204" pitchFamily="18" charset="0"/>
                        </a:rPr>
                        <m:t>0</m:t>
                      </m:r>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5806547" y="2944778"/>
                <a:ext cx="4119076" cy="9017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537741" y="4091422"/>
                <a:ext cx="2889381" cy="925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𝑀𝐸𝐴𝑁</m:t>
                          </m:r>
                        </m:e>
                        <m:sub>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sub>
                      </m:sSub>
                      <m:r>
                        <a:rPr lang="en-US" sz="2800" i="0">
                          <a:latin typeface="Cambria Math" panose="02040503050406030204" pitchFamily="18" charset="0"/>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nary>
                        </m:num>
                        <m:den>
                          <m:r>
                            <a:rPr lang="en-US" sz="2800" i="1">
                              <a:latin typeface="Cambria Math" panose="02040503050406030204" pitchFamily="18" charset="0"/>
                            </a:rPr>
                            <m:t>𝑛</m:t>
                          </m:r>
                        </m:den>
                      </m:f>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6537741" y="4091422"/>
                <a:ext cx="2889381" cy="92531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794429" y="5241657"/>
                <a:ext cx="4119076"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𝑀𝐸𝐴𝑁</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sub>
                      </m:sSub>
                      <m:r>
                        <a:rPr lang="en-US" sz="2800" i="0">
                          <a:latin typeface="Cambria Math" panose="02040503050406030204" pitchFamily="18" charset="0"/>
                        </a:rPr>
                        <m:t>= </m:t>
                      </m:r>
                      <m:f>
                        <m:fPr>
                          <m:ctrlPr>
                            <a:rPr lang="en-US" sz="2800" i="1">
                              <a:latin typeface="Cambria Math" panose="02040503050406030204" pitchFamily="18" charset="0"/>
                            </a:rPr>
                          </m:ctrlPr>
                        </m:fPr>
                        <m:num>
                          <m:r>
                            <a:rPr lang="en-US" sz="2800" i="0">
                              <a:latin typeface="Cambria Math" panose="02040503050406030204" pitchFamily="18" charset="0"/>
                            </a:rPr>
                            <m:t>19.1</m:t>
                          </m:r>
                        </m:num>
                        <m:den>
                          <m:r>
                            <a:rPr lang="en-US" sz="2800" i="0">
                              <a:latin typeface="Cambria Math" panose="02040503050406030204" pitchFamily="18" charset="0"/>
                            </a:rPr>
                            <m:t>10</m:t>
                          </m:r>
                        </m:den>
                      </m:f>
                      <m:r>
                        <a:rPr lang="en-US" sz="2800" i="0">
                          <a:latin typeface="Cambria Math" panose="02040503050406030204" pitchFamily="18" charset="0"/>
                        </a:rPr>
                        <m:t>=1.91</m:t>
                      </m:r>
                      <m:r>
                        <a:rPr lang="en-US" sz="2800" b="0" i="0" smtClean="0">
                          <a:latin typeface="Cambria Math" panose="02040503050406030204" pitchFamily="18" charset="0"/>
                        </a:rPr>
                        <m:t>0</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5794429" y="5241657"/>
                <a:ext cx="4119076" cy="901785"/>
              </a:xfrm>
              <a:prstGeom prst="rect">
                <a:avLst/>
              </a:prstGeom>
              <a:blipFill>
                <a:blip r:embed="rId7"/>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23</a:t>
            </a:fld>
            <a:endParaRPr lang="en-US"/>
          </a:p>
        </p:txBody>
      </p:sp>
    </p:spTree>
    <p:extLst>
      <p:ext uri="{BB962C8B-B14F-4D97-AF65-F5344CB8AC3E}">
        <p14:creationId xmlns:p14="http://schemas.microsoft.com/office/powerpoint/2010/main" val="343690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 Calculate Variances</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1"/>
                <p:extLst>
                  <p:ext uri="{D42A27DB-BD31-4B8C-83A1-F6EECF244321}">
                    <p14:modId xmlns:p14="http://schemas.microsoft.com/office/powerpoint/2010/main" val="1614638814"/>
                  </p:ext>
                </p:extLst>
              </p:nvPr>
            </p:nvGraphicFramePr>
            <p:xfrm>
              <a:off x="556427" y="1825625"/>
              <a:ext cx="6136332" cy="4602163"/>
            </p:xfrm>
            <a:graphic>
              <a:graphicData uri="http://schemas.openxmlformats.org/drawingml/2006/table">
                <a:tbl>
                  <a:tblPr firstRow="1">
                    <a:tableStyleId>{5C22544A-7EE6-4342-B048-85BDC9FD1C3A}</a:tableStyleId>
                  </a:tblPr>
                  <a:tblGrid>
                    <a:gridCol w="1022722">
                      <a:extLst>
                        <a:ext uri="{9D8B030D-6E8A-4147-A177-3AD203B41FA5}">
                          <a16:colId xmlns:a16="http://schemas.microsoft.com/office/drawing/2014/main" val="1835897826"/>
                        </a:ext>
                      </a:extLst>
                    </a:gridCol>
                    <a:gridCol w="1022722">
                      <a:extLst>
                        <a:ext uri="{9D8B030D-6E8A-4147-A177-3AD203B41FA5}">
                          <a16:colId xmlns:a16="http://schemas.microsoft.com/office/drawing/2014/main" val="2620594249"/>
                        </a:ext>
                      </a:extLst>
                    </a:gridCol>
                    <a:gridCol w="1022722">
                      <a:extLst>
                        <a:ext uri="{9D8B030D-6E8A-4147-A177-3AD203B41FA5}">
                          <a16:colId xmlns:a16="http://schemas.microsoft.com/office/drawing/2014/main" val="4092930843"/>
                        </a:ext>
                      </a:extLst>
                    </a:gridCol>
                    <a:gridCol w="1022722">
                      <a:extLst>
                        <a:ext uri="{9D8B030D-6E8A-4147-A177-3AD203B41FA5}">
                          <a16:colId xmlns:a16="http://schemas.microsoft.com/office/drawing/2014/main" val="3135291920"/>
                        </a:ext>
                      </a:extLst>
                    </a:gridCol>
                    <a:gridCol w="1022722">
                      <a:extLst>
                        <a:ext uri="{9D8B030D-6E8A-4147-A177-3AD203B41FA5}">
                          <a16:colId xmlns:a16="http://schemas.microsoft.com/office/drawing/2014/main" val="2735524401"/>
                        </a:ext>
                      </a:extLst>
                    </a:gridCol>
                    <a:gridCol w="1022722">
                      <a:extLst>
                        <a:ext uri="{9D8B030D-6E8A-4147-A177-3AD203B41FA5}">
                          <a16:colId xmlns:a16="http://schemas.microsoft.com/office/drawing/2014/main" val="109891125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oMath>
                            </m:oMathPara>
                          </a14:m>
                          <a:endParaRPr lang="en-US" sz="1400" dirty="0">
                            <a:solidFill>
                              <a:schemeClr val="tx1"/>
                            </a:solidFill>
                          </a:endParaRPr>
                        </a:p>
                        <a:p>
                          <a:pPr algn="ctr"/>
                          <a:r>
                            <a:rPr lang="en-US" sz="1400" dirty="0">
                              <a:solidFill>
                                <a:schemeClr val="tx1"/>
                              </a:solidFill>
                            </a:rPr>
                            <a:t>(1)</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oMath>
                            </m:oMathPara>
                          </a14:m>
                          <a:endParaRPr lang="en-US" sz="1400" dirty="0">
                            <a:solidFill>
                              <a:schemeClr val="tx1"/>
                            </a:solidFill>
                          </a:endParaRPr>
                        </a:p>
                        <a:p>
                          <a:pPr algn="ctr"/>
                          <a:r>
                            <a:rPr lang="en-US" sz="1400" dirty="0">
                              <a:solidFill>
                                <a:schemeClr val="tx1"/>
                              </a:solidFill>
                            </a:rPr>
                            <a:t>(2)</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e>
                                </m:acc>
                              </m:oMath>
                            </m:oMathPara>
                          </a14:m>
                          <a:endParaRPr lang="en-US" sz="1400" dirty="0">
                            <a:solidFill>
                              <a:schemeClr val="tx1"/>
                            </a:solidFill>
                          </a:endParaRPr>
                        </a:p>
                        <a:p>
                          <a:pPr algn="ctr"/>
                          <a:r>
                            <a:rPr lang="en-US" sz="1400" dirty="0">
                              <a:solidFill>
                                <a:schemeClr val="tx1"/>
                              </a:solidFill>
                            </a:rPr>
                            <a:t>(3)</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e>
                                </m:acc>
                              </m:oMath>
                            </m:oMathPara>
                          </a14:m>
                          <a:endParaRPr lang="en-US" sz="1400" dirty="0">
                            <a:solidFill>
                              <a:schemeClr val="tx1"/>
                            </a:solidFill>
                          </a:endParaRPr>
                        </a:p>
                        <a:p>
                          <a:pPr algn="ctr"/>
                          <a:r>
                            <a:rPr lang="en-US" sz="1400" dirty="0">
                              <a:solidFill>
                                <a:schemeClr val="tx1"/>
                              </a:solidFill>
                            </a:rPr>
                            <a:t>(4)</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b="1" i="1"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e>
                                    </m:acc>
                                    <m:r>
                                      <a:rPr lang="en-US" sz="1400" b="1" i="1" smtClean="0">
                                        <a:solidFill>
                                          <a:schemeClr val="tx1"/>
                                        </a:solidFill>
                                        <a:latin typeface="Cambria Math" panose="02040503050406030204" pitchFamily="18" charset="0"/>
                                      </a:rPr>
                                      <m:t>)</m:t>
                                    </m:r>
                                  </m:e>
                                  <m:sup>
                                    <m:r>
                                      <a:rPr lang="en-US" sz="1400" b="1" i="1" smtClean="0">
                                        <a:solidFill>
                                          <a:schemeClr val="tx1"/>
                                        </a:solidFill>
                                        <a:latin typeface="Cambria Math" panose="02040503050406030204" pitchFamily="18" charset="0"/>
                                      </a:rPr>
                                      <m:t>𝟐</m:t>
                                    </m:r>
                                  </m:sup>
                                </m:sSup>
                              </m:oMath>
                            </m:oMathPara>
                          </a14:m>
                          <a:endParaRPr lang="en-US" sz="1400" dirty="0">
                            <a:solidFill>
                              <a:schemeClr val="tx1"/>
                            </a:solidFill>
                          </a:endParaRPr>
                        </a:p>
                        <a:p>
                          <a:pPr algn="ctr"/>
                          <a:r>
                            <a:rPr lang="en-US" sz="1400" dirty="0">
                              <a:solidFill>
                                <a:schemeClr val="tx1"/>
                              </a:solidFill>
                            </a:rPr>
                            <a:t>(5)</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b="1" i="1"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e>
                                    </m:acc>
                                    <m:r>
                                      <a:rPr lang="en-US" sz="1400" b="1" i="1" smtClean="0">
                                        <a:solidFill>
                                          <a:schemeClr val="tx1"/>
                                        </a:solidFill>
                                        <a:latin typeface="Cambria Math" panose="02040503050406030204" pitchFamily="18" charset="0"/>
                                      </a:rPr>
                                      <m:t>)</m:t>
                                    </m:r>
                                  </m:e>
                                  <m:sup>
                                    <m:r>
                                      <a:rPr lang="en-US" sz="1400" b="1" i="1" smtClean="0">
                                        <a:solidFill>
                                          <a:schemeClr val="tx1"/>
                                        </a:solidFill>
                                        <a:latin typeface="Cambria Math" panose="02040503050406030204" pitchFamily="18" charset="0"/>
                                      </a:rPr>
                                      <m:t>𝟐</m:t>
                                    </m:r>
                                  </m:sup>
                                </m:sSup>
                              </m:oMath>
                            </m:oMathPara>
                          </a14:m>
                          <a:endParaRPr lang="en-US" sz="1400" dirty="0">
                            <a:solidFill>
                              <a:schemeClr val="tx1"/>
                            </a:solidFill>
                          </a:endParaRPr>
                        </a:p>
                        <a:p>
                          <a:pPr algn="ctr"/>
                          <a:r>
                            <a:rPr lang="en-US" sz="1400" dirty="0">
                              <a:solidFill>
                                <a:schemeClr val="tx1"/>
                              </a:solidFill>
                            </a:rPr>
                            <a:t>(6)</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sz="1600"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0.476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0.240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sz="1600"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1.716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1.464</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0.990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0.152</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0.980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sz="1600"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0.008</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0.084</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sz="1600"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1.664</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1.188</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sz="1600"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0.240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0.624</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sz="1600"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0.190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0.036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sz="1600"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0.656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0.656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sz="1600"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0.096</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0.504</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1.020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r h="370840">
                    <a:tc gridSpan="4">
                      <a:txBody>
                        <a:bodyPr/>
                        <a:lstStyle/>
                        <a:p>
                          <a:pPr algn="r"/>
                          <a:r>
                            <a:rPr lang="en-US" sz="1800" b="1" dirty="0"/>
                            <a:t>Sum:</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5.549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6.449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421433"/>
                      </a:ext>
                    </a:extLst>
                  </a:tr>
                </a:tbl>
              </a:graphicData>
            </a:graphic>
          </p:graphicFrame>
        </mc:Choice>
        <mc:Fallback xmlns="">
          <p:graphicFrame>
            <p:nvGraphicFramePr>
              <p:cNvPr id="5" name="Content Placeholder 4"/>
              <p:cNvGraphicFramePr>
                <a:graphicFrameLocks noGrp="1"/>
              </p:cNvGraphicFramePr>
              <p:nvPr>
                <p:ph sz="half" idx="1"/>
                <p:extLst>
                  <p:ext uri="{D42A27DB-BD31-4B8C-83A1-F6EECF244321}">
                    <p14:modId xmlns:p14="http://schemas.microsoft.com/office/powerpoint/2010/main" val="1614638814"/>
                  </p:ext>
                </p:extLst>
              </p:nvPr>
            </p:nvGraphicFramePr>
            <p:xfrm>
              <a:off x="556427" y="1825625"/>
              <a:ext cx="6136332" cy="4602163"/>
            </p:xfrm>
            <a:graphic>
              <a:graphicData uri="http://schemas.openxmlformats.org/drawingml/2006/table">
                <a:tbl>
                  <a:tblPr firstRow="1">
                    <a:tableStyleId>{5C22544A-7EE6-4342-B048-85BDC9FD1C3A}</a:tableStyleId>
                  </a:tblPr>
                  <a:tblGrid>
                    <a:gridCol w="1022722">
                      <a:extLst>
                        <a:ext uri="{9D8B030D-6E8A-4147-A177-3AD203B41FA5}">
                          <a16:colId xmlns="" xmlns:a16="http://schemas.microsoft.com/office/drawing/2014/main" xmlns:a14="http://schemas.microsoft.com/office/drawing/2010/main" val="1835897826"/>
                        </a:ext>
                      </a:extLst>
                    </a:gridCol>
                    <a:gridCol w="1022722">
                      <a:extLst>
                        <a:ext uri="{9D8B030D-6E8A-4147-A177-3AD203B41FA5}">
                          <a16:colId xmlns="" xmlns:a16="http://schemas.microsoft.com/office/drawing/2014/main" xmlns:a14="http://schemas.microsoft.com/office/drawing/2010/main" val="2620594249"/>
                        </a:ext>
                      </a:extLst>
                    </a:gridCol>
                    <a:gridCol w="1022722">
                      <a:extLst>
                        <a:ext uri="{9D8B030D-6E8A-4147-A177-3AD203B41FA5}">
                          <a16:colId xmlns="" xmlns:a16="http://schemas.microsoft.com/office/drawing/2014/main" xmlns:a14="http://schemas.microsoft.com/office/drawing/2010/main" val="4092930843"/>
                        </a:ext>
                      </a:extLst>
                    </a:gridCol>
                    <a:gridCol w="1022722">
                      <a:extLst>
                        <a:ext uri="{9D8B030D-6E8A-4147-A177-3AD203B41FA5}">
                          <a16:colId xmlns="" xmlns:a16="http://schemas.microsoft.com/office/drawing/2014/main" xmlns:a14="http://schemas.microsoft.com/office/drawing/2010/main" val="3135291920"/>
                        </a:ext>
                      </a:extLst>
                    </a:gridCol>
                    <a:gridCol w="1022722">
                      <a:extLst>
                        <a:ext uri="{9D8B030D-6E8A-4147-A177-3AD203B41FA5}">
                          <a16:colId xmlns="" xmlns:a16="http://schemas.microsoft.com/office/drawing/2014/main" xmlns:a14="http://schemas.microsoft.com/office/drawing/2010/main" val="2735524401"/>
                        </a:ext>
                      </a:extLst>
                    </a:gridCol>
                    <a:gridCol w="1022722">
                      <a:extLst>
                        <a:ext uri="{9D8B030D-6E8A-4147-A177-3AD203B41FA5}">
                          <a16:colId xmlns="" xmlns:a16="http://schemas.microsoft.com/office/drawing/2014/main" xmlns:a14="http://schemas.microsoft.com/office/drawing/2010/main" val="1098911257"/>
                        </a:ext>
                      </a:extLst>
                    </a:gridCol>
                  </a:tblGrid>
                  <a:tr h="522923">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95" t="-1163" r="-5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595" t="-1163" r="-4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595" t="-1163" r="-3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2395" t="-1163" r="-2023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400000" t="-1163" r="-101190"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00000" t="-1163" r="-1190" b="-796512"/>
                          </a:stretch>
                        </a:blipFill>
                      </a:tcPr>
                    </a:tc>
                    <a:extLst>
                      <a:ext uri="{0D108BD9-81ED-4DB2-BD59-A6C34878D82A}">
                        <a16:rowId xmlns="" xmlns:a16="http://schemas.microsoft.com/office/drawing/2014/main" xmlns:a14="http://schemas.microsoft.com/office/drawing/2010/main" val="2994327683"/>
                      </a:ext>
                    </a:extLst>
                  </a:tr>
                  <a:tr h="370840">
                    <a:tc>
                      <a:txBody>
                        <a:bodyPr/>
                        <a:lstStyle/>
                        <a:p>
                          <a:pPr algn="ctr"/>
                          <a:r>
                            <a:rPr lang="en-US" sz="1600" dirty="0" smtClean="0"/>
                            <a:t>2.500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2.400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0.476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0.240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292295870"/>
                      </a:ext>
                    </a:extLst>
                  </a:tr>
                  <a:tr h="370840">
                    <a:tc>
                      <a:txBody>
                        <a:bodyPr/>
                        <a:lstStyle/>
                        <a:p>
                          <a:pPr algn="ctr"/>
                          <a:r>
                            <a:rPr lang="en-US" sz="1600" dirty="0" smtClean="0"/>
                            <a:t>0.500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1.716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1.464</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500270340"/>
                      </a:ext>
                    </a:extLst>
                  </a:tr>
                  <a:tr h="370840">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0.990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0.152</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0.980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354248802"/>
                      </a:ext>
                    </a:extLst>
                  </a:tr>
                  <a:tr h="370840">
                    <a:tc>
                      <a:txBody>
                        <a:bodyPr/>
                        <a:lstStyle/>
                        <a:p>
                          <a:pPr algn="ctr"/>
                          <a:r>
                            <a:rPr lang="en-US" sz="1600" dirty="0" smtClean="0"/>
                            <a:t>1.900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0.008</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0.084</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523281338"/>
                      </a:ext>
                    </a:extLst>
                  </a:tr>
                  <a:tr h="370840">
                    <a:tc>
                      <a:txBody>
                        <a:bodyPr/>
                        <a:lstStyle/>
                        <a:p>
                          <a:pPr algn="ctr"/>
                          <a:r>
                            <a:rPr lang="en-US" sz="1600" dirty="0" smtClean="0"/>
                            <a:t>3.100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3.000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1.664</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1.188</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10704399"/>
                      </a:ext>
                    </a:extLst>
                  </a:tr>
                  <a:tr h="370840">
                    <a:tc>
                      <a:txBody>
                        <a:bodyPr/>
                        <a:lstStyle/>
                        <a:p>
                          <a:pPr algn="ctr"/>
                          <a:r>
                            <a:rPr lang="en-US" sz="1600" dirty="0" smtClean="0"/>
                            <a:t>2.300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0.240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0.624</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39631840"/>
                      </a:ext>
                    </a:extLst>
                  </a:tr>
                  <a:tr h="370840">
                    <a:tc>
                      <a:txBody>
                        <a:bodyPr/>
                        <a:lstStyle/>
                        <a:p>
                          <a:pPr algn="ctr"/>
                          <a:r>
                            <a:rPr lang="en-US" sz="1600" dirty="0" smtClean="0"/>
                            <a:t>2.000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0.190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0.036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188428987"/>
                      </a:ext>
                    </a:extLst>
                  </a:tr>
                  <a:tr h="370840">
                    <a:tc>
                      <a:txBody>
                        <a:bodyPr/>
                        <a:lstStyle/>
                        <a:p>
                          <a:pPr algn="ctr"/>
                          <a:r>
                            <a:rPr lang="en-US" sz="1600" dirty="0" smtClean="0"/>
                            <a:t>1.000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0.656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0.656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192669571"/>
                      </a:ext>
                    </a:extLst>
                  </a:tr>
                  <a:tr h="370840">
                    <a:tc>
                      <a:txBody>
                        <a:bodyPr/>
                        <a:lstStyle/>
                        <a:p>
                          <a:pPr algn="ctr"/>
                          <a:r>
                            <a:rPr lang="en-US" sz="1600" dirty="0" smtClean="0"/>
                            <a:t>1.500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0.096</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01473120"/>
                      </a:ext>
                    </a:extLst>
                  </a:tr>
                  <a:tr h="370840">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0.504</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1.020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807204800"/>
                      </a:ext>
                    </a:extLst>
                  </a:tr>
                  <a:tr h="370840">
                    <a:tc gridSpan="4">
                      <a:txBody>
                        <a:bodyPr/>
                        <a:lstStyle/>
                        <a:p>
                          <a:pPr algn="r"/>
                          <a:r>
                            <a:rPr lang="en-US" sz="1800" b="1" dirty="0" smtClean="0"/>
                            <a:t>Sum:</a:t>
                          </a:r>
                          <a:endParaRPr lang="en-US" sz="1800" b="1"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5.549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6.449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768421433"/>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p:cNvSpPr/>
              <p:nvPr/>
            </p:nvSpPr>
            <p:spPr>
              <a:xfrm>
                <a:off x="7510916" y="1867170"/>
                <a:ext cx="3227678" cy="10178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i="1">
                              <a:latin typeface="Cambria Math" panose="02040503050406030204" pitchFamily="18" charset="0"/>
                            </a:rPr>
                            <m:t>𝑠</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ub>
                        <m:sup>
                          <m:r>
                            <a:rPr lang="en-US" sz="2800" i="0">
                              <a:latin typeface="Cambria Math" panose="02040503050406030204" pitchFamily="18" charset="0"/>
                            </a:rPr>
                            <m:t>2</m:t>
                          </m:r>
                        </m:sup>
                      </m:sSubSup>
                      <m:r>
                        <a:rPr lang="en-US" sz="2800" i="0">
                          <a:latin typeface="Cambria Math" panose="02040503050406030204" pitchFamily="18" charset="0"/>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i="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acc>
                                    </m:e>
                                  </m:d>
                                </m:e>
                                <m:sup>
                                  <m:r>
                                    <a:rPr lang="en-US" sz="2800" i="0">
                                      <a:latin typeface="Cambria Math" panose="02040503050406030204" pitchFamily="18" charset="0"/>
                                    </a:rPr>
                                    <m:t>2</m:t>
                                  </m:r>
                                </m:sup>
                              </m:sSup>
                            </m:e>
                          </m:nary>
                        </m:num>
                        <m:den>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0">
                                  <a:latin typeface="Cambria Math" panose="02040503050406030204" pitchFamily="18" charset="0"/>
                                </a:rPr>
                                <m:t>−1</m:t>
                              </m:r>
                            </m:e>
                          </m:d>
                        </m:den>
                      </m:f>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7510916" y="1867170"/>
                <a:ext cx="3227678" cy="10178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133825" y="3088276"/>
                <a:ext cx="3493520" cy="910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sub>
                        <m:sup>
                          <m:r>
                            <a:rPr lang="en-US" sz="2800">
                              <a:latin typeface="Cambria Math" panose="02040503050406030204" pitchFamily="18" charset="0"/>
                            </a:rPr>
                            <m:t>2</m:t>
                          </m:r>
                        </m:sup>
                      </m:sSubSup>
                      <m:r>
                        <a:rPr lang="en-US" sz="2800" i="0">
                          <a:latin typeface="Cambria Math" panose="02040503050406030204" pitchFamily="18" charset="0"/>
                        </a:rPr>
                        <m:t>= </m:t>
                      </m:r>
                      <m:f>
                        <m:fPr>
                          <m:ctrlPr>
                            <a:rPr lang="en-US" sz="2800" i="1">
                              <a:latin typeface="Cambria Math" panose="02040503050406030204" pitchFamily="18" charset="0"/>
                            </a:rPr>
                          </m:ctrlPr>
                        </m:fPr>
                        <m:num>
                          <m:r>
                            <a:rPr lang="en-US" sz="2800" i="0">
                              <a:latin typeface="Cambria Math" panose="02040503050406030204" pitchFamily="18" charset="0"/>
                            </a:rPr>
                            <m:t>5.549</m:t>
                          </m:r>
                        </m:num>
                        <m:den>
                          <m:r>
                            <a:rPr lang="en-US" sz="2800" i="0">
                              <a:latin typeface="Cambria Math" panose="02040503050406030204" pitchFamily="18" charset="0"/>
                            </a:rPr>
                            <m:t>9</m:t>
                          </m:r>
                        </m:den>
                      </m:f>
                      <m:r>
                        <a:rPr lang="en-US" sz="2800" i="0">
                          <a:latin typeface="Cambria Math" panose="02040503050406030204" pitchFamily="18" charset="0"/>
                        </a:rPr>
                        <m:t>=0.617</m:t>
                      </m:r>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7133825" y="3088276"/>
                <a:ext cx="3493520" cy="9105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510916" y="4131393"/>
                <a:ext cx="3235949" cy="10178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sub>
                        <m:sup>
                          <m:r>
                            <a:rPr lang="en-US" sz="2800">
                              <a:latin typeface="Cambria Math" panose="02040503050406030204" pitchFamily="18" charset="0"/>
                            </a:rPr>
                            <m:t>2</m:t>
                          </m:r>
                        </m:sup>
                      </m:sSubSup>
                      <m:r>
                        <a:rPr lang="en-US" sz="2800" i="0">
                          <a:latin typeface="Cambria Math" panose="02040503050406030204" pitchFamily="18" charset="0"/>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e>
                                      </m:acc>
                                    </m:e>
                                  </m:d>
                                </m:e>
                                <m:sup>
                                  <m:r>
                                    <a:rPr lang="en-US" sz="2800" i="0">
                                      <a:latin typeface="Cambria Math" panose="02040503050406030204" pitchFamily="18" charset="0"/>
                                    </a:rPr>
                                    <m:t>2</m:t>
                                  </m:r>
                                </m:sup>
                              </m:sSup>
                            </m:e>
                          </m:nary>
                        </m:num>
                        <m:den>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0">
                                  <a:latin typeface="Cambria Math" panose="02040503050406030204" pitchFamily="18" charset="0"/>
                                </a:rPr>
                                <m:t>−1</m:t>
                              </m:r>
                            </m:e>
                          </m:d>
                        </m:den>
                      </m:f>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7510916" y="4131393"/>
                <a:ext cx="3235949" cy="10178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133824" y="5270415"/>
                <a:ext cx="3493520"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sub>
                        <m:sup>
                          <m:r>
                            <a:rPr lang="en-US" sz="2800">
                              <a:latin typeface="Cambria Math" panose="02040503050406030204" pitchFamily="18" charset="0"/>
                            </a:rPr>
                            <m:t>2</m:t>
                          </m:r>
                        </m:sup>
                      </m:sSubSup>
                      <m:r>
                        <a:rPr lang="en-US" sz="2800" i="0">
                          <a:latin typeface="Cambria Math" panose="02040503050406030204" pitchFamily="18" charset="0"/>
                        </a:rPr>
                        <m:t>= </m:t>
                      </m:r>
                      <m:f>
                        <m:fPr>
                          <m:ctrlPr>
                            <a:rPr lang="en-US" sz="2800" i="1">
                              <a:latin typeface="Cambria Math" panose="02040503050406030204" pitchFamily="18" charset="0"/>
                            </a:rPr>
                          </m:ctrlPr>
                        </m:fPr>
                        <m:num>
                          <m:r>
                            <a:rPr lang="en-US" sz="2800" i="0">
                              <a:latin typeface="Cambria Math" panose="02040503050406030204" pitchFamily="18" charset="0"/>
                            </a:rPr>
                            <m:t>6.449</m:t>
                          </m:r>
                        </m:num>
                        <m:den>
                          <m:r>
                            <a:rPr lang="en-US" sz="2800" i="0">
                              <a:latin typeface="Cambria Math" panose="02040503050406030204" pitchFamily="18" charset="0"/>
                            </a:rPr>
                            <m:t>9</m:t>
                          </m:r>
                        </m:den>
                      </m:f>
                      <m:r>
                        <a:rPr lang="en-US" sz="2800" i="0">
                          <a:latin typeface="Cambria Math" panose="02040503050406030204" pitchFamily="18" charset="0"/>
                        </a:rPr>
                        <m:t>=0.717</m:t>
                      </m:r>
                    </m:oMath>
                  </m:oMathPara>
                </a14:m>
                <a:endParaRPr lang="en-US" sz="2800" dirty="0"/>
              </a:p>
            </p:txBody>
          </p:sp>
        </mc:Choice>
        <mc:Fallback xmlns="">
          <p:sp>
            <p:nvSpPr>
              <p:cNvPr id="17" name="Rectangle 16"/>
              <p:cNvSpPr>
                <a:spLocks noRot="1" noChangeAspect="1" noMove="1" noResize="1" noEditPoints="1" noAdjustHandles="1" noChangeArrowheads="1" noChangeShapeType="1" noTextEdit="1"/>
              </p:cNvSpPr>
              <p:nvPr/>
            </p:nvSpPr>
            <p:spPr>
              <a:xfrm>
                <a:off x="7133824" y="5270415"/>
                <a:ext cx="3493520" cy="901785"/>
              </a:xfrm>
              <a:prstGeom prst="rect">
                <a:avLst/>
              </a:prstGeom>
              <a:blipFill>
                <a:blip r:embed="rId7"/>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24</a:t>
            </a:fld>
            <a:endParaRPr lang="en-US"/>
          </a:p>
        </p:txBody>
      </p:sp>
    </p:spTree>
    <p:extLst>
      <p:ext uri="{BB962C8B-B14F-4D97-AF65-F5344CB8AC3E}">
        <p14:creationId xmlns:p14="http://schemas.microsoft.com/office/powerpoint/2010/main" val="905310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2b: Calculate Covariance</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1"/>
                <p:extLst>
                  <p:ext uri="{D42A27DB-BD31-4B8C-83A1-F6EECF244321}">
                    <p14:modId xmlns:p14="http://schemas.microsoft.com/office/powerpoint/2010/main" val="3150140335"/>
                  </p:ext>
                </p:extLst>
              </p:nvPr>
            </p:nvGraphicFramePr>
            <p:xfrm>
              <a:off x="556427" y="1825625"/>
              <a:ext cx="6136332" cy="4603433"/>
            </p:xfrm>
            <a:graphic>
              <a:graphicData uri="http://schemas.openxmlformats.org/drawingml/2006/table">
                <a:tbl>
                  <a:tblPr firstRow="1">
                    <a:tableStyleId>{5C22544A-7EE6-4342-B048-85BDC9FD1C3A}</a:tableStyleId>
                  </a:tblPr>
                  <a:tblGrid>
                    <a:gridCol w="1022722">
                      <a:extLst>
                        <a:ext uri="{9D8B030D-6E8A-4147-A177-3AD203B41FA5}">
                          <a16:colId xmlns:a16="http://schemas.microsoft.com/office/drawing/2014/main" val="1835897826"/>
                        </a:ext>
                      </a:extLst>
                    </a:gridCol>
                    <a:gridCol w="1022722">
                      <a:extLst>
                        <a:ext uri="{9D8B030D-6E8A-4147-A177-3AD203B41FA5}">
                          <a16:colId xmlns:a16="http://schemas.microsoft.com/office/drawing/2014/main" val="2620594249"/>
                        </a:ext>
                      </a:extLst>
                    </a:gridCol>
                    <a:gridCol w="1022722">
                      <a:extLst>
                        <a:ext uri="{9D8B030D-6E8A-4147-A177-3AD203B41FA5}">
                          <a16:colId xmlns:a16="http://schemas.microsoft.com/office/drawing/2014/main" val="4092930843"/>
                        </a:ext>
                      </a:extLst>
                    </a:gridCol>
                    <a:gridCol w="1022722">
                      <a:extLst>
                        <a:ext uri="{9D8B030D-6E8A-4147-A177-3AD203B41FA5}">
                          <a16:colId xmlns:a16="http://schemas.microsoft.com/office/drawing/2014/main" val="3135291920"/>
                        </a:ext>
                      </a:extLst>
                    </a:gridCol>
                    <a:gridCol w="2045444">
                      <a:extLst>
                        <a:ext uri="{9D8B030D-6E8A-4147-A177-3AD203B41FA5}">
                          <a16:colId xmlns:a16="http://schemas.microsoft.com/office/drawing/2014/main" val="2735524401"/>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oMath>
                            </m:oMathPara>
                          </a14:m>
                          <a:endParaRPr lang="en-US" sz="1400" dirty="0">
                            <a:solidFill>
                              <a:schemeClr val="tx1"/>
                            </a:solidFill>
                          </a:endParaRPr>
                        </a:p>
                        <a:p>
                          <a:pPr algn="ctr"/>
                          <a:r>
                            <a:rPr lang="en-US" sz="1400" dirty="0">
                              <a:solidFill>
                                <a:schemeClr val="tx1"/>
                              </a:solidFill>
                            </a:rPr>
                            <a:t>(1)</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oMath>
                            </m:oMathPara>
                          </a14:m>
                          <a:endParaRPr lang="en-US" sz="1400" dirty="0">
                            <a:solidFill>
                              <a:schemeClr val="tx1"/>
                            </a:solidFill>
                          </a:endParaRPr>
                        </a:p>
                        <a:p>
                          <a:pPr algn="ctr"/>
                          <a:r>
                            <a:rPr lang="en-US" sz="1400" dirty="0">
                              <a:solidFill>
                                <a:schemeClr val="tx1"/>
                              </a:solidFill>
                            </a:rPr>
                            <a:t>(2)</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e>
                                </m:acc>
                              </m:oMath>
                            </m:oMathPara>
                          </a14:m>
                          <a:endParaRPr lang="en-US" sz="1400" dirty="0">
                            <a:solidFill>
                              <a:schemeClr val="tx1"/>
                            </a:solidFill>
                          </a:endParaRPr>
                        </a:p>
                        <a:p>
                          <a:pPr algn="ctr"/>
                          <a:r>
                            <a:rPr lang="en-US" sz="1400" dirty="0">
                              <a:solidFill>
                                <a:schemeClr val="tx1"/>
                              </a:solidFill>
                            </a:rPr>
                            <a:t>(3)</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e>
                                </m:acc>
                              </m:oMath>
                            </m:oMathPara>
                          </a14:m>
                          <a:endParaRPr lang="en-US" sz="1400" dirty="0">
                            <a:solidFill>
                              <a:schemeClr val="tx1"/>
                            </a:solidFill>
                          </a:endParaRPr>
                        </a:p>
                        <a:p>
                          <a:pPr algn="ctr"/>
                          <a:r>
                            <a:rPr lang="en-US" sz="1400" dirty="0">
                              <a:solidFill>
                                <a:schemeClr val="tx1"/>
                              </a:solidFill>
                            </a:rPr>
                            <a:t>(4)</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e>
                                </m:acc>
                                <m:r>
                                  <a:rPr lang="en-US" sz="1400" b="1" i="1"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e>
                                </m:acc>
                              </m:oMath>
                            </m:oMathPara>
                          </a14:m>
                          <a:endParaRPr lang="en-US" sz="1400" dirty="0">
                            <a:solidFill>
                              <a:schemeClr val="tx1"/>
                            </a:solidFill>
                          </a:endParaRPr>
                        </a:p>
                        <a:p>
                          <a:pPr algn="ctr"/>
                          <a:r>
                            <a:rPr lang="en-US" sz="1400" dirty="0">
                              <a:solidFill>
                                <a:schemeClr val="tx1"/>
                              </a:solidFill>
                            </a:rPr>
                            <a:t>(5)</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sz="1600"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0.338</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sz="1600"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1.585</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0.990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0.386</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sz="1600"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0.026</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sz="1600"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1.406</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sz="1600"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0.387</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sz="1600"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0.190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-0.059</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sz="1600"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0.656</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sz="1600"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0.096</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0.717</a:t>
                          </a: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r h="370840">
                    <a:tc gridSpan="4">
                      <a:txBody>
                        <a:bodyPr/>
                        <a:lstStyle/>
                        <a:p>
                          <a:pPr algn="r"/>
                          <a:r>
                            <a:rPr lang="en-US" sz="1800" b="1" dirty="0"/>
                            <a:t>Sum:</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5.539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421433"/>
                      </a:ext>
                    </a:extLst>
                  </a:tr>
                </a:tbl>
              </a:graphicData>
            </a:graphic>
          </p:graphicFrame>
        </mc:Choice>
        <mc:Fallback xmlns="">
          <p:graphicFrame>
            <p:nvGraphicFramePr>
              <p:cNvPr id="5" name="Content Placeholder 4"/>
              <p:cNvGraphicFramePr>
                <a:graphicFrameLocks noGrp="1"/>
              </p:cNvGraphicFramePr>
              <p:nvPr>
                <p:ph sz="half" idx="1"/>
                <p:extLst>
                  <p:ext uri="{D42A27DB-BD31-4B8C-83A1-F6EECF244321}">
                    <p14:modId xmlns:p14="http://schemas.microsoft.com/office/powerpoint/2010/main" val="3150140335"/>
                  </p:ext>
                </p:extLst>
              </p:nvPr>
            </p:nvGraphicFramePr>
            <p:xfrm>
              <a:off x="556427" y="1825625"/>
              <a:ext cx="6136332" cy="4603433"/>
            </p:xfrm>
            <a:graphic>
              <a:graphicData uri="http://schemas.openxmlformats.org/drawingml/2006/table">
                <a:tbl>
                  <a:tblPr firstRow="1">
                    <a:tableStyleId>{5C22544A-7EE6-4342-B048-85BDC9FD1C3A}</a:tableStyleId>
                  </a:tblPr>
                  <a:tblGrid>
                    <a:gridCol w="1022722">
                      <a:extLst>
                        <a:ext uri="{9D8B030D-6E8A-4147-A177-3AD203B41FA5}">
                          <a16:colId xmlns="" xmlns:a16="http://schemas.microsoft.com/office/drawing/2014/main" xmlns:a14="http://schemas.microsoft.com/office/drawing/2010/main" val="1835897826"/>
                        </a:ext>
                      </a:extLst>
                    </a:gridCol>
                    <a:gridCol w="1022722">
                      <a:extLst>
                        <a:ext uri="{9D8B030D-6E8A-4147-A177-3AD203B41FA5}">
                          <a16:colId xmlns="" xmlns:a16="http://schemas.microsoft.com/office/drawing/2014/main" xmlns:a14="http://schemas.microsoft.com/office/drawing/2010/main" val="2620594249"/>
                        </a:ext>
                      </a:extLst>
                    </a:gridCol>
                    <a:gridCol w="1022722">
                      <a:extLst>
                        <a:ext uri="{9D8B030D-6E8A-4147-A177-3AD203B41FA5}">
                          <a16:colId xmlns="" xmlns:a16="http://schemas.microsoft.com/office/drawing/2014/main" xmlns:a14="http://schemas.microsoft.com/office/drawing/2010/main" val="4092930843"/>
                        </a:ext>
                      </a:extLst>
                    </a:gridCol>
                    <a:gridCol w="1022722">
                      <a:extLst>
                        <a:ext uri="{9D8B030D-6E8A-4147-A177-3AD203B41FA5}">
                          <a16:colId xmlns="" xmlns:a16="http://schemas.microsoft.com/office/drawing/2014/main" xmlns:a14="http://schemas.microsoft.com/office/drawing/2010/main" val="3135291920"/>
                        </a:ext>
                      </a:extLst>
                    </a:gridCol>
                    <a:gridCol w="2045444">
                      <a:extLst>
                        <a:ext uri="{9D8B030D-6E8A-4147-A177-3AD203B41FA5}">
                          <a16:colId xmlns="" xmlns:a16="http://schemas.microsoft.com/office/drawing/2014/main" xmlns:a14="http://schemas.microsoft.com/office/drawing/2010/main" val="2735524401"/>
                        </a:ext>
                      </a:extLst>
                    </a:gridCol>
                  </a:tblGrid>
                  <a:tr h="524193">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95" t="-1163" r="-5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595" t="-1163" r="-4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595" t="-1163" r="-3005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2395" t="-1163" r="-202395" b="-796512"/>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163" r="-595" b="-796512"/>
                          </a:stretch>
                        </a:blipFill>
                      </a:tcPr>
                    </a:tc>
                    <a:extLst>
                      <a:ext uri="{0D108BD9-81ED-4DB2-BD59-A6C34878D82A}">
                        <a16:rowId xmlns="" xmlns:a16="http://schemas.microsoft.com/office/drawing/2014/main" xmlns:a14="http://schemas.microsoft.com/office/drawing/2010/main" val="2994327683"/>
                      </a:ext>
                    </a:extLst>
                  </a:tr>
                  <a:tr h="370840">
                    <a:tc>
                      <a:txBody>
                        <a:bodyPr/>
                        <a:lstStyle/>
                        <a:p>
                          <a:pPr algn="ctr"/>
                          <a:r>
                            <a:rPr lang="en-US" sz="1600" dirty="0" smtClean="0"/>
                            <a:t>2.500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2.400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0.338</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292295870"/>
                      </a:ext>
                    </a:extLst>
                  </a:tr>
                  <a:tr h="370840">
                    <a:tc>
                      <a:txBody>
                        <a:bodyPr/>
                        <a:lstStyle/>
                        <a:p>
                          <a:pPr algn="ctr"/>
                          <a:r>
                            <a:rPr lang="en-US" sz="1600" dirty="0" smtClean="0"/>
                            <a:t>0.500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1.585</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500270340"/>
                      </a:ext>
                    </a:extLst>
                  </a:tr>
                  <a:tr h="370840">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0.990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0.386</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354248802"/>
                      </a:ext>
                    </a:extLst>
                  </a:tr>
                  <a:tr h="370840">
                    <a:tc>
                      <a:txBody>
                        <a:bodyPr/>
                        <a:lstStyle/>
                        <a:p>
                          <a:pPr algn="ctr"/>
                          <a:r>
                            <a:rPr lang="en-US" sz="1600" dirty="0" smtClean="0"/>
                            <a:t>1.900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0.026</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523281338"/>
                      </a:ext>
                    </a:extLst>
                  </a:tr>
                  <a:tr h="370840">
                    <a:tc>
                      <a:txBody>
                        <a:bodyPr/>
                        <a:lstStyle/>
                        <a:p>
                          <a:pPr algn="ctr"/>
                          <a:r>
                            <a:rPr lang="en-US" sz="1600" dirty="0" smtClean="0"/>
                            <a:t>3.100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3.000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1.406</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10704399"/>
                      </a:ext>
                    </a:extLst>
                  </a:tr>
                  <a:tr h="370840">
                    <a:tc>
                      <a:txBody>
                        <a:bodyPr/>
                        <a:lstStyle/>
                        <a:p>
                          <a:pPr algn="ctr"/>
                          <a:r>
                            <a:rPr lang="en-US" sz="1600" dirty="0" smtClean="0"/>
                            <a:t>2.300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0.387</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39631840"/>
                      </a:ext>
                    </a:extLst>
                  </a:tr>
                  <a:tr h="370840">
                    <a:tc>
                      <a:txBody>
                        <a:bodyPr/>
                        <a:lstStyle/>
                        <a:p>
                          <a:pPr algn="ctr"/>
                          <a:r>
                            <a:rPr lang="en-US" sz="1600" dirty="0" smtClean="0"/>
                            <a:t>2.000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0.190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-0.059</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188428987"/>
                      </a:ext>
                    </a:extLst>
                  </a:tr>
                  <a:tr h="370840">
                    <a:tc>
                      <a:txBody>
                        <a:bodyPr/>
                        <a:lstStyle/>
                        <a:p>
                          <a:pPr algn="ctr"/>
                          <a:r>
                            <a:rPr lang="en-US" sz="1600" dirty="0" smtClean="0"/>
                            <a:t>1.000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0.656</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192669571"/>
                      </a:ext>
                    </a:extLst>
                  </a:tr>
                  <a:tr h="370840">
                    <a:tc>
                      <a:txBody>
                        <a:bodyPr/>
                        <a:lstStyle/>
                        <a:p>
                          <a:pPr algn="ctr"/>
                          <a:r>
                            <a:rPr lang="en-US" sz="1600" dirty="0" smtClean="0"/>
                            <a:t>1.500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0.096</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01473120"/>
                      </a:ext>
                    </a:extLst>
                  </a:tr>
                  <a:tr h="370840">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0.717</a:t>
                          </a:r>
                          <a:endParaRPr lang="en-US" sz="1600" dirty="0">
                            <a:latin typeface="Calibri" panose="020F0502020204030204" pitchFamily="34" charset="0"/>
                          </a:endParaRPr>
                        </a:p>
                      </a:txBody>
                      <a:tcPr marL="94834" marR="94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3807204800"/>
                      </a:ext>
                    </a:extLst>
                  </a:tr>
                  <a:tr h="370840">
                    <a:tc gridSpan="4">
                      <a:txBody>
                        <a:bodyPr/>
                        <a:lstStyle/>
                        <a:p>
                          <a:pPr algn="r"/>
                          <a:r>
                            <a:rPr lang="en-US" sz="1800" b="1" dirty="0" smtClean="0"/>
                            <a:t>Sum:</a:t>
                          </a:r>
                          <a:endParaRPr lang="en-US" sz="1800" b="1"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smtClean="0"/>
                        </a:p>
                      </a:txBody>
                      <a:tcPr marL="200974" marR="20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5.539</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2768421433"/>
                      </a:ext>
                    </a:extLst>
                  </a:tr>
                </a:tbl>
              </a:graphicData>
            </a:graphic>
          </p:graphicFrame>
        </mc:Fallback>
      </mc:AlternateContent>
      <mc:AlternateContent xmlns:mc="http://schemas.openxmlformats.org/markup-compatibility/2006" xmlns:a14="http://schemas.microsoft.com/office/drawing/2010/main">
        <mc:Choice Requires="a14">
          <p:sp>
            <p:nvSpPr>
              <p:cNvPr id="11" name="Rectangle 10"/>
              <p:cNvSpPr/>
              <p:nvPr/>
            </p:nvSpPr>
            <p:spPr>
              <a:xfrm>
                <a:off x="6807094" y="3117210"/>
                <a:ext cx="4075090" cy="797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𝐶𝑂𝑉</m:t>
                          </m:r>
                        </m:e>
                        <m: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sub>
                      </m:sSub>
                      <m:r>
                        <a:rPr lang="en-US" sz="2200" i="0">
                          <a:latin typeface="Cambria Math" panose="02040503050406030204" pitchFamily="18" charset="0"/>
                        </a:rPr>
                        <m:t>= </m:t>
                      </m:r>
                      <m:f>
                        <m:fPr>
                          <m:ctrlPr>
                            <a:rPr lang="en-US" sz="2200" i="1">
                              <a:latin typeface="Cambria Math" panose="02040503050406030204" pitchFamily="18" charset="0"/>
                            </a:rPr>
                          </m:ctrlPr>
                        </m:fPr>
                        <m:num>
                          <m:nary>
                            <m:naryPr>
                              <m:chr m:val="∑"/>
                              <m:subHide m:val="on"/>
                              <m:supHide m:val="on"/>
                              <m:ctrlPr>
                                <a:rPr lang="en-US" sz="2200" i="1">
                                  <a:latin typeface="Cambria Math" panose="02040503050406030204" pitchFamily="18" charset="0"/>
                                </a:rPr>
                              </m:ctrlPr>
                            </m:naryPr>
                            <m:sub/>
                            <m:sup/>
                            <m:e>
                              <m:d>
                                <m:dPr>
                                  <m:ctrlPr>
                                    <a:rPr lang="en-US" sz="2200" i="1">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i="0">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acc>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acc>
                                </m:e>
                              </m:d>
                            </m:e>
                          </m:nary>
                        </m:num>
                        <m:den>
                          <m:d>
                            <m:dPr>
                              <m:ctrlPr>
                                <a:rPr lang="en-US" sz="2200" i="1">
                                  <a:latin typeface="Cambria Math" panose="02040503050406030204" pitchFamily="18" charset="0"/>
                                </a:rPr>
                              </m:ctrlPr>
                            </m:dPr>
                            <m:e>
                              <m:r>
                                <a:rPr lang="en-US" sz="2200" i="1">
                                  <a:latin typeface="Cambria Math" panose="02040503050406030204" pitchFamily="18" charset="0"/>
                                </a:rPr>
                                <m:t>𝑛</m:t>
                              </m:r>
                              <m:r>
                                <a:rPr lang="en-US" sz="2200" i="0">
                                  <a:latin typeface="Cambria Math" panose="02040503050406030204" pitchFamily="18" charset="0"/>
                                </a:rPr>
                                <m:t>−1</m:t>
                              </m:r>
                            </m:e>
                          </m:d>
                        </m:den>
                      </m:f>
                    </m:oMath>
                  </m:oMathPara>
                </a14:m>
                <a:endParaRPr lang="en-US" sz="2200" dirty="0"/>
              </a:p>
            </p:txBody>
          </p:sp>
        </mc:Choice>
        <mc:Fallback xmlns="">
          <p:sp>
            <p:nvSpPr>
              <p:cNvPr id="11" name="Rectangle 10"/>
              <p:cNvSpPr>
                <a:spLocks noRot="1" noChangeAspect="1" noMove="1" noResize="1" noEditPoints="1" noAdjustHandles="1" noChangeArrowheads="1" noChangeShapeType="1" noTextEdit="1"/>
              </p:cNvSpPr>
              <p:nvPr/>
            </p:nvSpPr>
            <p:spPr>
              <a:xfrm>
                <a:off x="6807094" y="3117210"/>
                <a:ext cx="4075090" cy="79727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07094" y="4297376"/>
                <a:ext cx="3362202" cy="735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𝐶𝑂𝑉</m:t>
                          </m:r>
                        </m:e>
                        <m: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sub>
                      </m:sSub>
                      <m:r>
                        <a:rPr lang="en-US" sz="2200" i="0">
                          <a:latin typeface="Cambria Math" panose="02040503050406030204" pitchFamily="18" charset="0"/>
                        </a:rPr>
                        <m:t>= </m:t>
                      </m:r>
                      <m:f>
                        <m:fPr>
                          <m:ctrlPr>
                            <a:rPr lang="en-US" sz="2200" i="1">
                              <a:latin typeface="Cambria Math" panose="02040503050406030204" pitchFamily="18" charset="0"/>
                            </a:rPr>
                          </m:ctrlPr>
                        </m:fPr>
                        <m:num>
                          <m:r>
                            <a:rPr lang="en-US" sz="2200" i="0">
                              <a:latin typeface="Cambria Math" panose="02040503050406030204" pitchFamily="18" charset="0"/>
                            </a:rPr>
                            <m:t>5.539</m:t>
                          </m:r>
                        </m:num>
                        <m:den>
                          <m:r>
                            <a:rPr lang="en-US" sz="2200" i="0">
                              <a:latin typeface="Cambria Math" panose="02040503050406030204" pitchFamily="18" charset="0"/>
                            </a:rPr>
                            <m:t>9</m:t>
                          </m:r>
                        </m:den>
                      </m:f>
                      <m:r>
                        <a:rPr lang="en-US" sz="2200" i="0">
                          <a:latin typeface="Cambria Math" panose="02040503050406030204" pitchFamily="18" charset="0"/>
                        </a:rPr>
                        <m:t>=0.615</m:t>
                      </m:r>
                    </m:oMath>
                  </m:oMathPara>
                </a14:m>
                <a:endParaRPr lang="en-US" sz="2200" dirty="0"/>
              </a:p>
            </p:txBody>
          </p:sp>
        </mc:Choice>
        <mc:Fallback xmlns="">
          <p:sp>
            <p:nvSpPr>
              <p:cNvPr id="12" name="Rectangle 11"/>
              <p:cNvSpPr>
                <a:spLocks noRot="1" noChangeAspect="1" noMove="1" noResize="1" noEditPoints="1" noAdjustHandles="1" noChangeArrowheads="1" noChangeShapeType="1" noTextEdit="1"/>
              </p:cNvSpPr>
              <p:nvPr/>
            </p:nvSpPr>
            <p:spPr>
              <a:xfrm>
                <a:off x="6807094" y="4297376"/>
                <a:ext cx="3362202" cy="735201"/>
              </a:xfrm>
              <a:prstGeom prst="rect">
                <a:avLst/>
              </a:prstGeom>
              <a:blipFill>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25</a:t>
            </a:fld>
            <a:endParaRPr lang="en-US"/>
          </a:p>
        </p:txBody>
      </p:sp>
    </p:spTree>
    <p:extLst>
      <p:ext uri="{BB962C8B-B14F-4D97-AF65-F5344CB8AC3E}">
        <p14:creationId xmlns:p14="http://schemas.microsoft.com/office/powerpoint/2010/main" val="6047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Step 2c: Construct Variance/Covariance Matrix</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810226553"/>
                  </p:ext>
                </p:extLst>
              </p:nvPr>
            </p:nvGraphicFramePr>
            <p:xfrm>
              <a:off x="3183568" y="2704521"/>
              <a:ext cx="4524543" cy="1737360"/>
            </p:xfrm>
            <a:graphic>
              <a:graphicData uri="http://schemas.openxmlformats.org/drawingml/2006/table">
                <a:tbl>
                  <a:tblPr firstRow="1">
                    <a:tableStyleId>{5C22544A-7EE6-4342-B048-85BDC9FD1C3A}</a:tableStyleId>
                  </a:tblPr>
                  <a:tblGrid>
                    <a:gridCol w="1508181">
                      <a:extLst>
                        <a:ext uri="{9D8B030D-6E8A-4147-A177-3AD203B41FA5}">
                          <a16:colId xmlns:a16="http://schemas.microsoft.com/office/drawing/2014/main" val="397449770"/>
                        </a:ext>
                      </a:extLst>
                    </a:gridCol>
                    <a:gridCol w="1508181">
                      <a:extLst>
                        <a:ext uri="{9D8B030D-6E8A-4147-A177-3AD203B41FA5}">
                          <a16:colId xmlns:a16="http://schemas.microsoft.com/office/drawing/2014/main" val="2097343646"/>
                        </a:ext>
                      </a:extLst>
                    </a:gridCol>
                    <a:gridCol w="1508181">
                      <a:extLst>
                        <a:ext uri="{9D8B030D-6E8A-4147-A177-3AD203B41FA5}">
                          <a16:colId xmlns:a16="http://schemas.microsoft.com/office/drawing/2014/main" val="2014724153"/>
                        </a:ext>
                      </a:extLst>
                    </a:gridCol>
                  </a:tblGrid>
                  <a:tr h="370840">
                    <a:tc>
                      <a:txBody>
                        <a:bodyPr/>
                        <a:lstStyle/>
                        <a:p>
                          <a:pPr algn="ct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𝒙</m:t>
                                    </m:r>
                                  </m:e>
                                  <m:sub>
                                    <m:r>
                                      <a:rPr lang="en-US" sz="3200" b="1" i="1" smtClean="0">
                                        <a:solidFill>
                                          <a:schemeClr val="tx1"/>
                                        </a:solidFill>
                                        <a:latin typeface="Cambria Math" panose="02040503050406030204" pitchFamily="18" charset="0"/>
                                      </a:rPr>
                                      <m:t>𝟏</m:t>
                                    </m:r>
                                  </m:sub>
                                </m:sSub>
                              </m:oMath>
                            </m:oMathPara>
                          </a14:m>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𝒙</m:t>
                                    </m:r>
                                  </m:e>
                                  <m:sub>
                                    <m:r>
                                      <a:rPr lang="en-US" sz="3200" b="1" i="1" smtClean="0">
                                        <a:solidFill>
                                          <a:schemeClr val="tx1"/>
                                        </a:solidFill>
                                        <a:latin typeface="Cambria Math" panose="02040503050406030204" pitchFamily="18" charset="0"/>
                                      </a:rPr>
                                      <m:t>𝟐</m:t>
                                    </m:r>
                                  </m:sub>
                                </m:sSub>
                              </m:oMath>
                            </m:oMathPara>
                          </a14:m>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17689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𝒙</m:t>
                                    </m:r>
                                  </m:e>
                                  <m:sub>
                                    <m:r>
                                      <a:rPr lang="en-US" sz="3200" b="1" i="1" smtClean="0">
                                        <a:solidFill>
                                          <a:schemeClr val="tx1"/>
                                        </a:solidFill>
                                        <a:latin typeface="Cambria Math" panose="02040503050406030204" pitchFamily="18" charset="0"/>
                                      </a:rPr>
                                      <m:t>𝟏</m:t>
                                    </m:r>
                                  </m:sub>
                                </m:sSub>
                              </m:oMath>
                            </m:oMathPara>
                          </a14:m>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3200" dirty="0"/>
                            <a:t>0.617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0.615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113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𝒙</m:t>
                                    </m:r>
                                  </m:e>
                                  <m:sub>
                                    <m:r>
                                      <a:rPr lang="en-US" sz="3200" b="1" i="1" smtClean="0">
                                        <a:solidFill>
                                          <a:schemeClr val="tx1"/>
                                        </a:solidFill>
                                        <a:latin typeface="Cambria Math" panose="02040503050406030204" pitchFamily="18" charset="0"/>
                                      </a:rPr>
                                      <m:t>𝟐</m:t>
                                    </m:r>
                                  </m:sub>
                                </m:sSub>
                              </m:oMath>
                            </m:oMathPara>
                          </a14:m>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3200" dirty="0"/>
                            <a:t>0.615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0.717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565648"/>
                      </a:ext>
                    </a:extLst>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810226553"/>
                  </p:ext>
                </p:extLst>
              </p:nvPr>
            </p:nvGraphicFramePr>
            <p:xfrm>
              <a:off x="3183568" y="2704521"/>
              <a:ext cx="4524543" cy="1737360"/>
            </p:xfrm>
            <a:graphic>
              <a:graphicData uri="http://schemas.openxmlformats.org/drawingml/2006/table">
                <a:tbl>
                  <a:tblPr firstRow="1">
                    <a:tableStyleId>{5C22544A-7EE6-4342-B048-85BDC9FD1C3A}</a:tableStyleId>
                  </a:tblPr>
                  <a:tblGrid>
                    <a:gridCol w="1508181">
                      <a:extLst>
                        <a:ext uri="{9D8B030D-6E8A-4147-A177-3AD203B41FA5}">
                          <a16:colId xmlns:a16="http://schemas.microsoft.com/office/drawing/2014/main" val="397449770"/>
                        </a:ext>
                      </a:extLst>
                    </a:gridCol>
                    <a:gridCol w="1508181">
                      <a:extLst>
                        <a:ext uri="{9D8B030D-6E8A-4147-A177-3AD203B41FA5}">
                          <a16:colId xmlns:a16="http://schemas.microsoft.com/office/drawing/2014/main" val="2097343646"/>
                        </a:ext>
                      </a:extLst>
                    </a:gridCol>
                    <a:gridCol w="1508181">
                      <a:extLst>
                        <a:ext uri="{9D8B030D-6E8A-4147-A177-3AD203B41FA5}">
                          <a16:colId xmlns:a16="http://schemas.microsoft.com/office/drawing/2014/main" val="2014724153"/>
                        </a:ext>
                      </a:extLst>
                    </a:gridCol>
                  </a:tblGrid>
                  <a:tr h="579120">
                    <a:tc>
                      <a:txBody>
                        <a:bodyPr/>
                        <a:lstStyle/>
                        <a:p>
                          <a:pPr algn="ct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10" t="-1053" r="-101215" b="-23578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53" r="-806" b="-235789"/>
                          </a:stretch>
                        </a:blipFill>
                      </a:tcPr>
                    </a:tc>
                    <a:extLst>
                      <a:ext uri="{0D108BD9-81ED-4DB2-BD59-A6C34878D82A}">
                        <a16:rowId xmlns:a16="http://schemas.microsoft.com/office/drawing/2014/main" val="1717176893"/>
                      </a:ext>
                    </a:extLst>
                  </a:tr>
                  <a:tr h="5791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3" t="-100000" r="-200403" b="-133333"/>
                          </a:stretch>
                        </a:blipFill>
                      </a:tcPr>
                    </a:tc>
                    <a:tc>
                      <a:txBody>
                        <a:bodyPr/>
                        <a:lstStyle/>
                        <a:p>
                          <a:pPr algn="ctr"/>
                          <a:r>
                            <a:rPr lang="en-US" sz="3200" dirty="0" smtClean="0"/>
                            <a:t>0.617</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t>0.615</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1133"/>
                      </a:ext>
                    </a:extLst>
                  </a:tr>
                  <a:tr h="5791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3" t="-202105" r="-200403" b="-34737"/>
                          </a:stretch>
                        </a:blipFill>
                      </a:tcPr>
                    </a:tc>
                    <a:tc>
                      <a:txBody>
                        <a:bodyPr/>
                        <a:lstStyle/>
                        <a:p>
                          <a:pPr algn="ctr"/>
                          <a:r>
                            <a:rPr lang="en-US" sz="3200" dirty="0" smtClean="0"/>
                            <a:t>0.615</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t>0.717</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565648"/>
                      </a:ext>
                    </a:extLst>
                  </a:tr>
                </a:tbl>
              </a:graphicData>
            </a:graphic>
          </p:graphicFrame>
        </mc:Fallback>
      </mc:AlternateContent>
      <p:grpSp>
        <p:nvGrpSpPr>
          <p:cNvPr id="23" name="Group 22"/>
          <p:cNvGrpSpPr/>
          <p:nvPr/>
        </p:nvGrpSpPr>
        <p:grpSpPr>
          <a:xfrm>
            <a:off x="989704" y="1645920"/>
            <a:ext cx="3915783" cy="1796527"/>
            <a:chOff x="989704" y="1645920"/>
            <a:chExt cx="3915783" cy="1796527"/>
          </a:xfrm>
        </p:grpSpPr>
        <mc:AlternateContent xmlns:mc="http://schemas.openxmlformats.org/markup-compatibility/2006" xmlns:a14="http://schemas.microsoft.com/office/drawing/2010/main">
          <mc:Choice Requires="a14">
            <p:sp>
              <p:nvSpPr>
                <p:cNvPr id="9" name="TextBox 8"/>
                <p:cNvSpPr txBox="1"/>
                <p:nvPr/>
              </p:nvSpPr>
              <p:spPr>
                <a:xfrm>
                  <a:off x="989704" y="1645920"/>
                  <a:ext cx="1968649" cy="461665"/>
                </a:xfrm>
                <a:prstGeom prst="rect">
                  <a:avLst/>
                </a:prstGeom>
                <a:noFill/>
              </p:spPr>
              <p:txBody>
                <a:bodyPr wrap="square" rtlCol="0">
                  <a:spAutoFit/>
                </a:bodyPr>
                <a:lstStyle/>
                <a:p>
                  <a:pPr algn="ctr"/>
                  <a:r>
                    <a:rPr lang="en-US" sz="2400" dirty="0"/>
                    <a:t>Variance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989704" y="1645920"/>
                  <a:ext cx="1968649" cy="461665"/>
                </a:xfrm>
                <a:prstGeom prst="rect">
                  <a:avLst/>
                </a:prstGeom>
                <a:blipFill>
                  <a:blip r:embed="rId4"/>
                  <a:stretch>
                    <a:fillRect l="-3715" t="-10526" b="-28947"/>
                  </a:stretch>
                </a:blipFill>
              </p:spPr>
              <p:txBody>
                <a:bodyPr/>
                <a:lstStyle/>
                <a:p>
                  <a:r>
                    <a:rPr lang="en-US">
                      <a:noFill/>
                    </a:rPr>
                    <a:t> </a:t>
                  </a:r>
                </a:p>
              </p:txBody>
            </p:sp>
          </mc:Fallback>
        </mc:AlternateContent>
        <p:cxnSp>
          <p:nvCxnSpPr>
            <p:cNvPr id="13" name="Straight Arrow Connector 12"/>
            <p:cNvCxnSpPr>
              <a:stCxn id="9" idx="3"/>
            </p:cNvCxnSpPr>
            <p:nvPr/>
          </p:nvCxnSpPr>
          <p:spPr>
            <a:xfrm>
              <a:off x="2958353" y="1876753"/>
              <a:ext cx="1947134" cy="15656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422776" y="4260028"/>
            <a:ext cx="2970905" cy="1184221"/>
            <a:chOff x="7422776" y="4260028"/>
            <a:chExt cx="2970905" cy="1184221"/>
          </a:xfrm>
        </p:grpSpPr>
        <mc:AlternateContent xmlns:mc="http://schemas.openxmlformats.org/markup-compatibility/2006" xmlns:a14="http://schemas.microsoft.com/office/drawing/2010/main">
          <mc:Choice Requires="a14">
            <p:sp>
              <p:nvSpPr>
                <p:cNvPr id="10" name="TextBox 9"/>
                <p:cNvSpPr txBox="1"/>
                <p:nvPr/>
              </p:nvSpPr>
              <p:spPr>
                <a:xfrm>
                  <a:off x="8425032" y="4982584"/>
                  <a:ext cx="1968649" cy="461665"/>
                </a:xfrm>
                <a:prstGeom prst="rect">
                  <a:avLst/>
                </a:prstGeom>
                <a:noFill/>
              </p:spPr>
              <p:txBody>
                <a:bodyPr wrap="square" rtlCol="0">
                  <a:spAutoFit/>
                </a:bodyPr>
                <a:lstStyle/>
                <a:p>
                  <a:pPr algn="ctr"/>
                  <a:r>
                    <a:rPr lang="en-US" sz="2400" dirty="0"/>
                    <a:t>Variance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425032" y="4982584"/>
                  <a:ext cx="1968649" cy="461665"/>
                </a:xfrm>
                <a:prstGeom prst="rect">
                  <a:avLst/>
                </a:prstGeom>
                <a:blipFill>
                  <a:blip r:embed="rId5"/>
                  <a:stretch>
                    <a:fillRect l="-4025" t="-10526" b="-28947"/>
                  </a:stretch>
                </a:blipFill>
              </p:spPr>
              <p:txBody>
                <a:bodyPr/>
                <a:lstStyle/>
                <a:p>
                  <a:r>
                    <a:rPr lang="en-US">
                      <a:noFill/>
                    </a:rPr>
                    <a:t> </a:t>
                  </a:r>
                </a:p>
              </p:txBody>
            </p:sp>
          </mc:Fallback>
        </mc:AlternateContent>
        <p:cxnSp>
          <p:nvCxnSpPr>
            <p:cNvPr id="14" name="Straight Arrow Connector 13"/>
            <p:cNvCxnSpPr>
              <a:stCxn id="10" idx="1"/>
            </p:cNvCxnSpPr>
            <p:nvPr/>
          </p:nvCxnSpPr>
          <p:spPr>
            <a:xfrm flipH="1" flipV="1">
              <a:off x="7422776" y="4260028"/>
              <a:ext cx="1002256" cy="9533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443779" y="3786692"/>
            <a:ext cx="4262076" cy="2119222"/>
            <a:chOff x="2443779" y="3786692"/>
            <a:chExt cx="4262076" cy="2119222"/>
          </a:xfrm>
        </p:grpSpPr>
        <mc:AlternateContent xmlns:mc="http://schemas.openxmlformats.org/markup-compatibility/2006" xmlns:a14="http://schemas.microsoft.com/office/drawing/2010/main">
          <mc:Choice Requires="a14">
            <p:sp>
              <p:nvSpPr>
                <p:cNvPr id="11" name="TextBox 10"/>
                <p:cNvSpPr txBox="1"/>
                <p:nvPr/>
              </p:nvSpPr>
              <p:spPr>
                <a:xfrm>
                  <a:off x="2443779" y="5444249"/>
                  <a:ext cx="3128682" cy="461665"/>
                </a:xfrm>
                <a:prstGeom prst="rect">
                  <a:avLst/>
                </a:prstGeom>
                <a:noFill/>
              </p:spPr>
              <p:txBody>
                <a:bodyPr wrap="square" rtlCol="0">
                  <a:spAutoFit/>
                </a:bodyPr>
                <a:lstStyle/>
                <a:p>
                  <a:pPr algn="ctr"/>
                  <a:r>
                    <a:rPr lang="en-US" sz="2400" dirty="0"/>
                    <a:t>Covariance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443779" y="5444249"/>
                  <a:ext cx="3128682" cy="461665"/>
                </a:xfrm>
                <a:prstGeom prst="rect">
                  <a:avLst/>
                </a:prstGeom>
                <a:blipFill>
                  <a:blip r:embed="rId6"/>
                  <a:stretch>
                    <a:fillRect l="-2144" t="-10526" b="-28947"/>
                  </a:stretch>
                </a:blipFill>
              </p:spPr>
              <p:txBody>
                <a:bodyPr/>
                <a:lstStyle/>
                <a:p>
                  <a:r>
                    <a:rPr lang="en-US">
                      <a:noFill/>
                    </a:rPr>
                    <a:t> </a:t>
                  </a:r>
                </a:p>
              </p:txBody>
            </p:sp>
          </mc:Fallback>
        </mc:AlternateContent>
        <p:cxnSp>
          <p:nvCxnSpPr>
            <p:cNvPr id="17" name="Straight Arrow Connector 16"/>
            <p:cNvCxnSpPr>
              <a:stCxn id="11" idx="0"/>
            </p:cNvCxnSpPr>
            <p:nvPr/>
          </p:nvCxnSpPr>
          <p:spPr>
            <a:xfrm flipV="1">
              <a:off x="4008120" y="3786692"/>
              <a:ext cx="2697735" cy="1657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flipV="1">
              <a:off x="4008120" y="4356847"/>
              <a:ext cx="1348867" cy="1087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A68A6A9C-CF19-486F-9A39-76891C8C81BB}" type="slidenum">
              <a:rPr lang="en-US" smtClean="0"/>
              <a:t>26</a:t>
            </a:fld>
            <a:endParaRPr lang="en-US"/>
          </a:p>
        </p:txBody>
      </p:sp>
    </p:spTree>
    <p:extLst>
      <p:ext uri="{BB962C8B-B14F-4D97-AF65-F5344CB8AC3E}">
        <p14:creationId xmlns:p14="http://schemas.microsoft.com/office/powerpoint/2010/main" val="2271792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Step 3:  Compute Eigenvalues</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4069" y="1532238"/>
                <a:ext cx="10428115" cy="3035815"/>
              </a:xfrm>
            </p:spPr>
            <p:txBody>
              <a:bodyPr/>
              <a:lstStyle/>
              <a:p>
                <a:r>
                  <a:rPr lang="en-US" dirty="0"/>
                  <a:t>An </a:t>
                </a:r>
                <a:r>
                  <a:rPr lang="en-US" b="1" dirty="0">
                    <a:solidFill>
                      <a:srgbClr val="00853E"/>
                    </a:solidFill>
                  </a:rPr>
                  <a:t>Eigenvalue</a:t>
                </a:r>
                <a:r>
                  <a:rPr lang="en-US" dirty="0">
                    <a:solidFill>
                      <a:srgbClr val="3366FF"/>
                    </a:solidFill>
                  </a:rPr>
                  <a:t> </a:t>
                </a:r>
                <a:r>
                  <a:rPr lang="en-US" dirty="0"/>
                  <a:t>is a measure of the variation within the data along a particular path (Eigenvector)</a:t>
                </a:r>
              </a:p>
              <a:p>
                <a:r>
                  <a:rPr lang="en-US" dirty="0"/>
                  <a:t>Given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Scalar (this is what we are solving for… our eigenvalues)</a:t>
                </a:r>
              </a:p>
              <a:p>
                <a:pPr lvl="1"/>
                <a14:m>
                  <m:oMath xmlns:m="http://schemas.openxmlformats.org/officeDocument/2006/math">
                    <m:r>
                      <a:rPr lang="en-US" b="1" i="1" smtClean="0">
                        <a:latin typeface="Cambria Math" panose="02040503050406030204" pitchFamily="18" charset="0"/>
                        <a:ea typeface="Cambria Math" panose="02040503050406030204" pitchFamily="18" charset="0"/>
                      </a:rPr>
                      <m:t>𝑰</m:t>
                    </m:r>
                  </m:oMath>
                </a14:m>
                <a:r>
                  <a:rPr lang="en-US" dirty="0"/>
                  <a:t>: Identity Matrix</a:t>
                </a:r>
              </a:p>
              <a:p>
                <a:pPr lvl="1"/>
                <a14:m>
                  <m:oMath xmlns:m="http://schemas.openxmlformats.org/officeDocument/2006/math">
                    <m:r>
                      <a:rPr lang="en-US" b="1" i="1" smtClean="0">
                        <a:latin typeface="Cambria Math" panose="02040503050406030204" pitchFamily="18" charset="0"/>
                        <a:ea typeface="Cambria Math" panose="02040503050406030204" pitchFamily="18" charset="0"/>
                      </a:rPr>
                      <m:t>𝑨</m:t>
                    </m:r>
                  </m:oMath>
                </a14:m>
                <a:r>
                  <a:rPr lang="en-US" dirty="0"/>
                  <a:t>: Non-singular matrix (our variance/covariance matrix)</a:t>
                </a:r>
              </a:p>
              <a:p>
                <a:r>
                  <a:rPr lang="en-US" dirty="0"/>
                  <a:t>For what value of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is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det</m:t>
                    </m:r>
                    <m:d>
                      <m:dPr>
                        <m:ctrlPr>
                          <a:rPr lang="en-US" b="0"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𝐀</m:t>
                        </m:r>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r>
                          <a:rPr lang="en-US" b="1" i="1" smtClean="0">
                            <a:latin typeface="Cambria Math" panose="02040503050406030204" pitchFamily="18" charset="0"/>
                            <a:ea typeface="Cambria Math" panose="02040503050406030204" pitchFamily="18" charset="0"/>
                          </a:rPr>
                          <m:t>𝑰</m:t>
                        </m:r>
                      </m:e>
                    </m:d>
                    <m:r>
                      <a:rPr lang="en-US" b="0" i="1" smtClean="0">
                        <a:latin typeface="Cambria Math" panose="02040503050406030204" pitchFamily="18" charset="0"/>
                        <a:ea typeface="Cambria Math" panose="02040503050406030204" pitchFamily="18" charset="0"/>
                      </a:rPr>
                      <m:t>=0</m:t>
                    </m:r>
                  </m:oMath>
                </a14:m>
                <a:r>
                  <a:rPr lang="en-US" dirty="0"/>
                  <a:t>?</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4069" y="1532238"/>
                <a:ext cx="10428115" cy="3035815"/>
              </a:xfrm>
              <a:blipFill>
                <a:blip r:embed="rId3"/>
                <a:stretch>
                  <a:fillRect l="-351" t="-602"/>
                </a:stretch>
              </a:blipFill>
            </p:spPr>
            <p:txBody>
              <a:bodyPr/>
              <a:lstStyle/>
              <a:p>
                <a:r>
                  <a:rPr lang="en-US">
                    <a:noFill/>
                  </a:rPr>
                  <a:t> </a:t>
                </a:r>
              </a:p>
            </p:txBody>
          </p:sp>
        </mc:Fallback>
      </mc:AlternateContent>
      <p:sp>
        <p:nvSpPr>
          <p:cNvPr id="2" name="TextBox 1"/>
          <p:cNvSpPr txBox="1"/>
          <p:nvPr/>
        </p:nvSpPr>
        <p:spPr>
          <a:xfrm>
            <a:off x="446444" y="4716234"/>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8" name="Rectangle 7"/>
              <p:cNvSpPr/>
              <p:nvPr/>
            </p:nvSpPr>
            <p:spPr>
              <a:xfrm>
                <a:off x="2281631" y="4568053"/>
                <a:ext cx="7487884" cy="819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𝑨</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r>
                                <a:rPr lang="en-US" sz="2800" b="1" i="1" smtClean="0">
                                  <a:latin typeface="Cambria Math" panose="02040503050406030204" pitchFamily="18" charset="0"/>
                                  <a:ea typeface="Cambria Math" panose="02040503050406030204" pitchFamily="18" charset="0"/>
                                </a:rPr>
                                <m:t>𝑰</m:t>
                              </m:r>
                            </m:e>
                          </m:d>
                        </m:e>
                      </m:func>
                      <m:r>
                        <a:rPr lang="en-US" sz="2800" i="0">
                          <a:latin typeface="Cambria Math" panose="02040503050406030204" pitchFamily="18" charset="0"/>
                        </a:rPr>
                        <m:t>=</m:t>
                      </m:r>
                      <m:d>
                        <m:dPr>
                          <m:begChr m:val="|"/>
                          <m:endChr m:val="|"/>
                          <m:ctrlPr>
                            <a:rPr lang="en-US" sz="2800" i="1" smtClean="0">
                              <a:latin typeface="Cambria Math" panose="02040503050406030204" pitchFamily="18" charset="0"/>
                            </a:rPr>
                          </m:ctrlPr>
                        </m:dPr>
                        <m:e>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r>
                                      <a:rPr lang="en-US" sz="2800" b="0" i="1" smtClean="0">
                                        <a:latin typeface="Cambria Math" panose="02040503050406030204" pitchFamily="18" charset="0"/>
                                      </a:rPr>
                                      <m:t>.617</m:t>
                                    </m:r>
                                  </m:e>
                                  <m:e>
                                    <m:r>
                                      <a:rPr lang="en-US" sz="2800" b="0" i="1" smtClean="0">
                                        <a:latin typeface="Cambria Math" panose="02040503050406030204" pitchFamily="18" charset="0"/>
                                      </a:rPr>
                                      <m:t>0.615</m:t>
                                    </m:r>
                                  </m:e>
                                </m:mr>
                                <m:mr>
                                  <m:e>
                                    <m:r>
                                      <a:rPr lang="en-US" sz="2800" b="0" i="1" smtClean="0">
                                        <a:latin typeface="Cambria Math" panose="02040503050406030204" pitchFamily="18" charset="0"/>
                                      </a:rPr>
                                      <m:t>0.615</m:t>
                                    </m:r>
                                  </m:e>
                                  <m:e>
                                    <m:r>
                                      <a:rPr lang="en-US" sz="2800" b="0" i="1" smtClean="0">
                                        <a:latin typeface="Cambria Math" panose="02040503050406030204" pitchFamily="18" charset="0"/>
                                      </a:rPr>
                                      <m:t>0.717</m:t>
                                    </m:r>
                                  </m:e>
                                </m:mr>
                              </m:m>
                            </m:e>
                          </m:d>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1</m:t>
                                    </m:r>
                                  </m:e>
                                  <m:e>
                                    <m:r>
                                      <a:rPr lang="en-US" sz="2800" b="0" i="1" smtClean="0">
                                        <a:latin typeface="Cambria Math" panose="02040503050406030204" pitchFamily="18" charset="0"/>
                                        <a:ea typeface="Cambria Math" panose="02040503050406030204" pitchFamily="18" charset="0"/>
                                      </a:rPr>
                                      <m:t>0</m:t>
                                    </m:r>
                                  </m:e>
                                </m:mr>
                                <m:mr>
                                  <m:e>
                                    <m:r>
                                      <a:rPr lang="en-US" sz="2800" b="0" i="1" smtClean="0">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1</m:t>
                                    </m:r>
                                  </m:e>
                                </m:mr>
                              </m:m>
                            </m:e>
                          </m:d>
                        </m:e>
                      </m:d>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2281631" y="4568053"/>
                <a:ext cx="7487884" cy="819583"/>
              </a:xfrm>
              <a:prstGeom prst="rect">
                <a:avLst/>
              </a:prstGeom>
              <a:blipFill rotWithShape="0">
                <a:blip r:embed="rId4"/>
                <a:stretch>
                  <a:fillRect/>
                </a:stretch>
              </a:blipFill>
            </p:spPr>
            <p:txBody>
              <a:bodyPr/>
              <a:lstStyle/>
              <a:p>
                <a:r>
                  <a:rPr lang="en-US">
                    <a:noFill/>
                  </a:rPr>
                  <a:t> </a:t>
                </a:r>
              </a:p>
            </p:txBody>
          </p:sp>
        </mc:Fallback>
      </mc:AlternateContent>
      <p:sp>
        <p:nvSpPr>
          <p:cNvPr id="10" name="TextBox 9"/>
          <p:cNvSpPr txBox="1"/>
          <p:nvPr/>
        </p:nvSpPr>
        <p:spPr>
          <a:xfrm>
            <a:off x="446443" y="5913375"/>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9" name="Rectangle 8"/>
              <p:cNvSpPr/>
              <p:nvPr/>
            </p:nvSpPr>
            <p:spPr>
              <a:xfrm>
                <a:off x="3653032" y="5765194"/>
                <a:ext cx="5352940" cy="819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d>
                        <m:dPr>
                          <m:begChr m:val="|"/>
                          <m:endChr m:val="|"/>
                          <m:ctrlPr>
                            <a:rPr lang="en-US" sz="2800" i="1" smtClean="0">
                              <a:latin typeface="Cambria Math" panose="02040503050406030204" pitchFamily="18" charset="0"/>
                            </a:rPr>
                          </m:ctrlPr>
                        </m:dPr>
                        <m:e>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r>
                                      <a:rPr lang="en-US" sz="2800" b="0" i="1" smtClean="0">
                                        <a:latin typeface="Cambria Math" panose="02040503050406030204" pitchFamily="18" charset="0"/>
                                      </a:rPr>
                                      <m:t>.617</m:t>
                                    </m:r>
                                  </m:e>
                                  <m:e>
                                    <m:r>
                                      <a:rPr lang="en-US" sz="2800" b="0" i="1" smtClean="0">
                                        <a:latin typeface="Cambria Math" panose="02040503050406030204" pitchFamily="18" charset="0"/>
                                      </a:rPr>
                                      <m:t>0.615</m:t>
                                    </m:r>
                                  </m:e>
                                </m:mr>
                                <m:mr>
                                  <m:e>
                                    <m:r>
                                      <a:rPr lang="en-US" sz="2800" b="0" i="1" smtClean="0">
                                        <a:latin typeface="Cambria Math" panose="02040503050406030204" pitchFamily="18" charset="0"/>
                                      </a:rPr>
                                      <m:t>0.615</m:t>
                                    </m:r>
                                  </m:e>
                                  <m:e>
                                    <m:r>
                                      <a:rPr lang="en-US" sz="2800" b="0" i="1" smtClean="0">
                                        <a:latin typeface="Cambria Math" panose="02040503050406030204" pitchFamily="18" charset="0"/>
                                      </a:rPr>
                                      <m:t>0.717</m:t>
                                    </m:r>
                                  </m:e>
                                </m:mr>
                              </m:m>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𝜆</m:t>
                                    </m:r>
                                  </m:e>
                                  <m:e>
                                    <m:r>
                                      <a:rPr lang="en-US" sz="2800" b="0" i="1" smtClean="0">
                                        <a:latin typeface="Cambria Math" panose="02040503050406030204" pitchFamily="18" charset="0"/>
                                        <a:ea typeface="Cambria Math" panose="02040503050406030204" pitchFamily="18" charset="0"/>
                                      </a:rPr>
                                      <m:t>0</m:t>
                                    </m:r>
                                  </m:e>
                                </m:mr>
                                <m:mr>
                                  <m:e>
                                    <m:r>
                                      <a:rPr lang="en-US" sz="2800" b="0" i="1" smtClean="0">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𝜆</m:t>
                                    </m:r>
                                  </m:e>
                                </m:mr>
                              </m:m>
                            </m:e>
                          </m:d>
                        </m:e>
                      </m:d>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3653032" y="5765194"/>
                <a:ext cx="5352940" cy="819583"/>
              </a:xfrm>
              <a:prstGeom prst="rect">
                <a:avLst/>
              </a:prstGeom>
              <a:blipFill>
                <a:blip r:embed="rId5"/>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8A6A9C-CF19-486F-9A39-76891C8C81BB}" type="slidenum">
              <a:rPr lang="en-US" smtClean="0"/>
              <a:t>27</a:t>
            </a:fld>
            <a:endParaRPr lang="en-US"/>
          </a:p>
        </p:txBody>
      </p:sp>
    </p:spTree>
    <p:extLst>
      <p:ext uri="{BB962C8B-B14F-4D97-AF65-F5344CB8AC3E}">
        <p14:creationId xmlns:p14="http://schemas.microsoft.com/office/powerpoint/2010/main" val="38225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Compute Eigenvalues</a:t>
            </a:r>
          </a:p>
        </p:txBody>
      </p:sp>
      <p:sp>
        <p:nvSpPr>
          <p:cNvPr id="29" name="TextBox 28"/>
          <p:cNvSpPr txBox="1"/>
          <p:nvPr/>
        </p:nvSpPr>
        <p:spPr>
          <a:xfrm>
            <a:off x="461319" y="1973087"/>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6" name="Rectangle 5"/>
              <p:cNvSpPr/>
              <p:nvPr/>
            </p:nvSpPr>
            <p:spPr>
              <a:xfrm>
                <a:off x="1476666" y="1828860"/>
                <a:ext cx="5145511" cy="819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d>
                        <m:dPr>
                          <m:begChr m:val="|"/>
                          <m:endChr m:val="|"/>
                          <m:ctrlPr>
                            <a:rPr lang="en-US" sz="2800" i="1" smtClean="0">
                              <a:latin typeface="Cambria Math" panose="02040503050406030204" pitchFamily="18" charset="0"/>
                            </a:rPr>
                          </m:ctrlPr>
                        </m:dPr>
                        <m:e>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r>
                                      <a:rPr lang="en-US" sz="2800" b="0" i="1" smtClean="0">
                                        <a:latin typeface="Cambria Math" panose="02040503050406030204" pitchFamily="18" charset="0"/>
                                      </a:rPr>
                                      <m:t>.617−</m:t>
                                    </m:r>
                                    <m:r>
                                      <a:rPr lang="en-US" sz="2800" b="0" i="1" smtClean="0">
                                        <a:latin typeface="Cambria Math" panose="02040503050406030204" pitchFamily="18" charset="0"/>
                                        <a:ea typeface="Cambria Math" panose="02040503050406030204" pitchFamily="18" charset="0"/>
                                      </a:rPr>
                                      <m:t>𝜆</m:t>
                                    </m:r>
                                  </m:e>
                                  <m:e>
                                    <m:r>
                                      <a:rPr lang="en-US" sz="2800" b="0" i="1" smtClean="0">
                                        <a:latin typeface="Cambria Math" panose="02040503050406030204" pitchFamily="18" charset="0"/>
                                      </a:rPr>
                                      <m:t>0.615</m:t>
                                    </m:r>
                                  </m:e>
                                </m:mr>
                                <m:mr>
                                  <m:e>
                                    <m:r>
                                      <a:rPr lang="en-US" sz="2800" b="0" i="1" smtClean="0">
                                        <a:latin typeface="Cambria Math" panose="02040503050406030204" pitchFamily="18" charset="0"/>
                                      </a:rPr>
                                      <m:t>0.615</m:t>
                                    </m:r>
                                  </m:e>
                                  <m:e>
                                    <m:r>
                                      <a:rPr lang="en-US" sz="2800" b="0" i="1" smtClean="0">
                                        <a:latin typeface="Cambria Math" panose="02040503050406030204" pitchFamily="18" charset="0"/>
                                      </a:rPr>
                                      <m:t>0.717−</m:t>
                                    </m:r>
                                    <m:r>
                                      <a:rPr lang="en-US" sz="2800" b="0" i="1" smtClean="0">
                                        <a:latin typeface="Cambria Math" panose="02040503050406030204" pitchFamily="18" charset="0"/>
                                        <a:ea typeface="Cambria Math" panose="02040503050406030204" pitchFamily="18" charset="0"/>
                                      </a:rPr>
                                      <m:t>𝜆</m:t>
                                    </m:r>
                                  </m:e>
                                </m:mr>
                              </m:m>
                            </m:e>
                          </m:d>
                        </m:e>
                      </m:d>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476666" y="1828860"/>
                <a:ext cx="5145511" cy="819583"/>
              </a:xfrm>
              <a:prstGeom prst="rect">
                <a:avLst/>
              </a:prstGeom>
              <a:blipFill>
                <a:blip r:embed="rId3"/>
                <a:stretch>
                  <a:fillRect/>
                </a:stretch>
              </a:blipFill>
            </p:spPr>
            <p:txBody>
              <a:bodyPr/>
              <a:lstStyle/>
              <a:p>
                <a:r>
                  <a:rPr lang="en-US">
                    <a:noFill/>
                  </a:rPr>
                  <a:t> </a:t>
                </a:r>
              </a:p>
            </p:txBody>
          </p:sp>
        </mc:Fallback>
      </mc:AlternateContent>
      <p:sp>
        <p:nvSpPr>
          <p:cNvPr id="30" name="TextBox 29"/>
          <p:cNvSpPr txBox="1"/>
          <p:nvPr/>
        </p:nvSpPr>
        <p:spPr>
          <a:xfrm>
            <a:off x="461318" y="3275082"/>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7" name="Rectangle 6"/>
              <p:cNvSpPr/>
              <p:nvPr/>
            </p:nvSpPr>
            <p:spPr>
              <a:xfrm>
                <a:off x="1476666" y="3275082"/>
                <a:ext cx="63357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0.617−</m:t>
                          </m:r>
                          <m:r>
                            <m:rPr>
                              <m:sty m:val="p"/>
                            </m:rPr>
                            <a:rPr lang="el-GR" sz="2800" b="0" i="1" smtClean="0">
                              <a:latin typeface="Cambria Math" panose="02040503050406030204" pitchFamily="18" charset="0"/>
                              <a:ea typeface="Cambria Math" panose="02040503050406030204" pitchFamily="18" charset="0"/>
                            </a:rPr>
                            <m:t>λ</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0.717−</m:t>
                          </m:r>
                          <m:r>
                            <a:rPr lang="en-US" sz="2800" b="0" i="1" smtClean="0">
                              <a:latin typeface="Cambria Math" panose="02040503050406030204" pitchFamily="18" charset="0"/>
                              <a:ea typeface="Cambria Math" panose="02040503050406030204" pitchFamily="18" charset="0"/>
                            </a:rPr>
                            <m:t>𝜆</m:t>
                          </m:r>
                        </m:e>
                      </m:d>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0.615</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476666" y="3275082"/>
                <a:ext cx="6335773" cy="523220"/>
              </a:xfrm>
              <a:prstGeom prst="rect">
                <a:avLst/>
              </a:prstGeom>
              <a:blipFill>
                <a:blip r:embed="rId4"/>
                <a:stretch>
                  <a:fillRect/>
                </a:stretch>
              </a:blipFill>
            </p:spPr>
            <p:txBody>
              <a:bodyPr/>
              <a:lstStyle/>
              <a:p>
                <a:r>
                  <a:rPr lang="en-US">
                    <a:noFill/>
                  </a:rPr>
                  <a:t> </a:t>
                </a:r>
              </a:p>
            </p:txBody>
          </p:sp>
        </mc:Fallback>
      </mc:AlternateContent>
      <p:grpSp>
        <p:nvGrpSpPr>
          <p:cNvPr id="26" name="Group 25"/>
          <p:cNvGrpSpPr/>
          <p:nvPr/>
        </p:nvGrpSpPr>
        <p:grpSpPr>
          <a:xfrm>
            <a:off x="7798876" y="3382803"/>
            <a:ext cx="3021114" cy="369332"/>
            <a:chOff x="7798876" y="3382803"/>
            <a:chExt cx="3021114" cy="369332"/>
          </a:xfrm>
        </p:grpSpPr>
        <p:sp>
          <p:nvSpPr>
            <p:cNvPr id="27" name="TextBox 26"/>
            <p:cNvSpPr txBox="1"/>
            <p:nvPr/>
          </p:nvSpPr>
          <p:spPr>
            <a:xfrm>
              <a:off x="8380796" y="3382803"/>
              <a:ext cx="2439194" cy="369332"/>
            </a:xfrm>
            <a:prstGeom prst="rect">
              <a:avLst/>
            </a:prstGeom>
            <a:noFill/>
          </p:spPr>
          <p:txBody>
            <a:bodyPr wrap="none" rtlCol="0">
              <a:spAutoFit/>
            </a:bodyPr>
            <a:lstStyle/>
            <a:p>
              <a:pPr algn="ctr"/>
              <a:r>
                <a:rPr lang="en-US" dirty="0">
                  <a:latin typeface="Calibri" panose="020F0502020204030204" pitchFamily="34" charset="0"/>
                </a:rPr>
                <a:t>Characteristic Equation</a:t>
              </a:r>
            </a:p>
          </p:txBody>
        </p:sp>
        <p:cxnSp>
          <p:nvCxnSpPr>
            <p:cNvPr id="28" name="Straight Arrow Connector 27"/>
            <p:cNvCxnSpPr>
              <a:stCxn id="27" idx="1"/>
            </p:cNvCxnSpPr>
            <p:nvPr/>
          </p:nvCxnSpPr>
          <p:spPr>
            <a:xfrm flipH="1">
              <a:off x="7798876" y="3567469"/>
              <a:ext cx="5819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648055" y="2715890"/>
            <a:ext cx="1661302" cy="1157420"/>
            <a:chOff x="2798111" y="2701921"/>
            <a:chExt cx="1661302" cy="1157420"/>
          </a:xfrm>
        </p:grpSpPr>
        <p:sp>
          <p:nvSpPr>
            <p:cNvPr id="10" name="Arc 9"/>
            <p:cNvSpPr/>
            <p:nvPr/>
          </p:nvSpPr>
          <p:spPr>
            <a:xfrm>
              <a:off x="2798111" y="2952397"/>
              <a:ext cx="1661302" cy="906944"/>
            </a:xfrm>
            <a:prstGeom prst="arc">
              <a:avLst>
                <a:gd name="adj1" fmla="val 10928359"/>
                <a:gd name="adj2" fmla="val 2135188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26271" y="2701921"/>
              <a:ext cx="349776" cy="523220"/>
            </a:xfrm>
            <a:prstGeom prst="rect">
              <a:avLst/>
            </a:prstGeom>
            <a:solidFill>
              <a:schemeClr val="bg1"/>
            </a:solidFill>
          </p:spPr>
          <p:txBody>
            <a:bodyPr wrap="none" rtlCol="0">
              <a:spAutoFit/>
            </a:bodyPr>
            <a:lstStyle/>
            <a:p>
              <a:pPr algn="ctr"/>
              <a:r>
                <a:rPr lang="en-US" sz="2800" dirty="0">
                  <a:solidFill>
                    <a:srgbClr val="FF0000"/>
                  </a:solidFill>
                  <a:latin typeface="Calibri" panose="020F0502020204030204" pitchFamily="34" charset="0"/>
                </a:rPr>
                <a:t>F</a:t>
              </a:r>
            </a:p>
          </p:txBody>
        </p:sp>
      </p:grpSp>
      <p:grpSp>
        <p:nvGrpSpPr>
          <p:cNvPr id="13" name="Group 12"/>
          <p:cNvGrpSpPr/>
          <p:nvPr/>
        </p:nvGrpSpPr>
        <p:grpSpPr>
          <a:xfrm>
            <a:off x="2269891" y="3263902"/>
            <a:ext cx="3103867" cy="1373851"/>
            <a:chOff x="2676990" y="3342529"/>
            <a:chExt cx="3103867" cy="1373851"/>
          </a:xfrm>
        </p:grpSpPr>
        <p:sp>
          <p:nvSpPr>
            <p:cNvPr id="14" name="Arc 13"/>
            <p:cNvSpPr/>
            <p:nvPr/>
          </p:nvSpPr>
          <p:spPr>
            <a:xfrm flipV="1">
              <a:off x="2676990" y="3342529"/>
              <a:ext cx="3103867" cy="1118144"/>
            </a:xfrm>
            <a:prstGeom prst="arc">
              <a:avLst>
                <a:gd name="adj1" fmla="val 10789907"/>
                <a:gd name="adj2" fmla="val 147433"/>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073570" y="4193160"/>
              <a:ext cx="421911" cy="523220"/>
            </a:xfrm>
            <a:prstGeom prst="rect">
              <a:avLst/>
            </a:prstGeom>
            <a:solidFill>
              <a:schemeClr val="bg1"/>
            </a:solidFill>
          </p:spPr>
          <p:txBody>
            <a:bodyPr wrap="none" rtlCol="0">
              <a:spAutoFit/>
            </a:bodyPr>
            <a:lstStyle/>
            <a:p>
              <a:pPr algn="ctr"/>
              <a:r>
                <a:rPr lang="en-US" sz="2800" dirty="0">
                  <a:solidFill>
                    <a:srgbClr val="0070C0"/>
                  </a:solidFill>
                  <a:latin typeface="Calibri" panose="020F0502020204030204" pitchFamily="34" charset="0"/>
                </a:rPr>
                <a:t>O</a:t>
              </a:r>
            </a:p>
          </p:txBody>
        </p:sp>
      </p:grpSp>
      <p:grpSp>
        <p:nvGrpSpPr>
          <p:cNvPr id="18" name="Group 17"/>
          <p:cNvGrpSpPr/>
          <p:nvPr/>
        </p:nvGrpSpPr>
        <p:grpSpPr>
          <a:xfrm>
            <a:off x="3494786" y="3395696"/>
            <a:ext cx="765279" cy="875539"/>
            <a:chOff x="3846283" y="3470158"/>
            <a:chExt cx="765279" cy="875539"/>
          </a:xfrm>
        </p:grpSpPr>
        <p:sp>
          <p:nvSpPr>
            <p:cNvPr id="19" name="Arc 18"/>
            <p:cNvSpPr/>
            <p:nvPr/>
          </p:nvSpPr>
          <p:spPr>
            <a:xfrm flipV="1">
              <a:off x="3846283" y="3470158"/>
              <a:ext cx="765279" cy="664055"/>
            </a:xfrm>
            <a:prstGeom prst="arc">
              <a:avLst>
                <a:gd name="adj1" fmla="val 10930466"/>
                <a:gd name="adj2" fmla="val 147433"/>
              </a:avLst>
            </a:prstGeom>
            <a:ln w="28575">
              <a:solidFill>
                <a:srgbClr val="5A35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141126" y="3822477"/>
              <a:ext cx="274434" cy="523220"/>
            </a:xfrm>
            <a:prstGeom prst="rect">
              <a:avLst/>
            </a:prstGeom>
            <a:solidFill>
              <a:schemeClr val="bg1"/>
            </a:solidFill>
          </p:spPr>
          <p:txBody>
            <a:bodyPr wrap="none" rtlCol="0">
              <a:spAutoFit/>
            </a:bodyPr>
            <a:lstStyle/>
            <a:p>
              <a:pPr algn="ctr"/>
              <a:r>
                <a:rPr lang="en-US" sz="2800" dirty="0">
                  <a:solidFill>
                    <a:srgbClr val="5A3584"/>
                  </a:solidFill>
                  <a:latin typeface="Calibri" panose="020F0502020204030204" pitchFamily="34" charset="0"/>
                </a:rPr>
                <a:t>I</a:t>
              </a:r>
            </a:p>
          </p:txBody>
        </p:sp>
      </p:grpSp>
      <p:grpSp>
        <p:nvGrpSpPr>
          <p:cNvPr id="22" name="Group 21"/>
          <p:cNvGrpSpPr/>
          <p:nvPr/>
        </p:nvGrpSpPr>
        <p:grpSpPr>
          <a:xfrm>
            <a:off x="3441231" y="2696314"/>
            <a:ext cx="1903542" cy="1172314"/>
            <a:chOff x="3877316" y="2698161"/>
            <a:chExt cx="1903542" cy="1172314"/>
          </a:xfrm>
        </p:grpSpPr>
        <p:sp>
          <p:nvSpPr>
            <p:cNvPr id="23" name="Arc 22"/>
            <p:cNvSpPr/>
            <p:nvPr/>
          </p:nvSpPr>
          <p:spPr>
            <a:xfrm>
              <a:off x="3877316" y="2963531"/>
              <a:ext cx="1903542" cy="906944"/>
            </a:xfrm>
            <a:prstGeom prst="arc">
              <a:avLst>
                <a:gd name="adj1" fmla="val 10928359"/>
                <a:gd name="adj2" fmla="val 21351888"/>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4661413" y="2698161"/>
              <a:ext cx="335348" cy="523220"/>
            </a:xfrm>
            <a:prstGeom prst="rect">
              <a:avLst/>
            </a:prstGeom>
            <a:solidFill>
              <a:schemeClr val="bg1"/>
            </a:solidFill>
          </p:spPr>
          <p:txBody>
            <a:bodyPr wrap="none" rtlCol="0">
              <a:spAutoFit/>
            </a:bodyPr>
            <a:lstStyle/>
            <a:p>
              <a:pPr algn="ctr"/>
              <a:r>
                <a:rPr lang="en-US" sz="2800" dirty="0">
                  <a:solidFill>
                    <a:srgbClr val="00B050"/>
                  </a:solidFill>
                  <a:latin typeface="Calibri" panose="020F0502020204030204" pitchFamily="34" charset="0"/>
                </a:rPr>
                <a:t>L</a:t>
              </a:r>
            </a:p>
          </p:txBody>
        </p:sp>
      </p:grpSp>
      <p:sp>
        <p:nvSpPr>
          <p:cNvPr id="31" name="TextBox 30"/>
          <p:cNvSpPr txBox="1"/>
          <p:nvPr/>
        </p:nvSpPr>
        <p:spPr>
          <a:xfrm>
            <a:off x="461317" y="4471807"/>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xmlns:a14="http://schemas.microsoft.com/office/drawing/2010/main">
        <mc:Choice Requires="a14">
          <p:sp>
            <p:nvSpPr>
              <p:cNvPr id="16" name="Rectangle 15"/>
              <p:cNvSpPr/>
              <p:nvPr/>
            </p:nvSpPr>
            <p:spPr>
              <a:xfrm>
                <a:off x="1476666" y="4471807"/>
                <a:ext cx="82950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0.442</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0.617</m:t>
                          </m:r>
                          <m:r>
                            <a:rPr lang="en-US" sz="2800" b="0" i="1" smtClean="0">
                              <a:latin typeface="Cambria Math" panose="02040503050406030204" pitchFamily="18" charset="0"/>
                              <a:ea typeface="Cambria Math" panose="02040503050406030204" pitchFamily="18" charset="0"/>
                            </a:rPr>
                            <m:t>𝜆</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0.717</m:t>
                          </m:r>
                          <m:r>
                            <a:rPr lang="en-US" sz="2800" b="0" i="1" smtClean="0">
                              <a:latin typeface="Cambria Math" panose="02040503050406030204" pitchFamily="18" charset="0"/>
                              <a:ea typeface="Cambria Math" panose="02040503050406030204" pitchFamily="18" charset="0"/>
                            </a:rPr>
                            <m:t>𝜆</m:t>
                          </m:r>
                        </m:e>
                      </m:d>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𝜆</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0.615</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=0</m:t>
                      </m:r>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1476666" y="4471807"/>
                <a:ext cx="8295091" cy="523220"/>
              </a:xfrm>
              <a:prstGeom prst="rect">
                <a:avLst/>
              </a:prstGeom>
              <a:blipFill>
                <a:blip r:embed="rId5"/>
                <a:stretch>
                  <a:fillRect/>
                </a:stretch>
              </a:blipFill>
            </p:spPr>
            <p:txBody>
              <a:bodyPr/>
              <a:lstStyle/>
              <a:p>
                <a:r>
                  <a:rPr lang="en-US">
                    <a:noFill/>
                  </a:rPr>
                  <a:t> </a:t>
                </a:r>
              </a:p>
            </p:txBody>
          </p:sp>
        </mc:Fallback>
      </mc:AlternateContent>
      <p:sp>
        <p:nvSpPr>
          <p:cNvPr id="12" name="TextBox 11"/>
          <p:cNvSpPr txBox="1"/>
          <p:nvPr/>
        </p:nvSpPr>
        <p:spPr>
          <a:xfrm>
            <a:off x="2623223" y="5009648"/>
            <a:ext cx="349776" cy="523220"/>
          </a:xfrm>
          <a:prstGeom prst="rect">
            <a:avLst/>
          </a:prstGeom>
          <a:solidFill>
            <a:schemeClr val="bg1"/>
          </a:solidFill>
        </p:spPr>
        <p:txBody>
          <a:bodyPr wrap="none" rtlCol="0">
            <a:spAutoFit/>
          </a:bodyPr>
          <a:lstStyle/>
          <a:p>
            <a:pPr algn="ctr"/>
            <a:r>
              <a:rPr lang="en-US" sz="2800" dirty="0">
                <a:solidFill>
                  <a:srgbClr val="FF0000"/>
                </a:solidFill>
                <a:latin typeface="Calibri" panose="020F0502020204030204" pitchFamily="34" charset="0"/>
              </a:rPr>
              <a:t>F</a:t>
            </a:r>
          </a:p>
        </p:txBody>
      </p:sp>
      <p:sp>
        <p:nvSpPr>
          <p:cNvPr id="17" name="TextBox 16"/>
          <p:cNvSpPr txBox="1"/>
          <p:nvPr/>
        </p:nvSpPr>
        <p:spPr>
          <a:xfrm>
            <a:off x="4393002" y="5009648"/>
            <a:ext cx="421911" cy="523220"/>
          </a:xfrm>
          <a:prstGeom prst="rect">
            <a:avLst/>
          </a:prstGeom>
          <a:solidFill>
            <a:schemeClr val="bg1"/>
          </a:solidFill>
        </p:spPr>
        <p:txBody>
          <a:bodyPr wrap="none" rtlCol="0">
            <a:spAutoFit/>
          </a:bodyPr>
          <a:lstStyle/>
          <a:p>
            <a:pPr algn="ctr"/>
            <a:r>
              <a:rPr lang="en-US" sz="2800" dirty="0">
                <a:solidFill>
                  <a:srgbClr val="0070C0"/>
                </a:solidFill>
                <a:latin typeface="Calibri" panose="020F0502020204030204" pitchFamily="34" charset="0"/>
              </a:rPr>
              <a:t>O</a:t>
            </a:r>
          </a:p>
        </p:txBody>
      </p:sp>
      <p:sp>
        <p:nvSpPr>
          <p:cNvPr id="21" name="TextBox 20"/>
          <p:cNvSpPr txBox="1"/>
          <p:nvPr/>
        </p:nvSpPr>
        <p:spPr>
          <a:xfrm>
            <a:off x="6008713" y="5009539"/>
            <a:ext cx="274434" cy="523220"/>
          </a:xfrm>
          <a:prstGeom prst="rect">
            <a:avLst/>
          </a:prstGeom>
          <a:solidFill>
            <a:schemeClr val="bg1"/>
          </a:solidFill>
        </p:spPr>
        <p:txBody>
          <a:bodyPr wrap="none" rtlCol="0">
            <a:spAutoFit/>
          </a:bodyPr>
          <a:lstStyle/>
          <a:p>
            <a:pPr algn="ctr"/>
            <a:r>
              <a:rPr lang="en-US" sz="2800" dirty="0">
                <a:solidFill>
                  <a:srgbClr val="5A3584"/>
                </a:solidFill>
                <a:latin typeface="Calibri" panose="020F0502020204030204" pitchFamily="34" charset="0"/>
              </a:rPr>
              <a:t>I</a:t>
            </a:r>
          </a:p>
        </p:txBody>
      </p:sp>
      <p:sp>
        <p:nvSpPr>
          <p:cNvPr id="25" name="TextBox 24"/>
          <p:cNvSpPr txBox="1"/>
          <p:nvPr/>
        </p:nvSpPr>
        <p:spPr>
          <a:xfrm>
            <a:off x="7074439" y="5005155"/>
            <a:ext cx="335348" cy="523220"/>
          </a:xfrm>
          <a:prstGeom prst="rect">
            <a:avLst/>
          </a:prstGeom>
          <a:solidFill>
            <a:schemeClr val="bg1"/>
          </a:solidFill>
        </p:spPr>
        <p:txBody>
          <a:bodyPr wrap="none" rtlCol="0">
            <a:spAutoFit/>
          </a:bodyPr>
          <a:lstStyle/>
          <a:p>
            <a:pPr algn="ctr"/>
            <a:r>
              <a:rPr lang="en-US" sz="2800" dirty="0">
                <a:solidFill>
                  <a:srgbClr val="00B050"/>
                </a:solidFill>
                <a:latin typeface="Calibri" panose="020F0502020204030204" pitchFamily="34" charset="0"/>
              </a:rPr>
              <a:t>L</a:t>
            </a:r>
          </a:p>
        </p:txBody>
      </p:sp>
      <p:sp>
        <p:nvSpPr>
          <p:cNvPr id="32" name="TextBox 31"/>
          <p:cNvSpPr txBox="1"/>
          <p:nvPr/>
        </p:nvSpPr>
        <p:spPr>
          <a:xfrm>
            <a:off x="458857" y="5669048"/>
            <a:ext cx="614271" cy="523220"/>
          </a:xfrm>
          <a:prstGeom prst="rect">
            <a:avLst/>
          </a:prstGeom>
          <a:noFill/>
        </p:spPr>
        <p:txBody>
          <a:bodyPr wrap="none" rtlCol="0">
            <a:spAutoFit/>
          </a:bodyPr>
          <a:lstStyle/>
          <a:p>
            <a:r>
              <a:rPr lang="en-US" sz="2800" b="1" dirty="0"/>
              <a:t>{4}</a:t>
            </a:r>
          </a:p>
        </p:txBody>
      </p:sp>
      <mc:AlternateContent xmlns:mc="http://schemas.openxmlformats.org/markup-compatibility/2006" xmlns:a14="http://schemas.microsoft.com/office/drawing/2010/main">
        <mc:Choice Requires="a14">
          <p:sp>
            <p:nvSpPr>
              <p:cNvPr id="8" name="Rectangle 7"/>
              <p:cNvSpPr/>
              <p:nvPr/>
            </p:nvSpPr>
            <p:spPr>
              <a:xfrm>
                <a:off x="1476666" y="5669048"/>
                <a:ext cx="444961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𝜆</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−1.333</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+0.063=0</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476666" y="5669048"/>
                <a:ext cx="4449616" cy="523220"/>
              </a:xfrm>
              <a:prstGeom prst="rect">
                <a:avLst/>
              </a:prstGeom>
              <a:blipFill rotWithShape="0">
                <a:blip r:embed="rId6"/>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28</a:t>
            </a:fld>
            <a:endParaRPr lang="en-US"/>
          </a:p>
        </p:txBody>
      </p:sp>
    </p:spTree>
    <p:extLst>
      <p:ext uri="{BB962C8B-B14F-4D97-AF65-F5344CB8AC3E}">
        <p14:creationId xmlns:p14="http://schemas.microsoft.com/office/powerpoint/2010/main" val="202256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P spid="12" grpId="0" animBg="1"/>
      <p:bldP spid="17" grpId="0" animBg="1"/>
      <p:bldP spid="21" grpId="0" animBg="1"/>
      <p:bldP spid="25"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Compute Eigenvalues</a:t>
            </a:r>
          </a:p>
        </p:txBody>
      </p:sp>
      <p:sp>
        <p:nvSpPr>
          <p:cNvPr id="12" name="TextBox 11"/>
          <p:cNvSpPr txBox="1"/>
          <p:nvPr/>
        </p:nvSpPr>
        <p:spPr>
          <a:xfrm>
            <a:off x="461319" y="1540306"/>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11" name="Rectangle 10"/>
              <p:cNvSpPr/>
              <p:nvPr/>
            </p:nvSpPr>
            <p:spPr>
              <a:xfrm>
                <a:off x="3068798" y="1540306"/>
                <a:ext cx="46307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0" smtClean="0">
                          <a:latin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𝜆</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−1.333</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+0.063=0</m:t>
                      </m:r>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3068798" y="1540306"/>
                <a:ext cx="4630755" cy="523220"/>
              </a:xfrm>
              <a:prstGeom prst="rect">
                <a:avLst/>
              </a:prstGeom>
              <a:blipFill>
                <a:blip r:embed="rId3"/>
                <a:stretch>
                  <a:fillRect/>
                </a:stretch>
              </a:blipFill>
            </p:spPr>
            <p:txBody>
              <a:bodyPr/>
              <a:lstStyle/>
              <a:p>
                <a:r>
                  <a:rPr lang="en-US">
                    <a:noFill/>
                  </a:rPr>
                  <a:t> </a:t>
                </a:r>
              </a:p>
            </p:txBody>
          </p:sp>
        </mc:Fallback>
      </mc:AlternateContent>
      <p:sp>
        <p:nvSpPr>
          <p:cNvPr id="13" name="TextBox 12"/>
          <p:cNvSpPr txBox="1"/>
          <p:nvPr/>
        </p:nvSpPr>
        <p:spPr>
          <a:xfrm>
            <a:off x="461318" y="2557603"/>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5" name="Rectangle 4"/>
              <p:cNvSpPr/>
              <p:nvPr/>
            </p:nvSpPr>
            <p:spPr>
              <a:xfrm>
                <a:off x="1705266" y="2312023"/>
                <a:ext cx="3458126" cy="1014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𝑏</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𝑎𝑐</m:t>
                              </m:r>
                            </m:e>
                          </m:rad>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r>
                        <a:rPr lang="en-US" sz="2800" b="0" i="1" smtClean="0">
                          <a:latin typeface="Cambria Math" panose="02040503050406030204" pitchFamily="18" charset="0"/>
                        </a:rPr>
                        <m:t>=0</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705266" y="2312023"/>
                <a:ext cx="3458126" cy="10143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939809" y="2158454"/>
                <a:ext cx="11812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=1</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5939809" y="2158454"/>
                <a:ext cx="118122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939808" y="2591137"/>
                <a:ext cx="207204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rPr>
                        <m:t>=−1.333</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5939808" y="2591137"/>
                <a:ext cx="2072041"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939808" y="3023820"/>
                <a:ext cx="177901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=0.063</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5939808" y="3023820"/>
                <a:ext cx="1779013" cy="523220"/>
              </a:xfrm>
              <a:prstGeom prst="rect">
                <a:avLst/>
              </a:prstGeom>
              <a:blipFill rotWithShape="0">
                <a:blip r:embed="rId7"/>
                <a:stretch>
                  <a:fillRect/>
                </a:stretch>
              </a:blipFill>
            </p:spPr>
            <p:txBody>
              <a:bodyPr/>
              <a:lstStyle/>
              <a:p>
                <a:r>
                  <a:rPr lang="en-US">
                    <a:noFill/>
                  </a:rPr>
                  <a:t> </a:t>
                </a:r>
              </a:p>
            </p:txBody>
          </p:sp>
        </mc:Fallback>
      </mc:AlternateContent>
      <p:sp>
        <p:nvSpPr>
          <p:cNvPr id="14" name="TextBox 13"/>
          <p:cNvSpPr txBox="1"/>
          <p:nvPr/>
        </p:nvSpPr>
        <p:spPr>
          <a:xfrm>
            <a:off x="461317" y="4089738"/>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xmlns:a14="http://schemas.microsoft.com/office/drawing/2010/main">
        <mc:Choice Requires="a14">
          <p:sp>
            <p:nvSpPr>
              <p:cNvPr id="9" name="Rectangle 8"/>
              <p:cNvSpPr/>
              <p:nvPr/>
            </p:nvSpPr>
            <p:spPr>
              <a:xfrm>
                <a:off x="1705264" y="3799915"/>
                <a:ext cx="8560613" cy="1102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−1.333</m:t>
                              </m:r>
                            </m:e>
                          </m: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(−1.333)</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−4(1)(0.063)</m:t>
                              </m:r>
                            </m:e>
                          </m:rad>
                        </m:num>
                        <m:den>
                          <m:r>
                            <a:rPr lang="en-US" sz="2800" b="0" i="1" smtClean="0">
                              <a:latin typeface="Cambria Math" panose="02040503050406030204" pitchFamily="18" charset="0"/>
                            </a:rPr>
                            <m:t>2(1)</m:t>
                          </m:r>
                        </m:den>
                      </m:f>
                      <m:r>
                        <a:rPr lang="en-US" sz="2800" b="0" i="1" smtClean="0">
                          <a:latin typeface="Cambria Math" panose="02040503050406030204" pitchFamily="18" charset="0"/>
                        </a:rPr>
                        <m:t>=1.284</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05264" y="3799915"/>
                <a:ext cx="8560613" cy="1102866"/>
              </a:xfrm>
              <a:prstGeom prst="rect">
                <a:avLst/>
              </a:prstGeom>
              <a:blipFill rotWithShape="0">
                <a:blip r:embed="rId8"/>
                <a:stretch>
                  <a:fillRect/>
                </a:stretch>
              </a:blipFill>
            </p:spPr>
            <p:txBody>
              <a:bodyPr/>
              <a:lstStyle/>
              <a:p>
                <a:r>
                  <a:rPr lang="en-US">
                    <a:noFill/>
                  </a:rPr>
                  <a:t> </a:t>
                </a:r>
              </a:p>
            </p:txBody>
          </p:sp>
        </mc:Fallback>
      </mc:AlternateContent>
      <p:sp>
        <p:nvSpPr>
          <p:cNvPr id="15" name="TextBox 14"/>
          <p:cNvSpPr txBox="1"/>
          <p:nvPr/>
        </p:nvSpPr>
        <p:spPr>
          <a:xfrm>
            <a:off x="461316" y="5680805"/>
            <a:ext cx="614271" cy="523220"/>
          </a:xfrm>
          <a:prstGeom prst="rect">
            <a:avLst/>
          </a:prstGeom>
          <a:noFill/>
        </p:spPr>
        <p:txBody>
          <a:bodyPr wrap="none" rtlCol="0">
            <a:spAutoFit/>
          </a:bodyPr>
          <a:lstStyle/>
          <a:p>
            <a:r>
              <a:rPr lang="en-US" sz="2800" b="1" dirty="0"/>
              <a:t>{4}</a:t>
            </a:r>
          </a:p>
        </p:txBody>
      </p:sp>
      <mc:AlternateContent xmlns:mc="http://schemas.openxmlformats.org/markup-compatibility/2006" xmlns:a14="http://schemas.microsoft.com/office/drawing/2010/main">
        <mc:Choice Requires="a14">
          <p:sp>
            <p:nvSpPr>
              <p:cNvPr id="10" name="Rectangle 9"/>
              <p:cNvSpPr/>
              <p:nvPr/>
            </p:nvSpPr>
            <p:spPr>
              <a:xfrm>
                <a:off x="1705265" y="5392067"/>
                <a:ext cx="8568884" cy="1102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−1.333</m:t>
                              </m:r>
                            </m:e>
                          </m: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(−1.333)</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−4(1)(0.063)</m:t>
                              </m:r>
                            </m:e>
                          </m:rad>
                        </m:num>
                        <m:den>
                          <m:r>
                            <a:rPr lang="en-US" sz="2800" b="0" i="1" smtClean="0">
                              <a:latin typeface="Cambria Math" panose="02040503050406030204" pitchFamily="18" charset="0"/>
                            </a:rPr>
                            <m:t>2(1)</m:t>
                          </m:r>
                        </m:den>
                      </m:f>
                      <m:r>
                        <a:rPr lang="en-US" sz="2800" b="0" i="1" smtClean="0">
                          <a:latin typeface="Cambria Math" panose="02040503050406030204" pitchFamily="18" charset="0"/>
                        </a:rPr>
                        <m:t>=0.050</m:t>
                      </m:r>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705265" y="5392067"/>
                <a:ext cx="8568884" cy="1102866"/>
              </a:xfrm>
              <a:prstGeom prst="rect">
                <a:avLst/>
              </a:prstGeom>
              <a:blipFill rotWithShape="0">
                <a:blip r:embed="rId9"/>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29</a:t>
            </a:fld>
            <a:endParaRPr lang="en-US"/>
          </a:p>
        </p:txBody>
      </p:sp>
    </p:spTree>
    <p:extLst>
      <p:ext uri="{BB962C8B-B14F-4D97-AF65-F5344CB8AC3E}">
        <p14:creationId xmlns:p14="http://schemas.microsoft.com/office/powerpoint/2010/main" val="421835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655" y="3032479"/>
            <a:ext cx="7476691" cy="793042"/>
          </a:xfrm>
        </p:spPr>
        <p:txBody>
          <a:bodyPr>
            <a:normAutofit/>
          </a:bodyPr>
          <a:lstStyle/>
          <a:p>
            <a:r>
              <a:rPr lang="en-US" sz="4800" dirty="0"/>
              <a:t>Dimension Reduction</a:t>
            </a:r>
          </a:p>
        </p:txBody>
      </p:sp>
      <p:sp>
        <p:nvSpPr>
          <p:cNvPr id="4" name="Slide Number Placeholder 3"/>
          <p:cNvSpPr>
            <a:spLocks noGrp="1"/>
          </p:cNvSpPr>
          <p:nvPr>
            <p:ph type="sldNum" sz="quarter" idx="12"/>
          </p:nvPr>
        </p:nvSpPr>
        <p:spPr/>
        <p:txBody>
          <a:bodyPr/>
          <a:lstStyle/>
          <a:p>
            <a:fld id="{A68A6A9C-CF19-486F-9A39-76891C8C81BB}" type="slidenum">
              <a:rPr lang="en-US" smtClean="0"/>
              <a:t>3</a:t>
            </a:fld>
            <a:endParaRPr lang="en-US"/>
          </a:p>
        </p:txBody>
      </p:sp>
    </p:spTree>
    <p:extLst>
      <p:ext uri="{BB962C8B-B14F-4D97-AF65-F5344CB8AC3E}">
        <p14:creationId xmlns:p14="http://schemas.microsoft.com/office/powerpoint/2010/main" val="3119811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mc:AlternateContent xmlns:mc="http://schemas.openxmlformats.org/markup-compatibility/2006" xmlns:a14="http://schemas.microsoft.com/office/drawing/2010/main">
        <mc:Choice Requires="a14">
          <p:sp>
            <p:nvSpPr>
              <p:cNvPr id="6" name="Rectangle 5"/>
              <p:cNvSpPr/>
              <p:nvPr/>
            </p:nvSpPr>
            <p:spPr>
              <a:xfrm>
                <a:off x="6515804" y="1167063"/>
                <a:ext cx="3341428" cy="819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i="0">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e>
                            </m:mr>
                          </m:m>
                        </m:e>
                      </m:d>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6515804" y="1167063"/>
                <a:ext cx="3341428" cy="8195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717958" y="2090586"/>
                <a:ext cx="594335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𝑡𝑟𝑎𝑐𝑒</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𝑨</m:t>
                          </m:r>
                        </m:e>
                      </m:d>
                      <m:r>
                        <a:rPr lang="en-US" sz="2800" i="0">
                          <a:latin typeface="Cambria Math" panose="02040503050406030204" pitchFamily="18" charset="0"/>
                        </a:rPr>
                        <m:t>=</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0.617+0.717</m:t>
                          </m:r>
                        </m:e>
                      </m:d>
                      <m:r>
                        <a:rPr lang="en-US" sz="2800" b="0" i="0" smtClean="0">
                          <a:latin typeface="Cambria Math" panose="02040503050406030204" pitchFamily="18" charset="0"/>
                        </a:rPr>
                        <m:t>=1.334</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717958" y="2090586"/>
                <a:ext cx="59433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717958" y="2758482"/>
                <a:ext cx="581409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1.284+0.050</m:t>
                          </m:r>
                        </m:e>
                      </m:d>
                      <m:r>
                        <a:rPr lang="en-US" sz="2800" b="0" i="0" smtClean="0">
                          <a:latin typeface="Cambria Math" panose="02040503050406030204" pitchFamily="18" charset="0"/>
                        </a:rPr>
                        <m:t>=1.334</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717958" y="2758482"/>
                <a:ext cx="5814092" cy="523220"/>
              </a:xfrm>
              <a:prstGeom prst="rect">
                <a:avLst/>
              </a:prstGeom>
              <a:blipFill>
                <a:blip r:embed="rId5"/>
                <a:stretch>
                  <a:fillRect/>
                </a:stretch>
              </a:blipFill>
            </p:spPr>
            <p:txBody>
              <a:bodyPr/>
              <a:lstStyle/>
              <a:p>
                <a:r>
                  <a:rPr lang="en-US">
                    <a:noFill/>
                  </a:rPr>
                  <a:t> </a:t>
                </a:r>
              </a:p>
            </p:txBody>
          </p:sp>
        </mc:Fallback>
      </mc:AlternateContent>
      <p:sp>
        <p:nvSpPr>
          <p:cNvPr id="5" name="Content Placeholder 2"/>
          <p:cNvSpPr>
            <a:spLocks noGrp="1"/>
          </p:cNvSpPr>
          <p:nvPr>
            <p:ph idx="1"/>
          </p:nvPr>
        </p:nvSpPr>
        <p:spPr>
          <a:xfrm>
            <a:off x="1261872" y="3444032"/>
            <a:ext cx="8595360" cy="436359"/>
          </a:xfrm>
        </p:spPr>
        <p:txBody>
          <a:bodyPr>
            <a:normAutofit/>
          </a:bodyPr>
          <a:lstStyle/>
          <a:p>
            <a:pPr marL="0" indent="0">
              <a:buNone/>
            </a:pPr>
            <a:r>
              <a:rPr lang="en-US" dirty="0"/>
              <a:t>You can write Eigenvalues as a percentage of trace(A)</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9" name="Rectangle 8"/>
              <p:cNvSpPr/>
              <p:nvPr/>
            </p:nvSpPr>
            <p:spPr>
              <a:xfrm>
                <a:off x="1717958" y="3889777"/>
                <a:ext cx="6526338" cy="987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𝑡𝑟𝑎𝑐𝑒</m:t>
                          </m:r>
                          <m:r>
                            <a:rPr lang="en-US" sz="2800" b="0" i="1" smtClean="0">
                              <a:latin typeface="Cambria Math" panose="02040503050406030204" pitchFamily="18" charset="0"/>
                            </a:rPr>
                            <m:t>(</m:t>
                          </m:r>
                          <m:r>
                            <a:rPr lang="en-US" sz="2800" b="1" i="1" smtClean="0">
                              <a:latin typeface="Cambria Math" panose="02040503050406030204" pitchFamily="18" charset="0"/>
                            </a:rPr>
                            <m:t>𝑨</m:t>
                          </m:r>
                          <m:r>
                            <a:rPr lang="en-US" sz="2800" b="0" i="1" smtClean="0">
                              <a:latin typeface="Cambria Math" panose="02040503050406030204" pitchFamily="18" charset="0"/>
                            </a:rPr>
                            <m:t>)</m:t>
                          </m:r>
                        </m:den>
                      </m:f>
                      <m:r>
                        <a:rPr lang="en-US" sz="2800" b="0" i="1" smtClean="0">
                          <a:latin typeface="Cambria Math" panose="02040503050406030204" pitchFamily="18" charset="0"/>
                        </a:rPr>
                        <m:t>∗100</m:t>
                      </m:r>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1.284</m:t>
                          </m:r>
                        </m:num>
                        <m:den>
                          <m:r>
                            <a:rPr lang="en-US" sz="2800" b="0" i="1" smtClean="0">
                              <a:latin typeface="Cambria Math" panose="02040503050406030204" pitchFamily="18" charset="0"/>
                            </a:rPr>
                            <m:t>1.334</m:t>
                          </m:r>
                        </m:den>
                      </m:f>
                      <m:r>
                        <a:rPr lang="en-US" sz="2800" b="0" i="1" smtClean="0">
                          <a:latin typeface="Cambria Math" panose="02040503050406030204" pitchFamily="18" charset="0"/>
                        </a:rPr>
                        <m:t>∗100=96.25%</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17958" y="3889777"/>
                <a:ext cx="6526338" cy="9870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717958" y="4896758"/>
                <a:ext cx="6327566" cy="987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2</m:t>
                              </m:r>
                            </m:sub>
                          </m:sSub>
                        </m:num>
                        <m:den>
                          <m:r>
                            <a:rPr lang="en-US" sz="2800" b="0" i="1" smtClean="0">
                              <a:latin typeface="Cambria Math" panose="02040503050406030204" pitchFamily="18" charset="0"/>
                            </a:rPr>
                            <m:t>𝑡𝑟𝑎𝑐𝑒</m:t>
                          </m:r>
                          <m:r>
                            <a:rPr lang="en-US" sz="2800" b="0" i="1" smtClean="0">
                              <a:latin typeface="Cambria Math" panose="02040503050406030204" pitchFamily="18" charset="0"/>
                            </a:rPr>
                            <m:t>(</m:t>
                          </m:r>
                          <m:r>
                            <a:rPr lang="en-US" sz="2800" b="1" i="1" smtClean="0">
                              <a:latin typeface="Cambria Math" panose="02040503050406030204" pitchFamily="18" charset="0"/>
                            </a:rPr>
                            <m:t>𝑨</m:t>
                          </m:r>
                          <m:r>
                            <a:rPr lang="en-US" sz="2800" b="0" i="1" smtClean="0">
                              <a:latin typeface="Cambria Math" panose="02040503050406030204" pitchFamily="18" charset="0"/>
                            </a:rPr>
                            <m:t>)</m:t>
                          </m:r>
                        </m:den>
                      </m:f>
                      <m:r>
                        <a:rPr lang="en-US" sz="2800" b="0" i="1" smtClean="0">
                          <a:latin typeface="Cambria Math" panose="02040503050406030204" pitchFamily="18" charset="0"/>
                        </a:rPr>
                        <m:t>∗100</m:t>
                      </m:r>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0.050</m:t>
                          </m:r>
                        </m:num>
                        <m:den>
                          <m:r>
                            <a:rPr lang="en-US" sz="2800" b="0" i="1" smtClean="0">
                              <a:latin typeface="Cambria Math" panose="02040503050406030204" pitchFamily="18" charset="0"/>
                            </a:rPr>
                            <m:t>1.334</m:t>
                          </m:r>
                        </m:den>
                      </m:f>
                      <m:r>
                        <a:rPr lang="en-US" sz="2800" b="0" i="1" smtClean="0">
                          <a:latin typeface="Cambria Math" panose="02040503050406030204" pitchFamily="18" charset="0"/>
                        </a:rPr>
                        <m:t>∗100=3.75%</m:t>
                      </m:r>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717958" y="4896758"/>
                <a:ext cx="6327566" cy="9870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1261872" y="6063916"/>
                <a:ext cx="8595360" cy="48126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Tx/>
                  <a:buSzPct val="80000"/>
                  <a:buFont typeface="Arial" pitchFamily="34" charset="0"/>
                  <a:buChar char="•"/>
                  <a:defRPr sz="2000" kern="1200" spc="10" baseline="0">
                    <a:solidFill>
                      <a:schemeClr val="tx1">
                        <a:lumMod val="65000"/>
                        <a:lumOff val="35000"/>
                      </a:schemeClr>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300"/>
                  </a:spcBef>
                  <a:spcAft>
                    <a:spcPts val="300"/>
                  </a:spcAft>
                  <a:buClrTx/>
                  <a:buFont typeface="Wingdings 2" pitchFamily="18" charset="2"/>
                  <a:buChar char=""/>
                  <a:defRPr sz="1800" kern="1200">
                    <a:solidFill>
                      <a:schemeClr val="tx1">
                        <a:lumMod val="65000"/>
                        <a:lumOff val="35000"/>
                      </a:schemeClr>
                    </a:solidFill>
                    <a:latin typeface="Calibri" panose="020F0502020204030204" pitchFamily="34" charset="0"/>
                    <a:ea typeface="+mn-ea"/>
                    <a:cs typeface="+mn-cs"/>
                  </a:defRPr>
                </a:lvl2pPr>
                <a:lvl3pPr marL="731520" indent="-182880" algn="l" defTabSz="914400" rtl="0" eaLnBrk="1" latinLnBrk="0" hangingPunct="1">
                  <a:lnSpc>
                    <a:spcPct val="90000"/>
                  </a:lnSpc>
                  <a:spcBef>
                    <a:spcPts val="300"/>
                  </a:spcBef>
                  <a:spcAft>
                    <a:spcPts val="300"/>
                  </a:spcAft>
                  <a:buClrTx/>
                  <a:buFont typeface="Wingdings 2" pitchFamily="18" charset="2"/>
                  <a:buChar char=""/>
                  <a:defRPr sz="1600" kern="1200">
                    <a:solidFill>
                      <a:schemeClr val="tx1">
                        <a:lumMod val="65000"/>
                        <a:lumOff val="35000"/>
                      </a:schemeClr>
                    </a:solidFill>
                    <a:latin typeface="Calibri" panose="020F0502020204030204" pitchFamily="34" charset="0"/>
                    <a:ea typeface="+mn-ea"/>
                    <a:cs typeface="+mn-cs"/>
                  </a:defRPr>
                </a:lvl3pPr>
                <a:lvl4pPr marL="100584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4pPr>
                <a:lvl5pPr marL="128016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r>
                  <a:rPr lang="en-US" sz="2400" dirty="0">
                    <a:solidFill>
                      <a:schemeClr val="tx1"/>
                    </a:solidFill>
                    <a:latin typeface="+mn-lt"/>
                  </a:rPr>
                  <a:t>The largest Eigenvalue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a:solidFill>
                              <a:schemeClr val="tx1"/>
                            </a:solidFill>
                            <a:latin typeface="Cambria Math" panose="02040503050406030204" pitchFamily="18" charset="0"/>
                            <a:ea typeface="Cambria Math" panose="02040503050406030204" pitchFamily="18" charset="0"/>
                          </a:rPr>
                          <m:t>𝜆</m:t>
                        </m:r>
                      </m:e>
                      <m:sub>
                        <m:r>
                          <a:rPr lang="en-US" sz="2400">
                            <a:solidFill>
                              <a:schemeClr val="tx1"/>
                            </a:solidFill>
                            <a:latin typeface="Cambria Math" panose="02040503050406030204" pitchFamily="18" charset="0"/>
                            <a:ea typeface="Cambria Math" panose="02040503050406030204" pitchFamily="18" charset="0"/>
                          </a:rPr>
                          <m:t>1</m:t>
                        </m:r>
                      </m:sub>
                    </m:sSub>
                  </m:oMath>
                </a14:m>
                <a:r>
                  <a:rPr lang="en-US" sz="2400" dirty="0">
                    <a:solidFill>
                      <a:schemeClr val="tx1"/>
                    </a:solidFill>
                    <a:latin typeface="+mn-lt"/>
                  </a:rPr>
                  <a:t>) is referred to as the </a:t>
                </a:r>
                <a:r>
                  <a:rPr lang="en-US" sz="2400" dirty="0">
                    <a:solidFill>
                      <a:srgbClr val="00853E"/>
                    </a:solidFill>
                    <a:latin typeface="+mn-lt"/>
                  </a:rPr>
                  <a:t>principal Eigenvalue</a:t>
                </a: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1261872" y="6063916"/>
                <a:ext cx="8595360" cy="481263"/>
              </a:xfrm>
              <a:prstGeom prst="rect">
                <a:avLst/>
              </a:prstGeom>
              <a:blipFill>
                <a:blip r:embed="rId8"/>
                <a:stretch>
                  <a:fillRect l="-1064" t="-13924" r="-780" b="-202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30</a:t>
            </a:fld>
            <a:endParaRPr lang="en-US"/>
          </a:p>
        </p:txBody>
      </p:sp>
    </p:spTree>
    <p:extLst>
      <p:ext uri="{BB962C8B-B14F-4D97-AF65-F5344CB8AC3E}">
        <p14:creationId xmlns:p14="http://schemas.microsoft.com/office/powerpoint/2010/main" val="299491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5" grpId="0" build="p"/>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Observation</a:t>
            </a:r>
          </a:p>
        </p:txBody>
      </p:sp>
      <p:sp>
        <p:nvSpPr>
          <p:cNvPr id="3" name="Content Placeholder 2"/>
          <p:cNvSpPr>
            <a:spLocks noGrp="1"/>
          </p:cNvSpPr>
          <p:nvPr>
            <p:ph idx="1"/>
          </p:nvPr>
        </p:nvSpPr>
        <p:spPr>
          <a:xfrm>
            <a:off x="454069" y="1532239"/>
            <a:ext cx="10428115" cy="661288"/>
          </a:xfrm>
        </p:spPr>
        <p:txBody>
          <a:bodyPr/>
          <a:lstStyle/>
          <a:p>
            <a:pPr marL="0" indent="0">
              <a:buNone/>
            </a:pPr>
            <a:r>
              <a:rPr lang="en-US" dirty="0"/>
              <a:t>The product of the Eigenvalues is the determinant of the matrix</a:t>
            </a:r>
          </a:p>
        </p:txBody>
      </p:sp>
      <mc:AlternateContent xmlns:mc="http://schemas.openxmlformats.org/markup-compatibility/2006" xmlns:a14="http://schemas.microsoft.com/office/drawing/2010/main">
        <mc:Choice Requires="a14">
          <p:sp>
            <p:nvSpPr>
              <p:cNvPr id="5" name="Rectangle 4"/>
              <p:cNvSpPr/>
              <p:nvPr/>
            </p:nvSpPr>
            <p:spPr>
              <a:xfrm>
                <a:off x="1540468" y="2320260"/>
                <a:ext cx="3341428" cy="819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i="0">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e>
                            </m:mr>
                          </m:m>
                        </m:e>
                      </m:d>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540468" y="2320260"/>
                <a:ext cx="3341428" cy="8195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40468" y="3659692"/>
                <a:ext cx="83167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𝑑𝑒𝑡</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𝑨</m:t>
                          </m:r>
                        </m:e>
                      </m:d>
                      <m:r>
                        <a:rPr lang="en-US" sz="2800" i="0">
                          <a:latin typeface="Cambria Math" panose="02040503050406030204" pitchFamily="18" charset="0"/>
                        </a:rPr>
                        <m:t>=</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0.617∗0.717</m:t>
                          </m:r>
                        </m:e>
                      </m:d>
                      <m:r>
                        <a:rPr lang="en-US" sz="2800" b="0" i="0" smtClean="0">
                          <a:latin typeface="Cambria Math" panose="02040503050406030204" pitchFamily="18" charset="0"/>
                        </a:rPr>
                        <m:t>−(0.615∗0.615)=0.064</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540468" y="3659692"/>
                <a:ext cx="831676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540468" y="4664474"/>
                <a:ext cx="57047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1.284∗0.050</m:t>
                          </m:r>
                        </m:e>
                      </m:d>
                      <m:r>
                        <a:rPr lang="en-US" sz="2800" b="0" i="0" smtClean="0">
                          <a:latin typeface="Cambria Math" panose="02040503050406030204" pitchFamily="18" charset="0"/>
                        </a:rPr>
                        <m:t>=0.064</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540468" y="4664474"/>
                <a:ext cx="5704703" cy="523220"/>
              </a:xfrm>
              <a:prstGeom prst="rect">
                <a:avLst/>
              </a:prstGeom>
              <a:blipFill>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31</a:t>
            </a:fld>
            <a:endParaRPr lang="en-US"/>
          </a:p>
        </p:txBody>
      </p:sp>
    </p:spTree>
    <p:extLst>
      <p:ext uri="{BB962C8B-B14F-4D97-AF65-F5344CB8AC3E}">
        <p14:creationId xmlns:p14="http://schemas.microsoft.com/office/powerpoint/2010/main" val="340841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Calculate Eigenvectors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069" y="1532238"/>
                <a:ext cx="10428115" cy="2165873"/>
              </a:xfrm>
            </p:spPr>
            <p:txBody>
              <a:bodyPr/>
              <a:lstStyle/>
              <a:p>
                <a:r>
                  <a:rPr lang="en-US" dirty="0"/>
                  <a:t>An </a:t>
                </a:r>
                <a:r>
                  <a:rPr lang="en-US" dirty="0">
                    <a:solidFill>
                      <a:srgbClr val="00853E"/>
                    </a:solidFill>
                  </a:rPr>
                  <a:t>Eigenvector</a:t>
                </a:r>
                <a:r>
                  <a:rPr lang="en-US" dirty="0"/>
                  <a:t> is the magnitude and direction of a path through the data</a:t>
                </a:r>
              </a:p>
              <a:p>
                <a:r>
                  <a:rPr lang="en-US" dirty="0"/>
                  <a:t>For each Eigenvalue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oMath>
                </a14:m>
                <a:r>
                  <a:rPr lang="en-US" dirty="0"/>
                  <a:t>, there is a set of associated Eigenvectors</a:t>
                </a:r>
              </a:p>
              <a:p>
                <a:pPr lvl="1"/>
                <a:r>
                  <a:rPr lang="en-US" dirty="0"/>
                  <a:t>The number of Eigenvectors in the set is infinite</a:t>
                </a:r>
              </a:p>
              <a:p>
                <a:pPr lvl="1"/>
                <a:r>
                  <a:rPr lang="en-US" dirty="0"/>
                  <a:t>Eigenvectors corresponding to different Eigenvalues are linearly independent</a:t>
                </a:r>
              </a:p>
              <a:p>
                <a:r>
                  <a:rPr lang="en-US" dirty="0"/>
                  <a:t>Given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oMath>
                </a14:m>
                <a:r>
                  <a:rPr lang="en-US" dirty="0"/>
                  <a:t>, find a vector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𝒁</m:t>
                        </m:r>
                      </m:e>
                    </m:acc>
                  </m:oMath>
                </a14:m>
                <a:r>
                  <a:rPr lang="en-US" dirty="0"/>
                  <a:t>such that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𝑨</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r>
                          <a:rPr lang="en-US" b="1" i="1" smtClean="0">
                            <a:latin typeface="Cambria Math" panose="02040503050406030204" pitchFamily="18" charset="0"/>
                          </a:rPr>
                          <m:t>𝑰</m:t>
                        </m:r>
                      </m:e>
                    </m:d>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𝒁</m:t>
                        </m:r>
                      </m:e>
                    </m:acc>
                    <m:r>
                      <a:rPr lang="en-US" b="0" i="1"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069" y="1532238"/>
                <a:ext cx="10428115" cy="2165873"/>
              </a:xfrm>
              <a:blipFill>
                <a:blip r:embed="rId3"/>
                <a:stretch>
                  <a:fillRect l="-351" t="-843"/>
                </a:stretch>
              </a:blipFill>
            </p:spPr>
            <p:txBody>
              <a:bodyPr/>
              <a:lstStyle/>
              <a:p>
                <a:r>
                  <a:rPr lang="en-US">
                    <a:noFill/>
                  </a:rPr>
                  <a:t> </a:t>
                </a:r>
              </a:p>
            </p:txBody>
          </p:sp>
        </mc:Fallback>
      </mc:AlternateContent>
      <p:sp>
        <p:nvSpPr>
          <p:cNvPr id="6" name="TextBox 5"/>
          <p:cNvSpPr txBox="1"/>
          <p:nvPr/>
        </p:nvSpPr>
        <p:spPr>
          <a:xfrm>
            <a:off x="461319" y="3861597"/>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5" name="TextBox 4"/>
              <p:cNvSpPr txBox="1"/>
              <p:nvPr/>
            </p:nvSpPr>
            <p:spPr>
              <a:xfrm>
                <a:off x="2708301" y="3759582"/>
                <a:ext cx="5547609"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e>
                                </m:mr>
                              </m:m>
                            </m:e>
                          </m:d>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𝑖</m:t>
                              </m:r>
                            </m:sub>
                          </m:sSub>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1</m:t>
                                    </m:r>
                                  </m:e>
                                  <m:e>
                                    <m:r>
                                      <a:rPr lang="en-US" sz="2800" b="0" i="1" smtClean="0">
                                        <a:latin typeface="Cambria Math" panose="02040503050406030204" pitchFamily="18" charset="0"/>
                                        <a:ea typeface="Cambria Math" panose="02040503050406030204" pitchFamily="18" charset="0"/>
                                      </a:rPr>
                                      <m:t>0</m:t>
                                    </m:r>
                                  </m:e>
                                </m:mr>
                                <m:mr>
                                  <m:e>
                                    <m:r>
                                      <a:rPr lang="en-US" sz="2800" b="0" i="1" smtClean="0">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1</m:t>
                                    </m:r>
                                  </m:e>
                                </m:mr>
                              </m:m>
                            </m:e>
                          </m:d>
                        </m:e>
                      </m:d>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𝑍</m:t>
                          </m:r>
                        </m:e>
                      </m:acc>
                      <m:r>
                        <a:rPr lang="en-US" sz="2800" b="0" i="1" smtClean="0">
                          <a:latin typeface="Cambria Math" panose="02040503050406030204" pitchFamily="18" charset="0"/>
                        </a:rPr>
                        <m:t>=0</m:t>
                      </m:r>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708301" y="3759582"/>
                <a:ext cx="5547609" cy="727250"/>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461319" y="4880403"/>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7" name="TextBox 6"/>
              <p:cNvSpPr txBox="1"/>
              <p:nvPr/>
            </p:nvSpPr>
            <p:spPr>
              <a:xfrm>
                <a:off x="2708301" y="4778388"/>
                <a:ext cx="5404043" cy="820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e>
                                </m:mr>
                              </m:m>
                            </m:e>
                          </m:d>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𝑖</m:t>
                                        </m:r>
                                      </m:sub>
                                    </m:sSub>
                                  </m:e>
                                  <m:e>
                                    <m:r>
                                      <a:rPr lang="en-US" sz="2800" b="0" i="1" smtClean="0">
                                        <a:latin typeface="Cambria Math" panose="02040503050406030204" pitchFamily="18" charset="0"/>
                                        <a:ea typeface="Cambria Math" panose="02040503050406030204" pitchFamily="18" charset="0"/>
                                      </a:rPr>
                                      <m:t>0</m:t>
                                    </m:r>
                                  </m:e>
                                </m:mr>
                                <m:mr>
                                  <m:e>
                                    <m:r>
                                      <a:rPr lang="en-US" sz="2800" b="0" i="1" smtClean="0">
                                        <a:latin typeface="Cambria Math" panose="02040503050406030204" pitchFamily="18" charset="0"/>
                                        <a:ea typeface="Cambria Math" panose="02040503050406030204" pitchFamily="18" charset="0"/>
                                      </a:rPr>
                                      <m:t>0</m:t>
                                    </m:r>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ea typeface="Cambria Math" panose="02040503050406030204" pitchFamily="18" charset="0"/>
                                          </a:rPr>
                                          <m:t>𝑖</m:t>
                                        </m:r>
                                      </m:sub>
                                    </m:sSub>
                                  </m:e>
                                </m:mr>
                              </m:m>
                            </m:e>
                          </m:d>
                        </m:e>
                      </m:d>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𝑍</m:t>
                          </m:r>
                        </m:e>
                      </m:acc>
                      <m:r>
                        <a:rPr lang="en-US" sz="2800" b="0" i="1" smtClean="0">
                          <a:latin typeface="Cambria Math" panose="02040503050406030204" pitchFamily="18" charset="0"/>
                        </a:rPr>
                        <m:t>=0</m:t>
                      </m:r>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2708301" y="4778388"/>
                <a:ext cx="5404043" cy="820033"/>
              </a:xfrm>
              <a:prstGeom prst="rect">
                <a:avLst/>
              </a:prstGeom>
              <a:blipFill>
                <a:blip r:embed="rId5"/>
                <a:stretch>
                  <a:fillRect/>
                </a:stretch>
              </a:blipFill>
            </p:spPr>
            <p:txBody>
              <a:bodyPr/>
              <a:lstStyle/>
              <a:p>
                <a:r>
                  <a:rPr lang="en-US">
                    <a:noFill/>
                  </a:rPr>
                  <a:t> </a:t>
                </a:r>
              </a:p>
            </p:txBody>
          </p:sp>
        </mc:Fallback>
      </mc:AlternateContent>
      <p:sp>
        <p:nvSpPr>
          <p:cNvPr id="10" name="TextBox 9"/>
          <p:cNvSpPr txBox="1"/>
          <p:nvPr/>
        </p:nvSpPr>
        <p:spPr>
          <a:xfrm>
            <a:off x="454069" y="5995607"/>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xmlns:a14="http://schemas.microsoft.com/office/drawing/2010/main">
        <mc:Choice Requires="a14">
          <p:sp>
            <p:nvSpPr>
              <p:cNvPr id="9" name="TextBox 8"/>
              <p:cNvSpPr txBox="1"/>
              <p:nvPr/>
            </p:nvSpPr>
            <p:spPr>
              <a:xfrm>
                <a:off x="2701051" y="5893592"/>
                <a:ext cx="5209951" cy="820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𝑖</m:t>
                                        </m:r>
                                      </m:sub>
                                    </m:sSub>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𝑖</m:t>
                                        </m:r>
                                      </m:sub>
                                    </m:sSub>
                                  </m:e>
                                </m:mr>
                              </m:m>
                            </m:e>
                          </m:d>
                        </m:e>
                      </m:d>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𝑍</m:t>
                          </m:r>
                        </m:e>
                      </m:acc>
                      <m:r>
                        <a:rPr lang="en-US" sz="2800" b="0" i="1" smtClean="0">
                          <a:latin typeface="Cambria Math" panose="02040503050406030204" pitchFamily="18" charset="0"/>
                        </a:rPr>
                        <m:t>=0</m:t>
                      </m:r>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2701051" y="5893592"/>
                <a:ext cx="5209951" cy="820033"/>
              </a:xfrm>
              <a:prstGeom prst="rect">
                <a:avLst/>
              </a:prstGeom>
              <a:blipFill>
                <a:blip r:embed="rId6"/>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32</a:t>
            </a:fld>
            <a:endParaRPr lang="en-US"/>
          </a:p>
        </p:txBody>
      </p:sp>
    </p:spTree>
    <p:extLst>
      <p:ext uri="{BB962C8B-B14F-4D97-AF65-F5344CB8AC3E}">
        <p14:creationId xmlns:p14="http://schemas.microsoft.com/office/powerpoint/2010/main" val="143872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Calculate Eigenvectors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069" y="1532238"/>
                <a:ext cx="10428115" cy="549129"/>
              </a:xfrm>
            </p:spPr>
            <p:txBody>
              <a:bodyPr/>
              <a:lstStyle/>
              <a:p>
                <a:pPr marL="0" indent="0">
                  <a:buNone/>
                </a:pPr>
                <a:r>
                  <a:rPr lang="en-US" dirty="0"/>
                  <a:t>Consider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=1.284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069" y="1532238"/>
                <a:ext cx="10428115" cy="549129"/>
              </a:xfrm>
              <a:blipFill>
                <a:blip r:embed="rId3"/>
                <a:stretch>
                  <a:fillRect l="-468" t="-3333"/>
                </a:stretch>
              </a:blipFill>
            </p:spPr>
            <p:txBody>
              <a:bodyPr/>
              <a:lstStyle/>
              <a:p>
                <a:r>
                  <a:rPr lang="en-US">
                    <a:noFill/>
                  </a:rPr>
                  <a:t> </a:t>
                </a:r>
              </a:p>
            </p:txBody>
          </p:sp>
        </mc:Fallback>
      </mc:AlternateContent>
      <p:sp>
        <p:nvSpPr>
          <p:cNvPr id="14" name="TextBox 13"/>
          <p:cNvSpPr txBox="1"/>
          <p:nvPr/>
        </p:nvSpPr>
        <p:spPr>
          <a:xfrm>
            <a:off x="461319" y="2290474"/>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12" name="TextBox 11"/>
              <p:cNvSpPr txBox="1"/>
              <p:nvPr/>
            </p:nvSpPr>
            <p:spPr>
              <a:xfrm>
                <a:off x="1795765" y="2188459"/>
                <a:ext cx="6332696"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r>
                                      <a:rPr lang="en-US" sz="2800" b="0" i="1" smtClean="0">
                                        <a:latin typeface="Cambria Math" panose="02040503050406030204" pitchFamily="18" charset="0"/>
                                      </a:rPr>
                                      <m:t>−1.284</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r>
                                      <a:rPr lang="en-US" sz="2800" b="0" i="1" smtClean="0">
                                        <a:latin typeface="Cambria Math" panose="02040503050406030204" pitchFamily="18" charset="0"/>
                                      </a:rPr>
                                      <m:t>−1.284</m:t>
                                    </m:r>
                                  </m:e>
                                </m:mr>
                              </m:m>
                            </m:e>
                          </m:d>
                        </m:e>
                      </m:d>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𝑍</m:t>
                          </m:r>
                        </m:e>
                      </m:acc>
                      <m:r>
                        <a:rPr lang="en-US" sz="2800" b="0" i="1" smtClean="0">
                          <a:latin typeface="Cambria Math" panose="02040503050406030204" pitchFamily="18" charset="0"/>
                        </a:rPr>
                        <m:t>=0</m:t>
                      </m:r>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795765" y="2188459"/>
                <a:ext cx="6332696" cy="727250"/>
              </a:xfrm>
              <a:prstGeom prst="rect">
                <a:avLst/>
              </a:prstGeom>
              <a:blipFill>
                <a:blip r:embed="rId4"/>
                <a:stretch>
                  <a:fillRect/>
                </a:stretch>
              </a:blipFill>
            </p:spPr>
            <p:txBody>
              <a:bodyPr/>
              <a:lstStyle/>
              <a:p>
                <a:r>
                  <a:rPr lang="en-US">
                    <a:noFill/>
                  </a:rPr>
                  <a:t> </a:t>
                </a:r>
              </a:p>
            </p:txBody>
          </p:sp>
        </mc:Fallback>
      </mc:AlternateContent>
      <p:sp>
        <p:nvSpPr>
          <p:cNvPr id="15" name="TextBox 14"/>
          <p:cNvSpPr txBox="1"/>
          <p:nvPr/>
        </p:nvSpPr>
        <p:spPr>
          <a:xfrm>
            <a:off x="461319" y="3461117"/>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6" name="TextBox 5"/>
              <p:cNvSpPr txBox="1"/>
              <p:nvPr/>
            </p:nvSpPr>
            <p:spPr>
              <a:xfrm>
                <a:off x="1631980" y="3345989"/>
                <a:ext cx="5355119" cy="753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m:t>
                                    </m:r>
                                    <m:r>
                                      <a:rPr lang="en-US" sz="2800" i="1">
                                        <a:latin typeface="Cambria Math" panose="02040503050406030204" pitchFamily="18" charset="0"/>
                                      </a:rPr>
                                      <m:t>0.667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−0.567</m:t>
                                    </m:r>
                                  </m:e>
                                </m:mr>
                              </m:m>
                            </m:e>
                          </m:d>
                        </m:e>
                      </m:d>
                      <m:d>
                        <m:dPr>
                          <m:begChr m:val="["/>
                          <m:endChr m:val="]"/>
                          <m:ctrlPr>
                            <a:rPr lang="en-US" sz="2800" i="1" smtClean="0">
                              <a:latin typeface="Cambria Math" panose="02040503050406030204" pitchFamily="18" charset="0"/>
                            </a:rPr>
                          </m:ctrlPr>
                        </m:dPr>
                        <m:e>
                          <m:m>
                            <m:mPr>
                              <m:mcs>
                                <m:mc>
                                  <m:mcPr>
                                    <m:count m:val="1"/>
                                    <m:mcJc m:val="center"/>
                                  </m:mcPr>
                                </m:mc>
                              </m:mcs>
                              <m:ctrlPr>
                                <a:rPr lang="en-US" sz="2800" i="1" smtClean="0">
                                  <a:latin typeface="Cambria Math" panose="02040503050406030204" pitchFamily="18" charset="0"/>
                                </a:rPr>
                              </m:ctrlPr>
                            </m:mP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1</m:t>
                                    </m:r>
                                  </m:sub>
                                </m:sSub>
                              </m:e>
                            </m:m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2</m:t>
                                    </m:r>
                                  </m:sub>
                                </m:sSub>
                              </m:e>
                            </m:mr>
                          </m:m>
                        </m:e>
                      </m:d>
                      <m:r>
                        <a:rPr lang="en-US" sz="2800" b="0" i="1" smtClean="0">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0</m:t>
                                </m:r>
                              </m:e>
                            </m:mr>
                            <m:mr>
                              <m:e>
                                <m:r>
                                  <a:rPr lang="en-US" sz="3200" b="0" i="1" smtClean="0">
                                    <a:latin typeface="Cambria Math" panose="02040503050406030204" pitchFamily="18" charset="0"/>
                                  </a:rPr>
                                  <m:t>0</m:t>
                                </m:r>
                              </m:e>
                            </m:mr>
                          </m:m>
                        </m:e>
                      </m:d>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631980" y="3345989"/>
                <a:ext cx="5355119" cy="753476"/>
              </a:xfrm>
              <a:prstGeom prst="rect">
                <a:avLst/>
              </a:prstGeom>
              <a:blipFill>
                <a:blip r:embed="rId5"/>
                <a:stretch>
                  <a:fillRect/>
                </a:stretch>
              </a:blipFill>
            </p:spPr>
            <p:txBody>
              <a:bodyPr/>
              <a:lstStyle/>
              <a:p>
                <a:r>
                  <a:rPr lang="en-US">
                    <a:noFill/>
                  </a:rPr>
                  <a:t> </a:t>
                </a:r>
              </a:p>
            </p:txBody>
          </p:sp>
        </mc:Fallback>
      </mc:AlternateContent>
      <p:sp>
        <p:nvSpPr>
          <p:cNvPr id="16" name="TextBox 15"/>
          <p:cNvSpPr txBox="1"/>
          <p:nvPr/>
        </p:nvSpPr>
        <p:spPr>
          <a:xfrm>
            <a:off x="461319" y="4473646"/>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xmlns:a14="http://schemas.microsoft.com/office/drawing/2010/main">
        <mc:Choice Requires="a14">
          <p:sp>
            <p:nvSpPr>
              <p:cNvPr id="8" name="TextBox 7"/>
              <p:cNvSpPr txBox="1"/>
              <p:nvPr/>
            </p:nvSpPr>
            <p:spPr>
              <a:xfrm>
                <a:off x="1631980" y="4550590"/>
                <a:ext cx="3333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−0.667</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+0.615</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631980" y="4550590"/>
                <a:ext cx="3333797" cy="369332"/>
              </a:xfrm>
              <a:prstGeom prst="rect">
                <a:avLst/>
              </a:prstGeom>
              <a:blipFill>
                <a:blip r:embed="rId6"/>
                <a:stretch>
                  <a:fillRect r="-914" b="-13115"/>
                </a:stretch>
              </a:blipFill>
            </p:spPr>
            <p:txBody>
              <a:bodyPr/>
              <a:lstStyle/>
              <a:p>
                <a:r>
                  <a:rPr lang="en-US">
                    <a:noFill/>
                  </a:rPr>
                  <a:t> </a:t>
                </a:r>
              </a:p>
            </p:txBody>
          </p:sp>
        </mc:Fallback>
      </mc:AlternateContent>
      <p:sp>
        <p:nvSpPr>
          <p:cNvPr id="17" name="TextBox 16"/>
          <p:cNvSpPr txBox="1"/>
          <p:nvPr/>
        </p:nvSpPr>
        <p:spPr>
          <a:xfrm>
            <a:off x="461319" y="5103958"/>
            <a:ext cx="614271" cy="523220"/>
          </a:xfrm>
          <a:prstGeom prst="rect">
            <a:avLst/>
          </a:prstGeom>
          <a:noFill/>
        </p:spPr>
        <p:txBody>
          <a:bodyPr wrap="none" rtlCol="0">
            <a:spAutoFit/>
          </a:bodyPr>
          <a:lstStyle/>
          <a:p>
            <a:r>
              <a:rPr lang="en-US" sz="2800" b="1" dirty="0"/>
              <a:t>{4}</a:t>
            </a:r>
          </a:p>
        </p:txBody>
      </p:sp>
      <mc:AlternateContent xmlns:mc="http://schemas.openxmlformats.org/markup-compatibility/2006" xmlns:a14="http://schemas.microsoft.com/office/drawing/2010/main">
        <mc:Choice Requires="a14">
          <p:sp>
            <p:nvSpPr>
              <p:cNvPr id="9" name="TextBox 8"/>
              <p:cNvSpPr txBox="1"/>
              <p:nvPr/>
            </p:nvSpPr>
            <p:spPr>
              <a:xfrm>
                <a:off x="1631980" y="5186381"/>
                <a:ext cx="35902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0.615</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+(−0.567)</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631980" y="5186381"/>
                <a:ext cx="3590277" cy="369332"/>
              </a:xfrm>
              <a:prstGeom prst="rect">
                <a:avLst/>
              </a:prstGeom>
              <a:blipFill>
                <a:blip r:embed="rId7"/>
                <a:stretch>
                  <a:fillRect l="-849" r="-679" b="-35000"/>
                </a:stretch>
              </a:blipFill>
            </p:spPr>
            <p:txBody>
              <a:bodyPr/>
              <a:lstStyle/>
              <a:p>
                <a:r>
                  <a:rPr lang="en-US">
                    <a:noFill/>
                  </a:rPr>
                  <a:t> </a:t>
                </a:r>
              </a:p>
            </p:txBody>
          </p:sp>
        </mc:Fallback>
      </mc:AlternateContent>
      <p:sp>
        <p:nvSpPr>
          <p:cNvPr id="18" name="TextBox 17"/>
          <p:cNvSpPr txBox="1"/>
          <p:nvPr/>
        </p:nvSpPr>
        <p:spPr>
          <a:xfrm>
            <a:off x="461319" y="5840561"/>
            <a:ext cx="614271" cy="523220"/>
          </a:xfrm>
          <a:prstGeom prst="rect">
            <a:avLst/>
          </a:prstGeom>
          <a:noFill/>
        </p:spPr>
        <p:txBody>
          <a:bodyPr wrap="none" rtlCol="0">
            <a:spAutoFit/>
          </a:bodyPr>
          <a:lstStyle/>
          <a:p>
            <a:r>
              <a:rPr lang="en-US" sz="2800" b="1" dirty="0"/>
              <a:t>{5}</a:t>
            </a:r>
          </a:p>
        </p:txBody>
      </p:sp>
      <mc:AlternateContent xmlns:mc="http://schemas.openxmlformats.org/markup-compatibility/2006" xmlns:a14="http://schemas.microsoft.com/office/drawing/2010/main">
        <mc:Choice Requires="a14">
          <p:sp>
            <p:nvSpPr>
              <p:cNvPr id="10" name="TextBox 9"/>
              <p:cNvSpPr txBox="1"/>
              <p:nvPr/>
            </p:nvSpPr>
            <p:spPr>
              <a:xfrm>
                <a:off x="4642365" y="5886728"/>
                <a:ext cx="21359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=0.922</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2</m:t>
                          </m:r>
                        </m:sub>
                      </m:sSub>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642365" y="5886728"/>
                <a:ext cx="2135969"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794395241"/>
                  </p:ext>
                </p:extLst>
              </p:nvPr>
            </p:nvGraphicFramePr>
            <p:xfrm>
              <a:off x="6861738" y="5644971"/>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𝟏</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0.922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1.844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2.766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𝟐</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794395241"/>
                  </p:ext>
                </p:extLst>
              </p:nvPr>
            </p:nvGraphicFramePr>
            <p:xfrm>
              <a:off x="6861738" y="5644971"/>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758" t="-2632" r="-402273" b="-109211"/>
                          </a:stretch>
                        </a:blipFill>
                      </a:tcPr>
                    </a:tc>
                    <a:tc>
                      <a:txBody>
                        <a:bodyPr/>
                        <a:lstStyle/>
                        <a:p>
                          <a:pPr algn="ctr"/>
                          <a:r>
                            <a:rPr lang="en-US" dirty="0" smtClean="0"/>
                            <a:t>0.922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1.844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2.766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758" t="-104000" r="-402273" b="-10667"/>
                          </a:stretch>
                        </a:blip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33</a:t>
            </a:fld>
            <a:endParaRPr lang="en-US"/>
          </a:p>
        </p:txBody>
      </p:sp>
    </p:spTree>
    <p:extLst>
      <p:ext uri="{BB962C8B-B14F-4D97-AF65-F5344CB8AC3E}">
        <p14:creationId xmlns:p14="http://schemas.microsoft.com/office/powerpoint/2010/main" val="8618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Calculate Eigenvectors</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4069" y="1532239"/>
                <a:ext cx="10428115" cy="397796"/>
              </a:xfrm>
            </p:spPr>
            <p:txBody>
              <a:bodyPr/>
              <a:lstStyle/>
              <a:p>
                <a:pPr marL="0" indent="0">
                  <a:buNone/>
                </a:pPr>
                <a:r>
                  <a:rPr lang="en-US" dirty="0"/>
                  <a:t>Consider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=0.050</m:t>
                    </m:r>
                  </m:oMath>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4069" y="1532239"/>
                <a:ext cx="10428115" cy="397796"/>
              </a:xfrm>
              <a:blipFill>
                <a:blip r:embed="rId3"/>
                <a:stretch>
                  <a:fillRect l="-468" t="-4545" b="-18182"/>
                </a:stretch>
              </a:blipFill>
            </p:spPr>
            <p:txBody>
              <a:bodyPr/>
              <a:lstStyle/>
              <a:p>
                <a:r>
                  <a:rPr lang="en-US">
                    <a:noFill/>
                  </a:rPr>
                  <a:t> </a:t>
                </a:r>
              </a:p>
            </p:txBody>
          </p:sp>
        </mc:Fallback>
      </mc:AlternateContent>
      <p:sp>
        <p:nvSpPr>
          <p:cNvPr id="12" name="TextBox 11"/>
          <p:cNvSpPr txBox="1"/>
          <p:nvPr/>
        </p:nvSpPr>
        <p:spPr>
          <a:xfrm>
            <a:off x="461319" y="2290474"/>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11" name="TextBox 10"/>
              <p:cNvSpPr txBox="1"/>
              <p:nvPr/>
            </p:nvSpPr>
            <p:spPr>
              <a:xfrm>
                <a:off x="1795765" y="2188459"/>
                <a:ext cx="6332696"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a:rPr lang="en-US" sz="2800" i="1">
                                        <a:latin typeface="Cambria Math" panose="02040503050406030204" pitchFamily="18" charset="0"/>
                                      </a:rPr>
                                      <m:t>.617</m:t>
                                    </m:r>
                                    <m:r>
                                      <a:rPr lang="en-US" sz="2800" b="0" i="1" smtClean="0">
                                        <a:latin typeface="Cambria Math" panose="02040503050406030204" pitchFamily="18" charset="0"/>
                                      </a:rPr>
                                      <m:t>−0.050</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i="1">
                                        <a:latin typeface="Cambria Math" panose="02040503050406030204" pitchFamily="18" charset="0"/>
                                      </a:rPr>
                                      <m:t>0.717</m:t>
                                    </m:r>
                                    <m:r>
                                      <a:rPr lang="en-US" sz="2800" b="0" i="1" smtClean="0">
                                        <a:latin typeface="Cambria Math" panose="02040503050406030204" pitchFamily="18" charset="0"/>
                                      </a:rPr>
                                      <m:t>−0.050</m:t>
                                    </m:r>
                                  </m:e>
                                </m:mr>
                              </m:m>
                            </m:e>
                          </m:d>
                        </m:e>
                      </m:d>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𝑍</m:t>
                          </m:r>
                        </m:e>
                      </m:acc>
                      <m:r>
                        <a:rPr lang="en-US" sz="2800" b="0" i="1" smtClean="0">
                          <a:latin typeface="Cambria Math" panose="02040503050406030204" pitchFamily="18" charset="0"/>
                        </a:rPr>
                        <m:t>=0</m:t>
                      </m:r>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795765" y="2188459"/>
                <a:ext cx="6332696" cy="727250"/>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61319" y="3461117"/>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xmlns:a14="http://schemas.microsoft.com/office/drawing/2010/main">
        <mc:Choice Requires="a14">
          <p:sp>
            <p:nvSpPr>
              <p:cNvPr id="6" name="TextBox 5"/>
              <p:cNvSpPr txBox="1"/>
              <p:nvPr/>
            </p:nvSpPr>
            <p:spPr>
              <a:xfrm>
                <a:off x="1631980" y="3345989"/>
                <a:ext cx="4819716" cy="753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d>
                        <m:dPr>
                          <m:ctrlPr>
                            <a:rPr lang="en-US" sz="2800" i="1" smtClean="0">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0.567</m:t>
                                    </m:r>
                                  </m:e>
                                  <m:e>
                                    <m:r>
                                      <a:rPr lang="en-US" sz="2800" i="1">
                                        <a:latin typeface="Cambria Math" panose="02040503050406030204" pitchFamily="18" charset="0"/>
                                      </a:rPr>
                                      <m:t>0.615</m:t>
                                    </m:r>
                                  </m:e>
                                </m:mr>
                                <m:mr>
                                  <m:e>
                                    <m:r>
                                      <a:rPr lang="en-US" sz="2800" i="1">
                                        <a:latin typeface="Cambria Math" panose="02040503050406030204" pitchFamily="18" charset="0"/>
                                      </a:rPr>
                                      <m:t>0.615</m:t>
                                    </m:r>
                                  </m:e>
                                  <m:e>
                                    <m:r>
                                      <a:rPr lang="en-US" sz="2800" b="0" i="1" smtClean="0">
                                        <a:latin typeface="Cambria Math" panose="02040503050406030204" pitchFamily="18" charset="0"/>
                                      </a:rPr>
                                      <m:t>0.667</m:t>
                                    </m:r>
                                  </m:e>
                                </m:mr>
                              </m:m>
                            </m:e>
                          </m:d>
                        </m:e>
                      </m:d>
                      <m:d>
                        <m:dPr>
                          <m:begChr m:val="["/>
                          <m:endChr m:val="]"/>
                          <m:ctrlPr>
                            <a:rPr lang="en-US" sz="2800" i="1" smtClean="0">
                              <a:latin typeface="Cambria Math" panose="02040503050406030204" pitchFamily="18" charset="0"/>
                            </a:rPr>
                          </m:ctrlPr>
                        </m:dPr>
                        <m:e>
                          <m:m>
                            <m:mPr>
                              <m:mcs>
                                <m:mc>
                                  <m:mcPr>
                                    <m:count m:val="1"/>
                                    <m:mcJc m:val="center"/>
                                  </m:mcPr>
                                </m:mc>
                              </m:mcs>
                              <m:ctrlPr>
                                <a:rPr lang="en-US" sz="2800" i="1" smtClean="0">
                                  <a:latin typeface="Cambria Math" panose="02040503050406030204" pitchFamily="18" charset="0"/>
                                </a:rPr>
                              </m:ctrlPr>
                            </m:mP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1</m:t>
                                    </m:r>
                                  </m:sub>
                                </m:sSub>
                              </m:e>
                            </m:mr>
                            <m:m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2</m:t>
                                    </m:r>
                                  </m:sub>
                                </m:sSub>
                              </m:e>
                            </m:mr>
                          </m:m>
                        </m:e>
                      </m:d>
                      <m:r>
                        <a:rPr lang="en-US" sz="2800" b="0" i="1" smtClean="0">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0</m:t>
                                </m:r>
                              </m:e>
                            </m:mr>
                            <m:mr>
                              <m:e>
                                <m:r>
                                  <a:rPr lang="en-US" sz="3200" b="0" i="1" smtClean="0">
                                    <a:latin typeface="Cambria Math" panose="02040503050406030204" pitchFamily="18" charset="0"/>
                                  </a:rPr>
                                  <m:t>0</m:t>
                                </m:r>
                              </m:e>
                            </m:mr>
                          </m:m>
                        </m:e>
                      </m:d>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631980" y="3345989"/>
                <a:ext cx="4819716" cy="753476"/>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461319" y="4473646"/>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xmlns:a14="http://schemas.microsoft.com/office/drawing/2010/main">
        <mc:Choice Requires="a14">
          <p:sp>
            <p:nvSpPr>
              <p:cNvPr id="17" name="TextBox 16"/>
              <p:cNvSpPr txBox="1"/>
              <p:nvPr/>
            </p:nvSpPr>
            <p:spPr>
              <a:xfrm>
                <a:off x="1631980" y="4553145"/>
                <a:ext cx="30507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0.567</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+0.615</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631980" y="4553145"/>
                <a:ext cx="3050707" cy="369332"/>
              </a:xfrm>
              <a:prstGeom prst="rect">
                <a:avLst/>
              </a:prstGeom>
              <a:blipFill>
                <a:blip r:embed="rId6"/>
                <a:stretch>
                  <a:fillRect l="-2000" r="-2000" b="-15000"/>
                </a:stretch>
              </a:blipFill>
            </p:spPr>
            <p:txBody>
              <a:bodyPr/>
              <a:lstStyle/>
              <a:p>
                <a:r>
                  <a:rPr lang="en-US">
                    <a:noFill/>
                  </a:rPr>
                  <a:t> </a:t>
                </a:r>
              </a:p>
            </p:txBody>
          </p:sp>
        </mc:Fallback>
      </mc:AlternateContent>
      <p:sp>
        <p:nvSpPr>
          <p:cNvPr id="15" name="TextBox 14"/>
          <p:cNvSpPr txBox="1"/>
          <p:nvPr/>
        </p:nvSpPr>
        <p:spPr>
          <a:xfrm>
            <a:off x="461319" y="5103958"/>
            <a:ext cx="614271" cy="523220"/>
          </a:xfrm>
          <a:prstGeom prst="rect">
            <a:avLst/>
          </a:prstGeom>
          <a:noFill/>
        </p:spPr>
        <p:txBody>
          <a:bodyPr wrap="none" rtlCol="0">
            <a:spAutoFit/>
          </a:bodyPr>
          <a:lstStyle/>
          <a:p>
            <a:r>
              <a:rPr lang="en-US" sz="2800" b="1" dirty="0"/>
              <a:t>{4}</a:t>
            </a:r>
          </a:p>
        </p:txBody>
      </p:sp>
      <mc:AlternateContent xmlns:mc="http://schemas.openxmlformats.org/markup-compatibility/2006" xmlns:a14="http://schemas.microsoft.com/office/drawing/2010/main">
        <mc:Choice Requires="a14">
          <p:sp>
            <p:nvSpPr>
              <p:cNvPr id="18" name="TextBox 17"/>
              <p:cNvSpPr txBox="1"/>
              <p:nvPr/>
            </p:nvSpPr>
            <p:spPr>
              <a:xfrm>
                <a:off x="1631980" y="5180902"/>
                <a:ext cx="30507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0.615</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+0.667</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631980" y="5180902"/>
                <a:ext cx="3050707" cy="369332"/>
              </a:xfrm>
              <a:prstGeom prst="rect">
                <a:avLst/>
              </a:prstGeom>
              <a:blipFill>
                <a:blip r:embed="rId7"/>
                <a:stretch>
                  <a:fillRect l="-2000" r="-2000" b="-15000"/>
                </a:stretch>
              </a:blipFill>
            </p:spPr>
            <p:txBody>
              <a:bodyPr/>
              <a:lstStyle/>
              <a:p>
                <a:r>
                  <a:rPr lang="en-US">
                    <a:noFill/>
                  </a:rPr>
                  <a:t> </a:t>
                </a:r>
              </a:p>
            </p:txBody>
          </p:sp>
        </mc:Fallback>
      </mc:AlternateContent>
      <p:sp>
        <p:nvSpPr>
          <p:cNvPr id="16" name="TextBox 15"/>
          <p:cNvSpPr txBox="1"/>
          <p:nvPr/>
        </p:nvSpPr>
        <p:spPr>
          <a:xfrm>
            <a:off x="461319" y="5840561"/>
            <a:ext cx="614271" cy="523220"/>
          </a:xfrm>
          <a:prstGeom prst="rect">
            <a:avLst/>
          </a:prstGeom>
          <a:noFill/>
        </p:spPr>
        <p:txBody>
          <a:bodyPr wrap="none" rtlCol="0">
            <a:spAutoFit/>
          </a:bodyPr>
          <a:lstStyle/>
          <a:p>
            <a:r>
              <a:rPr lang="en-US" sz="2800" b="1" dirty="0"/>
              <a:t>{5}</a:t>
            </a:r>
          </a:p>
        </p:txBody>
      </p:sp>
      <mc:AlternateContent xmlns:mc="http://schemas.openxmlformats.org/markup-compatibility/2006" xmlns:a14="http://schemas.microsoft.com/office/drawing/2010/main">
        <mc:Choice Requires="a14">
          <p:sp>
            <p:nvSpPr>
              <p:cNvPr id="9" name="TextBox 8"/>
              <p:cNvSpPr txBox="1"/>
              <p:nvPr/>
            </p:nvSpPr>
            <p:spPr>
              <a:xfrm>
                <a:off x="4461608" y="5886728"/>
                <a:ext cx="23402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=0.922</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2</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461608" y="5886728"/>
                <a:ext cx="2340256"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181961422"/>
                  </p:ext>
                </p:extLst>
              </p:nvPr>
            </p:nvGraphicFramePr>
            <p:xfrm>
              <a:off x="6861738" y="5644971"/>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𝟏</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𝟐</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181961422"/>
                  </p:ext>
                </p:extLst>
              </p:nvPr>
            </p:nvGraphicFramePr>
            <p:xfrm>
              <a:off x="6861738" y="5644971"/>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758" t="-2632" r="-402273" b="-109211"/>
                          </a:stretch>
                        </a:blipFill>
                      </a:tcPr>
                    </a:tc>
                    <a:tc>
                      <a:txBody>
                        <a:bodyPr/>
                        <a:lstStyle/>
                        <a:p>
                          <a:pPr algn="ctr"/>
                          <a:r>
                            <a:rPr lang="en-US" dirty="0" smtClean="0"/>
                            <a:t>-1.085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-2.170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-3.255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758" t="-104000" r="-402273" b="-10667"/>
                          </a:stretch>
                        </a:blip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34</a:t>
            </a:fld>
            <a:endParaRPr lang="en-US"/>
          </a:p>
        </p:txBody>
      </p:sp>
    </p:spTree>
    <p:extLst>
      <p:ext uri="{BB962C8B-B14F-4D97-AF65-F5344CB8AC3E}">
        <p14:creationId xmlns:p14="http://schemas.microsoft.com/office/powerpoint/2010/main" val="100484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7" grpId="0"/>
      <p:bldP spid="1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Eigenvectors</a:t>
            </a:r>
          </a:p>
        </p:txBody>
      </p:sp>
      <p:sp>
        <p:nvSpPr>
          <p:cNvPr id="3" name="Content Placeholder 2"/>
          <p:cNvSpPr>
            <a:spLocks noGrp="1"/>
          </p:cNvSpPr>
          <p:nvPr>
            <p:ph idx="1"/>
          </p:nvPr>
        </p:nvSpPr>
        <p:spPr>
          <a:xfrm>
            <a:off x="454070" y="1532238"/>
            <a:ext cx="7272032" cy="1022385"/>
          </a:xfrm>
        </p:spPr>
        <p:txBody>
          <a:bodyPr/>
          <a:lstStyle/>
          <a:p>
            <a:r>
              <a:rPr lang="en-US" dirty="0"/>
              <a:t>Dealing with infinite sets is difficult</a:t>
            </a:r>
          </a:p>
          <a:p>
            <a:r>
              <a:rPr lang="en-US" dirty="0"/>
              <a:t>Statistical packages typically normalize Eigenvectors</a:t>
            </a:r>
          </a:p>
        </p:txBody>
      </p:sp>
      <mc:AlternateContent xmlns:mc="http://schemas.openxmlformats.org/markup-compatibility/2006" xmlns:a14="http://schemas.microsoft.com/office/drawing/2010/main">
        <mc:Choice Requires="a14">
          <p:sp>
            <p:nvSpPr>
              <p:cNvPr id="5" name="Rectangle 4"/>
              <p:cNvSpPr/>
              <p:nvPr/>
            </p:nvSpPr>
            <p:spPr>
              <a:xfrm>
                <a:off x="7594288" y="1487934"/>
                <a:ext cx="3065198" cy="9514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r>
                            <a:rPr lang="en-US" sz="2400" b="0" i="1" smtClean="0">
                              <a:latin typeface="Cambria Math" panose="02040503050406030204" pitchFamily="18" charset="0"/>
                            </a:rPr>
                            <m:t>𝑠</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r>
                            <a:rPr lang="en-US" sz="2400" b="0" i="1" smtClean="0">
                              <a:latin typeface="Cambria Math" panose="02040503050406030204" pitchFamily="18" charset="0"/>
                            </a:rPr>
                            <m:t>𝑠</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num>
                        <m:den>
                          <m:rad>
                            <m:radPr>
                              <m:degHide m:val="on"/>
                              <m:ctrlPr>
                                <a:rPr lang="en-US" sz="2400" i="1" smtClean="0">
                                  <a:latin typeface="Cambria Math" panose="02040503050406030204" pitchFamily="18" charset="0"/>
                                </a:rPr>
                              </m:ctrlPr>
                            </m:radPr>
                            <m:deg/>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rad>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7594288" y="1487934"/>
                <a:ext cx="3065198" cy="9514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3209126993"/>
                  </p:ext>
                </p:extLst>
              </p:nvPr>
            </p:nvGraphicFramePr>
            <p:xfrm>
              <a:off x="1229639" y="3547267"/>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𝟏</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0.922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1.844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2.766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𝟐</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3209126993"/>
                  </p:ext>
                </p:extLst>
              </p:nvPr>
            </p:nvGraphicFramePr>
            <p:xfrm>
              <a:off x="1229639" y="3547267"/>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58" t="-1316" r="-402273" b="-109211"/>
                          </a:stretch>
                        </a:blipFill>
                      </a:tcPr>
                    </a:tc>
                    <a:tc>
                      <a:txBody>
                        <a:bodyPr/>
                        <a:lstStyle/>
                        <a:p>
                          <a:pPr algn="ctr"/>
                          <a:r>
                            <a:rPr lang="en-US" dirty="0"/>
                            <a:t>0.922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1.844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2.766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58" t="-102667" r="-402273" b="-10667"/>
                          </a:stretch>
                        </a:blip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p:cNvSpPr txBox="1"/>
              <p:nvPr/>
            </p:nvSpPr>
            <p:spPr>
              <a:xfrm>
                <a:off x="741778" y="3789024"/>
                <a:ext cx="4524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41778" y="3789024"/>
                <a:ext cx="452496" cy="430887"/>
              </a:xfrm>
              <a:prstGeom prst="rect">
                <a:avLst/>
              </a:prstGeom>
              <a:blipFill>
                <a:blip r:embed="rId8"/>
                <a:stretch>
                  <a:fillRect/>
                </a:stretch>
              </a:blipFill>
            </p:spPr>
            <p:txBody>
              <a:bodyPr/>
              <a:lstStyle/>
              <a:p>
                <a:r>
                  <a:rPr lang="en-US">
                    <a:noFill/>
                  </a:rPr>
                  <a:t> </a:t>
                </a:r>
              </a:p>
            </p:txBody>
          </p:sp>
        </mc:Fallback>
      </mc:AlternateContent>
      <p:sp>
        <p:nvSpPr>
          <p:cNvPr id="16" name="TextBox 15"/>
          <p:cNvSpPr txBox="1"/>
          <p:nvPr/>
        </p:nvSpPr>
        <p:spPr>
          <a:xfrm>
            <a:off x="2162529" y="2996500"/>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13" name="TextBox 12"/>
              <p:cNvSpPr txBox="1"/>
              <p:nvPr/>
            </p:nvSpPr>
            <p:spPr>
              <a:xfrm>
                <a:off x="782769" y="5454312"/>
                <a:ext cx="4524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2</m:t>
                          </m:r>
                        </m:sub>
                      </m:sSub>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82769" y="5454312"/>
                <a:ext cx="452496"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18003716"/>
                  </p:ext>
                </p:extLst>
              </p:nvPr>
            </p:nvGraphicFramePr>
            <p:xfrm>
              <a:off x="1229638" y="5208123"/>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𝟏</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𝒛</m:t>
                                    </m:r>
                                  </m:e>
                                  <m:sub>
                                    <m:r>
                                      <a:rPr lang="en-US" sz="2400" b="1" i="1" smtClean="0">
                                        <a:latin typeface="Cambria Math" panose="02040503050406030204" pitchFamily="18" charset="0"/>
                                      </a:rPr>
                                      <m:t>𝟐</m:t>
                                    </m:r>
                                  </m:sub>
                                </m:sSub>
                              </m:oMath>
                            </m:oMathPara>
                          </a14:m>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8003716"/>
                  </p:ext>
                </p:extLst>
              </p:nvPr>
            </p:nvGraphicFramePr>
            <p:xfrm>
              <a:off x="1229638" y="5208123"/>
              <a:ext cx="4020445" cy="914400"/>
            </p:xfrm>
            <a:graphic>
              <a:graphicData uri="http://schemas.openxmlformats.org/drawingml/2006/table">
                <a:tbl>
                  <a:tblPr>
                    <a:tableStyleId>{5C22544A-7EE6-4342-B048-85BDC9FD1C3A}</a:tableStyleId>
                  </a:tblPr>
                  <a:tblGrid>
                    <a:gridCol w="804089">
                      <a:extLst>
                        <a:ext uri="{9D8B030D-6E8A-4147-A177-3AD203B41FA5}">
                          <a16:colId xmlns:a16="http://schemas.microsoft.com/office/drawing/2014/main" val="2144598525"/>
                        </a:ext>
                      </a:extLst>
                    </a:gridCol>
                    <a:gridCol w="804089">
                      <a:extLst>
                        <a:ext uri="{9D8B030D-6E8A-4147-A177-3AD203B41FA5}">
                          <a16:colId xmlns:a16="http://schemas.microsoft.com/office/drawing/2014/main" val="3439713433"/>
                        </a:ext>
                      </a:extLst>
                    </a:gridCol>
                    <a:gridCol w="804089">
                      <a:extLst>
                        <a:ext uri="{9D8B030D-6E8A-4147-A177-3AD203B41FA5}">
                          <a16:colId xmlns:a16="http://schemas.microsoft.com/office/drawing/2014/main" val="4058254492"/>
                        </a:ext>
                      </a:extLst>
                    </a:gridCol>
                    <a:gridCol w="804089">
                      <a:extLst>
                        <a:ext uri="{9D8B030D-6E8A-4147-A177-3AD203B41FA5}">
                          <a16:colId xmlns:a16="http://schemas.microsoft.com/office/drawing/2014/main" val="4205005942"/>
                        </a:ext>
                      </a:extLst>
                    </a:gridCol>
                    <a:gridCol w="804089">
                      <a:extLst>
                        <a:ext uri="{9D8B030D-6E8A-4147-A177-3AD203B41FA5}">
                          <a16:colId xmlns:a16="http://schemas.microsoft.com/office/drawing/2014/main" val="2394063372"/>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758" t="-1316" r="-402273" b="-109211"/>
                          </a:stretch>
                        </a:blipFill>
                      </a:tcPr>
                    </a:tc>
                    <a:tc>
                      <a:txBody>
                        <a:bodyPr/>
                        <a:lstStyle/>
                        <a:p>
                          <a:pPr algn="ctr"/>
                          <a:r>
                            <a:rPr lang="en-US" dirty="0" smtClean="0"/>
                            <a:t>-1.085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-2.170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-3.255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1833240"/>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758" t="-102667" r="-402273" b="-10667"/>
                          </a:stretch>
                        </a:blip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295372"/>
                      </a:ext>
                    </a:extLst>
                  </a:tr>
                </a:tbl>
              </a:graphicData>
            </a:graphic>
          </p:graphicFrame>
        </mc:Fallback>
      </mc:AlternateContent>
      <p:sp>
        <p:nvSpPr>
          <p:cNvPr id="17" name="TextBox 16"/>
          <p:cNvSpPr txBox="1"/>
          <p:nvPr/>
        </p:nvSpPr>
        <p:spPr>
          <a:xfrm>
            <a:off x="2162528" y="4689057"/>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8" name="Rectangle 7"/>
              <p:cNvSpPr/>
              <p:nvPr/>
            </p:nvSpPr>
            <p:spPr>
              <a:xfrm>
                <a:off x="6025653" y="3156620"/>
                <a:ext cx="4287584"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num>
                        <m:den>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0.922</m:t>
                          </m:r>
                        </m:num>
                        <m:den>
                          <m:rad>
                            <m:radPr>
                              <m:degHide m:val="on"/>
                              <m:ctrlPr>
                                <a:rPr lang="en-US" i="1">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0.922</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rad>
                        </m:den>
                      </m:f>
                      <m:r>
                        <a:rPr lang="en-US" b="0" i="1" smtClean="0">
                          <a:latin typeface="Cambria Math" panose="02040503050406030204" pitchFamily="18" charset="0"/>
                        </a:rPr>
                        <m:t>=0.678</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025653" y="3156620"/>
                <a:ext cx="4287584" cy="72904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025653" y="3918197"/>
                <a:ext cx="4292905"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0.922</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rad>
                        </m:den>
                      </m:f>
                      <m:r>
                        <a:rPr lang="en-US" b="0" i="1" smtClean="0">
                          <a:latin typeface="Cambria Math" panose="02040503050406030204" pitchFamily="18" charset="0"/>
                        </a:rPr>
                        <m:t>=0.735</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025653" y="3918197"/>
                <a:ext cx="4292905" cy="72904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025653" y="4930698"/>
                <a:ext cx="4633833" cy="7346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num>
                        <m:den>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−1.085</m:t>
                          </m:r>
                        </m:num>
                        <m:den>
                          <m:rad>
                            <m:radPr>
                              <m:degHide m:val="on"/>
                              <m:ctrlPr>
                                <a:rPr lang="en-US" i="1">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−1.085</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rad>
                        </m:den>
                      </m:f>
                      <m:r>
                        <a:rPr lang="en-US" b="0" i="1" smtClean="0">
                          <a:latin typeface="Cambria Math" panose="02040503050406030204" pitchFamily="18" charset="0"/>
                        </a:rPr>
                        <m:t>=−0.735</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025653" y="4930698"/>
                <a:ext cx="4633833" cy="73462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025653" y="5705373"/>
                <a:ext cx="4466031"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−1.085</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rad>
                        </m:den>
                      </m:f>
                      <m:r>
                        <a:rPr lang="en-US" b="0" i="1" smtClean="0">
                          <a:latin typeface="Cambria Math" panose="02040503050406030204" pitchFamily="18" charset="0"/>
                        </a:rPr>
                        <m:t>=0.678</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025653" y="5705373"/>
                <a:ext cx="4466031" cy="729046"/>
              </a:xfrm>
              <a:prstGeom prst="rect">
                <a:avLst/>
              </a:prstGeom>
              <a:blipFill>
                <a:blip r:embed="rId1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8A6A9C-CF19-486F-9A39-76891C8C81BB}" type="slidenum">
              <a:rPr lang="en-US" smtClean="0"/>
              <a:t>35</a:t>
            </a:fld>
            <a:endParaRPr lang="en-US"/>
          </a:p>
        </p:txBody>
      </p:sp>
    </p:spTree>
    <p:extLst>
      <p:ext uri="{BB962C8B-B14F-4D97-AF65-F5344CB8AC3E}">
        <p14:creationId xmlns:p14="http://schemas.microsoft.com/office/powerpoint/2010/main" val="357445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8" grpId="0"/>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Eigenvalues and Eigenvectors</a:t>
            </a:r>
          </a:p>
        </p:txBody>
      </p:sp>
      <p:sp>
        <p:nvSpPr>
          <p:cNvPr id="3" name="Content Placeholder 2"/>
          <p:cNvSpPr>
            <a:spLocks noGrp="1"/>
          </p:cNvSpPr>
          <p:nvPr>
            <p:ph idx="1"/>
          </p:nvPr>
        </p:nvSpPr>
        <p:spPr>
          <a:xfrm>
            <a:off x="454069" y="1532238"/>
            <a:ext cx="10428115" cy="521377"/>
          </a:xfrm>
        </p:spPr>
        <p:txBody>
          <a:bodyPr/>
          <a:lstStyle/>
          <a:p>
            <a:r>
              <a:rPr lang="en-US" dirty="0"/>
              <a:t>For our example:</a:t>
            </a:r>
          </a:p>
        </p:txBody>
      </p:sp>
      <p:graphicFrame>
        <p:nvGraphicFramePr>
          <p:cNvPr id="5" name="Table 4"/>
          <p:cNvGraphicFramePr>
            <a:graphicFrameLocks noGrp="1"/>
          </p:cNvGraphicFramePr>
          <p:nvPr>
            <p:extLst>
              <p:ext uri="{D42A27DB-BD31-4B8C-83A1-F6EECF244321}">
                <p14:modId xmlns:p14="http://schemas.microsoft.com/office/powerpoint/2010/main" val="1425162540"/>
              </p:ext>
            </p:extLst>
          </p:nvPr>
        </p:nvGraphicFramePr>
        <p:xfrm>
          <a:off x="2032000" y="2160707"/>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45743245"/>
                    </a:ext>
                  </a:extLst>
                </a:gridCol>
                <a:gridCol w="2032000">
                  <a:extLst>
                    <a:ext uri="{9D8B030D-6E8A-4147-A177-3AD203B41FA5}">
                      <a16:colId xmlns:a16="http://schemas.microsoft.com/office/drawing/2014/main" val="3174991616"/>
                    </a:ext>
                  </a:extLst>
                </a:gridCol>
                <a:gridCol w="2032000">
                  <a:extLst>
                    <a:ext uri="{9D8B030D-6E8A-4147-A177-3AD203B41FA5}">
                      <a16:colId xmlns:a16="http://schemas.microsoft.com/office/drawing/2014/main" val="1557721655"/>
                    </a:ext>
                  </a:extLst>
                </a:gridCol>
                <a:gridCol w="2032000">
                  <a:extLst>
                    <a:ext uri="{9D8B030D-6E8A-4147-A177-3AD203B41FA5}">
                      <a16:colId xmlns:a16="http://schemas.microsoft.com/office/drawing/2014/main" val="1937090529"/>
                    </a:ext>
                  </a:extLst>
                </a:gridCol>
              </a:tblGrid>
              <a:tr h="370840">
                <a:tc>
                  <a:txBody>
                    <a:bodyPr/>
                    <a:lstStyle/>
                    <a:p>
                      <a:pPr algn="ctr"/>
                      <a:r>
                        <a:rPr lang="en-US" dirty="0">
                          <a:solidFill>
                            <a:schemeClr val="tx1"/>
                          </a:solidFill>
                        </a:rPr>
                        <a:t>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tx1"/>
                          </a:solidFill>
                        </a:rPr>
                        <a:t>Eigenvalue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algn="ctr"/>
                      <a:r>
                        <a:rPr lang="en-US" dirty="0">
                          <a:solidFill>
                            <a:schemeClr val="tx1"/>
                          </a:solidFill>
                        </a:rPr>
                        <a:t>Normalized Eigenvectors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265943089"/>
                  </a:ext>
                </a:extLst>
              </a:tr>
              <a:tr h="370840">
                <a:tc>
                  <a:txBody>
                    <a:bodyPr/>
                    <a:lstStyle/>
                    <a:p>
                      <a:pPr algn="ctr"/>
                      <a:r>
                        <a:rPr lang="en-US"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1.284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z1=0.678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z2=0.735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799681"/>
                  </a:ext>
                </a:extLst>
              </a:tr>
              <a:tr h="370840">
                <a:tc>
                  <a:txBody>
                    <a:bodyPr/>
                    <a:lstStyle/>
                    <a:p>
                      <a:pPr algn="ctr"/>
                      <a:r>
                        <a:rPr lang="en-US"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z1=-0.735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z2=0.678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261446"/>
                  </a:ext>
                </a:extLst>
              </a:tr>
            </a:tbl>
          </a:graphicData>
        </a:graphic>
      </p:graphicFrame>
      <p:sp>
        <p:nvSpPr>
          <p:cNvPr id="6" name="Content Placeholder 2">
            <a:extLst>
              <a:ext uri="{FF2B5EF4-FFF2-40B4-BE49-F238E27FC236}">
                <a16:creationId xmlns:a16="http://schemas.microsoft.com/office/drawing/2014/main" id="{7AAA5D50-0A20-4E5B-B45A-4BEE79427F21}"/>
              </a:ext>
            </a:extLst>
          </p:cNvPr>
          <p:cNvSpPr txBox="1">
            <a:spLocks/>
          </p:cNvSpPr>
          <p:nvPr/>
        </p:nvSpPr>
        <p:spPr>
          <a:xfrm>
            <a:off x="461319" y="3814046"/>
            <a:ext cx="10428115" cy="1980679"/>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clear that PC1 is associated with significantly more variation than PC2</a:t>
            </a:r>
          </a:p>
          <a:p>
            <a:r>
              <a:rPr lang="en-US" dirty="0"/>
              <a:t>Discarding PC2 allows us to reduce dimensions (2 </a:t>
            </a:r>
            <a:r>
              <a:rPr lang="en-US" dirty="0">
                <a:sym typeface="Wingdings" panose="05000000000000000000" pitchFamily="2" charset="2"/>
              </a:rPr>
              <a:t> 1) and doesn’t cost us much information</a:t>
            </a:r>
          </a:p>
          <a:p>
            <a:r>
              <a:rPr lang="en-US" dirty="0">
                <a:sym typeface="Wingdings" panose="05000000000000000000" pitchFamily="2" charset="2"/>
              </a:rPr>
              <a:t>In an example with two dimensions this is easy… what if we had two hundred dimensions?  How many should we keep?</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2"/>
          </p:nvPr>
        </p:nvSpPr>
        <p:spPr/>
        <p:txBody>
          <a:bodyPr/>
          <a:lstStyle/>
          <a:p>
            <a:fld id="{A68A6A9C-CF19-486F-9A39-76891C8C81BB}" type="slidenum">
              <a:rPr lang="en-US" smtClean="0"/>
              <a:t>36</a:t>
            </a:fld>
            <a:endParaRPr lang="en-US"/>
          </a:p>
        </p:txBody>
      </p:sp>
    </p:spTree>
    <p:extLst>
      <p:ext uri="{BB962C8B-B14F-4D97-AF65-F5344CB8AC3E}">
        <p14:creationId xmlns:p14="http://schemas.microsoft.com/office/powerpoint/2010/main" val="1838306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K</a:t>
            </a:r>
          </a:p>
        </p:txBody>
      </p:sp>
      <p:sp>
        <p:nvSpPr>
          <p:cNvPr id="3" name="Content Placeholder 2"/>
          <p:cNvSpPr>
            <a:spLocks noGrp="1"/>
          </p:cNvSpPr>
          <p:nvPr>
            <p:ph idx="1"/>
          </p:nvPr>
        </p:nvSpPr>
        <p:spPr>
          <a:xfrm>
            <a:off x="454069" y="1532239"/>
            <a:ext cx="10428115" cy="1511904"/>
          </a:xfrm>
        </p:spPr>
        <p:txBody>
          <a:bodyPr/>
          <a:lstStyle/>
          <a:p>
            <a:r>
              <a:rPr lang="en-US" dirty="0"/>
              <a:t>There are two common approaches for choosing how many principal components to keep</a:t>
            </a:r>
          </a:p>
          <a:p>
            <a:pPr lvl="1"/>
            <a:r>
              <a:rPr lang="en-US" b="1" dirty="0">
                <a:solidFill>
                  <a:srgbClr val="00853E"/>
                </a:solidFill>
              </a:rPr>
              <a:t>Threshold</a:t>
            </a:r>
            <a:r>
              <a:rPr lang="en-US" dirty="0">
                <a:solidFill>
                  <a:srgbClr val="FFC000"/>
                </a:solidFill>
              </a:rPr>
              <a:t> </a:t>
            </a:r>
            <a:r>
              <a:rPr lang="en-US" dirty="0"/>
              <a:t>– Determine how much of the information you want to retain, keep enough components to satisfy that threshold</a:t>
            </a:r>
          </a:p>
        </p:txBody>
      </p:sp>
      <mc:AlternateContent xmlns:mc="http://schemas.openxmlformats.org/markup-compatibility/2006" xmlns:a14="http://schemas.microsoft.com/office/drawing/2010/main">
        <mc:Choice Requires="a14">
          <p:sp>
            <p:nvSpPr>
              <p:cNvPr id="6" name="TextBox 5"/>
              <p:cNvSpPr txBox="1"/>
              <p:nvPr/>
            </p:nvSpPr>
            <p:spPr>
              <a:xfrm>
                <a:off x="1535405" y="3349015"/>
                <a:ext cx="5235408" cy="7537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rPr>
                                    <m:t>𝑖</m:t>
                                  </m:r>
                                </m:sub>
                              </m:sSub>
                            </m:e>
                          </m:nary>
                        </m:num>
                        <m:den>
                          <m:r>
                            <a:rPr lang="en-US" sz="2400" b="0" i="1" smtClean="0">
                              <a:latin typeface="Cambria Math" panose="02040503050406030204" pitchFamily="18" charset="0"/>
                            </a:rPr>
                            <m:t>𝑡𝑟𝑎𝑐𝑒</m:t>
                          </m:r>
                        </m:den>
                      </m:f>
                      <m:r>
                        <a:rPr lang="en-US" sz="2400" b="0" i="1" smtClean="0">
                          <a:latin typeface="Cambria Math" panose="02040503050406030204" pitchFamily="18" charset="0"/>
                        </a:rPr>
                        <m:t>&gt;</m:t>
                      </m:r>
                      <m:r>
                        <a:rPr lang="en-US" sz="2400" b="0" i="1" smtClean="0">
                          <a:latin typeface="Cambria Math" panose="02040503050406030204" pitchFamily="18" charset="0"/>
                        </a:rPr>
                        <m:t>𝑇h𝑟𝑒𝑠h𝑜𝑙𝑑</m:t>
                      </m:r>
                      <m:r>
                        <a:rPr lang="en-US" sz="2400" b="0" i="1" smtClean="0">
                          <a:latin typeface="Cambria Math" panose="02040503050406030204" pitchFamily="18" charset="0"/>
                        </a:rPr>
                        <m:t> (</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 0.9 </m:t>
                      </m:r>
                      <m:r>
                        <a:rPr lang="en-US" sz="2400" b="0" i="1" smtClean="0">
                          <a:latin typeface="Cambria Math" panose="02040503050406030204" pitchFamily="18" charset="0"/>
                        </a:rPr>
                        <m:t>𝑜𝑟</m:t>
                      </m:r>
                      <m:r>
                        <a:rPr lang="en-US" sz="2400" b="0" i="1" smtClean="0">
                          <a:latin typeface="Cambria Math" panose="02040503050406030204" pitchFamily="18" charset="0"/>
                        </a:rPr>
                        <m:t> 0.95)</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535405" y="3349015"/>
                <a:ext cx="5235408" cy="75379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569994C-7CCA-41AC-9A5C-9D8C83F97AA5}"/>
              </a:ext>
            </a:extLst>
          </p:cNvPr>
          <p:cNvSpPr txBox="1">
            <a:spLocks/>
          </p:cNvSpPr>
          <p:nvPr/>
        </p:nvSpPr>
        <p:spPr>
          <a:xfrm>
            <a:off x="454070" y="4413414"/>
            <a:ext cx="6924792" cy="841829"/>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solidFill>
                  <a:srgbClr val="00853E"/>
                </a:solidFill>
              </a:rPr>
              <a:t>Scree Plot </a:t>
            </a:r>
            <a:r>
              <a:rPr lang="en-US" dirty="0"/>
              <a:t>– Order Eigenvalues in descending order </a:t>
            </a:r>
          </a:p>
          <a:p>
            <a:pPr marL="738188" lvl="1" indent="0">
              <a:buFont typeface="Arial" panose="020B0604020202020204" pitchFamily="34" charset="0"/>
              <a:buNone/>
            </a:pPr>
            <a:r>
              <a:rPr lang="en-US" dirty="0"/>
              <a:t>and plot the kth Eigenvalue against k</a:t>
            </a:r>
          </a:p>
        </p:txBody>
      </p:sp>
      <p:pic>
        <p:nvPicPr>
          <p:cNvPr id="5" name="Picture 2" descr="Scree Plot and Proportion of Variance Explaine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842674" y="3594897"/>
            <a:ext cx="3172998" cy="27710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68A6A9C-CF19-486F-9A39-76891C8C81BB}" type="slidenum">
              <a:rPr lang="en-US" smtClean="0"/>
              <a:t>37</a:t>
            </a:fld>
            <a:endParaRPr lang="en-US"/>
          </a:p>
        </p:txBody>
      </p:sp>
    </p:spTree>
    <p:extLst>
      <p:ext uri="{BB962C8B-B14F-4D97-AF65-F5344CB8AC3E}">
        <p14:creationId xmlns:p14="http://schemas.microsoft.com/office/powerpoint/2010/main" val="1816920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Principal Component Values</a:t>
            </a:r>
          </a:p>
        </p:txBody>
      </p:sp>
      <p:sp>
        <p:nvSpPr>
          <p:cNvPr id="3" name="Content Placeholder 2"/>
          <p:cNvSpPr>
            <a:spLocks noGrp="1"/>
          </p:cNvSpPr>
          <p:nvPr>
            <p:ph idx="1"/>
          </p:nvPr>
        </p:nvSpPr>
        <p:spPr/>
        <p:txBody>
          <a:bodyPr/>
          <a:lstStyle/>
          <a:p>
            <a:pPr marL="0" indent="0">
              <a:buNone/>
            </a:pPr>
            <a:r>
              <a:rPr lang="en-US" dirty="0"/>
              <a:t>New reduced dimension are created by multiplying the matrix of retained Eigenvectors by a matrix of the original dimensions minus their means</a:t>
            </a:r>
          </a:p>
        </p:txBody>
      </p:sp>
      <p:sp>
        <p:nvSpPr>
          <p:cNvPr id="4" name="Slide Number Placeholder 3"/>
          <p:cNvSpPr>
            <a:spLocks noGrp="1"/>
          </p:cNvSpPr>
          <p:nvPr>
            <p:ph type="sldNum" sz="quarter" idx="12"/>
          </p:nvPr>
        </p:nvSpPr>
        <p:spPr/>
        <p:txBody>
          <a:bodyPr/>
          <a:lstStyle/>
          <a:p>
            <a:fld id="{A68A6A9C-CF19-486F-9A39-76891C8C81BB}" type="slidenum">
              <a:rPr lang="en-US" smtClean="0"/>
              <a:t>38</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p:cNvGraphicFramePr>
              <p:nvPr>
                <p:extLst>
                  <p:ext uri="{D42A27DB-BD31-4B8C-83A1-F6EECF244321}">
                    <p14:modId xmlns:p14="http://schemas.microsoft.com/office/powerpoint/2010/main" val="1047753215"/>
                  </p:ext>
                </p:extLst>
              </p:nvPr>
            </p:nvGraphicFramePr>
            <p:xfrm>
              <a:off x="461319" y="2414616"/>
              <a:ext cx="4090888" cy="4226560"/>
            </p:xfrm>
            <a:graphic>
              <a:graphicData uri="http://schemas.openxmlformats.org/drawingml/2006/table">
                <a:tbl>
                  <a:tblPr firstRow="1">
                    <a:tableStyleId>{5C22544A-7EE6-4342-B048-85BDC9FD1C3A}</a:tableStyleId>
                  </a:tblPr>
                  <a:tblGrid>
                    <a:gridCol w="1022722">
                      <a:extLst>
                        <a:ext uri="{9D8B030D-6E8A-4147-A177-3AD203B41FA5}">
                          <a16:colId xmlns:a16="http://schemas.microsoft.com/office/drawing/2014/main" val="1835897826"/>
                        </a:ext>
                      </a:extLst>
                    </a:gridCol>
                    <a:gridCol w="1022722">
                      <a:extLst>
                        <a:ext uri="{9D8B030D-6E8A-4147-A177-3AD203B41FA5}">
                          <a16:colId xmlns:a16="http://schemas.microsoft.com/office/drawing/2014/main" val="2620594249"/>
                        </a:ext>
                      </a:extLst>
                    </a:gridCol>
                    <a:gridCol w="1022722">
                      <a:extLst>
                        <a:ext uri="{9D8B030D-6E8A-4147-A177-3AD203B41FA5}">
                          <a16:colId xmlns:a16="http://schemas.microsoft.com/office/drawing/2014/main" val="4092930843"/>
                        </a:ext>
                      </a:extLst>
                    </a:gridCol>
                    <a:gridCol w="1022722">
                      <a:extLst>
                        <a:ext uri="{9D8B030D-6E8A-4147-A177-3AD203B41FA5}">
                          <a16:colId xmlns:a16="http://schemas.microsoft.com/office/drawing/2014/main" val="3135291920"/>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oMath>
                            </m:oMathPara>
                          </a14:m>
                          <a:endParaRPr lang="en-US" sz="1400" dirty="0">
                            <a:solidFill>
                              <a:schemeClr val="tx1"/>
                            </a:solidFill>
                          </a:endParaRPr>
                        </a:p>
                        <a:p>
                          <a:pPr algn="ctr"/>
                          <a:r>
                            <a:rPr lang="en-US" sz="1400" dirty="0">
                              <a:solidFill>
                                <a:schemeClr val="tx1"/>
                              </a:solidFill>
                            </a:rPr>
                            <a:t>(1)</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oMath>
                            </m:oMathPara>
                          </a14:m>
                          <a:endParaRPr lang="en-US" sz="1400" dirty="0">
                            <a:solidFill>
                              <a:schemeClr val="tx1"/>
                            </a:solidFill>
                          </a:endParaRPr>
                        </a:p>
                        <a:p>
                          <a:pPr algn="ctr"/>
                          <a:r>
                            <a:rPr lang="en-US" sz="1400" dirty="0">
                              <a:solidFill>
                                <a:schemeClr val="tx1"/>
                              </a:solidFill>
                            </a:rPr>
                            <a:t>(2)</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𝟏</m:t>
                                        </m:r>
                                      </m:sub>
                                    </m:sSub>
                                  </m:e>
                                </m:acc>
                              </m:oMath>
                            </m:oMathPara>
                          </a14:m>
                          <a:endParaRPr lang="en-US" sz="1400" dirty="0">
                            <a:solidFill>
                              <a:schemeClr val="tx1"/>
                            </a:solidFill>
                          </a:endParaRPr>
                        </a:p>
                        <a:p>
                          <a:pPr algn="ctr"/>
                          <a:r>
                            <a:rPr lang="en-US" sz="1400" dirty="0">
                              <a:solidFill>
                                <a:schemeClr val="tx1"/>
                              </a:solidFill>
                            </a:rPr>
                            <a:t>(3)</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r>
                                  <a:rPr lang="en-US" sz="1400" b="1" i="1" smtClean="0">
                                    <a:solidFill>
                                      <a:schemeClr val="tx1"/>
                                    </a:solidFill>
                                    <a:latin typeface="Cambria Math" panose="02040503050406030204" pitchFamily="18" charset="0"/>
                                  </a:rPr>
                                  <m:t>−</m:t>
                                </m:r>
                                <m:acc>
                                  <m:accPr>
                                    <m:chr m:val="̅"/>
                                    <m:ctrlPr>
                                      <a:rPr lang="en-US" sz="1400" b="1" i="1" smtClean="0">
                                        <a:solidFill>
                                          <a:schemeClr val="tx1"/>
                                        </a:solidFill>
                                        <a:latin typeface="Cambria Math" panose="02040503050406030204" pitchFamily="18" charset="0"/>
                                      </a:rPr>
                                    </m:ctrlPr>
                                  </m:accPr>
                                  <m:e>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𝒙</m:t>
                                        </m:r>
                                      </m:e>
                                      <m:sub>
                                        <m:r>
                                          <a:rPr lang="en-US" sz="1400" b="1" i="1" smtClean="0">
                                            <a:solidFill>
                                              <a:schemeClr val="tx1"/>
                                            </a:solidFill>
                                            <a:latin typeface="Cambria Math" panose="02040503050406030204" pitchFamily="18" charset="0"/>
                                          </a:rPr>
                                          <m:t>𝟐</m:t>
                                        </m:r>
                                      </m:sub>
                                    </m:sSub>
                                  </m:e>
                                </m:acc>
                              </m:oMath>
                            </m:oMathPara>
                          </a14:m>
                          <a:endParaRPr lang="en-US" sz="1400" dirty="0">
                            <a:solidFill>
                              <a:schemeClr val="tx1"/>
                            </a:solidFill>
                          </a:endParaRPr>
                        </a:p>
                        <a:p>
                          <a:pPr algn="ctr"/>
                          <a:r>
                            <a:rPr lang="en-US" sz="1400" dirty="0">
                              <a:solidFill>
                                <a:schemeClr val="tx1"/>
                              </a:solidFill>
                            </a:rPr>
                            <a:t>(4)</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327683"/>
                      </a:ext>
                    </a:extLst>
                  </a:tr>
                  <a:tr h="370840">
                    <a:tc>
                      <a:txBody>
                        <a:bodyPr/>
                        <a:lstStyle/>
                        <a:p>
                          <a:pPr algn="ctr"/>
                          <a:r>
                            <a:rPr lang="en-US" sz="1600" dirty="0"/>
                            <a:t>2.500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2.400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0.690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sz="1600" dirty="0"/>
                            <a:t>0.500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0.990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sz="1600" dirty="0"/>
                            <a:t>1.900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2.200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sz="1600" dirty="0"/>
                            <a:t>3.100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3.000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1.290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sz="1600" dirty="0"/>
                            <a:t>2.300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2.700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0.490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sz="1600" dirty="0"/>
                            <a:t>2.000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0.190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sz="1600" dirty="0"/>
                            <a:t>1.000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-0.810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sz="1600" dirty="0"/>
                            <a:t>1.500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1.600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-0.310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sz="1600" dirty="0"/>
                            <a:t>1.100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-0.710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-1.010</a:t>
                          </a: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Choice>
        <mc:Fallback xmlns="">
          <p:graphicFrame>
            <p:nvGraphicFramePr>
              <p:cNvPr id="5" name="Content Placeholder 4"/>
              <p:cNvGraphicFramePr>
                <a:graphicFrameLocks/>
              </p:cNvGraphicFramePr>
              <p:nvPr>
                <p:extLst>
                  <p:ext uri="{D42A27DB-BD31-4B8C-83A1-F6EECF244321}">
                    <p14:modId xmlns:p14="http://schemas.microsoft.com/office/powerpoint/2010/main" val="1047753215"/>
                  </p:ext>
                </p:extLst>
              </p:nvPr>
            </p:nvGraphicFramePr>
            <p:xfrm>
              <a:off x="461319" y="2414616"/>
              <a:ext cx="4090888" cy="4226560"/>
            </p:xfrm>
            <a:graphic>
              <a:graphicData uri="http://schemas.openxmlformats.org/drawingml/2006/table">
                <a:tbl>
                  <a:tblPr firstRow="1">
                    <a:tableStyleId>{5C22544A-7EE6-4342-B048-85BDC9FD1C3A}</a:tableStyleId>
                  </a:tblPr>
                  <a:tblGrid>
                    <a:gridCol w="1022722">
                      <a:extLst>
                        <a:ext uri="{9D8B030D-6E8A-4147-A177-3AD203B41FA5}">
                          <a16:colId xmlns:a16="http://schemas.microsoft.com/office/drawing/2014/main" val="1835897826"/>
                        </a:ext>
                      </a:extLst>
                    </a:gridCol>
                    <a:gridCol w="1022722">
                      <a:extLst>
                        <a:ext uri="{9D8B030D-6E8A-4147-A177-3AD203B41FA5}">
                          <a16:colId xmlns:a16="http://schemas.microsoft.com/office/drawing/2014/main" val="2620594249"/>
                        </a:ext>
                      </a:extLst>
                    </a:gridCol>
                    <a:gridCol w="1022722">
                      <a:extLst>
                        <a:ext uri="{9D8B030D-6E8A-4147-A177-3AD203B41FA5}">
                          <a16:colId xmlns:a16="http://schemas.microsoft.com/office/drawing/2014/main" val="4092930843"/>
                        </a:ext>
                      </a:extLst>
                    </a:gridCol>
                    <a:gridCol w="1022722">
                      <a:extLst>
                        <a:ext uri="{9D8B030D-6E8A-4147-A177-3AD203B41FA5}">
                          <a16:colId xmlns:a16="http://schemas.microsoft.com/office/drawing/2014/main" val="3135291920"/>
                        </a:ext>
                      </a:extLst>
                    </a:gridCol>
                  </a:tblGrid>
                  <a:tr h="518160">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1176" r="-301190" b="-728235"/>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1176" r="-201190" b="-728235"/>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1176" r="-101190" b="-728235"/>
                          </a:stretch>
                        </a:blipFill>
                      </a:tcPr>
                    </a:tc>
                    <a:tc>
                      <a:txBody>
                        <a:bodyPr/>
                        <a:lstStyle/>
                        <a:p>
                          <a:endParaRPr lang="en-US"/>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1176" r="-1190" b="-728235"/>
                          </a:stretch>
                        </a:blipFill>
                      </a:tcPr>
                    </a:tc>
                    <a:extLst>
                      <a:ext uri="{0D108BD9-81ED-4DB2-BD59-A6C34878D82A}">
                        <a16:rowId xmlns:a16="http://schemas.microsoft.com/office/drawing/2014/main" val="2994327683"/>
                      </a:ext>
                    </a:extLst>
                  </a:tr>
                  <a:tr h="370840">
                    <a:tc>
                      <a:txBody>
                        <a:bodyPr/>
                        <a:lstStyle/>
                        <a:p>
                          <a:pPr algn="ctr"/>
                          <a:r>
                            <a:rPr lang="en-US" sz="1600" dirty="0" smtClean="0"/>
                            <a:t>2.500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2.400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0.690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295870"/>
                      </a:ext>
                    </a:extLst>
                  </a:tr>
                  <a:tr h="370840">
                    <a:tc>
                      <a:txBody>
                        <a:bodyPr/>
                        <a:lstStyle/>
                        <a:p>
                          <a:pPr algn="ctr"/>
                          <a:r>
                            <a:rPr lang="en-US" sz="1600" dirty="0" smtClean="0"/>
                            <a:t>0.500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270340"/>
                      </a:ext>
                    </a:extLst>
                  </a:tr>
                  <a:tr h="370840">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0.990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248802"/>
                      </a:ext>
                    </a:extLst>
                  </a:tr>
                  <a:tr h="370840">
                    <a:tc>
                      <a:txBody>
                        <a:bodyPr/>
                        <a:lstStyle/>
                        <a:p>
                          <a:pPr algn="ctr"/>
                          <a:r>
                            <a:rPr lang="en-US" sz="1600" dirty="0" smtClean="0"/>
                            <a:t>1.900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2.200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281338"/>
                      </a:ext>
                    </a:extLst>
                  </a:tr>
                  <a:tr h="370840">
                    <a:tc>
                      <a:txBody>
                        <a:bodyPr/>
                        <a:lstStyle/>
                        <a:p>
                          <a:pPr algn="ctr"/>
                          <a:r>
                            <a:rPr lang="en-US" sz="1600" dirty="0" smtClean="0"/>
                            <a:t>3.100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3.000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1.290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04399"/>
                      </a:ext>
                    </a:extLst>
                  </a:tr>
                  <a:tr h="370840">
                    <a:tc>
                      <a:txBody>
                        <a:bodyPr/>
                        <a:lstStyle/>
                        <a:p>
                          <a:pPr algn="ctr"/>
                          <a:r>
                            <a:rPr lang="en-US" sz="1600" dirty="0" smtClean="0"/>
                            <a:t>2.300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2.700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0.490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9631840"/>
                      </a:ext>
                    </a:extLst>
                  </a:tr>
                  <a:tr h="370840">
                    <a:tc>
                      <a:txBody>
                        <a:bodyPr/>
                        <a:lstStyle/>
                        <a:p>
                          <a:pPr algn="ctr"/>
                          <a:r>
                            <a:rPr lang="en-US" sz="1600" dirty="0" smtClean="0"/>
                            <a:t>2.000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0.190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8428987"/>
                      </a:ext>
                    </a:extLst>
                  </a:tr>
                  <a:tr h="370840">
                    <a:tc>
                      <a:txBody>
                        <a:bodyPr/>
                        <a:lstStyle/>
                        <a:p>
                          <a:pPr algn="ctr"/>
                          <a:r>
                            <a:rPr lang="en-US" sz="1600" dirty="0" smtClean="0"/>
                            <a:t>1.000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-0.810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669571"/>
                      </a:ext>
                    </a:extLst>
                  </a:tr>
                  <a:tr h="370840">
                    <a:tc>
                      <a:txBody>
                        <a:bodyPr/>
                        <a:lstStyle/>
                        <a:p>
                          <a:pPr algn="ctr"/>
                          <a:r>
                            <a:rPr lang="en-US" sz="1600" dirty="0" smtClean="0"/>
                            <a:t>1.500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1.600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-0.310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73120"/>
                      </a:ext>
                    </a:extLst>
                  </a:tr>
                  <a:tr h="370840">
                    <a:tc>
                      <a:txBody>
                        <a:bodyPr/>
                        <a:lstStyle/>
                        <a:p>
                          <a:pPr algn="ctr"/>
                          <a:r>
                            <a:rPr lang="en-US" sz="1600" dirty="0" smtClean="0"/>
                            <a:t>1.100</a:t>
                          </a:r>
                          <a:endParaRPr lang="en-US" sz="1600" dirty="0"/>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0.900</a:t>
                          </a:r>
                        </a:p>
                      </a:txBody>
                      <a:tcPr marL="200974" marR="2009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-0.710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-1.010</a:t>
                          </a:r>
                          <a:endParaRPr lang="en-US" sz="1600" dirty="0">
                            <a:latin typeface="Calibri" panose="020F0502020204030204" pitchFamily="34" charset="0"/>
                          </a:endParaRPr>
                        </a:p>
                      </a:txBody>
                      <a:tcPr marL="94834" marR="94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204800"/>
                      </a:ext>
                    </a:extLst>
                  </a:tr>
                </a:tbl>
              </a:graphicData>
            </a:graphic>
          </p:graphicFrame>
        </mc:Fallback>
      </mc:AlternateContent>
      <p:grpSp>
        <p:nvGrpSpPr>
          <p:cNvPr id="12" name="Group 11"/>
          <p:cNvGrpSpPr/>
          <p:nvPr/>
        </p:nvGrpSpPr>
        <p:grpSpPr>
          <a:xfrm>
            <a:off x="4771540" y="2508096"/>
            <a:ext cx="6110644" cy="3985760"/>
            <a:chOff x="4771540" y="2364875"/>
            <a:chExt cx="6110644" cy="3985760"/>
          </a:xfrm>
        </p:grpSpPr>
        <p:grpSp>
          <p:nvGrpSpPr>
            <p:cNvPr id="6" name="Group 5"/>
            <p:cNvGrpSpPr/>
            <p:nvPr/>
          </p:nvGrpSpPr>
          <p:grpSpPr>
            <a:xfrm>
              <a:off x="5553738" y="2364875"/>
              <a:ext cx="5328446" cy="3985760"/>
              <a:chOff x="5422392" y="2584756"/>
              <a:chExt cx="5328446" cy="3985760"/>
            </a:xfrm>
          </p:grpSpPr>
          <mc:AlternateContent xmlns:mc="http://schemas.openxmlformats.org/markup-compatibility/2006" xmlns:a14="http://schemas.microsoft.com/office/drawing/2010/main">
            <mc:Choice Requires="a14">
              <p:sp>
                <p:nvSpPr>
                  <p:cNvPr id="7" name="TextBox 6"/>
                  <p:cNvSpPr txBox="1"/>
                  <p:nvPr/>
                </p:nvSpPr>
                <p:spPr>
                  <a:xfrm>
                    <a:off x="5422392" y="3068275"/>
                    <a:ext cx="5328446" cy="3502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.69</m:t>
                                    </m:r>
                                  </m:e>
                                  <m:e>
                                    <m:r>
                                      <a:rPr lang="en-US" sz="2400" b="0" i="1" smtClean="0">
                                        <a:latin typeface="Cambria Math" panose="02040503050406030204" pitchFamily="18" charset="0"/>
                                      </a:rPr>
                                      <m:t>0.49</m:t>
                                    </m:r>
                                  </m:e>
                                </m:mr>
                                <m:mr>
                                  <m:e>
                                    <m:r>
                                      <a:rPr lang="en-US" sz="2400" b="0" i="1" smtClean="0">
                                        <a:latin typeface="Cambria Math" panose="02040503050406030204" pitchFamily="18" charset="0"/>
                                      </a:rPr>
                                      <m:t>−1.31</m:t>
                                    </m:r>
                                  </m:e>
                                  <m:e>
                                    <m:r>
                                      <a:rPr lang="en-US" sz="2400" b="0" i="1" smtClean="0">
                                        <a:latin typeface="Cambria Math" panose="02040503050406030204" pitchFamily="18" charset="0"/>
                                      </a:rPr>
                                      <m:t>−1.21</m:t>
                                    </m:r>
                                  </m:e>
                                </m:mr>
                                <m:mr>
                                  <m:e>
                                    <m:r>
                                      <a:rPr lang="en-US" sz="2400" b="0" i="1" smtClean="0">
                                        <a:latin typeface="Cambria Math" panose="02040503050406030204" pitchFamily="18" charset="0"/>
                                      </a:rPr>
                                      <m:t>0.39</m:t>
                                    </m:r>
                                  </m:e>
                                  <m:e>
                                    <m:r>
                                      <a:rPr lang="en-US" sz="2400" b="0" i="1" smtClean="0">
                                        <a:latin typeface="Cambria Math" panose="02040503050406030204" pitchFamily="18" charset="0"/>
                                      </a:rPr>
                                      <m:t>0.99</m:t>
                                    </m:r>
                                  </m:e>
                                </m:mr>
                                <m:mr>
                                  <m:e>
                                    <m:r>
                                      <a:rPr lang="en-US" sz="2400" b="0" i="1" smtClean="0">
                                        <a:latin typeface="Cambria Math" panose="02040503050406030204" pitchFamily="18" charset="0"/>
                                      </a:rPr>
                                      <m:t>0.09</m:t>
                                    </m:r>
                                  </m:e>
                                  <m:e>
                                    <m:r>
                                      <a:rPr lang="en-US" sz="2400" b="0" i="1" smtClean="0">
                                        <a:latin typeface="Cambria Math" panose="02040503050406030204" pitchFamily="18" charset="0"/>
                                      </a:rPr>
                                      <m:t>0.29</m:t>
                                    </m:r>
                                  </m:e>
                                </m:mr>
                                <m:mr>
                                  <m:e>
                                    <m:r>
                                      <a:rPr lang="en-US" sz="2400" b="0" i="1" smtClean="0">
                                        <a:latin typeface="Cambria Math" panose="02040503050406030204" pitchFamily="18" charset="0"/>
                                      </a:rPr>
                                      <m:t>1.29</m:t>
                                    </m:r>
                                  </m:e>
                                  <m:e>
                                    <m:r>
                                      <a:rPr lang="en-US" sz="2400" b="0" i="1" smtClean="0">
                                        <a:latin typeface="Cambria Math" panose="02040503050406030204" pitchFamily="18" charset="0"/>
                                      </a:rPr>
                                      <m:t>1.09</m:t>
                                    </m:r>
                                  </m:e>
                                </m:mr>
                                <m:mr>
                                  <m:e>
                                    <m:r>
                                      <a:rPr lang="en-US" sz="2400" b="0" i="1" smtClean="0">
                                        <a:latin typeface="Cambria Math" panose="02040503050406030204" pitchFamily="18" charset="0"/>
                                      </a:rPr>
                                      <m:t>0.49</m:t>
                                    </m:r>
                                  </m:e>
                                  <m:e>
                                    <m:r>
                                      <a:rPr lang="en-US" sz="2400" b="0" i="1" smtClean="0">
                                        <a:latin typeface="Cambria Math" panose="02040503050406030204" pitchFamily="18" charset="0"/>
                                      </a:rPr>
                                      <m:t>0.79</m:t>
                                    </m:r>
                                  </m:e>
                                </m:mr>
                                <m:mr>
                                  <m:e>
                                    <m:r>
                                      <a:rPr lang="en-US" sz="2400" b="0" i="1" smtClean="0">
                                        <a:latin typeface="Cambria Math" panose="02040503050406030204" pitchFamily="18" charset="0"/>
                                      </a:rPr>
                                      <m:t>0.19</m:t>
                                    </m:r>
                                  </m:e>
                                  <m:e>
                                    <m:r>
                                      <a:rPr lang="en-US" sz="2400" b="0" i="1" smtClean="0">
                                        <a:latin typeface="Cambria Math" panose="02040503050406030204" pitchFamily="18" charset="0"/>
                                      </a:rPr>
                                      <m:t>−0.31</m:t>
                                    </m:r>
                                  </m:e>
                                </m:mr>
                                <m:mr>
                                  <m:e>
                                    <m:r>
                                      <a:rPr lang="en-US" sz="2400" b="0" i="1" smtClean="0">
                                        <a:latin typeface="Cambria Math" panose="02040503050406030204" pitchFamily="18" charset="0"/>
                                      </a:rPr>
                                      <m:t>−0.81</m:t>
                                    </m:r>
                                  </m:e>
                                  <m:e>
                                    <m:r>
                                      <a:rPr lang="en-US" sz="2400" b="0" i="1" smtClean="0">
                                        <a:latin typeface="Cambria Math" panose="02040503050406030204" pitchFamily="18" charset="0"/>
                                      </a:rPr>
                                      <m:t>−0.81</m:t>
                                    </m:r>
                                  </m:e>
                                </m:mr>
                                <m:mr>
                                  <m:e>
                                    <m:r>
                                      <a:rPr lang="en-US" sz="2400" b="0" i="1" smtClean="0">
                                        <a:latin typeface="Cambria Math" panose="02040503050406030204" pitchFamily="18" charset="0"/>
                                      </a:rPr>
                                      <m:t>−0.31</m:t>
                                    </m:r>
                                  </m:e>
                                  <m:e>
                                    <m:r>
                                      <a:rPr lang="en-US" sz="2400" b="0" i="1" smtClean="0">
                                        <a:latin typeface="Cambria Math" panose="02040503050406030204" pitchFamily="18" charset="0"/>
                                      </a:rPr>
                                      <m:t>−0.31</m:t>
                                    </m:r>
                                  </m:e>
                                </m:mr>
                                <m:mr>
                                  <m:e>
                                    <m:r>
                                      <a:rPr lang="en-US" sz="2400" b="0" i="1" smtClean="0">
                                        <a:latin typeface="Cambria Math" panose="02040503050406030204" pitchFamily="18" charset="0"/>
                                      </a:rPr>
                                      <m:t>−0.71</m:t>
                                    </m:r>
                                  </m:e>
                                  <m:e>
                                    <m:r>
                                      <a:rPr lang="en-US" sz="2400" b="0" i="1" smtClean="0">
                                        <a:latin typeface="Cambria Math" panose="02040503050406030204" pitchFamily="18" charset="0"/>
                                      </a:rPr>
                                      <m:t>−1.01</m:t>
                                    </m:r>
                                  </m:e>
                                </m:mr>
                              </m:m>
                            </m:e>
                          </m:d>
                          <m:r>
                            <a:rPr lang="en-US" sz="2400" i="1" smtClean="0">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0.6779</m:t>
                                    </m:r>
                                  </m:e>
                                </m:mr>
                                <m:mr>
                                  <m:e>
                                    <m:r>
                                      <a:rPr lang="en-US" sz="2400" b="0" i="1" smtClean="0">
                                        <a:latin typeface="Cambria Math" panose="02040503050406030204" pitchFamily="18" charset="0"/>
                                        <a:ea typeface="Cambria Math" panose="02040503050406030204" pitchFamily="18" charset="0"/>
                                      </a:rPr>
                                      <m:t>0.7352</m:t>
                                    </m:r>
                                  </m:e>
                                </m:mr>
                              </m:m>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.828</m:t>
                                    </m:r>
                                  </m:e>
                                </m:mr>
                                <m:mr>
                                  <m:e>
                                    <m:r>
                                      <a:rPr lang="en-US" sz="2400" b="0" i="1" smtClean="0">
                                        <a:latin typeface="Cambria Math" panose="02040503050406030204" pitchFamily="18" charset="0"/>
                                        <a:ea typeface="Cambria Math" panose="02040503050406030204" pitchFamily="18" charset="0"/>
                                      </a:rPr>
                                      <m:t>−1.778</m:t>
                                    </m:r>
                                  </m:e>
                                </m:mr>
                                <m:mr>
                                  <m:e>
                                    <m:r>
                                      <a:rPr lang="en-US" sz="2400" b="0" i="1" smtClean="0">
                                        <a:latin typeface="Cambria Math" panose="02040503050406030204" pitchFamily="18" charset="0"/>
                                        <a:ea typeface="Cambria Math" panose="02040503050406030204" pitchFamily="18" charset="0"/>
                                      </a:rPr>
                                      <m:t>0.992</m:t>
                                    </m:r>
                                  </m:e>
                                </m:mr>
                                <m:mr>
                                  <m:e>
                                    <m:r>
                                      <a:rPr lang="en-US" sz="2400" b="0" i="1" smtClean="0">
                                        <a:latin typeface="Cambria Math" panose="02040503050406030204" pitchFamily="18" charset="0"/>
                                        <a:ea typeface="Cambria Math" panose="02040503050406030204" pitchFamily="18" charset="0"/>
                                      </a:rPr>
                                      <m:t>0.274</m:t>
                                    </m:r>
                                  </m:e>
                                </m:mr>
                                <m:mr>
                                  <m:e>
                                    <m:r>
                                      <a:rPr lang="en-US" sz="2400" b="0" i="1" smtClean="0">
                                        <a:latin typeface="Cambria Math" panose="02040503050406030204" pitchFamily="18" charset="0"/>
                                        <a:ea typeface="Cambria Math" panose="02040503050406030204" pitchFamily="18" charset="0"/>
                                      </a:rPr>
                                      <m:t>1.676</m:t>
                                    </m:r>
                                  </m:e>
                                </m:mr>
                                <m:mr>
                                  <m:e>
                                    <m:r>
                                      <a:rPr lang="en-US" sz="2400" b="0" i="1" smtClean="0">
                                        <a:latin typeface="Cambria Math" panose="02040503050406030204" pitchFamily="18" charset="0"/>
                                        <a:ea typeface="Cambria Math" panose="02040503050406030204" pitchFamily="18" charset="0"/>
                                      </a:rPr>
                                      <m:t>0.913</m:t>
                                    </m:r>
                                  </m:e>
                                </m:mr>
                                <m:mr>
                                  <m:e>
                                    <m:r>
                                      <a:rPr lang="en-US" sz="2400" b="0" i="1" smtClean="0">
                                        <a:latin typeface="Cambria Math" panose="02040503050406030204" pitchFamily="18" charset="0"/>
                                        <a:ea typeface="Cambria Math" panose="02040503050406030204" pitchFamily="18" charset="0"/>
                                      </a:rPr>
                                      <m:t>−0.099</m:t>
                                    </m:r>
                                  </m:e>
                                </m:mr>
                                <m:mr>
                                  <m:e>
                                    <m:r>
                                      <a:rPr lang="en-US" sz="2400" b="0" i="1" smtClean="0">
                                        <a:latin typeface="Cambria Math" panose="02040503050406030204" pitchFamily="18" charset="0"/>
                                        <a:ea typeface="Cambria Math" panose="02040503050406030204" pitchFamily="18" charset="0"/>
                                      </a:rPr>
                                      <m:t>−1.145</m:t>
                                    </m:r>
                                  </m:e>
                                </m:mr>
                                <m:mr>
                                  <m:e>
                                    <m:r>
                                      <a:rPr lang="en-US" sz="2400" b="0" i="1" smtClean="0">
                                        <a:latin typeface="Cambria Math" panose="02040503050406030204" pitchFamily="18" charset="0"/>
                                        <a:ea typeface="Cambria Math" panose="02040503050406030204" pitchFamily="18" charset="0"/>
                                      </a:rPr>
                                      <m:t>−0.438</m:t>
                                    </m:r>
                                  </m:e>
                                </m:mr>
                                <m:mr>
                                  <m:e>
                                    <m:r>
                                      <a:rPr lang="en-US" sz="2400" b="0" i="1" smtClean="0">
                                        <a:latin typeface="Cambria Math" panose="02040503050406030204" pitchFamily="18" charset="0"/>
                                        <a:ea typeface="Cambria Math" panose="02040503050406030204" pitchFamily="18" charset="0"/>
                                      </a:rPr>
                                      <m:t>−1.224</m:t>
                                    </m:r>
                                  </m:e>
                                </m:mr>
                              </m:m>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422392" y="3068275"/>
                    <a:ext cx="5328446" cy="3502241"/>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5934456" y="2584756"/>
                <a:ext cx="1435608" cy="400110"/>
              </a:xfrm>
              <a:prstGeom prst="rect">
                <a:avLst/>
              </a:prstGeom>
              <a:noFill/>
            </p:spPr>
            <p:txBody>
              <a:bodyPr wrap="square" rtlCol="0">
                <a:spAutoFit/>
              </a:bodyPr>
              <a:lstStyle/>
              <a:p>
                <a:pPr algn="ctr"/>
                <a:r>
                  <a:rPr lang="en-US" sz="2000" b="1" dirty="0">
                    <a:latin typeface="Calibri" panose="020F0502020204030204" pitchFamily="34" charset="0"/>
                  </a:rPr>
                  <a:t>Dimensions</a:t>
                </a:r>
              </a:p>
            </p:txBody>
          </p:sp>
          <p:sp>
            <p:nvSpPr>
              <p:cNvPr id="9" name="TextBox 8"/>
              <p:cNvSpPr txBox="1"/>
              <p:nvPr/>
            </p:nvSpPr>
            <p:spPr>
              <a:xfrm>
                <a:off x="7726542" y="2584756"/>
                <a:ext cx="1435608" cy="400110"/>
              </a:xfrm>
              <a:prstGeom prst="rect">
                <a:avLst/>
              </a:prstGeom>
              <a:noFill/>
            </p:spPr>
            <p:txBody>
              <a:bodyPr wrap="square" rtlCol="0">
                <a:spAutoFit/>
              </a:bodyPr>
              <a:lstStyle/>
              <a:p>
                <a:pPr algn="ctr"/>
                <a:r>
                  <a:rPr lang="en-US" sz="2000" b="1" dirty="0">
                    <a:latin typeface="Calibri" panose="020F0502020204030204" pitchFamily="34" charset="0"/>
                  </a:rPr>
                  <a:t>Eigenvector</a:t>
                </a:r>
              </a:p>
            </p:txBody>
          </p:sp>
          <p:sp>
            <p:nvSpPr>
              <p:cNvPr id="10" name="TextBox 9"/>
              <p:cNvSpPr txBox="1"/>
              <p:nvPr/>
            </p:nvSpPr>
            <p:spPr>
              <a:xfrm>
                <a:off x="9263010" y="2584756"/>
                <a:ext cx="1435608" cy="400110"/>
              </a:xfrm>
              <a:prstGeom prst="rect">
                <a:avLst/>
              </a:prstGeom>
              <a:noFill/>
            </p:spPr>
            <p:txBody>
              <a:bodyPr wrap="square" rtlCol="0">
                <a:spAutoFit/>
              </a:bodyPr>
              <a:lstStyle/>
              <a:p>
                <a:pPr algn="ctr"/>
                <a:r>
                  <a:rPr lang="en-US" sz="2000" b="1" dirty="0">
                    <a:latin typeface="Calibri" panose="020F0502020204030204" pitchFamily="34" charset="0"/>
                  </a:rPr>
                  <a:t>PC1</a:t>
                </a:r>
              </a:p>
            </p:txBody>
          </p:sp>
        </p:grpSp>
        <p:sp>
          <p:nvSpPr>
            <p:cNvPr id="11" name="Right Arrow 10"/>
            <p:cNvSpPr/>
            <p:nvPr/>
          </p:nvSpPr>
          <p:spPr>
            <a:xfrm>
              <a:off x="4771540" y="3963983"/>
              <a:ext cx="782198" cy="694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042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 Component Matrix (Loadings)</a:t>
            </a:r>
          </a:p>
        </p:txBody>
      </p:sp>
      <p:sp>
        <p:nvSpPr>
          <p:cNvPr id="3" name="Content Placeholder 2"/>
          <p:cNvSpPr>
            <a:spLocks noGrp="1"/>
          </p:cNvSpPr>
          <p:nvPr>
            <p:ph idx="1"/>
          </p:nvPr>
        </p:nvSpPr>
        <p:spPr/>
        <p:txBody>
          <a:bodyPr/>
          <a:lstStyle/>
          <a:p>
            <a:r>
              <a:rPr lang="en-US" dirty="0"/>
              <a:t>Loadings are Eigenvectors normalized to their respective Eigenvalues</a:t>
            </a:r>
          </a:p>
          <a:p>
            <a:r>
              <a:rPr lang="en-US" dirty="0"/>
              <a:t>Loadings generally tell you how strongly a given independent variable is associated with a given component</a:t>
            </a:r>
          </a:p>
          <a:p>
            <a:r>
              <a:rPr lang="en-US" dirty="0"/>
              <a:t>General Formula is:</a:t>
            </a:r>
          </a:p>
          <a:p>
            <a:endParaRPr lang="en-US" dirty="0"/>
          </a:p>
          <a:p>
            <a:r>
              <a:rPr lang="en-US" dirty="0"/>
              <a:t>For our example: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68A6A9C-CF19-486F-9A39-76891C8C81BB}" type="slidenum">
              <a:rPr lang="en-US" smtClean="0"/>
              <a:t>39</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881547" y="2905872"/>
                <a:ext cx="2683748" cy="876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𝐿</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𝑃𝐶</m:t>
                              </m:r>
                            </m:e>
                            <m:sub>
                              <m:r>
                                <a:rPr lang="en-US" sz="2800" b="0" i="1" smtClean="0">
                                  <a:latin typeface="Cambria Math" panose="02040503050406030204" pitchFamily="18" charset="0"/>
                                </a:rPr>
                                <m:t>𝑗</m:t>
                              </m:r>
                            </m:sub>
                          </m:sSub>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𝑗</m:t>
                              </m:r>
                            </m:sub>
                          </m:sSub>
                        </m:e>
                      </m:rad>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881547" y="2905872"/>
                <a:ext cx="2683748" cy="8768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83821274"/>
                  </p:ext>
                </p:extLst>
              </p:nvPr>
            </p:nvGraphicFramePr>
            <p:xfrm>
              <a:off x="461319" y="4386262"/>
              <a:ext cx="4975524" cy="2152650"/>
            </p:xfrm>
            <a:graphic>
              <a:graphicData uri="http://schemas.openxmlformats.org/drawingml/2006/table">
                <a:tbl>
                  <a:tblPr>
                    <a:tableStyleId>{5C22544A-7EE6-4342-B048-85BDC9FD1C3A}</a:tableStyleId>
                  </a:tblPr>
                  <a:tblGrid>
                    <a:gridCol w="517586">
                      <a:extLst>
                        <a:ext uri="{9D8B030D-6E8A-4147-A177-3AD203B41FA5}">
                          <a16:colId xmlns:a16="http://schemas.microsoft.com/office/drawing/2014/main" val="3040849051"/>
                        </a:ext>
                      </a:extLst>
                    </a:gridCol>
                    <a:gridCol w="2389517">
                      <a:extLst>
                        <a:ext uri="{9D8B030D-6E8A-4147-A177-3AD203B41FA5}">
                          <a16:colId xmlns:a16="http://schemas.microsoft.com/office/drawing/2014/main" val="51750791"/>
                        </a:ext>
                      </a:extLst>
                    </a:gridCol>
                    <a:gridCol w="2068421">
                      <a:extLst>
                        <a:ext uri="{9D8B030D-6E8A-4147-A177-3AD203B41FA5}">
                          <a16:colId xmlns:a16="http://schemas.microsoft.com/office/drawing/2014/main" val="35086114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6515897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=1.284</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=0.678</m:t>
                                </m:r>
                              </m:oMath>
                            </m:oMathPara>
                          </a14:m>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=0.735</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=0.050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=−0.735</m:t>
                                </m:r>
                              </m:oMath>
                            </m:oMathPara>
                          </a14:m>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=0.678</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843234"/>
                      </a:ext>
                    </a:extLst>
                  </a:tr>
                  <a:tr h="370840">
                    <a:tc>
                      <a:txBody>
                        <a:bodyPr/>
                        <a:lstStyle/>
                        <a:p>
                          <a:r>
                            <a:rPr lang="en-US" dirty="0"/>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𝑃𝐶</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e>
                                </m:rad>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𝑃𝐶</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2</m:t>
                                        </m:r>
                                      </m:sub>
                                    </m:sSub>
                                  </m:e>
                                </m:rad>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59791"/>
                      </a:ext>
                    </a:extLst>
                  </a:tr>
                  <a:tr h="370840">
                    <a:tc>
                      <a:txBody>
                        <a:bodyPr/>
                        <a:lstStyle/>
                        <a:p>
                          <a:r>
                            <a:rPr lang="en-US" dirty="0"/>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𝑃𝐶</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e>
                                </m:rad>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𝑃𝐶</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2</m:t>
                                        </m:r>
                                      </m:sub>
                                    </m:sSub>
                                  </m:e>
                                </m:rad>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341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83821274"/>
                  </p:ext>
                </p:extLst>
              </p:nvPr>
            </p:nvGraphicFramePr>
            <p:xfrm>
              <a:off x="461319" y="4386262"/>
              <a:ext cx="4975524" cy="2152650"/>
            </p:xfrm>
            <a:graphic>
              <a:graphicData uri="http://schemas.openxmlformats.org/drawingml/2006/table">
                <a:tbl>
                  <a:tblPr>
                    <a:tableStyleId>{5C22544A-7EE6-4342-B048-85BDC9FD1C3A}</a:tableStyleId>
                  </a:tblPr>
                  <a:tblGrid>
                    <a:gridCol w="517586">
                      <a:extLst>
                        <a:ext uri="{9D8B030D-6E8A-4147-A177-3AD203B41FA5}">
                          <a16:colId xmlns:a16="http://schemas.microsoft.com/office/drawing/2014/main" val="3040849051"/>
                        </a:ext>
                      </a:extLst>
                    </a:gridCol>
                    <a:gridCol w="2389517">
                      <a:extLst>
                        <a:ext uri="{9D8B030D-6E8A-4147-A177-3AD203B41FA5}">
                          <a16:colId xmlns:a16="http://schemas.microsoft.com/office/drawing/2014/main" val="51750791"/>
                        </a:ext>
                      </a:extLst>
                    </a:gridCol>
                    <a:gridCol w="2068421">
                      <a:extLst>
                        <a:ext uri="{9D8B030D-6E8A-4147-A177-3AD203B41FA5}">
                          <a16:colId xmlns:a16="http://schemas.microsoft.com/office/drawing/2014/main" val="35086114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smtClean="0"/>
                            <a:t>PC1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smtClean="0"/>
                            <a:t>PC2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651589754"/>
                      </a:ext>
                    </a:extLst>
                  </a:tr>
                  <a:tr h="9144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939" t="-44000" r="-87245" b="-98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0588" t="-44000" r="-588" b="-98667"/>
                          </a:stretch>
                        </a:blipFill>
                      </a:tcPr>
                    </a:tc>
                    <a:extLst>
                      <a:ext uri="{0D108BD9-81ED-4DB2-BD59-A6C34878D82A}">
                        <a16:rowId xmlns:a16="http://schemas.microsoft.com/office/drawing/2014/main" val="2701843234"/>
                      </a:ext>
                    </a:extLst>
                  </a:tr>
                  <a:tr h="433705">
                    <a:tc>
                      <a:txBody>
                        <a:bodyPr/>
                        <a:lstStyle/>
                        <a:p>
                          <a:r>
                            <a:rPr lang="en-US" dirty="0" smtClean="0"/>
                            <a:t>x1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939" t="-300000" r="-87245" b="-10555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0588" t="-300000" r="-588" b="-105556"/>
                          </a:stretch>
                        </a:blipFill>
                      </a:tcPr>
                    </a:tc>
                    <a:extLst>
                      <a:ext uri="{0D108BD9-81ED-4DB2-BD59-A6C34878D82A}">
                        <a16:rowId xmlns:a16="http://schemas.microsoft.com/office/drawing/2014/main" val="51859791"/>
                      </a:ext>
                    </a:extLst>
                  </a:tr>
                  <a:tr h="433705">
                    <a:tc>
                      <a:txBody>
                        <a:bodyPr/>
                        <a:lstStyle/>
                        <a:p>
                          <a:r>
                            <a:rPr lang="en-US" dirty="0" smtClean="0"/>
                            <a:t>x2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939" t="-405634" r="-87245" b="-704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0588" t="-405634" r="-588" b="-7042"/>
                          </a:stretch>
                        </a:blipFill>
                      </a:tcPr>
                    </a:tc>
                    <a:extLst>
                      <a:ext uri="{0D108BD9-81ED-4DB2-BD59-A6C34878D82A}">
                        <a16:rowId xmlns:a16="http://schemas.microsoft.com/office/drawing/2014/main" val="16313412"/>
                      </a:ext>
                    </a:extLst>
                  </a:tr>
                </a:tbl>
              </a:graphicData>
            </a:graphic>
          </p:graphicFrame>
        </mc:Fallback>
      </mc:AlternateContent>
      <p:graphicFrame>
        <p:nvGraphicFramePr>
          <p:cNvPr id="7" name="Table 6"/>
          <p:cNvGraphicFramePr>
            <a:graphicFrameLocks noGrp="1"/>
          </p:cNvGraphicFramePr>
          <p:nvPr>
            <p:extLst>
              <p:ext uri="{D42A27DB-BD31-4B8C-83A1-F6EECF244321}">
                <p14:modId xmlns:p14="http://schemas.microsoft.com/office/powerpoint/2010/main" val="108605432"/>
              </p:ext>
            </p:extLst>
          </p:nvPr>
        </p:nvGraphicFramePr>
        <p:xfrm>
          <a:off x="7010000" y="4906327"/>
          <a:ext cx="3773785" cy="1112520"/>
        </p:xfrm>
        <a:graphic>
          <a:graphicData uri="http://schemas.openxmlformats.org/drawingml/2006/table">
            <a:tbl>
              <a:tblPr>
                <a:tableStyleId>{5C22544A-7EE6-4342-B048-85BDC9FD1C3A}</a:tableStyleId>
              </a:tblPr>
              <a:tblGrid>
                <a:gridCol w="603850">
                  <a:extLst>
                    <a:ext uri="{9D8B030D-6E8A-4147-A177-3AD203B41FA5}">
                      <a16:colId xmlns:a16="http://schemas.microsoft.com/office/drawing/2014/main" val="3040849051"/>
                    </a:ext>
                  </a:extLst>
                </a:gridCol>
                <a:gridCol w="1601100">
                  <a:extLst>
                    <a:ext uri="{9D8B030D-6E8A-4147-A177-3AD203B41FA5}">
                      <a16:colId xmlns:a16="http://schemas.microsoft.com/office/drawing/2014/main" val="51750791"/>
                    </a:ext>
                  </a:extLst>
                </a:gridCol>
                <a:gridCol w="1568835">
                  <a:extLst>
                    <a:ext uri="{9D8B030D-6E8A-4147-A177-3AD203B41FA5}">
                      <a16:colId xmlns:a16="http://schemas.microsoft.com/office/drawing/2014/main" val="35086114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651589754"/>
                  </a:ext>
                </a:extLst>
              </a:tr>
              <a:tr h="370840">
                <a:tc>
                  <a:txBody>
                    <a:bodyPr/>
                    <a:lstStyle/>
                    <a:p>
                      <a:r>
                        <a:rPr lang="en-US" dirty="0"/>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59791"/>
                  </a:ext>
                </a:extLst>
              </a:tr>
              <a:tr h="370840">
                <a:tc>
                  <a:txBody>
                    <a:bodyPr/>
                    <a:lstStyle/>
                    <a:p>
                      <a:r>
                        <a:rPr lang="en-US" dirty="0"/>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3412"/>
                  </a:ext>
                </a:extLst>
              </a:tr>
            </a:tbl>
          </a:graphicData>
        </a:graphic>
      </p:graphicFrame>
      <p:sp>
        <p:nvSpPr>
          <p:cNvPr id="8" name="Right Arrow 7"/>
          <p:cNvSpPr/>
          <p:nvPr/>
        </p:nvSpPr>
        <p:spPr>
          <a:xfrm>
            <a:off x="5808149" y="5156349"/>
            <a:ext cx="830544" cy="612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7015351" y="6101176"/>
                <a:ext cx="3773785" cy="711413"/>
              </a:xfrm>
              <a:prstGeom prst="rect">
                <a:avLst/>
              </a:prstGeom>
              <a:noFill/>
            </p:spPr>
            <p:txBody>
              <a:bodyPr wrap="square" rtlCol="0" anchor="t">
                <a:spAutoFit/>
              </a:bodyPr>
              <a:lstStyle/>
              <a:p>
                <a:r>
                  <a:rPr lang="en-US" dirty="0"/>
                  <a:t>Unstandardized </a:t>
                </a:r>
                <a:r>
                  <a:rPr lang="en-US" dirty="0">
                    <a:sym typeface="Wingdings" panose="05000000000000000000" pitchFamily="2" charset="2"/>
                  </a:rPr>
                  <a: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𝑠𝑡𝑑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rad>
                      </m:den>
                    </m:f>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7015351" y="6101176"/>
                <a:ext cx="3773785" cy="711413"/>
              </a:xfrm>
              <a:prstGeom prst="rect">
                <a:avLst/>
              </a:prstGeom>
              <a:blipFill>
                <a:blip r:embed="rId5"/>
                <a:stretch>
                  <a:fillRect l="-1454"/>
                </a:stretch>
              </a:blipFill>
            </p:spPr>
            <p:txBody>
              <a:bodyPr/>
              <a:lstStyle/>
              <a:p>
                <a:r>
                  <a:rPr lang="en-US">
                    <a:noFill/>
                  </a:rPr>
                  <a:t> </a:t>
                </a:r>
              </a:p>
            </p:txBody>
          </p:sp>
        </mc:Fallback>
      </mc:AlternateContent>
    </p:spTree>
    <p:extLst>
      <p:ext uri="{BB962C8B-B14F-4D97-AF65-F5344CB8AC3E}">
        <p14:creationId xmlns:p14="http://schemas.microsoft.com/office/powerpoint/2010/main" val="10092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Dimensionality Reduction</a:t>
            </a:r>
          </a:p>
        </p:txBody>
      </p:sp>
      <p:sp>
        <p:nvSpPr>
          <p:cNvPr id="7" name="Content Placeholder 6"/>
          <p:cNvSpPr>
            <a:spLocks noGrp="1"/>
          </p:cNvSpPr>
          <p:nvPr>
            <p:ph sz="half" idx="1"/>
          </p:nvPr>
        </p:nvSpPr>
        <p:spPr>
          <a:xfrm>
            <a:off x="666059" y="1422399"/>
            <a:ext cx="5306115" cy="5159375"/>
          </a:xfrm>
        </p:spPr>
        <p:txBody>
          <a:bodyPr>
            <a:normAutofit/>
          </a:bodyPr>
          <a:lstStyle/>
          <a:p>
            <a:pPr>
              <a:lnSpc>
                <a:spcPts val="2500"/>
              </a:lnSpc>
            </a:pPr>
            <a:r>
              <a:rPr lang="en-US" sz="1800" b="1" dirty="0">
                <a:solidFill>
                  <a:srgbClr val="00853E"/>
                </a:solidFill>
              </a:rPr>
              <a:t>Dimensionality reduction </a:t>
            </a:r>
            <a:r>
              <a:rPr lang="en-US" sz="1800" dirty="0"/>
              <a:t>is a set of techniques used to reduce the amount of data necessary for prediction while still providing accurate models</a:t>
            </a:r>
          </a:p>
          <a:p>
            <a:pPr>
              <a:lnSpc>
                <a:spcPts val="2500"/>
              </a:lnSpc>
            </a:pPr>
            <a:r>
              <a:rPr lang="en-US" sz="1800" dirty="0"/>
              <a:t>Many data mining techniques are not effective for high-dimensional data </a:t>
            </a:r>
          </a:p>
          <a:p>
            <a:pPr>
              <a:lnSpc>
                <a:spcPts val="2500"/>
              </a:lnSpc>
            </a:pPr>
            <a:r>
              <a:rPr lang="en-US" sz="1800" dirty="0"/>
              <a:t>Two high level approaches</a:t>
            </a:r>
          </a:p>
          <a:p>
            <a:pPr lvl="1">
              <a:lnSpc>
                <a:spcPts val="2500"/>
              </a:lnSpc>
            </a:pPr>
            <a:r>
              <a:rPr lang="en-US" sz="1800" b="1" dirty="0">
                <a:solidFill>
                  <a:srgbClr val="00853E"/>
                </a:solidFill>
              </a:rPr>
              <a:t>Feature selection </a:t>
            </a:r>
            <a:r>
              <a:rPr lang="en-US" sz="1800" dirty="0"/>
              <a:t>- selectively exclude dimensions from consideration</a:t>
            </a:r>
          </a:p>
          <a:p>
            <a:pPr lvl="1">
              <a:lnSpc>
                <a:spcPts val="2500"/>
              </a:lnSpc>
            </a:pPr>
            <a:r>
              <a:rPr lang="en-US" sz="1800" b="1" dirty="0">
                <a:solidFill>
                  <a:srgbClr val="00853E"/>
                </a:solidFill>
              </a:rPr>
              <a:t>Feature extraction </a:t>
            </a:r>
            <a:r>
              <a:rPr lang="en-US" sz="1800" dirty="0"/>
              <a:t>- mathematically combine dimensions to produce intrinsic/latent dimensions</a:t>
            </a:r>
          </a:p>
        </p:txBody>
      </p:sp>
      <p:graphicFrame>
        <p:nvGraphicFramePr>
          <p:cNvPr id="10" name="Diagram 9"/>
          <p:cNvGraphicFramePr/>
          <p:nvPr>
            <p:extLst>
              <p:ext uri="{D42A27DB-BD31-4B8C-83A1-F6EECF244321}">
                <p14:modId xmlns:p14="http://schemas.microsoft.com/office/powerpoint/2010/main" val="2085627191"/>
              </p:ext>
            </p:extLst>
          </p:nvPr>
        </p:nvGraphicFramePr>
        <p:xfrm>
          <a:off x="5017237" y="1828800"/>
          <a:ext cx="6699045" cy="4624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6363391" y="5104015"/>
            <a:ext cx="4006735" cy="1348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A68A6A9C-CF19-486F-9A39-76891C8C81BB}" type="slidenum">
              <a:rPr lang="en-US" smtClean="0"/>
              <a:t>4</a:t>
            </a:fld>
            <a:endParaRPr lang="en-US"/>
          </a:p>
        </p:txBody>
      </p:sp>
    </p:spTree>
    <p:extLst>
      <p:ext uri="{BB962C8B-B14F-4D97-AF65-F5344CB8AC3E}">
        <p14:creationId xmlns:p14="http://schemas.microsoft.com/office/powerpoint/2010/main" val="14950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PCA and Classification</a:t>
            </a:r>
          </a:p>
        </p:txBody>
      </p:sp>
      <p:sp>
        <p:nvSpPr>
          <p:cNvPr id="3" name="Content Placeholder 2"/>
          <p:cNvSpPr>
            <a:spLocks noGrp="1"/>
          </p:cNvSpPr>
          <p:nvPr>
            <p:ph idx="1"/>
          </p:nvPr>
        </p:nvSpPr>
        <p:spPr/>
        <p:txBody>
          <a:bodyPr/>
          <a:lstStyle/>
          <a:p>
            <a:r>
              <a:rPr lang="en-US" dirty="0"/>
              <a:t>PCA works well when the target variable is interval</a:t>
            </a:r>
          </a:p>
          <a:p>
            <a:r>
              <a:rPr lang="en-US" dirty="0"/>
              <a:t>If the target is nominal, care must be used if PCA will be employed on the independent variables</a:t>
            </a:r>
          </a:p>
          <a:p>
            <a:pPr lvl="1"/>
            <a:r>
              <a:rPr lang="en-US" dirty="0"/>
              <a:t>Projection axes chosen by PCA may not give good discrimination power</a:t>
            </a:r>
          </a:p>
          <a:p>
            <a:pPr lvl="1"/>
            <a:r>
              <a:rPr lang="en-US" dirty="0"/>
              <a:t>PCA maintains what is common in the data, not what differentiates them</a:t>
            </a:r>
          </a:p>
          <a:p>
            <a:pPr lvl="1"/>
            <a:r>
              <a:rPr lang="en-US" dirty="0"/>
              <a:t>Thus, PCA may reduce the efficacy of classification algorithms if not used with care</a:t>
            </a:r>
          </a:p>
          <a:p>
            <a:r>
              <a:rPr lang="en-US" dirty="0"/>
              <a:t>Linear discriminant analysis may be advisable in these situations</a:t>
            </a:r>
          </a:p>
        </p:txBody>
      </p:sp>
      <p:sp>
        <p:nvSpPr>
          <p:cNvPr id="4" name="Slide Number Placeholder 3"/>
          <p:cNvSpPr>
            <a:spLocks noGrp="1"/>
          </p:cNvSpPr>
          <p:nvPr>
            <p:ph type="sldNum" sz="quarter" idx="12"/>
          </p:nvPr>
        </p:nvSpPr>
        <p:spPr/>
        <p:txBody>
          <a:bodyPr/>
          <a:lstStyle/>
          <a:p>
            <a:fld id="{A68A6A9C-CF19-486F-9A39-76891C8C81BB}" type="slidenum">
              <a:rPr lang="en-US" smtClean="0"/>
              <a:t>40</a:t>
            </a:fld>
            <a:endParaRPr lang="en-US"/>
          </a:p>
        </p:txBody>
      </p:sp>
    </p:spTree>
    <p:extLst>
      <p:ext uri="{BB962C8B-B14F-4D97-AF65-F5344CB8AC3E}">
        <p14:creationId xmlns:p14="http://schemas.microsoft.com/office/powerpoint/2010/main" val="867296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Issues</a:t>
            </a:r>
          </a:p>
        </p:txBody>
      </p:sp>
      <p:sp>
        <p:nvSpPr>
          <p:cNvPr id="3" name="Content Placeholder 2"/>
          <p:cNvSpPr>
            <a:spLocks noGrp="1"/>
          </p:cNvSpPr>
          <p:nvPr>
            <p:ph idx="1"/>
          </p:nvPr>
        </p:nvSpPr>
        <p:spPr/>
        <p:txBody>
          <a:bodyPr/>
          <a:lstStyle/>
          <a:p>
            <a:r>
              <a:rPr lang="en-US" dirty="0"/>
              <a:t>Covariance is sensitive to large values</a:t>
            </a:r>
          </a:p>
          <a:p>
            <a:pPr lvl="1"/>
            <a:r>
              <a:rPr lang="en-US" dirty="0"/>
              <a:t>Dimensions with large scales dominate</a:t>
            </a:r>
          </a:p>
          <a:p>
            <a:pPr lvl="1"/>
            <a:r>
              <a:rPr lang="en-US" dirty="0"/>
              <a:t>Such dimensions are likely to become principal components</a:t>
            </a:r>
          </a:p>
          <a:p>
            <a:pPr lvl="1"/>
            <a:r>
              <a:rPr lang="en-US" dirty="0"/>
              <a:t>Normalization can help reduce this issue</a:t>
            </a:r>
          </a:p>
          <a:p>
            <a:r>
              <a:rPr lang="en-US" dirty="0"/>
              <a:t>PCA assumes the underlying subspace is linear and thus transformations may be required</a:t>
            </a:r>
          </a:p>
        </p:txBody>
      </p:sp>
      <p:sp>
        <p:nvSpPr>
          <p:cNvPr id="4" name="Slide Number Placeholder 3"/>
          <p:cNvSpPr>
            <a:spLocks noGrp="1"/>
          </p:cNvSpPr>
          <p:nvPr>
            <p:ph type="sldNum" sz="quarter" idx="12"/>
          </p:nvPr>
        </p:nvSpPr>
        <p:spPr/>
        <p:txBody>
          <a:bodyPr/>
          <a:lstStyle/>
          <a:p>
            <a:fld id="{A68A6A9C-CF19-486F-9A39-76891C8C81BB}" type="slidenum">
              <a:rPr lang="en-US" smtClean="0"/>
              <a:t>41</a:t>
            </a:fld>
            <a:endParaRPr lang="en-US"/>
          </a:p>
        </p:txBody>
      </p:sp>
    </p:spTree>
    <p:extLst>
      <p:ext uri="{BB962C8B-B14F-4D97-AF65-F5344CB8AC3E}">
        <p14:creationId xmlns:p14="http://schemas.microsoft.com/office/powerpoint/2010/main" val="878400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Resources</a:t>
            </a:r>
          </a:p>
        </p:txBody>
      </p:sp>
      <p:sp>
        <p:nvSpPr>
          <p:cNvPr id="3" name="Content Placeholder 2"/>
          <p:cNvSpPr>
            <a:spLocks noGrp="1"/>
          </p:cNvSpPr>
          <p:nvPr>
            <p:ph idx="1"/>
          </p:nvPr>
        </p:nvSpPr>
        <p:spPr/>
        <p:txBody>
          <a:bodyPr/>
          <a:lstStyle/>
          <a:p>
            <a:r>
              <a:rPr lang="en-US" dirty="0">
                <a:hlinkClick r:id="rId3"/>
              </a:rPr>
              <a:t>Eigenvalue and Eigenvector Calculator</a:t>
            </a:r>
            <a:endParaRPr lang="en-US" dirty="0"/>
          </a:p>
          <a:p>
            <a:r>
              <a:rPr lang="en-US" dirty="0">
                <a:hlinkClick r:id="rId4"/>
              </a:rPr>
              <a:t>Principal Component Analysis 4 Dummies: Eigenvectors, Eigenvalues and Dimension Reduction</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68A6A9C-CF19-486F-9A39-76891C8C81BB}" type="slidenum">
              <a:rPr lang="en-US" smtClean="0"/>
              <a:t>42</a:t>
            </a:fld>
            <a:endParaRPr lang="en-US"/>
          </a:p>
        </p:txBody>
      </p:sp>
    </p:spTree>
    <p:extLst>
      <p:ext uri="{BB962C8B-B14F-4D97-AF65-F5344CB8AC3E}">
        <p14:creationId xmlns:p14="http://schemas.microsoft.com/office/powerpoint/2010/main" val="14095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Approaches</a:t>
            </a:r>
          </a:p>
        </p:txBody>
      </p:sp>
      <p:sp>
        <p:nvSpPr>
          <p:cNvPr id="3" name="Content Placeholder 2"/>
          <p:cNvSpPr>
            <a:spLocks noGrp="1"/>
          </p:cNvSpPr>
          <p:nvPr>
            <p:ph idx="1"/>
          </p:nvPr>
        </p:nvSpPr>
        <p:spPr>
          <a:xfrm>
            <a:off x="881942" y="1568022"/>
            <a:ext cx="10428115" cy="3489754"/>
          </a:xfrm>
        </p:spPr>
        <p:txBody>
          <a:bodyPr>
            <a:normAutofit/>
          </a:bodyPr>
          <a:lstStyle/>
          <a:p>
            <a:pPr>
              <a:lnSpc>
                <a:spcPts val="3000"/>
              </a:lnSpc>
            </a:pPr>
            <a:r>
              <a:rPr lang="en-US" sz="2000" b="1" dirty="0">
                <a:solidFill>
                  <a:srgbClr val="00853E"/>
                </a:solidFill>
              </a:rPr>
              <a:t>Feature Selection</a:t>
            </a:r>
          </a:p>
          <a:p>
            <a:pPr lvl="1">
              <a:lnSpc>
                <a:spcPts val="3000"/>
              </a:lnSpc>
            </a:pPr>
            <a:r>
              <a:rPr lang="en-US" b="1" dirty="0">
                <a:solidFill>
                  <a:srgbClr val="00853E"/>
                </a:solidFill>
              </a:rPr>
              <a:t>Manual Feature Selection </a:t>
            </a:r>
            <a:r>
              <a:rPr lang="en-US" dirty="0"/>
              <a:t>– The data analyst can examine the available dimensions and exclude those they feel are not useful for modeling purposes</a:t>
            </a:r>
          </a:p>
          <a:p>
            <a:pPr lvl="1">
              <a:lnSpc>
                <a:spcPts val="3000"/>
              </a:lnSpc>
            </a:pPr>
            <a:r>
              <a:rPr lang="en-US" b="1" dirty="0">
                <a:solidFill>
                  <a:srgbClr val="00853E"/>
                </a:solidFill>
              </a:rPr>
              <a:t>Feature Selection based on Objective Function </a:t>
            </a:r>
            <a:r>
              <a:rPr lang="en-US" dirty="0"/>
              <a:t>– A modeling approach is used to identify the features that appear to have the most influence on the dependent variable</a:t>
            </a:r>
          </a:p>
          <a:p>
            <a:pPr>
              <a:lnSpc>
                <a:spcPts val="3000"/>
              </a:lnSpc>
            </a:pPr>
            <a:r>
              <a:rPr lang="en-US" sz="2000" b="1" dirty="0">
                <a:solidFill>
                  <a:srgbClr val="00853E"/>
                </a:solidFill>
              </a:rPr>
              <a:t>Feature Extraction </a:t>
            </a:r>
            <a:r>
              <a:rPr lang="en-US" sz="2000" dirty="0"/>
              <a:t>– Maps high dimensional data onto a lower dimensional subspace (i.e., combines variables)</a:t>
            </a:r>
          </a:p>
        </p:txBody>
      </p:sp>
      <p:sp>
        <p:nvSpPr>
          <p:cNvPr id="4" name="Slide Number Placeholder 3"/>
          <p:cNvSpPr>
            <a:spLocks noGrp="1"/>
          </p:cNvSpPr>
          <p:nvPr>
            <p:ph type="sldNum" sz="quarter" idx="12"/>
          </p:nvPr>
        </p:nvSpPr>
        <p:spPr/>
        <p:txBody>
          <a:bodyPr/>
          <a:lstStyle/>
          <a:p>
            <a:fld id="{A68A6A9C-CF19-486F-9A39-76891C8C81BB}" type="slidenum">
              <a:rPr lang="en-US" smtClean="0"/>
              <a:t>5</a:t>
            </a:fld>
            <a:endParaRPr lang="en-US"/>
          </a:p>
        </p:txBody>
      </p:sp>
    </p:spTree>
    <p:extLst>
      <p:ext uri="{BB962C8B-B14F-4D97-AF65-F5344CB8AC3E}">
        <p14:creationId xmlns:p14="http://schemas.microsoft.com/office/powerpoint/2010/main" val="119843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1320" y="365125"/>
            <a:ext cx="8158806" cy="1060021"/>
          </a:xfrm>
        </p:spPr>
        <p:txBody>
          <a:bodyPr/>
          <a:lstStyle/>
          <a:p>
            <a:r>
              <a:rPr lang="en-US" dirty="0"/>
              <a:t>The Curse of Dimensionality (Bellman 1961)</a:t>
            </a:r>
          </a:p>
        </p:txBody>
      </p:sp>
      <p:sp>
        <p:nvSpPr>
          <p:cNvPr id="6" name="Content Placeholder 5"/>
          <p:cNvSpPr>
            <a:spLocks noGrp="1"/>
          </p:cNvSpPr>
          <p:nvPr>
            <p:ph sz="half" idx="1"/>
          </p:nvPr>
        </p:nvSpPr>
        <p:spPr>
          <a:xfrm>
            <a:off x="822028" y="1640589"/>
            <a:ext cx="4937760" cy="4351338"/>
          </a:xfrm>
        </p:spPr>
        <p:txBody>
          <a:bodyPr>
            <a:normAutofit/>
          </a:bodyPr>
          <a:lstStyle/>
          <a:p>
            <a:pPr>
              <a:lnSpc>
                <a:spcPts val="2500"/>
              </a:lnSpc>
            </a:pPr>
            <a:r>
              <a:rPr lang="en-US" sz="1800" dirty="0"/>
              <a:t>The </a:t>
            </a:r>
            <a:r>
              <a:rPr lang="en-US" sz="1800" dirty="0">
                <a:solidFill>
                  <a:srgbClr val="00853E"/>
                </a:solidFill>
              </a:rPr>
              <a:t>curse of dimensionality </a:t>
            </a:r>
            <a:r>
              <a:rPr lang="en-US" sz="1800" dirty="0"/>
              <a:t>is based on the fact that statistical methods count observations that occur in a given space </a:t>
            </a:r>
          </a:p>
          <a:p>
            <a:pPr>
              <a:lnSpc>
                <a:spcPts val="2500"/>
              </a:lnSpc>
            </a:pPr>
            <a:r>
              <a:rPr lang="en-US" sz="1800" dirty="0"/>
              <a:t>As dimensions increase</a:t>
            </a:r>
          </a:p>
          <a:p>
            <a:pPr lvl="1">
              <a:lnSpc>
                <a:spcPts val="2500"/>
              </a:lnSpc>
            </a:pPr>
            <a:r>
              <a:rPr lang="en-US" sz="1800" dirty="0"/>
              <a:t>The data needed to make accurate inferences grows exponentially</a:t>
            </a:r>
          </a:p>
          <a:p>
            <a:pPr lvl="1">
              <a:lnSpc>
                <a:spcPts val="2500"/>
              </a:lnSpc>
            </a:pPr>
            <a:r>
              <a:rPr lang="en-US" sz="1800" dirty="0"/>
              <a:t>The observations become sparser (more spread out) </a:t>
            </a:r>
          </a:p>
          <a:p>
            <a:pPr>
              <a:lnSpc>
                <a:spcPts val="2500"/>
              </a:lnSpc>
            </a:pPr>
            <a:r>
              <a:rPr lang="en-US" sz="1800" dirty="0"/>
              <a:t>Model performance often suffers as dimensionality increases </a:t>
            </a:r>
          </a:p>
        </p:txBody>
      </p:sp>
      <p:sp>
        <p:nvSpPr>
          <p:cNvPr id="9" name="TextBox 8"/>
          <p:cNvSpPr txBox="1"/>
          <p:nvPr/>
        </p:nvSpPr>
        <p:spPr>
          <a:xfrm>
            <a:off x="7804610" y="5776484"/>
            <a:ext cx="2175275" cy="430887"/>
          </a:xfrm>
          <a:prstGeom prst="rect">
            <a:avLst/>
          </a:prstGeom>
          <a:noFill/>
        </p:spPr>
        <p:txBody>
          <a:bodyPr wrap="none" lIns="0" tIns="0" rIns="0" bIns="0" rtlCol="0">
            <a:spAutoFit/>
          </a:bodyPr>
          <a:lstStyle/>
          <a:p>
            <a:r>
              <a:rPr lang="en-US" sz="2800" dirty="0"/>
              <a:t>Dimensionality</a:t>
            </a:r>
          </a:p>
        </p:txBody>
      </p:sp>
      <p:sp>
        <p:nvSpPr>
          <p:cNvPr id="10" name="TextBox 9"/>
          <p:cNvSpPr txBox="1"/>
          <p:nvPr/>
        </p:nvSpPr>
        <p:spPr>
          <a:xfrm rot="16200000">
            <a:off x="4701759" y="3385371"/>
            <a:ext cx="3258584" cy="430887"/>
          </a:xfrm>
          <a:prstGeom prst="rect">
            <a:avLst/>
          </a:prstGeom>
          <a:noFill/>
        </p:spPr>
        <p:txBody>
          <a:bodyPr wrap="none" lIns="0" tIns="0" rIns="0" bIns="0" rtlCol="0">
            <a:spAutoFit/>
          </a:bodyPr>
          <a:lstStyle/>
          <a:p>
            <a:r>
              <a:rPr lang="en-US" sz="2800" dirty="0"/>
              <a:t>Classifier Performance</a:t>
            </a:r>
          </a:p>
        </p:txBody>
      </p:sp>
      <p:sp>
        <p:nvSpPr>
          <p:cNvPr id="24" name="Freeform 23"/>
          <p:cNvSpPr/>
          <p:nvPr/>
        </p:nvSpPr>
        <p:spPr>
          <a:xfrm>
            <a:off x="6556593" y="1866236"/>
            <a:ext cx="4686300" cy="3924535"/>
          </a:xfrm>
          <a:custGeom>
            <a:avLst/>
            <a:gdLst>
              <a:gd name="connsiteX0" fmla="*/ 0 w 4686300"/>
              <a:gd name="connsiteY0" fmla="*/ 3410764 h 3410764"/>
              <a:gd name="connsiteX1" fmla="*/ 533400 w 4686300"/>
              <a:gd name="connsiteY1" fmla="*/ 19864 h 3410764"/>
              <a:gd name="connsiteX2" fmla="*/ 1647825 w 4686300"/>
              <a:gd name="connsiteY2" fmla="*/ 2067739 h 3410764"/>
              <a:gd name="connsiteX3" fmla="*/ 4686300 w 4686300"/>
              <a:gd name="connsiteY3" fmla="*/ 3267889 h 3410764"/>
            </a:gdLst>
            <a:ahLst/>
            <a:cxnLst>
              <a:cxn ang="0">
                <a:pos x="connsiteX0" y="connsiteY0"/>
              </a:cxn>
              <a:cxn ang="0">
                <a:pos x="connsiteX1" y="connsiteY1"/>
              </a:cxn>
              <a:cxn ang="0">
                <a:pos x="connsiteX2" y="connsiteY2"/>
              </a:cxn>
              <a:cxn ang="0">
                <a:pos x="connsiteX3" y="connsiteY3"/>
              </a:cxn>
            </a:cxnLst>
            <a:rect l="l" t="t" r="r" b="b"/>
            <a:pathLst>
              <a:path w="4686300" h="3410764">
                <a:moveTo>
                  <a:pt x="0" y="3410764"/>
                </a:moveTo>
                <a:cubicBezTo>
                  <a:pt x="129381" y="1827232"/>
                  <a:pt x="258763" y="243701"/>
                  <a:pt x="533400" y="19864"/>
                </a:cubicBezTo>
                <a:cubicBezTo>
                  <a:pt x="808037" y="-203973"/>
                  <a:pt x="955675" y="1526401"/>
                  <a:pt x="1647825" y="2067739"/>
                </a:cubicBezTo>
                <a:cubicBezTo>
                  <a:pt x="2339975" y="2609076"/>
                  <a:pt x="3513137" y="2938482"/>
                  <a:pt x="4686300" y="3267889"/>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6546494" y="1425146"/>
            <a:ext cx="4691508" cy="4351338"/>
          </a:xfrm>
          <a:prstGeom prst="bentConnector3">
            <a:avLst>
              <a:gd name="adj1" fmla="val -8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42"/>
          <p:cNvSpPr>
            <a:spLocks noGrp="1"/>
          </p:cNvSpPr>
          <p:nvPr>
            <p:ph type="sldNum" sz="quarter" idx="12"/>
          </p:nvPr>
        </p:nvSpPr>
        <p:spPr/>
        <p:txBody>
          <a:bodyPr/>
          <a:lstStyle/>
          <a:p>
            <a:fld id="{A68A6A9C-CF19-486F-9A39-76891C8C81BB}" type="slidenum">
              <a:rPr lang="en-US" smtClean="0"/>
              <a:t>6</a:t>
            </a:fld>
            <a:endParaRPr lang="en-US"/>
          </a:p>
        </p:txBody>
      </p:sp>
    </p:spTree>
    <p:extLst>
      <p:ext uri="{BB962C8B-B14F-4D97-AF65-F5344CB8AC3E}">
        <p14:creationId xmlns:p14="http://schemas.microsoft.com/office/powerpoint/2010/main" val="99890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a:xfrm>
            <a:off x="454069" y="1532239"/>
            <a:ext cx="10428115" cy="1630062"/>
          </a:xfrm>
        </p:spPr>
        <p:txBody>
          <a:bodyPr>
            <a:normAutofit/>
          </a:bodyPr>
          <a:lstStyle/>
          <a:p>
            <a:pPr>
              <a:lnSpc>
                <a:spcPts val="3000"/>
              </a:lnSpc>
            </a:pPr>
            <a:r>
              <a:rPr lang="en-US" sz="2400" dirty="0"/>
              <a:t>Simplify the data by removing unnecessary dimensions (noise)</a:t>
            </a:r>
          </a:p>
          <a:p>
            <a:pPr>
              <a:lnSpc>
                <a:spcPts val="3000"/>
              </a:lnSpc>
            </a:pPr>
            <a:r>
              <a:rPr lang="en-US" sz="2400" dirty="0"/>
              <a:t>Improve speed of learning</a:t>
            </a:r>
          </a:p>
          <a:p>
            <a:pPr>
              <a:lnSpc>
                <a:spcPts val="3000"/>
              </a:lnSpc>
            </a:pPr>
            <a:r>
              <a:rPr lang="en-US" sz="2400" dirty="0"/>
              <a:t>Improve predictive accuracy</a:t>
            </a:r>
          </a:p>
        </p:txBody>
      </p:sp>
      <p:sp>
        <p:nvSpPr>
          <p:cNvPr id="4" name="Slide Number Placeholder 3"/>
          <p:cNvSpPr>
            <a:spLocks noGrp="1"/>
          </p:cNvSpPr>
          <p:nvPr>
            <p:ph type="sldNum" sz="quarter" idx="12"/>
          </p:nvPr>
        </p:nvSpPr>
        <p:spPr/>
        <p:txBody>
          <a:bodyPr/>
          <a:lstStyle/>
          <a:p>
            <a:fld id="{A68A6A9C-CF19-486F-9A39-76891C8C81BB}" type="slidenum">
              <a:rPr lang="en-US" smtClean="0"/>
              <a:t>7</a:t>
            </a:fld>
            <a:endParaRPr lang="en-US"/>
          </a:p>
        </p:txBody>
      </p:sp>
    </p:spTree>
    <p:extLst>
      <p:ext uri="{BB962C8B-B14F-4D97-AF65-F5344CB8AC3E}">
        <p14:creationId xmlns:p14="http://schemas.microsoft.com/office/powerpoint/2010/main" val="158172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1073194" y="1425146"/>
            <a:ext cx="8632781" cy="4251754"/>
          </a:xfrm>
        </p:spPr>
        <p:txBody>
          <a:bodyPr>
            <a:normAutofit/>
          </a:bodyPr>
          <a:lstStyle/>
          <a:p>
            <a:r>
              <a:rPr lang="en-US" dirty="0"/>
              <a:t>Dimension reduction is useful anytime there is high-dimension data that may be simplified</a:t>
            </a:r>
          </a:p>
          <a:p>
            <a:pPr lvl="1"/>
            <a:r>
              <a:rPr lang="en-US" dirty="0"/>
              <a:t>Text mining</a:t>
            </a:r>
          </a:p>
          <a:p>
            <a:pPr lvl="1"/>
            <a:r>
              <a:rPr lang="en-US" dirty="0"/>
              <a:t>Image retrieval</a:t>
            </a:r>
          </a:p>
          <a:p>
            <a:pPr lvl="1"/>
            <a:r>
              <a:rPr lang="en-US" dirty="0"/>
              <a:t>Intelligent character recognition</a:t>
            </a:r>
          </a:p>
          <a:p>
            <a:pPr lvl="1"/>
            <a:r>
              <a:rPr lang="en-US" dirty="0"/>
              <a:t>Facial recognition</a:t>
            </a:r>
          </a:p>
          <a:p>
            <a:r>
              <a:rPr lang="en-US" dirty="0"/>
              <a:t>Dimension reduction is used in the business world when producing models with large datasets</a:t>
            </a:r>
          </a:p>
          <a:p>
            <a:pPr lvl="1"/>
            <a:r>
              <a:rPr lang="en-US" dirty="0"/>
              <a:t>Customers</a:t>
            </a:r>
          </a:p>
          <a:p>
            <a:pPr lvl="1"/>
            <a:r>
              <a:rPr lang="en-US" dirty="0"/>
              <a:t>Products</a:t>
            </a:r>
          </a:p>
          <a:p>
            <a:pPr lvl="1"/>
            <a:r>
              <a:rPr lang="en-US" dirty="0"/>
              <a:t>Etc.</a:t>
            </a:r>
          </a:p>
          <a:p>
            <a:pPr lvl="1"/>
            <a:endParaRPr lang="en-US" dirty="0"/>
          </a:p>
        </p:txBody>
      </p:sp>
      <p:sp>
        <p:nvSpPr>
          <p:cNvPr id="4" name="Slide Number Placeholder 3"/>
          <p:cNvSpPr>
            <a:spLocks noGrp="1"/>
          </p:cNvSpPr>
          <p:nvPr>
            <p:ph type="sldNum" sz="quarter" idx="12"/>
          </p:nvPr>
        </p:nvSpPr>
        <p:spPr/>
        <p:txBody>
          <a:bodyPr/>
          <a:lstStyle/>
          <a:p>
            <a:fld id="{A68A6A9C-CF19-486F-9A39-76891C8C81BB}" type="slidenum">
              <a:rPr lang="en-US" smtClean="0"/>
              <a:t>8</a:t>
            </a:fld>
            <a:endParaRPr lang="en-US"/>
          </a:p>
        </p:txBody>
      </p:sp>
    </p:spTree>
    <p:extLst>
      <p:ext uri="{BB962C8B-B14F-4D97-AF65-F5344CB8AC3E}">
        <p14:creationId xmlns:p14="http://schemas.microsoft.com/office/powerpoint/2010/main" val="28975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75" y="2947988"/>
            <a:ext cx="10788650" cy="962025"/>
          </a:xfrm>
        </p:spPr>
        <p:txBody>
          <a:bodyPr>
            <a:normAutofit/>
          </a:bodyPr>
          <a:lstStyle/>
          <a:p>
            <a:r>
              <a:rPr lang="en-US" sz="4800" dirty="0"/>
              <a:t>Principal Components Analysis</a:t>
            </a:r>
          </a:p>
        </p:txBody>
      </p:sp>
      <p:sp>
        <p:nvSpPr>
          <p:cNvPr id="4" name="Slide Number Placeholder 3"/>
          <p:cNvSpPr>
            <a:spLocks noGrp="1"/>
          </p:cNvSpPr>
          <p:nvPr>
            <p:ph type="sldNum" sz="quarter" idx="12"/>
          </p:nvPr>
        </p:nvSpPr>
        <p:spPr/>
        <p:txBody>
          <a:bodyPr/>
          <a:lstStyle/>
          <a:p>
            <a:fld id="{A68A6A9C-CF19-486F-9A39-76891C8C81BB}" type="slidenum">
              <a:rPr lang="en-US" smtClean="0"/>
              <a:t>9</a:t>
            </a:fld>
            <a:endParaRPr lang="en-US"/>
          </a:p>
        </p:txBody>
      </p:sp>
    </p:spTree>
    <p:extLst>
      <p:ext uri="{BB962C8B-B14F-4D97-AF65-F5344CB8AC3E}">
        <p14:creationId xmlns:p14="http://schemas.microsoft.com/office/powerpoint/2010/main" val="3616833316"/>
      </p:ext>
    </p:extLst>
  </p:cSld>
  <p:clrMapOvr>
    <a:masterClrMapping/>
  </p:clrMapOvr>
</p:sld>
</file>

<file path=ppt/theme/theme1.xml><?xml version="1.0" encoding="utf-8"?>
<a:theme xmlns:a="http://schemas.openxmlformats.org/drawingml/2006/main" name="1_Office Theme">
  <a:themeElements>
    <a:clrScheme name="UNT">
      <a:dk1>
        <a:sysClr val="windowText" lastClr="000000"/>
      </a:dk1>
      <a:lt1>
        <a:sysClr val="window" lastClr="FFFFFF"/>
      </a:lt1>
      <a:dk2>
        <a:srgbClr val="000000"/>
      </a:dk2>
      <a:lt2>
        <a:srgbClr val="FFFFFF"/>
      </a:lt2>
      <a:accent1>
        <a:srgbClr val="84B1CD"/>
      </a:accent1>
      <a:accent2>
        <a:srgbClr val="887A68"/>
      </a:accent2>
      <a:accent3>
        <a:srgbClr val="E5DBAE"/>
      </a:accent3>
      <a:accent4>
        <a:srgbClr val="008265"/>
      </a:accent4>
      <a:accent5>
        <a:srgbClr val="C0DB37"/>
      </a:accent5>
      <a:accent6>
        <a:srgbClr val="BFBFBF"/>
      </a:accent6>
      <a:hlink>
        <a:srgbClr val="00853E"/>
      </a:hlink>
      <a:folHlink>
        <a:srgbClr val="72B83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3208</TotalTime>
  <Words>6636</Words>
  <Application>Microsoft Office PowerPoint</Application>
  <PresentationFormat>Widescreen</PresentationFormat>
  <Paragraphs>824</Paragraphs>
  <Slides>42</Slides>
  <Notes>37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Brandon Grotesque Medium</vt:lpstr>
      <vt:lpstr>Calibri</vt:lpstr>
      <vt:lpstr>Cambria Math</vt:lpstr>
      <vt:lpstr>Verdana</vt:lpstr>
      <vt:lpstr>Verdana Pro Cond</vt:lpstr>
      <vt:lpstr>Verdana Pro Cond Light</vt:lpstr>
      <vt:lpstr>Verdana Pro Cond SemiBold</vt:lpstr>
      <vt:lpstr>1_Office Theme</vt:lpstr>
      <vt:lpstr>Dimension Reduction</vt:lpstr>
      <vt:lpstr>What Variables Should be in the Model?</vt:lpstr>
      <vt:lpstr>Dimension Reduction</vt:lpstr>
      <vt:lpstr>Dimensionality Reduction</vt:lpstr>
      <vt:lpstr>Main Approaches</vt:lpstr>
      <vt:lpstr>The Curse of Dimensionality (Bellman 1961)</vt:lpstr>
      <vt:lpstr>Goal</vt:lpstr>
      <vt:lpstr>Applications</vt:lpstr>
      <vt:lpstr>Principal Components Analysis</vt:lpstr>
      <vt:lpstr>Dimension Reduction and PCA</vt:lpstr>
      <vt:lpstr>PCA Requirements</vt:lpstr>
      <vt:lpstr>PowerPoint Presentation</vt:lpstr>
      <vt:lpstr>Some Matrix Terminology</vt:lpstr>
      <vt:lpstr>More Matrix Terminology</vt:lpstr>
      <vt:lpstr>Matrix Operations</vt:lpstr>
      <vt:lpstr>Matrix Operations</vt:lpstr>
      <vt:lpstr>Matrix Operations</vt:lpstr>
      <vt:lpstr>Determinant</vt:lpstr>
      <vt:lpstr>Determinant Example</vt:lpstr>
      <vt:lpstr>PCA Methodology</vt:lpstr>
      <vt:lpstr>Example Data</vt:lpstr>
      <vt:lpstr>Example Data</vt:lpstr>
      <vt:lpstr>Step 1: Calculate Means</vt:lpstr>
      <vt:lpstr>Step 2a: Calculate Variances</vt:lpstr>
      <vt:lpstr>Step 2b: Calculate Covariance</vt:lpstr>
      <vt:lpstr>Step 2c: Construct Variance/Covariance Matrix</vt:lpstr>
      <vt:lpstr>Step 3:  Compute Eigenvalues</vt:lpstr>
      <vt:lpstr>Step 3: Compute Eigenvalues</vt:lpstr>
      <vt:lpstr>Step 3: Compute Eigenvalues</vt:lpstr>
      <vt:lpstr>Observation</vt:lpstr>
      <vt:lpstr>Another Observation</vt:lpstr>
      <vt:lpstr>Step 4: Calculate Eigenvectors</vt:lpstr>
      <vt:lpstr>Step 4: Calculate Eigenvectors</vt:lpstr>
      <vt:lpstr>Step 4: Calculate Eigenvectors</vt:lpstr>
      <vt:lpstr>Normalizing Eigenvectors</vt:lpstr>
      <vt:lpstr>Eigenvalues and Eigenvectors</vt:lpstr>
      <vt:lpstr>Choosing K</vt:lpstr>
      <vt:lpstr>Calculating Principal Component Values</vt:lpstr>
      <vt:lpstr>Calculating a Component Matrix (Loadings)</vt:lpstr>
      <vt:lpstr>A Note on PCA and Classification</vt:lpstr>
      <vt:lpstr>Some Issues</vt:lpstr>
      <vt:lpstr>Some Useful Resources</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Preparation, and Cleaning</dc:title>
  <dc:creator>Torres, Russell</dc:creator>
  <cp:lastModifiedBy>Morrow, Lauri</cp:lastModifiedBy>
  <cp:revision>179</cp:revision>
  <dcterms:created xsi:type="dcterms:W3CDTF">2017-08-17T18:42:11Z</dcterms:created>
  <dcterms:modified xsi:type="dcterms:W3CDTF">2020-01-06T21:33:04Z</dcterms:modified>
</cp:coreProperties>
</file>