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58" r:id="rId3"/>
    <p:sldId id="260" r:id="rId4"/>
    <p:sldId id="261" r:id="rId5"/>
    <p:sldId id="262" r:id="rId6"/>
    <p:sldId id="284" r:id="rId7"/>
    <p:sldId id="263" r:id="rId8"/>
    <p:sldId id="283" r:id="rId9"/>
    <p:sldId id="269" r:id="rId10"/>
    <p:sldId id="271" r:id="rId11"/>
    <p:sldId id="265" r:id="rId12"/>
    <p:sldId id="266" r:id="rId13"/>
    <p:sldId id="268" r:id="rId14"/>
    <p:sldId id="272" r:id="rId15"/>
    <p:sldId id="273" r:id="rId16"/>
    <p:sldId id="274" r:id="rId17"/>
    <p:sldId id="275" r:id="rId18"/>
    <p:sldId id="276" r:id="rId19"/>
    <p:sldId id="277" r:id="rId20"/>
    <p:sldId id="278" r:id="rId21"/>
    <p:sldId id="279" r:id="rId22"/>
    <p:sldId id="285"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3E"/>
    <a:srgbClr val="3366FF"/>
    <a:srgbClr val="C0DB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047" autoAdjust="0"/>
  </p:normalViewPr>
  <p:slideViewPr>
    <p:cSldViewPr snapToGrid="0">
      <p:cViewPr varScale="1">
        <p:scale>
          <a:sx n="110" d="100"/>
          <a:sy n="110" d="100"/>
        </p:scale>
        <p:origin x="92" y="4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40FF05-F123-49EC-B679-22BAB51E3886}" type="datetimeFigureOut">
              <a:rPr lang="en-US" smtClean="0"/>
              <a:t>12/17/2019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C68FD-184B-4E6F-BA7B-65225732BB4D}" type="slidenum">
              <a:rPr lang="en-US" smtClean="0"/>
              <a:t>‹#›</a:t>
            </a:fld>
            <a:endParaRPr lang="en-US"/>
          </a:p>
        </p:txBody>
      </p:sp>
    </p:spTree>
    <p:extLst>
      <p:ext uri="{BB962C8B-B14F-4D97-AF65-F5344CB8AC3E}">
        <p14:creationId xmlns:p14="http://schemas.microsoft.com/office/powerpoint/2010/main" val="197591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Module 7:  </a:t>
            </a:r>
            <a:r>
              <a:rPr lang="en-US" dirty="0"/>
              <a:t>Introduction to Classification/Naïve Bayes</a:t>
            </a:r>
          </a:p>
          <a:p>
            <a:endParaRPr lang="en-US" dirty="0"/>
          </a:p>
          <a:p>
            <a:r>
              <a:rPr lang="en-US" dirty="0"/>
              <a:t>Module Objectives:</a:t>
            </a:r>
          </a:p>
          <a:p>
            <a:r>
              <a:rPr lang="en-US" dirty="0"/>
              <a:t>Differentiate between classification and other predictive techniques</a:t>
            </a:r>
          </a:p>
          <a:p>
            <a:r>
              <a:rPr lang="en-US" dirty="0"/>
              <a:t>Differentiate between supervised and unsupervised learning methods</a:t>
            </a:r>
          </a:p>
          <a:p>
            <a:r>
              <a:rPr lang="en-US" dirty="0"/>
              <a:t>Identify  the roles of training, validation, and test data sets in model development and evaluation</a:t>
            </a:r>
          </a:p>
          <a:p>
            <a:r>
              <a:rPr lang="en-US" dirty="0"/>
              <a:t>Identify the steps of  the Naïve Bayes algorithm</a:t>
            </a:r>
          </a:p>
          <a:p>
            <a:r>
              <a:rPr lang="en-US" dirty="0"/>
              <a:t>Identify the requirements for Naïve Bayes models</a:t>
            </a:r>
          </a:p>
          <a:p>
            <a:r>
              <a:rPr lang="en-US" dirty="0"/>
              <a:t>Interpret the results of Naïve Bayes models</a:t>
            </a:r>
          </a:p>
          <a:p>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1</a:t>
            </a:fld>
            <a:endParaRPr lang="en-US"/>
          </a:p>
        </p:txBody>
      </p:sp>
    </p:spTree>
    <p:extLst>
      <p:ext uri="{BB962C8B-B14F-4D97-AF65-F5344CB8AC3E}">
        <p14:creationId xmlns:p14="http://schemas.microsoft.com/office/powerpoint/2010/main" val="1425244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left, we</a:t>
            </a:r>
            <a:r>
              <a:rPr lang="en-US" baseline="0" dirty="0"/>
              <a:t> have Bayes’ theorem {1} and on the right we have Naïve Bayes {2}.  They are essentially the same.  In Naïve Bayes, we say that the probability of a class, given all of the predictors (posterior probability) is equal to the product of the likelihoods of each predictor given the class, times the probability of the class (class prior probability), divided by the probability of x (predictor prior probability – this is not always available and commonly dropped from the calculation).  Because the denominator is not always available, we often present Naïve and Bayes as shown in {3}, which is actually a likelihood rather than a probability.  We can then convert the likelihood into a probability.  Lets look at an example…  </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12</a:t>
            </a:fld>
            <a:endParaRPr lang="en-US"/>
          </a:p>
        </p:txBody>
      </p:sp>
    </p:spTree>
    <p:extLst>
      <p:ext uri="{BB962C8B-B14F-4D97-AF65-F5344CB8AC3E}">
        <p14:creationId xmlns:p14="http://schemas.microsoft.com/office/powerpoint/2010/main" val="123810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this data.  We have 4 nominal predictor variables (Outlook, Temp, Humidity, and Windy) and 1 binary dependent variable (Play).  Our goal is to develop a model to predict if John will play tennis, based on his prior playing behavior.</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13</a:t>
            </a:fld>
            <a:endParaRPr lang="en-US"/>
          </a:p>
        </p:txBody>
      </p:sp>
    </p:spTree>
    <p:extLst>
      <p:ext uri="{BB962C8B-B14F-4D97-AF65-F5344CB8AC3E}">
        <p14:creationId xmlns:p14="http://schemas.microsoft.com/office/powerpoint/2010/main" val="2414931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consider just a single variable,</a:t>
            </a:r>
            <a:r>
              <a:rPr lang="en-US" baseline="0" dirty="0"/>
              <a:t> Outlook.  Notice that outlook has 3 levels, sunny, overcast, and rainy.  Because Naïve Bayes is probabilistic in nature, we must calculate probabilities of events based on the frequency with which they occur.  In this case, notice that 2 out of 9 times when it was sunny, john played.  Another way to say this is that the probability of it being sunny, given that John played is 2/9.  This is called the </a:t>
            </a:r>
            <a:r>
              <a:rPr lang="en-US" b="1" u="sng" baseline="0" dirty="0"/>
              <a:t>likelihood </a:t>
            </a:r>
            <a:r>
              <a:rPr lang="en-US" baseline="0" dirty="0"/>
              <a:t>of sunny given yes {1}.  You can also see that John plays more often than not.  9 out of the 14 days, John played tennis.  This is simply the probability of yes and is referred to here as the </a:t>
            </a:r>
            <a:r>
              <a:rPr lang="en-US" b="1" u="sng" baseline="0" dirty="0"/>
              <a:t>class prior probability</a:t>
            </a:r>
            <a:r>
              <a:rPr lang="en-US" baseline="0" dirty="0"/>
              <a:t> {2}.  We can also see that it was sunny about a third of the time, 5 out of 14 days {3}.  This value is called the </a:t>
            </a:r>
            <a:r>
              <a:rPr lang="en-US" b="1" u="sng" baseline="0" dirty="0"/>
              <a:t>predictor prior probability</a:t>
            </a:r>
            <a:r>
              <a:rPr lang="en-US" baseline="0" dirty="0"/>
              <a:t>.  Using these three values, we can predict the probability of playing (Play = yes) as 0.49 {4}.  It’s basically a toss up.  </a:t>
            </a:r>
          </a:p>
          <a:p>
            <a:endParaRPr lang="en-US" baseline="0" dirty="0"/>
          </a:p>
          <a:p>
            <a:r>
              <a:rPr lang="en-US" baseline="0" dirty="0"/>
              <a:t>This example is pretty simple and you could likely approximate the probability in your head just looking at the frequency table.  However, when we have multiple predictors, things become a bit more complex.</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14</a:t>
            </a:fld>
            <a:endParaRPr lang="en-US"/>
          </a:p>
        </p:txBody>
      </p:sp>
    </p:spTree>
    <p:extLst>
      <p:ext uri="{BB962C8B-B14F-4D97-AF65-F5344CB8AC3E}">
        <p14:creationId xmlns:p14="http://schemas.microsoft.com/office/powerpoint/2010/main" val="4198903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I have created frequency tables for each variable.  We can use these to construct a Naïve Bayes model to predict John’s behavior, give these environmental conditions. </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15</a:t>
            </a:fld>
            <a:endParaRPr lang="en-US"/>
          </a:p>
        </p:txBody>
      </p:sp>
    </p:spTree>
    <p:extLst>
      <p:ext uri="{BB962C8B-B14F-4D97-AF65-F5344CB8AC3E}">
        <p14:creationId xmlns:p14="http://schemas.microsoft.com/office/powerpoint/2010/main" val="371833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day that is sunny, cool, high humidity, and windy.</a:t>
            </a:r>
            <a:r>
              <a:rPr lang="en-US" baseline="0" dirty="0"/>
              <a:t>  Would John play?  To answer this question, we must first calculate the likelihood of each predictor, given John plays.  The likelihood of outlook=sunny, given that John plays is 2/9. The likelihood of temp=cool, given that John plays is 3/9. The likelihood of humidity=high, given that John plays is 3/9. The likelihood of windy=true, given that John plays is 3/9.  We then multiply each of these likelihoods by the class prior probability.  That is, the probability that John plays, irrespective of these environmental factors.  In this case, 9 out of 14 days.  Multiplying these values together we end up with a likelihood value of 0.005291.</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16</a:t>
            </a:fld>
            <a:endParaRPr lang="en-US"/>
          </a:p>
        </p:txBody>
      </p:sp>
    </p:spTree>
    <p:extLst>
      <p:ext uri="{BB962C8B-B14F-4D97-AF65-F5344CB8AC3E}">
        <p14:creationId xmlns:p14="http://schemas.microsoft.com/office/powerpoint/2010/main" val="1629145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a:t>
            </a:r>
            <a:r>
              <a:rPr lang="en-US" baseline="0" dirty="0"/>
              <a:t> can now perform the same calculation to determine the likelihood that John will not play.  Here, the likelihood of outlook=sunny, given that John does not play is 3/5. The likelihood of temp=cool, given that John does not play is 1/5. The likelihood of humidity=high, given that John does not play is 4/5. The likelihood of windy=true, given that John does not play is 3/5.  We then multiply each of these likelihoods by the class prior probability for not playing.  In this case, 5 out of 14 days.  Multiplying these values together we end up with a likelihood value of 0.020571.</a:t>
            </a:r>
            <a:endParaRPr lang="en-US" dirty="0"/>
          </a:p>
          <a:p>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17</a:t>
            </a:fld>
            <a:endParaRPr lang="en-US"/>
          </a:p>
        </p:txBody>
      </p:sp>
    </p:spTree>
    <p:extLst>
      <p:ext uri="{BB962C8B-B14F-4D97-AF65-F5344CB8AC3E}">
        <p14:creationId xmlns:p14="http://schemas.microsoft.com/office/powerpoint/2010/main" val="2348226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now</a:t>
            </a:r>
            <a:r>
              <a:rPr lang="en-US" baseline="0" dirty="0"/>
              <a:t> convert our likelihoods into probabilities.  We divide each likelihood by the sum of all of the likelihoods and we see that there is a 20% probability John will play and an 80% probability that he won’t.  Thus, we would probably predict that John will not play given these environmental conditions.</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18</a:t>
            </a:fld>
            <a:endParaRPr lang="en-US"/>
          </a:p>
        </p:txBody>
      </p:sp>
    </p:spTree>
    <p:extLst>
      <p:ext uri="{BB962C8B-B14F-4D97-AF65-F5344CB8AC3E}">
        <p14:creationId xmlns:p14="http://schemas.microsoft.com/office/powerpoint/2010/main" val="186042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circumstance under which</a:t>
            </a:r>
            <a:r>
              <a:rPr lang="en-US" baseline="0" dirty="0"/>
              <a:t> we would have a problem. Because Naïve Bayes requires the multiplication of all relevant predictor likelihoods, we must have at least one case in which the target event occurred for each.  If not, we will have zero in our long chain of values to be multiplied, resulting in a zero likelihood.</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19</a:t>
            </a:fld>
            <a:endParaRPr lang="en-US"/>
          </a:p>
        </p:txBody>
      </p:sp>
    </p:spTree>
    <p:extLst>
      <p:ext uri="{BB962C8B-B14F-4D97-AF65-F5344CB8AC3E}">
        <p14:creationId xmlns:p14="http://schemas.microsoft.com/office/powerpoint/2010/main" val="2307100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notice that when it was overcast,</a:t>
            </a:r>
            <a:r>
              <a:rPr lang="en-US" baseline="0" dirty="0"/>
              <a:t> John never played (0/5).  This results in the likelihood for play being zero.  This is an artifact of how we are calculating the probability and is not really valid.</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20</a:t>
            </a:fld>
            <a:endParaRPr lang="en-US"/>
          </a:p>
        </p:txBody>
      </p:sp>
    </p:spTree>
    <p:extLst>
      <p:ext uri="{BB962C8B-B14F-4D97-AF65-F5344CB8AC3E}">
        <p14:creationId xmlns:p14="http://schemas.microsoft.com/office/powerpoint/2010/main" val="2187373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issue is know</a:t>
            </a:r>
            <a:r>
              <a:rPr lang="en-US" baseline="0" dirty="0"/>
              <a:t>n as the zero frequency problem and the most common way to address this problem is to add one to each frequency.</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21</a:t>
            </a:fld>
            <a:endParaRPr lang="en-US"/>
          </a:p>
        </p:txBody>
      </p:sp>
    </p:spTree>
    <p:extLst>
      <p:ext uri="{BB962C8B-B14F-4D97-AF65-F5344CB8AC3E}">
        <p14:creationId xmlns:p14="http://schemas.microsoft.com/office/powerpoint/2010/main" val="376818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classification</a:t>
            </a:r>
            <a:r>
              <a:rPr lang="en-US" baseline="0" dirty="0"/>
              <a:t> models essentially look at the data and try to extract patterns between the independent and dependent variables in the past and use these patterns to make predictions about the future.  There are many types of patterns and ways in which such patterns might be extracted.  In this module, we introduce Naïve Bayes, a classification approach that relies heavily on probabilities (calculated based on prior outcomes) to make predictions about the future.  We begin with this algorithm because it is fairly simple and you already likely have a good working knowledge about probability.</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2</a:t>
            </a:fld>
            <a:endParaRPr lang="en-US"/>
          </a:p>
        </p:txBody>
      </p:sp>
    </p:spTree>
    <p:extLst>
      <p:ext uri="{BB962C8B-B14F-4D97-AF65-F5344CB8AC3E}">
        <p14:creationId xmlns:p14="http://schemas.microsoft.com/office/powerpoint/2010/main" val="10502376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adding</a:t>
            </a:r>
            <a:r>
              <a:rPr lang="en-US" baseline="0" dirty="0"/>
              <a:t> one to each frequency, we ensure that we will never encounter a zero and thus produce valid likelihoods.  This addition does not materially impact the values of the resulting probabilities beyond this correction for zero values.</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22</a:t>
            </a:fld>
            <a:endParaRPr lang="en-US"/>
          </a:p>
        </p:txBody>
      </p:sp>
    </p:spTree>
    <p:extLst>
      <p:ext uri="{BB962C8B-B14F-4D97-AF65-F5344CB8AC3E}">
        <p14:creationId xmlns:p14="http://schemas.microsoft.com/office/powerpoint/2010/main" val="3754528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Naïve Bayes</a:t>
            </a:r>
            <a:r>
              <a:rPr lang="en-US" baseline="0" dirty="0"/>
              <a:t> is a very simple algorithm.  It is not supported in SAS Enterprise Miner, but a variant known as a Bayesian network is supported.  However, you can see based on the math involved, this approach could be implemented fairly easily using Microsoft Excel.  Its major advantages are related to simplicity and speed.  Its disadvantage is that it may be less accurate than other types of models, though its results may still be accurate enough to be of value.</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24</a:t>
            </a:fld>
            <a:endParaRPr lang="en-US"/>
          </a:p>
        </p:txBody>
      </p:sp>
    </p:spTree>
    <p:extLst>
      <p:ext uri="{BB962C8B-B14F-4D97-AF65-F5344CB8AC3E}">
        <p14:creationId xmlns:p14="http://schemas.microsoft.com/office/powerpoint/2010/main" val="4053653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probably</a:t>
            </a:r>
            <a:r>
              <a:rPr lang="en-US" baseline="0" dirty="0"/>
              <a:t> recall a bit about probability from either your high school mathematics class or from a college level statistics class.  However, lets quickly review as these concepts will be useful over the next couple of modules.  In the case of discrete events, where the outcome is one of a set number of possible outcomes, rather than some continuous number, the probability of a given outcome of interest is equal to the number of those outcomes of interest, divided by all possible outcomes.  For instance, the probability of flipping a head on a fair coin is 1 (number of heads on the coin) divided by 2 (the total number of sides on the coin), or 0.5.  If we are interested in the probability of rolling a 1 or a 6 on a fair die, we divide the number of outcomes of interest, 2 (rolling a 1 or rolling a 6), by all possible outcomes, 6.  Thus, we end up with a probability of one third.  In a deck of playing cards, there are 52 cards divided evenly between 4 suits.  If we want to calculate the probability of drawing a club, the probability would be 13 (number of clubs in the deck) divided by 52 (total number of cards in the deck), or 0.25.</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5</a:t>
            </a:fld>
            <a:endParaRPr lang="en-US"/>
          </a:p>
        </p:txBody>
      </p:sp>
    </p:spTree>
    <p:extLst>
      <p:ext uri="{BB962C8B-B14F-4D97-AF65-F5344CB8AC3E}">
        <p14:creationId xmlns:p14="http://schemas.microsoft.com/office/powerpoint/2010/main" val="3437703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often useful</a:t>
            </a:r>
            <a:r>
              <a:rPr lang="en-US" baseline="0" dirty="0"/>
              <a:t> for us to know what the probability of some event occurring is, given that some other event has already occurred.  Consider the probability of a customer purchasing salsa.  You could easily argue that the probability of purchasing salsa increases if the customer has already put a bag of chips in their cart.  In this case, the two events (purchasing chips and purchasing salsa) are not statistically independent, because the probability of the second event changes based on the first.  The same scenario would like take place with products like hot dogs and hot dog buns.  However, what about lettuce and a </a:t>
            </a:r>
            <a:r>
              <a:rPr lang="en-US" baseline="0" dirty="0" err="1"/>
              <a:t>blu-ray</a:t>
            </a:r>
            <a:r>
              <a:rPr lang="en-US" baseline="0" dirty="0"/>
              <a:t> player?  I find it highly unlikely that the fact that a shopper puts a head of lettuce in their cart would influence the probability that they purchase a </a:t>
            </a:r>
            <a:r>
              <a:rPr lang="en-US" baseline="0" dirty="0" err="1"/>
              <a:t>blu-ray</a:t>
            </a:r>
            <a:r>
              <a:rPr lang="en-US" baseline="0" dirty="0"/>
              <a:t> player.  Thus, these events would likely be statistically independent.  </a:t>
            </a:r>
          </a:p>
          <a:p>
            <a:endParaRPr lang="en-US" baseline="0" dirty="0"/>
          </a:p>
          <a:p>
            <a:r>
              <a:rPr lang="en-US" baseline="0" dirty="0"/>
              <a:t>Statistical independence is important, and we often assume that our predictors are either statistically independent or close enough to make no difference.  Remember that </a:t>
            </a:r>
            <a:r>
              <a:rPr lang="en-US" baseline="0" dirty="0" err="1"/>
              <a:t>multicollinearity</a:t>
            </a:r>
            <a:r>
              <a:rPr lang="en-US" baseline="0" dirty="0"/>
              <a:t> can cause significant problems with some types of models… which is essentially telling you that these variables are not statistically independent.</a:t>
            </a:r>
          </a:p>
        </p:txBody>
      </p:sp>
      <p:sp>
        <p:nvSpPr>
          <p:cNvPr id="4" name="Slide Number Placeholder 3"/>
          <p:cNvSpPr>
            <a:spLocks noGrp="1"/>
          </p:cNvSpPr>
          <p:nvPr>
            <p:ph type="sldNum" sz="quarter" idx="10"/>
          </p:nvPr>
        </p:nvSpPr>
        <p:spPr/>
        <p:txBody>
          <a:bodyPr/>
          <a:lstStyle/>
          <a:p>
            <a:fld id="{CC6C68FD-184B-4E6F-BA7B-65225732BB4D}" type="slidenum">
              <a:rPr lang="en-US" smtClean="0"/>
              <a:t>6</a:t>
            </a:fld>
            <a:endParaRPr lang="en-US"/>
          </a:p>
        </p:txBody>
      </p:sp>
    </p:spTree>
    <p:extLst>
      <p:ext uri="{BB962C8B-B14F-4D97-AF65-F5344CB8AC3E}">
        <p14:creationId xmlns:p14="http://schemas.microsoft.com/office/powerpoint/2010/main" val="3736980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have seen formula</a:t>
            </a:r>
            <a:r>
              <a:rPr lang="en-US" baseline="0" dirty="0"/>
              <a:t> {1} in a statistics class.  It says that the probability of event A occurring and event B occurring is equal to the probability of event A occurring multiplied by the probability of event B occurring.  This is only true if events A and B are statistically independent.  We know that the outcome of one coin flip does not influence the outcome of another coin flip, which satisfies the requirement for independence.  Thus, we could calculate the probability of flipping two heads in a row as the probability of flipping one head, times the probability of flipping one head… or 0.25.</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7</a:t>
            </a:fld>
            <a:endParaRPr lang="en-US"/>
          </a:p>
        </p:txBody>
      </p:sp>
    </p:spTree>
    <p:extLst>
      <p:ext uri="{BB962C8B-B14F-4D97-AF65-F5344CB8AC3E}">
        <p14:creationId xmlns:p14="http://schemas.microsoft.com/office/powerpoint/2010/main" val="2109947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also be presented as a conditional probability.  Equation</a:t>
            </a:r>
            <a:r>
              <a:rPr lang="en-US" baseline="0" dirty="0"/>
              <a:t> {1} says that the probability of B, given that A has already occurred, is simply equal to the probability of B.  That is, if we want to calculate the probability of flipping a head, given that we have already flipped a head, it is simply equal to the probability of flipping a head, or 0.5.</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8</a:t>
            </a:fld>
            <a:endParaRPr lang="en-US"/>
          </a:p>
        </p:txBody>
      </p:sp>
    </p:spTree>
    <p:extLst>
      <p:ext uri="{BB962C8B-B14F-4D97-AF65-F5344CB8AC3E}">
        <p14:creationId xmlns:p14="http://schemas.microsoft.com/office/powerpoint/2010/main" val="2476256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Naïve</a:t>
            </a:r>
            <a:r>
              <a:rPr lang="en-US" baseline="0" dirty="0"/>
              <a:t> Bayes algorithm is a classification approach which is based on the probability of an event occurring, given that some set of events have already occurred.  It works by calculating a probability for each possible outcome, and then selecting the outcome with the highest probability.  The formula here expresses that by stating that the estimate for y is the maximum probability of each level of y, given that x has occurred.  </a:t>
            </a:r>
          </a:p>
          <a:p>
            <a:endParaRPr lang="en-US" baseline="0" dirty="0"/>
          </a:p>
          <a:p>
            <a:r>
              <a:rPr lang="en-US" baseline="0" dirty="0"/>
              <a:t>Naïve Bayes is relatively simple to perform as the mathematical calculations are very simple.  As such, it tends to be a very fast algorithm.  Even though there are a variety of algorithms that could be argued to perform better than Naïve Bayes, they can’t match its speed.  Thus, this algorithm is still widely used.  One of the most common uses is in email spam filters, which predict whether a given message is spam or not spam based on the characteristics of the message.</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9</a:t>
            </a:fld>
            <a:endParaRPr lang="en-US"/>
          </a:p>
        </p:txBody>
      </p:sp>
    </p:spTree>
    <p:extLst>
      <p:ext uri="{BB962C8B-B14F-4D97-AF65-F5344CB8AC3E}">
        <p14:creationId xmlns:p14="http://schemas.microsoft.com/office/powerpoint/2010/main" val="3758024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Naïve Bayes is based</a:t>
            </a:r>
            <a:r>
              <a:rPr lang="en-US" baseline="0" dirty="0"/>
              <a:t> on Bayes’ theorem.  Thomas Bayes was a Presbyterian minister who lived in the 1700s.  He developed an interest in probability and many believe that his theorem was developed in an attempt to prove the existence of miracles.  Bayes’ theorem says that the probability of y, given that x has already occurred is equal to the probability of x, given that y occurred times the probability of y divided by the probability of x.  We know that Bayes’ theorem is important, because it appears on Sheldon Cooper’s whiteboard.</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10</a:t>
            </a:fld>
            <a:endParaRPr lang="en-US"/>
          </a:p>
        </p:txBody>
      </p:sp>
    </p:spTree>
    <p:extLst>
      <p:ext uri="{BB962C8B-B14F-4D97-AF65-F5344CB8AC3E}">
        <p14:creationId xmlns:p14="http://schemas.microsoft.com/office/powerpoint/2010/main" val="1731712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modeling approaches make assumptions.</a:t>
            </a:r>
            <a:r>
              <a:rPr lang="en-US" baseline="0" dirty="0"/>
              <a:t>  However, Naïve Bayes makes a very unrealistic assumption.  It assumes that the predictor events (x1, x2, x3, … </a:t>
            </a:r>
            <a:r>
              <a:rPr lang="en-US" baseline="0" dirty="0" err="1"/>
              <a:t>xn</a:t>
            </a:r>
            <a:r>
              <a:rPr lang="en-US" baseline="0" dirty="0"/>
              <a:t>) are all statistically independent.  It has to make this assumption in order to use Bayes’ theorem for prediction.  This assumption is almost never held… there is always some degree of correlation between independent variables.  Fortunately, even with this naïve assumption generally never being true, Naïve Bayes is generally accurate enough to be useful.</a:t>
            </a:r>
          </a:p>
        </p:txBody>
      </p:sp>
      <p:sp>
        <p:nvSpPr>
          <p:cNvPr id="4" name="Slide Number Placeholder 3"/>
          <p:cNvSpPr>
            <a:spLocks noGrp="1"/>
          </p:cNvSpPr>
          <p:nvPr>
            <p:ph type="sldNum" sz="quarter" idx="10"/>
          </p:nvPr>
        </p:nvSpPr>
        <p:spPr/>
        <p:txBody>
          <a:bodyPr/>
          <a:lstStyle/>
          <a:p>
            <a:fld id="{CC6C68FD-184B-4E6F-BA7B-65225732BB4D}" type="slidenum">
              <a:rPr lang="en-US" smtClean="0"/>
              <a:t>11</a:t>
            </a:fld>
            <a:endParaRPr lang="en-US"/>
          </a:p>
        </p:txBody>
      </p:sp>
    </p:spTree>
    <p:extLst>
      <p:ext uri="{BB962C8B-B14F-4D97-AF65-F5344CB8AC3E}">
        <p14:creationId xmlns:p14="http://schemas.microsoft.com/office/powerpoint/2010/main" val="3600980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32FA291C-1F16-4C43-8970-9DD6ECFB664F}" type="datetime1">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C224EF9-7B8A-41FE-AC1A-7D8793BF1679}" type="slidenum">
              <a:rPr lang="en-US" smtClean="0"/>
              <a:pPr/>
              <a:t>‹#›</a:t>
            </a:fld>
            <a:endParaRPr lang="en-US" dirty="0"/>
          </a:p>
        </p:txBody>
      </p:sp>
    </p:spTree>
    <p:extLst>
      <p:ext uri="{BB962C8B-B14F-4D97-AF65-F5344CB8AC3E}">
        <p14:creationId xmlns:p14="http://schemas.microsoft.com/office/powerpoint/2010/main" val="2342942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0BFE8A-66E5-4C93-8E56-55ED361A80B3}" type="datetime1">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24EF9-7B8A-41FE-AC1A-7D8793BF1679}" type="slidenum">
              <a:rPr lang="en-US" smtClean="0"/>
              <a:t>‹#›</a:t>
            </a:fld>
            <a:endParaRPr lang="en-US"/>
          </a:p>
        </p:txBody>
      </p:sp>
    </p:spTree>
    <p:extLst>
      <p:ext uri="{BB962C8B-B14F-4D97-AF65-F5344CB8AC3E}">
        <p14:creationId xmlns:p14="http://schemas.microsoft.com/office/powerpoint/2010/main" val="3453416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2EDD1E-A132-459A-82A4-42623BAECBC9}" type="datetime1">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24EF9-7B8A-41FE-AC1A-7D8793BF1679}" type="slidenum">
              <a:rPr lang="en-US" smtClean="0"/>
              <a:t>‹#›</a:t>
            </a:fld>
            <a:endParaRPr lang="en-US"/>
          </a:p>
        </p:txBody>
      </p:sp>
    </p:spTree>
    <p:extLst>
      <p:ext uri="{BB962C8B-B14F-4D97-AF65-F5344CB8AC3E}">
        <p14:creationId xmlns:p14="http://schemas.microsoft.com/office/powerpoint/2010/main" val="3688367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lnSpc>
                <a:spcPts val="2500"/>
              </a:lnSpc>
              <a:defRPr sz="1800">
                <a:solidFill>
                  <a:schemeClr val="tx1">
                    <a:lumMod val="65000"/>
                    <a:lumOff val="35000"/>
                  </a:schemeClr>
                </a:solidFill>
              </a:defRPr>
            </a:lvl1pPr>
            <a:lvl2pPr>
              <a:lnSpc>
                <a:spcPts val="2500"/>
              </a:lnSpc>
              <a:defRPr sz="1800" baseline="0">
                <a:solidFill>
                  <a:schemeClr val="tx1">
                    <a:lumMod val="65000"/>
                    <a:lumOff val="35000"/>
                  </a:schemeClr>
                </a:solidFill>
              </a:defRPr>
            </a:lvl2pPr>
            <a:lvl3pPr>
              <a:lnSpc>
                <a:spcPts val="2500"/>
              </a:lnSpc>
              <a:defRPr sz="1800">
                <a:solidFill>
                  <a:schemeClr val="tx1">
                    <a:lumMod val="65000"/>
                    <a:lumOff val="35000"/>
                  </a:schemeClr>
                </a:solidFill>
              </a:defRPr>
            </a:lvl3pPr>
            <a:lvl4pPr>
              <a:lnSpc>
                <a:spcPts val="2500"/>
              </a:lnSpc>
              <a:defRPr sz="1800">
                <a:solidFill>
                  <a:schemeClr val="tx1">
                    <a:lumMod val="65000"/>
                    <a:lumOff val="35000"/>
                  </a:schemeClr>
                </a:solidFill>
              </a:defRPr>
            </a:lvl4pPr>
            <a:lvl5pPr>
              <a:lnSpc>
                <a:spcPts val="2500"/>
              </a:lnSpc>
              <a:defRPr sz="1800">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A508C8E-DBC7-4675-B608-186D495BCC43}" type="datetime1">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24EF9-7B8A-41FE-AC1A-7D8793BF1679}" type="slidenum">
              <a:rPr lang="en-US" smtClean="0"/>
              <a:t>‹#›</a:t>
            </a:fld>
            <a:endParaRPr lang="en-US"/>
          </a:p>
        </p:txBody>
      </p:sp>
    </p:spTree>
    <p:extLst>
      <p:ext uri="{BB962C8B-B14F-4D97-AF65-F5344CB8AC3E}">
        <p14:creationId xmlns:p14="http://schemas.microsoft.com/office/powerpoint/2010/main" val="3837336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050334" cy="2852737"/>
          </a:xfrm>
        </p:spPr>
        <p:txBody>
          <a:bodyPr anchor="b">
            <a:normAutofit/>
          </a:bodyPr>
          <a:lstStyle>
            <a:lvl1pPr>
              <a:defRPr sz="5400"/>
            </a:lvl1pPr>
          </a:lstStyle>
          <a:p>
            <a:r>
              <a:rPr lang="en-US" dirty="0"/>
              <a:t>Click to edit Master title style</a:t>
            </a:r>
          </a:p>
        </p:txBody>
      </p:sp>
      <p:sp>
        <p:nvSpPr>
          <p:cNvPr id="3" name="Text Placeholder 2"/>
          <p:cNvSpPr>
            <a:spLocks noGrp="1"/>
          </p:cNvSpPr>
          <p:nvPr>
            <p:ph type="body" idx="1"/>
          </p:nvPr>
        </p:nvSpPr>
        <p:spPr>
          <a:xfrm>
            <a:off x="831850" y="4589463"/>
            <a:ext cx="10050334"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B53D96-9873-4DAD-9DF0-926ACCDBF321}" type="datetime1">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24EF9-7B8A-41FE-AC1A-7D8793BF1679}" type="slidenum">
              <a:rPr lang="en-US" smtClean="0"/>
              <a:t>‹#›</a:t>
            </a:fld>
            <a:endParaRPr lang="en-US"/>
          </a:p>
        </p:txBody>
      </p:sp>
    </p:spTree>
    <p:extLst>
      <p:ext uri="{BB962C8B-B14F-4D97-AF65-F5344CB8AC3E}">
        <p14:creationId xmlns:p14="http://schemas.microsoft.com/office/powerpoint/2010/main" val="3526076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49377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43600" y="1825625"/>
            <a:ext cx="4938583"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433432-78A9-4B29-86B0-D817110BCE68}" type="datetime1">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24EF9-7B8A-41FE-AC1A-7D8793BF1679}" type="slidenum">
              <a:rPr lang="en-US" smtClean="0"/>
              <a:t>‹#›</a:t>
            </a:fld>
            <a:endParaRPr lang="en-US"/>
          </a:p>
        </p:txBody>
      </p:sp>
    </p:spTree>
    <p:extLst>
      <p:ext uri="{BB962C8B-B14F-4D97-AF65-F5344CB8AC3E}">
        <p14:creationId xmlns:p14="http://schemas.microsoft.com/office/powerpoint/2010/main" val="1257029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7" y="1681163"/>
            <a:ext cx="493586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493586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41625" y="1681163"/>
            <a:ext cx="4940559"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941624" y="2505075"/>
            <a:ext cx="4940559"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4E3858-04C3-4F9E-9C09-43DAB7928D95}" type="datetime1">
              <a:rPr lang="en-US" smtClean="0"/>
              <a:t>12/17/2019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224EF9-7B8A-41FE-AC1A-7D8793BF1679}" type="slidenum">
              <a:rPr lang="en-US" smtClean="0"/>
              <a:t>‹#›</a:t>
            </a:fld>
            <a:endParaRPr lang="en-US"/>
          </a:p>
        </p:txBody>
      </p:sp>
    </p:spTree>
    <p:extLst>
      <p:ext uri="{BB962C8B-B14F-4D97-AF65-F5344CB8AC3E}">
        <p14:creationId xmlns:p14="http://schemas.microsoft.com/office/powerpoint/2010/main" val="155999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20CFDE-1703-485C-B525-BA6677743BFB}" type="datetime1">
              <a:rPr lang="en-US" smtClean="0"/>
              <a:t>12/17/2019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224EF9-7B8A-41FE-AC1A-7D8793BF1679}" type="slidenum">
              <a:rPr lang="en-US" smtClean="0"/>
              <a:t>‹#›</a:t>
            </a:fld>
            <a:endParaRPr lang="en-US"/>
          </a:p>
        </p:txBody>
      </p:sp>
    </p:spTree>
    <p:extLst>
      <p:ext uri="{BB962C8B-B14F-4D97-AF65-F5344CB8AC3E}">
        <p14:creationId xmlns:p14="http://schemas.microsoft.com/office/powerpoint/2010/main" val="893214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D8BED4-406B-4923-A844-8014C7722D76}" type="datetime1">
              <a:rPr lang="en-US" smtClean="0"/>
              <a:t>12/17/2019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224EF9-7B8A-41FE-AC1A-7D8793BF1679}" type="slidenum">
              <a:rPr lang="en-US" smtClean="0"/>
              <a:t>‹#›</a:t>
            </a:fld>
            <a:endParaRPr lang="en-US"/>
          </a:p>
        </p:txBody>
      </p:sp>
    </p:spTree>
    <p:extLst>
      <p:ext uri="{BB962C8B-B14F-4D97-AF65-F5344CB8AC3E}">
        <p14:creationId xmlns:p14="http://schemas.microsoft.com/office/powerpoint/2010/main" val="1698121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5698996"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CFFC47-5A1D-4368-825A-E21A1FEB9B2D}" type="datetime1">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24EF9-7B8A-41FE-AC1A-7D8793BF1679}" type="slidenum">
              <a:rPr lang="en-US" smtClean="0"/>
              <a:t>‹#›</a:t>
            </a:fld>
            <a:endParaRPr lang="en-US"/>
          </a:p>
        </p:txBody>
      </p:sp>
    </p:spTree>
    <p:extLst>
      <p:ext uri="{BB962C8B-B14F-4D97-AF65-F5344CB8AC3E}">
        <p14:creationId xmlns:p14="http://schemas.microsoft.com/office/powerpoint/2010/main" val="1599001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569899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4CA883-08EE-4976-AD26-1C878B2AA680}" type="datetime1">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24EF9-7B8A-41FE-AC1A-7D8793BF1679}" type="slidenum">
              <a:rPr lang="en-US" smtClean="0"/>
              <a:t>‹#›</a:t>
            </a:fld>
            <a:endParaRPr lang="en-US"/>
          </a:p>
        </p:txBody>
      </p:sp>
    </p:spTree>
    <p:extLst>
      <p:ext uri="{BB962C8B-B14F-4D97-AF65-F5344CB8AC3E}">
        <p14:creationId xmlns:p14="http://schemas.microsoft.com/office/powerpoint/2010/main" val="812757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099DC54-DC51-459F-B358-A792EA76A995}"/>
              </a:ext>
            </a:extLst>
          </p:cNvPr>
          <p:cNvSpPr/>
          <p:nvPr userDrawn="1"/>
        </p:nvSpPr>
        <p:spPr>
          <a:xfrm>
            <a:off x="9552738" y="285495"/>
            <a:ext cx="2639262" cy="338652"/>
          </a:xfrm>
          <a:prstGeom prst="rect">
            <a:avLst/>
          </a:prstGeom>
          <a:solidFill>
            <a:srgbClr val="5A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61319" y="365125"/>
            <a:ext cx="10420865" cy="106002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4069" y="1532238"/>
            <a:ext cx="10428115" cy="464472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4069" y="6356349"/>
            <a:ext cx="990600" cy="365125"/>
          </a:xfrm>
          <a:prstGeom prst="rect">
            <a:avLst/>
          </a:prstGeom>
        </p:spPr>
        <p:txBody>
          <a:bodyPr vert="horz" lIns="91440" tIns="45720" rIns="91440" bIns="45720" rtlCol="0" anchor="ctr"/>
          <a:lstStyle>
            <a:lvl1pPr algn="l">
              <a:defRPr sz="1200">
                <a:solidFill>
                  <a:schemeClr val="tx1">
                    <a:tint val="75000"/>
                  </a:schemeClr>
                </a:solidFill>
                <a:latin typeface="Verdana Pro Cond Light" panose="020B0604020202020204" pitchFamily="34" charset="0"/>
              </a:defRPr>
            </a:lvl1pPr>
          </a:lstStyle>
          <a:p>
            <a:fld id="{C415D45B-DC0E-4C37-BB3F-9AD8C11F9057}" type="datetime1">
              <a:rPr lang="en-US" smtClean="0"/>
              <a:pPr/>
              <a:t>12/17/2019</a:t>
            </a:fld>
            <a:endParaRPr lang="en-US" dirty="0"/>
          </a:p>
        </p:txBody>
      </p:sp>
      <p:sp>
        <p:nvSpPr>
          <p:cNvPr id="5" name="Footer Placeholder 4"/>
          <p:cNvSpPr>
            <a:spLocks noGrp="1"/>
          </p:cNvSpPr>
          <p:nvPr>
            <p:ph type="ftr" sz="quarter" idx="3"/>
          </p:nvPr>
        </p:nvSpPr>
        <p:spPr>
          <a:xfrm>
            <a:off x="1516997" y="6356350"/>
            <a:ext cx="9365187" cy="365125"/>
          </a:xfrm>
          <a:prstGeom prst="rect">
            <a:avLst/>
          </a:prstGeom>
        </p:spPr>
        <p:txBody>
          <a:bodyPr vert="horz" lIns="91440" tIns="45720" rIns="91440" bIns="45720" rtlCol="0" anchor="ctr"/>
          <a:lstStyle>
            <a:lvl1pPr algn="ctr">
              <a:defRPr sz="1200">
                <a:solidFill>
                  <a:schemeClr val="tx1">
                    <a:tint val="75000"/>
                  </a:schemeClr>
                </a:solidFill>
                <a:latin typeface="Verdana Pro Cond Light" panose="020B0306030504040204" pitchFamily="34" charset="0"/>
              </a:defRPr>
            </a:lvl1pPr>
          </a:lstStyle>
          <a:p>
            <a:endParaRPr lang="en-US" dirty="0"/>
          </a:p>
        </p:txBody>
      </p:sp>
      <p:sp>
        <p:nvSpPr>
          <p:cNvPr id="6" name="Slide Number Placeholder 5"/>
          <p:cNvSpPr>
            <a:spLocks noGrp="1"/>
          </p:cNvSpPr>
          <p:nvPr>
            <p:ph type="sldNum" sz="quarter" idx="4"/>
          </p:nvPr>
        </p:nvSpPr>
        <p:spPr>
          <a:xfrm>
            <a:off x="11334283" y="6356350"/>
            <a:ext cx="471616" cy="365125"/>
          </a:xfrm>
          <a:prstGeom prst="rect">
            <a:avLst/>
          </a:prstGeom>
        </p:spPr>
        <p:txBody>
          <a:bodyPr vert="horz" lIns="91440" tIns="45720" rIns="91440" bIns="45720" rtlCol="0" anchor="ctr"/>
          <a:lstStyle>
            <a:lvl1pPr algn="ctr">
              <a:defRPr sz="1200" baseline="0">
                <a:solidFill>
                  <a:schemeClr val="accent6"/>
                </a:solidFill>
                <a:latin typeface="Verdana Pro Cond Light" panose="020B0306030504040204" pitchFamily="34" charset="0"/>
              </a:defRPr>
            </a:lvl1pPr>
          </a:lstStyle>
          <a:p>
            <a:fld id="{4C224EF9-7B8A-41FE-AC1A-7D8793BF1679}" type="slidenum">
              <a:rPr lang="en-US" smtClean="0"/>
              <a:pPr/>
              <a:t>‹#›</a:t>
            </a:fld>
            <a:endParaRPr lang="en-US" dirty="0"/>
          </a:p>
        </p:txBody>
      </p:sp>
      <p:sp>
        <p:nvSpPr>
          <p:cNvPr id="16" name="TextBox 15">
            <a:extLst>
              <a:ext uri="{FF2B5EF4-FFF2-40B4-BE49-F238E27FC236}">
                <a16:creationId xmlns:a16="http://schemas.microsoft.com/office/drawing/2014/main" id="{C62CA976-FE42-457B-BCA2-D206BA85D11F}"/>
              </a:ext>
            </a:extLst>
          </p:cNvPr>
          <p:cNvSpPr txBox="1"/>
          <p:nvPr userDrawn="1"/>
        </p:nvSpPr>
        <p:spPr>
          <a:xfrm>
            <a:off x="9575314" y="274965"/>
            <a:ext cx="1249118" cy="369332"/>
          </a:xfrm>
          <a:prstGeom prst="rect">
            <a:avLst/>
          </a:prstGeom>
          <a:noFill/>
        </p:spPr>
        <p:txBody>
          <a:bodyPr wrap="square" rtlCol="0">
            <a:spAutoFit/>
          </a:bodyPr>
          <a:lstStyle/>
          <a:p>
            <a:r>
              <a:rPr lang="en-US" dirty="0">
                <a:solidFill>
                  <a:schemeClr val="bg1"/>
                </a:solidFill>
                <a:latin typeface="Verdana Pro Cond" panose="020B0604020202020204" pitchFamily="34" charset="0"/>
                <a:cs typeface="Argumentum Medium" panose="020B0000000000000000" pitchFamily="34" charset="0"/>
              </a:rPr>
              <a:t>DSCI</a:t>
            </a:r>
            <a:r>
              <a:rPr lang="en-US" dirty="0">
                <a:solidFill>
                  <a:schemeClr val="bg1"/>
                </a:solidFill>
                <a:latin typeface="Brandon Grotesque Medium" panose="020B0603020203060202" pitchFamily="34" charset="0"/>
                <a:cs typeface="Argumentum Medium" panose="020B0000000000000000" pitchFamily="34" charset="0"/>
              </a:rPr>
              <a:t> </a:t>
            </a:r>
            <a:r>
              <a:rPr lang="en-US" i="0" dirty="0">
                <a:solidFill>
                  <a:schemeClr val="bg1"/>
                </a:solidFill>
                <a:latin typeface="Verdana Pro Cond SemiBold" panose="020B0604020202020204" pitchFamily="34" charset="0"/>
                <a:cs typeface="Argumentum Medium" panose="020B0000000000000000" pitchFamily="34" charset="0"/>
              </a:rPr>
              <a:t>5240</a:t>
            </a:r>
          </a:p>
        </p:txBody>
      </p:sp>
      <p:sp>
        <p:nvSpPr>
          <p:cNvPr id="19" name="Rectangle 18">
            <a:extLst>
              <a:ext uri="{FF2B5EF4-FFF2-40B4-BE49-F238E27FC236}">
                <a16:creationId xmlns:a16="http://schemas.microsoft.com/office/drawing/2014/main" id="{505F89ED-3C58-46E7-B306-52E8A19764BD}"/>
              </a:ext>
            </a:extLst>
          </p:cNvPr>
          <p:cNvSpPr/>
          <p:nvPr userDrawn="1"/>
        </p:nvSpPr>
        <p:spPr>
          <a:xfrm>
            <a:off x="10862916" y="205355"/>
            <a:ext cx="1004912" cy="498933"/>
          </a:xfrm>
          <a:prstGeom prst="rect">
            <a:avLst/>
          </a:prstGeom>
          <a:solidFill>
            <a:srgbClr val="007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5D95166A-54DF-43F4-898C-E723B3E12C29}"/>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943245" y="315214"/>
            <a:ext cx="870404" cy="284122"/>
          </a:xfrm>
          <a:prstGeom prst="rect">
            <a:avLst/>
          </a:prstGeom>
        </p:spPr>
      </p:pic>
    </p:spTree>
    <p:extLst>
      <p:ext uri="{BB962C8B-B14F-4D97-AF65-F5344CB8AC3E}">
        <p14:creationId xmlns:p14="http://schemas.microsoft.com/office/powerpoint/2010/main" val="1771957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3200" b="1" kern="1200" baseline="0">
          <a:solidFill>
            <a:srgbClr val="00853E"/>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90.png"/><Relationship Id="rId4" Type="http://schemas.openxmlformats.org/officeDocument/2006/relationships/image" Target="../media/image8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50.png"/><Relationship Id="rId4" Type="http://schemas.openxmlformats.org/officeDocument/2006/relationships/image" Target="../media/image13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17.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0.png"/></Relationships>
</file>

<file path=ppt/slides/_rels/slide1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71282" y="2652352"/>
            <a:ext cx="4649436" cy="776648"/>
          </a:xfrm>
        </p:spPr>
        <p:txBody>
          <a:bodyPr>
            <a:normAutofit/>
          </a:bodyPr>
          <a:lstStyle/>
          <a:p>
            <a:r>
              <a:rPr lang="en-US" sz="4800" dirty="0"/>
              <a:t>Naïve Bayes</a:t>
            </a:r>
          </a:p>
        </p:txBody>
      </p:sp>
      <p:sp>
        <p:nvSpPr>
          <p:cNvPr id="3" name="Subtitle 2"/>
          <p:cNvSpPr>
            <a:spLocks noGrp="1"/>
          </p:cNvSpPr>
          <p:nvPr>
            <p:ph type="subTitle" idx="1"/>
          </p:nvPr>
        </p:nvSpPr>
        <p:spPr>
          <a:xfrm>
            <a:off x="1524000" y="3602038"/>
            <a:ext cx="9144000" cy="776648"/>
          </a:xfrm>
        </p:spPr>
        <p:txBody>
          <a:bodyPr>
            <a:normAutofit/>
          </a:bodyPr>
          <a:lstStyle/>
          <a:p>
            <a:r>
              <a:rPr lang="en-US" sz="2000" dirty="0"/>
              <a:t>DSCI 5240 Data Mining and Machine Learning for Business</a:t>
            </a:r>
          </a:p>
          <a:p>
            <a:r>
              <a:rPr lang="en-US" sz="2000" b="1" dirty="0"/>
              <a:t>Russell R. Torres</a:t>
            </a:r>
          </a:p>
        </p:txBody>
      </p:sp>
    </p:spTree>
    <p:extLst>
      <p:ext uri="{BB962C8B-B14F-4D97-AF65-F5344CB8AC3E}">
        <p14:creationId xmlns:p14="http://schemas.microsoft.com/office/powerpoint/2010/main" val="1003912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a:t>
            </a:r>
          </a:p>
        </p:txBody>
      </p:sp>
      <p:sp>
        <p:nvSpPr>
          <p:cNvPr id="3" name="Content Placeholder 2"/>
          <p:cNvSpPr>
            <a:spLocks noGrp="1"/>
          </p:cNvSpPr>
          <p:nvPr>
            <p:ph sz="half" idx="1"/>
          </p:nvPr>
        </p:nvSpPr>
        <p:spPr>
          <a:xfrm>
            <a:off x="586561" y="1347127"/>
            <a:ext cx="4937760" cy="1120651"/>
          </a:xfrm>
        </p:spPr>
        <p:txBody>
          <a:bodyPr>
            <a:normAutofit/>
          </a:bodyPr>
          <a:lstStyle/>
          <a:p>
            <a:r>
              <a:rPr lang="en-US" sz="1800" b="1" dirty="0">
                <a:solidFill>
                  <a:srgbClr val="00853E"/>
                </a:solidFill>
              </a:rPr>
              <a:t>Naïve Bayes </a:t>
            </a:r>
            <a:r>
              <a:rPr lang="en-US" sz="1800" dirty="0"/>
              <a:t>is a probability based classification algorithm </a:t>
            </a:r>
          </a:p>
          <a:p>
            <a:r>
              <a:rPr lang="en-US" sz="1800" dirty="0"/>
              <a:t>It is based on </a:t>
            </a:r>
            <a:r>
              <a:rPr lang="en-US" sz="1800" b="1" dirty="0">
                <a:solidFill>
                  <a:srgbClr val="00853E"/>
                </a:solidFill>
              </a:rPr>
              <a:t>Bayes’ theorem</a:t>
            </a:r>
            <a:r>
              <a:rPr lang="en-US" sz="1800" dirty="0"/>
              <a:t>:</a:t>
            </a:r>
          </a:p>
        </p:txBody>
      </p:sp>
      <mc:AlternateContent xmlns:mc="http://schemas.openxmlformats.org/markup-compatibility/2006" xmlns:a14="http://schemas.microsoft.com/office/drawing/2010/main">
        <mc:Choice Requires="a14">
          <p:sp>
            <p:nvSpPr>
              <p:cNvPr id="5" name="TextBox 4"/>
              <p:cNvSpPr txBox="1"/>
              <p:nvPr/>
            </p:nvSpPr>
            <p:spPr>
              <a:xfrm>
                <a:off x="586561" y="2927845"/>
                <a:ext cx="4676729" cy="7822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e>
                        <m:e>
                          <m:r>
                            <a:rPr lang="en-US" sz="2400" b="0" i="1" smtClean="0">
                              <a:latin typeface="Cambria Math" panose="02040503050406030204" pitchFamily="18" charset="0"/>
                            </a:rPr>
                            <m:t>𝑥</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e>
                              <m:r>
                                <a:rPr lang="en-US" sz="2400" b="0" i="1" smtClean="0">
                                  <a:latin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num>
                        <m:den>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num>
                        <m:den>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den>
                      </m:f>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586561" y="2927845"/>
                <a:ext cx="4676729" cy="7822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40896024-9711-4183-BC94-4FDD2BEBB6E9}"/>
                  </a:ext>
                </a:extLst>
              </p:cNvPr>
              <p:cNvSpPr txBox="1">
                <a:spLocks/>
              </p:cNvSpPr>
              <p:nvPr/>
            </p:nvSpPr>
            <p:spPr>
              <a:xfrm>
                <a:off x="617007" y="4128711"/>
                <a:ext cx="4937760" cy="2364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Where</a:t>
                </a:r>
              </a:p>
              <a:p>
                <a:pPr lvl="1">
                  <a:lnSpc>
                    <a:spcPts val="2300"/>
                  </a:lnSpc>
                </a:pPr>
                <a14:m>
                  <m:oMath xmlns:m="http://schemas.openxmlformats.org/officeDocument/2006/math">
                    <m:r>
                      <a:rPr lang="en-US" sz="1600" i="1" smtClean="0">
                        <a:latin typeface="Cambria Math" panose="02040503050406030204" pitchFamily="18" charset="0"/>
                      </a:rPr>
                      <m:t>𝑃</m:t>
                    </m:r>
                    <m:r>
                      <a:rPr lang="en-US" sz="1600" i="1" smtClean="0">
                        <a:latin typeface="Cambria Math" panose="02040503050406030204" pitchFamily="18" charset="0"/>
                      </a:rPr>
                      <m:t>(</m:t>
                    </m:r>
                    <m:r>
                      <a:rPr lang="en-US" sz="1600" i="1" smtClean="0">
                        <a:latin typeface="Cambria Math" panose="02040503050406030204" pitchFamily="18" charset="0"/>
                      </a:rPr>
                      <m:t>𝑦</m:t>
                    </m:r>
                    <m:r>
                      <a:rPr lang="en-US" sz="1600" i="1" smtClean="0">
                        <a:latin typeface="Cambria Math" panose="02040503050406030204" pitchFamily="18" charset="0"/>
                      </a:rPr>
                      <m:t>)</m:t>
                    </m:r>
                  </m:oMath>
                </a14:m>
                <a:r>
                  <a:rPr lang="en-US" sz="1600" dirty="0"/>
                  <a:t> and </a:t>
                </a:r>
                <a14:m>
                  <m:oMath xmlns:m="http://schemas.openxmlformats.org/officeDocument/2006/math">
                    <m:r>
                      <a:rPr lang="en-US" sz="1600" i="1">
                        <a:latin typeface="Cambria Math" panose="02040503050406030204" pitchFamily="18" charset="0"/>
                      </a:rPr>
                      <m:t>𝑃</m:t>
                    </m:r>
                    <m:r>
                      <a:rPr lang="en-US" sz="1600" i="1">
                        <a:latin typeface="Cambria Math" panose="02040503050406030204" pitchFamily="18" charset="0"/>
                      </a:rPr>
                      <m:t>(</m:t>
                    </m:r>
                    <m:r>
                      <a:rPr lang="en-US" sz="1600" i="1" smtClean="0">
                        <a:latin typeface="Cambria Math" panose="02040503050406030204" pitchFamily="18" charset="0"/>
                      </a:rPr>
                      <m:t>𝑥</m:t>
                    </m:r>
                    <m:r>
                      <a:rPr lang="en-US" sz="1600" i="1">
                        <a:latin typeface="Cambria Math" panose="02040503050406030204" pitchFamily="18" charset="0"/>
                      </a:rPr>
                      <m:t>)</m:t>
                    </m:r>
                  </m:oMath>
                </a14:m>
                <a:r>
                  <a:rPr lang="en-US" sz="1600" dirty="0"/>
                  <a:t> are the independent probabilities of observing events </a:t>
                </a:r>
                <a14:m>
                  <m:oMath xmlns:m="http://schemas.openxmlformats.org/officeDocument/2006/math">
                    <m:r>
                      <a:rPr lang="en-US" sz="1600" i="1">
                        <a:latin typeface="Cambria Math" panose="02040503050406030204" pitchFamily="18" charset="0"/>
                      </a:rPr>
                      <m:t>𝑦</m:t>
                    </m:r>
                  </m:oMath>
                </a14:m>
                <a:r>
                  <a:rPr lang="en-US" sz="1600" dirty="0"/>
                  <a:t> and </a:t>
                </a:r>
                <a14:m>
                  <m:oMath xmlns:m="http://schemas.openxmlformats.org/officeDocument/2006/math">
                    <m:r>
                      <a:rPr lang="en-US" sz="1600" i="1" smtClean="0">
                        <a:latin typeface="Cambria Math" panose="02040503050406030204" pitchFamily="18" charset="0"/>
                      </a:rPr>
                      <m:t>𝑥</m:t>
                    </m:r>
                  </m:oMath>
                </a14:m>
                <a:r>
                  <a:rPr lang="en-US" sz="1600" dirty="0"/>
                  <a:t> respectively</a:t>
                </a:r>
              </a:p>
              <a:p>
                <a:pPr lvl="1"/>
                <a14:m>
                  <m:oMath xmlns:m="http://schemas.openxmlformats.org/officeDocument/2006/math">
                    <m:r>
                      <a:rPr lang="en-US" sz="1600" i="1">
                        <a:latin typeface="Cambria Math" panose="02040503050406030204" pitchFamily="18" charset="0"/>
                      </a:rPr>
                      <m:t>𝑃</m:t>
                    </m:r>
                    <m:r>
                      <a:rPr lang="en-US" sz="1600" i="1">
                        <a:latin typeface="Cambria Math" panose="02040503050406030204" pitchFamily="18" charset="0"/>
                      </a:rPr>
                      <m:t>(</m:t>
                    </m:r>
                    <m:r>
                      <a:rPr lang="en-US" sz="1600" i="1" smtClean="0">
                        <a:latin typeface="Cambria Math" panose="02040503050406030204" pitchFamily="18" charset="0"/>
                      </a:rPr>
                      <m:t>𝑦</m:t>
                    </m:r>
                    <m:r>
                      <a:rPr lang="en-US" sz="1600" i="1" smtClean="0">
                        <a:latin typeface="Cambria Math" panose="02040503050406030204" pitchFamily="18" charset="0"/>
                      </a:rPr>
                      <m:t>|</m:t>
                    </m:r>
                    <m:r>
                      <a:rPr lang="en-US" sz="1600" i="1" smtClean="0">
                        <a:latin typeface="Cambria Math" panose="02040503050406030204" pitchFamily="18" charset="0"/>
                      </a:rPr>
                      <m:t>𝑥</m:t>
                    </m:r>
                    <m:r>
                      <a:rPr lang="en-US" sz="1600" i="1">
                        <a:latin typeface="Cambria Math" panose="02040503050406030204" pitchFamily="18" charset="0"/>
                      </a:rPr>
                      <m:t>)</m:t>
                    </m:r>
                  </m:oMath>
                </a14:m>
                <a:r>
                  <a:rPr lang="en-US" sz="1600" dirty="0"/>
                  <a:t> is the probability of observing event </a:t>
                </a:r>
                <a14:m>
                  <m:oMath xmlns:m="http://schemas.openxmlformats.org/officeDocument/2006/math">
                    <m:r>
                      <a:rPr lang="en-US" sz="1600" i="1">
                        <a:latin typeface="Cambria Math" panose="02040503050406030204" pitchFamily="18" charset="0"/>
                      </a:rPr>
                      <m:t>𝑦</m:t>
                    </m:r>
                  </m:oMath>
                </a14:m>
                <a:r>
                  <a:rPr lang="en-US" sz="1600" dirty="0"/>
                  <a:t> given that </a:t>
                </a:r>
                <a14:m>
                  <m:oMath xmlns:m="http://schemas.openxmlformats.org/officeDocument/2006/math">
                    <m:r>
                      <a:rPr lang="en-US" sz="1600" i="1" smtClean="0">
                        <a:latin typeface="Cambria Math" panose="02040503050406030204" pitchFamily="18" charset="0"/>
                      </a:rPr>
                      <m:t>𝑥</m:t>
                    </m:r>
                  </m:oMath>
                </a14:m>
                <a:r>
                  <a:rPr lang="en-US" sz="1600" dirty="0"/>
                  <a:t> is true</a:t>
                </a:r>
              </a:p>
              <a:p>
                <a:pPr lvl="1"/>
                <a14:m>
                  <m:oMath xmlns:m="http://schemas.openxmlformats.org/officeDocument/2006/math">
                    <m:r>
                      <a:rPr lang="en-US" sz="1600" i="1">
                        <a:latin typeface="Cambria Math" panose="02040503050406030204" pitchFamily="18" charset="0"/>
                      </a:rPr>
                      <m:t>𝑃</m:t>
                    </m:r>
                    <m:r>
                      <a:rPr lang="en-US" sz="1600" i="1">
                        <a:latin typeface="Cambria Math" panose="02040503050406030204" pitchFamily="18" charset="0"/>
                      </a:rPr>
                      <m:t>(</m:t>
                    </m:r>
                    <m:r>
                      <a:rPr lang="en-US" sz="1600" i="1" smtClean="0">
                        <a:latin typeface="Cambria Math" panose="02040503050406030204" pitchFamily="18" charset="0"/>
                      </a:rPr>
                      <m:t>𝑥</m:t>
                    </m:r>
                    <m:r>
                      <a:rPr lang="en-US" sz="1600" i="1" smtClean="0">
                        <a:latin typeface="Cambria Math" panose="02040503050406030204" pitchFamily="18" charset="0"/>
                      </a:rPr>
                      <m:t>|</m:t>
                    </m:r>
                    <m:r>
                      <a:rPr lang="en-US" sz="1600" i="1" smtClean="0">
                        <a:latin typeface="Cambria Math" panose="02040503050406030204" pitchFamily="18" charset="0"/>
                      </a:rPr>
                      <m:t>𝑦</m:t>
                    </m:r>
                    <m:r>
                      <a:rPr lang="en-US" sz="1600" i="1">
                        <a:latin typeface="Cambria Math" panose="02040503050406030204" pitchFamily="18" charset="0"/>
                      </a:rPr>
                      <m:t>)</m:t>
                    </m:r>
                  </m:oMath>
                </a14:m>
                <a:r>
                  <a:rPr lang="en-US" sz="1600" dirty="0"/>
                  <a:t> is the probability of observing event </a:t>
                </a:r>
                <a14:m>
                  <m:oMath xmlns:m="http://schemas.openxmlformats.org/officeDocument/2006/math">
                    <m:r>
                      <a:rPr lang="en-US" sz="1600" i="1" smtClean="0">
                        <a:latin typeface="Cambria Math" panose="02040503050406030204" pitchFamily="18" charset="0"/>
                      </a:rPr>
                      <m:t>𝑥</m:t>
                    </m:r>
                  </m:oMath>
                </a14:m>
                <a:r>
                  <a:rPr lang="en-US" sz="1600" dirty="0"/>
                  <a:t> given that </a:t>
                </a:r>
                <a14:m>
                  <m:oMath xmlns:m="http://schemas.openxmlformats.org/officeDocument/2006/math">
                    <m:r>
                      <a:rPr lang="en-US" sz="1600" i="1" smtClean="0">
                        <a:latin typeface="Cambria Math" panose="02040503050406030204" pitchFamily="18" charset="0"/>
                      </a:rPr>
                      <m:t>𝑦</m:t>
                    </m:r>
                  </m:oMath>
                </a14:m>
                <a:r>
                  <a:rPr lang="en-US" sz="1600" dirty="0"/>
                  <a:t> is true</a:t>
                </a:r>
              </a:p>
            </p:txBody>
          </p:sp>
        </mc:Choice>
        <mc:Fallback>
          <p:sp>
            <p:nvSpPr>
              <p:cNvPr id="11" name="Content Placeholder 2">
                <a:extLst>
                  <a:ext uri="{FF2B5EF4-FFF2-40B4-BE49-F238E27FC236}">
                    <a16:creationId xmlns:a16="http://schemas.microsoft.com/office/drawing/2014/main" id="{40896024-9711-4183-BC94-4FDD2BEBB6E9}"/>
                  </a:ext>
                </a:extLst>
              </p:cNvPr>
              <p:cNvSpPr txBox="1">
                <a:spLocks noRot="1" noChangeAspect="1" noMove="1" noResize="1" noEditPoints="1" noAdjustHandles="1" noChangeArrowheads="1" noChangeShapeType="1" noTextEdit="1"/>
              </p:cNvSpPr>
              <p:nvPr/>
            </p:nvSpPr>
            <p:spPr>
              <a:xfrm>
                <a:off x="617007" y="4128711"/>
                <a:ext cx="4937760" cy="2364164"/>
              </a:xfrm>
              <a:prstGeom prst="rect">
                <a:avLst/>
              </a:prstGeom>
              <a:blipFill>
                <a:blip r:embed="rId5"/>
                <a:stretch>
                  <a:fillRect l="-494" t="-1804"/>
                </a:stretch>
              </a:blipFill>
            </p:spPr>
            <p:txBody>
              <a:bodyPr/>
              <a:lstStyle/>
              <a:p>
                <a:r>
                  <a:rPr lang="en-US">
                    <a:noFill/>
                  </a:rPr>
                  <a:t> </a:t>
                </a:r>
              </a:p>
            </p:txBody>
          </p:sp>
        </mc:Fallback>
      </mc:AlternateContent>
      <p:pic>
        <p:nvPicPr>
          <p:cNvPr id="1026" name="Picture 2" descr="Screen cap from the TV Show the Big Bang Theory, showing the character Sheldon working a problem on a whiteboard at home, and written out on the board is a bunch of Bayesian equations to try to determine which grand unified theory is more likely to be tru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5414" y="1215108"/>
            <a:ext cx="5327416" cy="356062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1751682" y="2313542"/>
            <a:ext cx="4285561" cy="1630497"/>
            <a:chOff x="1751682" y="2313542"/>
            <a:chExt cx="4285561" cy="1630497"/>
          </a:xfrm>
        </p:grpSpPr>
        <p:sp>
          <p:nvSpPr>
            <p:cNvPr id="7" name="Oval 6"/>
            <p:cNvSpPr/>
            <p:nvPr/>
          </p:nvSpPr>
          <p:spPr>
            <a:xfrm>
              <a:off x="1751682" y="2622014"/>
              <a:ext cx="2104222" cy="13220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7" idx="7"/>
            </p:cNvCxnSpPr>
            <p:nvPr/>
          </p:nvCxnSpPr>
          <p:spPr>
            <a:xfrm flipV="1">
              <a:off x="3547748" y="2313542"/>
              <a:ext cx="2489495" cy="5020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2"/>
          </p:nvPr>
        </p:nvSpPr>
        <p:spPr/>
        <p:txBody>
          <a:bodyPr/>
          <a:lstStyle/>
          <a:p>
            <a:fld id="{DE41F4BC-01F9-401E-8FFC-62740F5E14FB}" type="slidenum">
              <a:rPr lang="en-US" smtClean="0"/>
              <a:t>10</a:t>
            </a:fld>
            <a:endParaRPr lang="en-US"/>
          </a:p>
        </p:txBody>
      </p:sp>
    </p:spTree>
    <p:extLst>
      <p:ext uri="{BB962C8B-B14F-4D97-AF65-F5344CB8AC3E}">
        <p14:creationId xmlns:p14="http://schemas.microsoft.com/office/powerpoint/2010/main" val="215384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 of Naïve Bayes</a:t>
            </a:r>
          </a:p>
        </p:txBody>
      </p:sp>
      <p:sp>
        <p:nvSpPr>
          <p:cNvPr id="3" name="Content Placeholder 2"/>
          <p:cNvSpPr>
            <a:spLocks noGrp="1"/>
          </p:cNvSpPr>
          <p:nvPr>
            <p:ph idx="1"/>
          </p:nvPr>
        </p:nvSpPr>
        <p:spPr>
          <a:xfrm>
            <a:off x="454069" y="1270626"/>
            <a:ext cx="10428115" cy="2368530"/>
          </a:xfrm>
        </p:spPr>
        <p:txBody>
          <a:bodyPr>
            <a:normAutofit/>
          </a:bodyPr>
          <a:lstStyle/>
          <a:p>
            <a:r>
              <a:rPr lang="en-US" sz="1600" b="1" dirty="0">
                <a:solidFill>
                  <a:srgbClr val="00853E"/>
                </a:solidFill>
              </a:rPr>
              <a:t>Naïve Bayes </a:t>
            </a:r>
            <a:r>
              <a:rPr lang="en-US" sz="1600" dirty="0"/>
              <a:t>is called “</a:t>
            </a:r>
            <a:r>
              <a:rPr lang="en-US" sz="1600" b="1" dirty="0">
                <a:solidFill>
                  <a:srgbClr val="00853E"/>
                </a:solidFill>
              </a:rPr>
              <a:t>naïve</a:t>
            </a:r>
            <a:r>
              <a:rPr lang="en-US" sz="1600" dirty="0"/>
              <a:t>” because it relies on the assumption that predictors are </a:t>
            </a:r>
            <a:r>
              <a:rPr lang="en-US" sz="1600" dirty="0">
                <a:solidFill>
                  <a:srgbClr val="00853E"/>
                </a:solidFill>
              </a:rPr>
              <a:t>statistically independent</a:t>
            </a:r>
          </a:p>
          <a:p>
            <a:pPr lvl="1"/>
            <a:r>
              <a:rPr lang="en-US" sz="1600" dirty="0"/>
              <a:t>This is generally not the case</a:t>
            </a:r>
          </a:p>
          <a:p>
            <a:pPr lvl="1"/>
            <a:r>
              <a:rPr lang="en-US" sz="1600" dirty="0"/>
              <a:t>Predictors almost always have some degree of correlation with one another</a:t>
            </a:r>
          </a:p>
          <a:p>
            <a:pPr lvl="1"/>
            <a:r>
              <a:rPr lang="en-US" sz="1600" dirty="0"/>
              <a:t>Despite this flawed assumption, Naïve Bayes is often good enough to be useful</a:t>
            </a:r>
          </a:p>
          <a:p>
            <a:r>
              <a:rPr lang="en-US" sz="1600" dirty="0"/>
              <a:t>Remember that if A and B are independent:</a:t>
            </a:r>
          </a:p>
        </p:txBody>
      </p:sp>
      <p:sp>
        <p:nvSpPr>
          <p:cNvPr id="10" name="TextBox 9"/>
          <p:cNvSpPr txBox="1"/>
          <p:nvPr/>
        </p:nvSpPr>
        <p:spPr>
          <a:xfrm>
            <a:off x="461319" y="3592989"/>
            <a:ext cx="614271" cy="523220"/>
          </a:xfrm>
          <a:prstGeom prst="rect">
            <a:avLst/>
          </a:prstGeom>
          <a:noFill/>
        </p:spPr>
        <p:txBody>
          <a:bodyPr wrap="none" rtlCol="0">
            <a:spAutoFit/>
          </a:bodyPr>
          <a:lstStyle/>
          <a:p>
            <a:r>
              <a:rPr lang="en-US" sz="2800" b="1" dirty="0"/>
              <a:t>{1}</a:t>
            </a:r>
          </a:p>
        </p:txBody>
      </p:sp>
      <mc:AlternateContent xmlns:mc="http://schemas.openxmlformats.org/markup-compatibility/2006" xmlns:a14="http://schemas.microsoft.com/office/drawing/2010/main">
        <mc:Choice Requires="a14">
          <p:sp>
            <p:nvSpPr>
              <p:cNvPr id="6" name="TextBox 5"/>
              <p:cNvSpPr txBox="1"/>
              <p:nvPr/>
            </p:nvSpPr>
            <p:spPr>
              <a:xfrm>
                <a:off x="3745159" y="3639156"/>
                <a:ext cx="384592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𝑃</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𝐴</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𝐵</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𝐴</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𝐵</m:t>
                      </m:r>
                      <m:r>
                        <a:rPr lang="en-US" sz="2800" b="0" i="1" smtClean="0">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3745159" y="3639156"/>
                <a:ext cx="3845925" cy="430887"/>
              </a:xfrm>
              <a:prstGeom prst="rect">
                <a:avLst/>
              </a:prstGeom>
              <a:blipFill>
                <a:blip r:embed="rId4"/>
                <a:stretch>
                  <a:fillRect/>
                </a:stretch>
              </a:blipFill>
            </p:spPr>
            <p:txBody>
              <a:bodyPr/>
              <a:lstStyle/>
              <a:p>
                <a:r>
                  <a:rPr lang="en-US">
                    <a:noFill/>
                  </a:rPr>
                  <a:t> </a:t>
                </a:r>
              </a:p>
            </p:txBody>
          </p:sp>
        </mc:Fallback>
      </mc:AlternateContent>
      <p:sp>
        <p:nvSpPr>
          <p:cNvPr id="11" name="TextBox 10"/>
          <p:cNvSpPr txBox="1"/>
          <p:nvPr/>
        </p:nvSpPr>
        <p:spPr>
          <a:xfrm>
            <a:off x="461318" y="4623366"/>
            <a:ext cx="614271" cy="523220"/>
          </a:xfrm>
          <a:prstGeom prst="rect">
            <a:avLst/>
          </a:prstGeom>
          <a:noFill/>
        </p:spPr>
        <p:txBody>
          <a:bodyPr wrap="none" rtlCol="0">
            <a:spAutoFit/>
          </a:bodyPr>
          <a:lstStyle/>
          <a:p>
            <a:r>
              <a:rPr lang="en-US" sz="2800" b="1" dirty="0"/>
              <a:t>{2}</a:t>
            </a:r>
          </a:p>
        </p:txBody>
      </p:sp>
      <mc:AlternateContent xmlns:mc="http://schemas.openxmlformats.org/markup-compatibility/2006">
        <mc:Choice xmlns:a14="http://schemas.microsoft.com/office/drawing/2010/main" Requires="a14">
          <p:sp>
            <p:nvSpPr>
              <p:cNvPr id="5" name="TextBox 4"/>
              <p:cNvSpPr txBox="1"/>
              <p:nvPr/>
            </p:nvSpPr>
            <p:spPr>
              <a:xfrm>
                <a:off x="2346378" y="4431696"/>
                <a:ext cx="6643485" cy="912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e>
                        <m:e>
                          <m:r>
                            <a:rPr lang="en-US" sz="2800" b="0" i="1" smtClean="0">
                              <a:latin typeface="Cambria Math" panose="02040503050406030204" pitchFamily="18" charset="0"/>
                            </a:rPr>
                            <m:t>𝐵</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𝐵</m:t>
                          </m:r>
                          <m:r>
                            <a:rPr lang="en-US" sz="2800" b="0" i="1" smtClean="0">
                              <a:latin typeface="Cambria Math" panose="02040503050406030204" pitchFamily="18" charset="0"/>
                              <a:ea typeface="Cambria Math" panose="02040503050406030204" pitchFamily="18" charset="0"/>
                            </a:rPr>
                            <m:t>)</m:t>
                          </m:r>
                        </m:num>
                        <m:den>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e>
                          </m:d>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num>
                        <m:den>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den>
                      </m:f>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m:t>
                      </m:r>
                    </m:oMath>
                  </m:oMathPara>
                </a14:m>
                <a:endParaRPr lang="en-US" sz="2800" dirty="0"/>
              </a:p>
            </p:txBody>
          </p:sp>
        </mc:Choice>
        <mc:Fallback>
          <p:sp>
            <p:nvSpPr>
              <p:cNvPr id="5" name="TextBox 4"/>
              <p:cNvSpPr txBox="1">
                <a:spLocks noRot="1" noChangeAspect="1" noMove="1" noResize="1" noEditPoints="1" noAdjustHandles="1" noChangeArrowheads="1" noChangeShapeType="1" noTextEdit="1"/>
              </p:cNvSpPr>
              <p:nvPr/>
            </p:nvSpPr>
            <p:spPr>
              <a:xfrm>
                <a:off x="2346378" y="4431696"/>
                <a:ext cx="6643485" cy="912622"/>
              </a:xfrm>
              <a:prstGeom prst="rect">
                <a:avLst/>
              </a:prstGeom>
              <a:blipFill>
                <a:blip r:embed="rId5"/>
                <a:stretch>
                  <a:fillRect/>
                </a:stretch>
              </a:blipFill>
            </p:spPr>
            <p:txBody>
              <a:bodyPr/>
              <a:lstStyle/>
              <a:p>
                <a:r>
                  <a:rPr lang="en-US">
                    <a:noFill/>
                  </a:rPr>
                  <a:t> </a:t>
                </a:r>
              </a:p>
            </p:txBody>
          </p:sp>
        </mc:Fallback>
      </mc:AlternateContent>
      <p:cxnSp>
        <p:nvCxnSpPr>
          <p:cNvPr id="8" name="Straight Connector 7"/>
          <p:cNvCxnSpPr/>
          <p:nvPr/>
        </p:nvCxnSpPr>
        <p:spPr>
          <a:xfrm flipV="1">
            <a:off x="6478438" y="4431696"/>
            <a:ext cx="897147" cy="103745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5475383" y="4070043"/>
            <a:ext cx="1003055" cy="457890"/>
          </a:xfrm>
          <a:prstGeom prst="line">
            <a:avLst/>
          </a:prstGeom>
          <a:ln w="57150">
            <a:headEnd type="triangle"/>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1B04BA35-60C3-4F7F-8D68-1032EBDF2708}"/>
              </a:ext>
            </a:extLst>
          </p:cNvPr>
          <p:cNvSpPr txBox="1">
            <a:spLocks/>
          </p:cNvSpPr>
          <p:nvPr/>
        </p:nvSpPr>
        <p:spPr>
          <a:xfrm>
            <a:off x="454069" y="5933084"/>
            <a:ext cx="10428115" cy="523220"/>
          </a:xfrm>
          <a:prstGeom prst="rect">
            <a:avLst/>
          </a:prstGeom>
        </p:spPr>
        <p:txBody>
          <a:bodyPr vert="horz" lIns="91440" tIns="45720" rIns="91440" bIns="45720" rtlCol="0">
            <a:normAutofit/>
          </a:bodyPr>
          <a:lstStyle>
            <a:lvl1pPr marL="228600" indent="-228600" algn="l" defTabSz="914400" rtl="0" eaLnBrk="1" latinLnBrk="0" hangingPunct="1">
              <a:lnSpc>
                <a:spcPts val="2500"/>
              </a:lnSpc>
              <a:spcBef>
                <a:spcPts val="10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ts val="2500"/>
              </a:lnSpc>
              <a:spcBef>
                <a:spcPts val="500"/>
              </a:spcBef>
              <a:buFont typeface="Arial" panose="020B0604020202020204" pitchFamily="34" charset="0"/>
              <a:buChar char="•"/>
              <a:defRPr sz="1800" kern="1200"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ts val="25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ts val="25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ts val="25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is relevant due to the way the algorithm works…</a:t>
            </a:r>
          </a:p>
        </p:txBody>
      </p:sp>
      <p:sp>
        <p:nvSpPr>
          <p:cNvPr id="4" name="Slide Number Placeholder 3"/>
          <p:cNvSpPr>
            <a:spLocks noGrp="1"/>
          </p:cNvSpPr>
          <p:nvPr>
            <p:ph type="sldNum" sz="quarter" idx="12"/>
          </p:nvPr>
        </p:nvSpPr>
        <p:spPr/>
        <p:txBody>
          <a:bodyPr/>
          <a:lstStyle/>
          <a:p>
            <a:fld id="{DE41F4BC-01F9-401E-8FFC-62740F5E14FB}" type="slidenum">
              <a:rPr lang="en-US" smtClean="0"/>
              <a:t>11</a:t>
            </a:fld>
            <a:endParaRPr lang="en-US"/>
          </a:p>
        </p:txBody>
      </p:sp>
    </p:spTree>
    <p:extLst>
      <p:ext uri="{BB962C8B-B14F-4D97-AF65-F5344CB8AC3E}">
        <p14:creationId xmlns:p14="http://schemas.microsoft.com/office/powerpoint/2010/main" val="312693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Modeling using Naïve Bayes</a:t>
            </a:r>
          </a:p>
        </p:txBody>
      </p:sp>
      <p:sp>
        <p:nvSpPr>
          <p:cNvPr id="13" name="TextBox 12"/>
          <p:cNvSpPr txBox="1"/>
          <p:nvPr/>
        </p:nvSpPr>
        <p:spPr>
          <a:xfrm>
            <a:off x="307081" y="2572891"/>
            <a:ext cx="614271" cy="523220"/>
          </a:xfrm>
          <a:prstGeom prst="rect">
            <a:avLst/>
          </a:prstGeom>
          <a:noFill/>
        </p:spPr>
        <p:txBody>
          <a:bodyPr wrap="none" rtlCol="0">
            <a:spAutoFit/>
          </a:bodyPr>
          <a:lstStyle/>
          <a:p>
            <a:r>
              <a:rPr lang="en-US" sz="2800" b="1" dirty="0"/>
              <a:t>{1}</a:t>
            </a:r>
          </a:p>
        </p:txBody>
      </p:sp>
      <p:grpSp>
        <p:nvGrpSpPr>
          <p:cNvPr id="5" name="Group 4"/>
          <p:cNvGrpSpPr/>
          <p:nvPr/>
        </p:nvGrpSpPr>
        <p:grpSpPr>
          <a:xfrm>
            <a:off x="886968" y="1951351"/>
            <a:ext cx="3281732" cy="1287478"/>
            <a:chOff x="3918686" y="1937584"/>
            <a:chExt cx="3281732" cy="1287478"/>
          </a:xfrm>
        </p:grpSpPr>
        <mc:AlternateContent xmlns:mc="http://schemas.openxmlformats.org/markup-compatibility/2006" xmlns:a14="http://schemas.microsoft.com/office/drawing/2010/main">
          <mc:Choice Requires="a14">
            <p:sp>
              <p:nvSpPr>
                <p:cNvPr id="6" name="TextBox 5"/>
                <p:cNvSpPr txBox="1"/>
                <p:nvPr/>
              </p:nvSpPr>
              <p:spPr>
                <a:xfrm>
                  <a:off x="3918686" y="2442797"/>
                  <a:ext cx="3281732" cy="7822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e>
                            <m:r>
                              <a:rPr lang="en-US" sz="2400" b="0" i="1" smtClean="0">
                                <a:latin typeface="Cambria Math" panose="02040503050406030204" pitchFamily="18" charset="0"/>
                              </a:rPr>
                              <m:t>𝐵</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𝐵</m:t>
                                </m:r>
                              </m:e>
                              <m:e>
                                <m:r>
                                  <a:rPr lang="en-US" sz="2400" b="0" i="1" smtClean="0">
                                    <a:latin typeface="Cambria Math" panose="02040503050406030204" pitchFamily="18" charset="0"/>
                                  </a:rPr>
                                  <m:t>𝐴</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num>
                          <m:den>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den>
                        </m:f>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3918686" y="2442797"/>
                  <a:ext cx="3281732" cy="782265"/>
                </a:xfrm>
                <a:prstGeom prst="rect">
                  <a:avLst/>
                </a:prstGeom>
                <a:blipFill>
                  <a:blip r:embed="rId4"/>
                  <a:stretch>
                    <a:fillRect/>
                  </a:stretch>
                </a:blipFill>
              </p:spPr>
              <p:txBody>
                <a:bodyPr/>
                <a:lstStyle/>
                <a:p>
                  <a:r>
                    <a:rPr lang="en-US">
                      <a:noFill/>
                    </a:rPr>
                    <a:t> </a:t>
                  </a:r>
                </a:p>
              </p:txBody>
            </p:sp>
          </mc:Fallback>
        </mc:AlternateContent>
        <p:sp>
          <p:nvSpPr>
            <p:cNvPr id="7" name="TextBox 6"/>
            <p:cNvSpPr txBox="1"/>
            <p:nvPr/>
          </p:nvSpPr>
          <p:spPr>
            <a:xfrm>
              <a:off x="3918686" y="1937584"/>
              <a:ext cx="3281732" cy="461665"/>
            </a:xfrm>
            <a:prstGeom prst="rect">
              <a:avLst/>
            </a:prstGeom>
            <a:noFill/>
          </p:spPr>
          <p:txBody>
            <a:bodyPr wrap="square" rtlCol="0">
              <a:spAutoFit/>
            </a:bodyPr>
            <a:lstStyle/>
            <a:p>
              <a:pPr algn="ctr"/>
              <a:r>
                <a:rPr lang="en-US" sz="2400" b="1" dirty="0">
                  <a:solidFill>
                    <a:srgbClr val="00853E"/>
                  </a:solidFill>
                  <a:latin typeface="Calibri" panose="020F0502020204030204" pitchFamily="34" charset="0"/>
                </a:rPr>
                <a:t>Bayes’ Theorem</a:t>
              </a:r>
            </a:p>
          </p:txBody>
        </p:sp>
      </p:grpSp>
      <p:sp>
        <p:nvSpPr>
          <p:cNvPr id="12" name="Right Arrow 11" descr="right arrow"/>
          <p:cNvSpPr/>
          <p:nvPr/>
        </p:nvSpPr>
        <p:spPr>
          <a:xfrm>
            <a:off x="4727654" y="2527970"/>
            <a:ext cx="1058238" cy="639451"/>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733288" y="1951351"/>
            <a:ext cx="4581767" cy="1705827"/>
            <a:chOff x="6108192" y="1896487"/>
            <a:chExt cx="4581767" cy="1705827"/>
          </a:xfrm>
        </p:grpSpPr>
        <mc:AlternateContent xmlns:mc="http://schemas.openxmlformats.org/markup-compatibility/2006" xmlns:a14="http://schemas.microsoft.com/office/drawing/2010/main">
          <mc:Choice Requires="a14">
            <p:sp>
              <p:nvSpPr>
                <p:cNvPr id="9" name="TextBox 8"/>
                <p:cNvSpPr txBox="1"/>
                <p:nvPr/>
              </p:nvSpPr>
              <p:spPr>
                <a:xfrm>
                  <a:off x="6575500" y="2401700"/>
                  <a:ext cx="3111301" cy="7822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𝑐</m:t>
                            </m:r>
                          </m:e>
                          <m:e>
                            <m:r>
                              <a:rPr lang="en-US" sz="2400" b="0" i="1" smtClean="0">
                                <a:latin typeface="Cambria Math" panose="02040503050406030204" pitchFamily="18" charset="0"/>
                              </a:rPr>
                              <m:t>𝑥</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e>
                                <m:r>
                                  <a:rPr lang="en-US" sz="2400" b="0" i="1" smtClean="0">
                                    <a:latin typeface="Cambria Math" panose="02040503050406030204" pitchFamily="18" charset="0"/>
                                  </a:rPr>
                                  <m:t>𝑐</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m:t>
                            </m:r>
                          </m:num>
                          <m:den>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den>
                        </m:f>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6575500" y="2401700"/>
                  <a:ext cx="3111301" cy="782265"/>
                </a:xfrm>
                <a:prstGeom prst="rect">
                  <a:avLst/>
                </a:prstGeom>
                <a:blipFill>
                  <a:blip r:embed="rId5"/>
                  <a:stretch>
                    <a:fillRect/>
                  </a:stretch>
                </a:blipFill>
              </p:spPr>
              <p:txBody>
                <a:bodyPr/>
                <a:lstStyle/>
                <a:p>
                  <a:r>
                    <a:rPr lang="en-US">
                      <a:noFill/>
                    </a:rPr>
                    <a:t> </a:t>
                  </a:r>
                </a:p>
              </p:txBody>
            </p:sp>
          </mc:Fallback>
        </mc:AlternateContent>
        <p:sp>
          <p:nvSpPr>
            <p:cNvPr id="10" name="TextBox 9"/>
            <p:cNvSpPr txBox="1"/>
            <p:nvPr/>
          </p:nvSpPr>
          <p:spPr>
            <a:xfrm>
              <a:off x="6575500" y="1896487"/>
              <a:ext cx="3281732" cy="461665"/>
            </a:xfrm>
            <a:prstGeom prst="rect">
              <a:avLst/>
            </a:prstGeom>
            <a:noFill/>
          </p:spPr>
          <p:txBody>
            <a:bodyPr wrap="square" rtlCol="0">
              <a:spAutoFit/>
            </a:bodyPr>
            <a:lstStyle/>
            <a:p>
              <a:pPr algn="ctr"/>
              <a:r>
                <a:rPr lang="en-US" sz="2400" b="1" dirty="0">
                  <a:solidFill>
                    <a:srgbClr val="00853E"/>
                  </a:solidFill>
                  <a:latin typeface="Calibri" panose="020F0502020204030204" pitchFamily="34" charset="0"/>
                </a:rPr>
                <a:t>Naïve Bayes</a:t>
              </a:r>
            </a:p>
          </p:txBody>
        </p:sp>
        <mc:AlternateContent xmlns:mc="http://schemas.openxmlformats.org/markup-compatibility/2006" xmlns:a14="http://schemas.microsoft.com/office/drawing/2010/main">
          <mc:Choice Requires="a14">
            <p:sp>
              <p:nvSpPr>
                <p:cNvPr id="11" name="TextBox 10"/>
                <p:cNvSpPr txBox="1"/>
                <p:nvPr/>
              </p:nvSpPr>
              <p:spPr>
                <a:xfrm>
                  <a:off x="6108192" y="3325315"/>
                  <a:ext cx="458176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e>
                            <m:r>
                              <a:rPr lang="en-US" b="0" i="1" smtClean="0">
                                <a:latin typeface="Cambria Math" panose="02040503050406030204" pitchFamily="18" charset="0"/>
                              </a:rPr>
                              <m:t>𝑐</m:t>
                            </m:r>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e>
                            <m:r>
                              <a:rPr lang="en-US" i="1">
                                <a:latin typeface="Cambria Math" panose="02040503050406030204" pitchFamily="18" charset="0"/>
                              </a:rPr>
                              <m:t>𝑐</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e>
                          <m:e>
                            <m:r>
                              <a:rPr lang="en-US" i="1">
                                <a:latin typeface="Cambria Math" panose="02040503050406030204" pitchFamily="18" charset="0"/>
                              </a:rPr>
                              <m:t>𝑐</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6108192" y="3325315"/>
                  <a:ext cx="4581767" cy="276999"/>
                </a:xfrm>
                <a:prstGeom prst="rect">
                  <a:avLst/>
                </a:prstGeom>
                <a:blipFill>
                  <a:blip r:embed="rId6"/>
                  <a:stretch>
                    <a:fillRect l="-666" t="-2174" r="-1198" b="-32609"/>
                  </a:stretch>
                </a:blipFill>
              </p:spPr>
              <p:txBody>
                <a:bodyPr/>
                <a:lstStyle/>
                <a:p>
                  <a:r>
                    <a:rPr lang="en-US">
                      <a:noFill/>
                    </a:rPr>
                    <a:t> </a:t>
                  </a:r>
                </a:p>
              </p:txBody>
            </p:sp>
          </mc:Fallback>
        </mc:AlternateContent>
      </p:grpSp>
      <p:sp>
        <p:nvSpPr>
          <p:cNvPr id="14" name="TextBox 13"/>
          <p:cNvSpPr txBox="1"/>
          <p:nvPr/>
        </p:nvSpPr>
        <p:spPr>
          <a:xfrm>
            <a:off x="10297433" y="2584279"/>
            <a:ext cx="614271" cy="523220"/>
          </a:xfrm>
          <a:prstGeom prst="rect">
            <a:avLst/>
          </a:prstGeom>
          <a:noFill/>
        </p:spPr>
        <p:txBody>
          <a:bodyPr wrap="none" rtlCol="0">
            <a:spAutoFit/>
          </a:bodyPr>
          <a:lstStyle/>
          <a:p>
            <a:r>
              <a:rPr lang="en-US" sz="2800" b="1" dirty="0"/>
              <a:t>{2}</a:t>
            </a:r>
          </a:p>
        </p:txBody>
      </p:sp>
      <p:sp>
        <p:nvSpPr>
          <p:cNvPr id="15" name="TextBox 14"/>
          <p:cNvSpPr txBox="1"/>
          <p:nvPr/>
        </p:nvSpPr>
        <p:spPr>
          <a:xfrm>
            <a:off x="10297433" y="3238829"/>
            <a:ext cx="614271" cy="523220"/>
          </a:xfrm>
          <a:prstGeom prst="rect">
            <a:avLst/>
          </a:prstGeom>
          <a:noFill/>
        </p:spPr>
        <p:txBody>
          <a:bodyPr wrap="none" rtlCol="0">
            <a:spAutoFit/>
          </a:bodyPr>
          <a:lstStyle/>
          <a:p>
            <a:r>
              <a:rPr lang="en-US" sz="2800" b="1" dirty="0"/>
              <a:t>{3}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4069" y="4006492"/>
                <a:ext cx="10428115" cy="2486383"/>
              </a:xfrm>
            </p:spPr>
            <p:txBody>
              <a:bodyPr>
                <a:normAutofit/>
              </a:bodyPr>
              <a:lstStyle/>
              <a:p>
                <a:pPr marL="0" indent="0">
                  <a:buNone/>
                </a:pPr>
                <a:r>
                  <a:rPr lang="en-US" dirty="0"/>
                  <a:t>Where</a:t>
                </a:r>
              </a:p>
              <a:p>
                <a:pPr lvl="1"/>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is the </a:t>
                </a:r>
                <a:r>
                  <a:rPr lang="en-US" dirty="0">
                    <a:solidFill>
                      <a:srgbClr val="00853E"/>
                    </a:solidFill>
                  </a:rPr>
                  <a:t>posterior probability </a:t>
                </a:r>
                <a:r>
                  <a:rPr lang="en-US" dirty="0"/>
                  <a:t>of a class given a predictor</a:t>
                </a:r>
              </a:p>
              <a:p>
                <a:pPr lvl="1"/>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oMath>
                </a14:m>
                <a:r>
                  <a:rPr lang="en-US" dirty="0"/>
                  <a:t> is the </a:t>
                </a:r>
                <a:r>
                  <a:rPr lang="en-US" dirty="0">
                    <a:solidFill>
                      <a:srgbClr val="00853E"/>
                    </a:solidFill>
                  </a:rPr>
                  <a:t>class prior probability</a:t>
                </a:r>
              </a:p>
              <a:p>
                <a:pPr lvl="1"/>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𝑐</m:t>
                    </m:r>
                    <m:r>
                      <a:rPr lang="en-US" i="1">
                        <a:latin typeface="Cambria Math" panose="02040503050406030204" pitchFamily="18" charset="0"/>
                      </a:rPr>
                      <m:t>)</m:t>
                    </m:r>
                  </m:oMath>
                </a14:m>
                <a:r>
                  <a:rPr lang="en-US" dirty="0"/>
                  <a:t> is the </a:t>
                </a:r>
                <a:r>
                  <a:rPr lang="en-US" dirty="0">
                    <a:solidFill>
                      <a:srgbClr val="00853E"/>
                    </a:solidFill>
                  </a:rPr>
                  <a:t>likelihood </a:t>
                </a:r>
                <a:r>
                  <a:rPr lang="en-US" dirty="0"/>
                  <a:t>of the predictor given a class</a:t>
                </a:r>
              </a:p>
              <a:p>
                <a:pPr lvl="1"/>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is the </a:t>
                </a:r>
                <a:r>
                  <a:rPr lang="en-US" dirty="0">
                    <a:solidFill>
                      <a:srgbClr val="00853E"/>
                    </a:solidFill>
                  </a:rPr>
                  <a:t>predictor prior probability </a:t>
                </a:r>
                <a:r>
                  <a:rPr lang="en-US" dirty="0"/>
                  <a:t>(Not always available)</a:t>
                </a:r>
              </a:p>
              <a:p>
                <a:pPr lvl="1"/>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m:t>
                    </m:r>
                  </m:oMath>
                </a14:m>
                <a:r>
                  <a:rPr lang="en-US" dirty="0"/>
                  <a:t>is one or more predictors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4069" y="4006492"/>
                <a:ext cx="10428115" cy="2486383"/>
              </a:xfrm>
              <a:blipFill>
                <a:blip r:embed="rId7"/>
                <a:stretch>
                  <a:fillRect l="-468" t="-73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E41F4BC-01F9-401E-8FFC-62740F5E14FB}" type="slidenum">
              <a:rPr lang="en-US" smtClean="0"/>
              <a:t>12</a:t>
            </a:fld>
            <a:endParaRPr lang="en-US"/>
          </a:p>
        </p:txBody>
      </p:sp>
    </p:spTree>
    <p:extLst>
      <p:ext uri="{BB962C8B-B14F-4D97-AF65-F5344CB8AC3E}">
        <p14:creationId xmlns:p14="http://schemas.microsoft.com/office/powerpoint/2010/main" val="303699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Naïve Bayes Classification</a:t>
            </a:r>
          </a:p>
        </p:txBody>
      </p:sp>
      <p:graphicFrame>
        <p:nvGraphicFramePr>
          <p:cNvPr id="5" name="Group 214"/>
          <p:cNvGraphicFramePr>
            <a:graphicFrameLocks noGrp="1"/>
          </p:cNvGraphicFramePr>
          <p:nvPr>
            <p:ph idx="1"/>
            <p:extLst>
              <p:ext uri="{D42A27DB-BD31-4B8C-83A1-F6EECF244321}">
                <p14:modId xmlns:p14="http://schemas.microsoft.com/office/powerpoint/2010/main" val="2118277059"/>
              </p:ext>
            </p:extLst>
          </p:nvPr>
        </p:nvGraphicFramePr>
        <p:xfrm>
          <a:off x="804672" y="1425146"/>
          <a:ext cx="5461000" cy="5045335"/>
        </p:xfrm>
        <a:graphic>
          <a:graphicData uri="http://schemas.openxmlformats.org/drawingml/2006/table">
            <a:tbl>
              <a:tblPr/>
              <a:tblGrid>
                <a:gridCol w="1203325">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3625">
                  <a:extLst>
                    <a:ext uri="{9D8B030D-6E8A-4147-A177-3AD203B41FA5}">
                      <a16:colId xmlns:a16="http://schemas.microsoft.com/office/drawing/2014/main" val="20002"/>
                    </a:ext>
                  </a:extLst>
                </a:gridCol>
                <a:gridCol w="1063625">
                  <a:extLst>
                    <a:ext uri="{9D8B030D-6E8A-4147-A177-3AD203B41FA5}">
                      <a16:colId xmlns:a16="http://schemas.microsoft.com/office/drawing/2014/main" val="20003"/>
                    </a:ext>
                  </a:extLst>
                </a:gridCol>
                <a:gridCol w="1063625">
                  <a:extLst>
                    <a:ext uri="{9D8B030D-6E8A-4147-A177-3AD203B41FA5}">
                      <a16:colId xmlns:a16="http://schemas.microsoft.com/office/drawing/2014/main" val="20004"/>
                    </a:ext>
                  </a:extLst>
                </a:gridCol>
              </a:tblGrid>
              <a:tr h="351331">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Arial" charset="0"/>
                        </a:rPr>
                        <a:t>Outlook</a:t>
                      </a:r>
                      <a:endParaRPr kumimoji="0" lang="en-US" sz="1600" b="0" i="0" u="none" strike="noStrike" cap="none" normalizeH="0" baseline="0" dirty="0">
                        <a:ln>
                          <a:noFill/>
                        </a:ln>
                        <a:solidFill>
                          <a:schemeClr val="tx1"/>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Arial" charset="0"/>
                        </a:rPr>
                        <a:t>Temp</a:t>
                      </a:r>
                      <a:endParaRPr kumimoji="0" lang="en-US" sz="1600" b="0" i="0" u="none" strike="noStrike" cap="none" normalizeH="0" baseline="0" dirty="0">
                        <a:ln>
                          <a:noFill/>
                        </a:ln>
                        <a:solidFill>
                          <a:schemeClr val="tx1"/>
                        </a:solidFill>
                        <a:effectLst/>
                        <a:latin typeface="Calibri" panose="020F0502020204030204" pitchFamily="34" charset="0"/>
                      </a:endParaRPr>
                    </a:p>
                  </a:txBody>
                  <a:tcPr marT="45723" marB="45723" anchor="b" horzOverflow="overflow">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Arial" charset="0"/>
                        </a:rPr>
                        <a:t>Humidity</a:t>
                      </a:r>
                      <a:endParaRPr kumimoji="0" lang="en-US" sz="1600" b="0" i="0" u="none" strike="noStrike" cap="none" normalizeH="0" baseline="0" dirty="0">
                        <a:ln>
                          <a:noFill/>
                        </a:ln>
                        <a:solidFill>
                          <a:schemeClr val="tx1"/>
                        </a:solidFill>
                        <a:effectLst/>
                        <a:latin typeface="Calibri" panose="020F0502020204030204" pitchFamily="34" charset="0"/>
                      </a:endParaRPr>
                    </a:p>
                  </a:txBody>
                  <a:tcPr marT="45723" marB="45723" anchor="b" horzOverflow="overflow">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Arial" charset="0"/>
                        </a:rPr>
                        <a:t>Windy</a:t>
                      </a:r>
                      <a:endParaRPr kumimoji="0" lang="en-US" sz="1600" b="0" i="0" u="none" strike="noStrike" cap="none" normalizeH="0" baseline="0" dirty="0">
                        <a:ln>
                          <a:noFill/>
                        </a:ln>
                        <a:solidFill>
                          <a:schemeClr val="tx1"/>
                        </a:solidFill>
                        <a:effectLst/>
                        <a:latin typeface="Calibri" panose="020F0502020204030204" pitchFamily="34" charset="0"/>
                      </a:endParaRPr>
                    </a:p>
                  </a:txBody>
                  <a:tcPr marT="45723" marB="45723" anchor="b" horzOverflow="overflow">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Arial" charset="0"/>
                        </a:rPr>
                        <a:t>Play?</a:t>
                      </a:r>
                      <a:endParaRPr kumimoji="0" lang="en-US" sz="1600" b="0" i="0" u="none" strike="noStrike" cap="none" normalizeH="0" baseline="0" dirty="0">
                        <a:ln>
                          <a:noFill/>
                        </a:ln>
                        <a:solidFill>
                          <a:schemeClr val="tx1"/>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Sunny</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Hot</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High</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False</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853E"/>
                          </a:solidFill>
                          <a:effectLst/>
                          <a:latin typeface="Calibri" panose="020F0502020204030204" pitchFamily="34" charset="0"/>
                          <a:cs typeface="Arial" charset="0"/>
                        </a:rPr>
                        <a:t>No</a:t>
                      </a:r>
                      <a:endParaRPr kumimoji="0" lang="en-US" sz="1600" b="0" i="0" u="none" strike="noStrike" cap="none" normalizeH="0" baseline="0">
                        <a:ln>
                          <a:noFill/>
                        </a:ln>
                        <a:solidFill>
                          <a:srgbClr val="00853E"/>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853E"/>
                          </a:solidFill>
                          <a:effectLst/>
                          <a:latin typeface="Calibri" panose="020F0502020204030204" pitchFamily="34" charset="0"/>
                          <a:cs typeface="Arial" charset="0"/>
                        </a:rPr>
                        <a:t>Sunny</a:t>
                      </a:r>
                      <a:endParaRPr kumimoji="0" lang="en-US" sz="1600" b="0" i="0" u="none" strike="noStrike" cap="none" normalizeH="0" baseline="0">
                        <a:ln>
                          <a:noFill/>
                        </a:ln>
                        <a:solidFill>
                          <a:srgbClr val="00853E"/>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Hot</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High</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True</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No</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Overcast</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Hot</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High</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False</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3366FF"/>
                          </a:solidFill>
                          <a:effectLst/>
                          <a:latin typeface="Calibri" panose="020F0502020204030204" pitchFamily="34" charset="0"/>
                          <a:cs typeface="Arial" charset="0"/>
                        </a:rPr>
                        <a:t>Yes</a:t>
                      </a:r>
                      <a:endParaRPr kumimoji="0" lang="en-US" sz="1600" b="0" i="0" u="none" strike="noStrike" cap="none" normalizeH="0" baseline="0">
                        <a:ln>
                          <a:noFill/>
                        </a:ln>
                        <a:solidFill>
                          <a:srgbClr val="3366FF"/>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3366FF"/>
                          </a:solidFill>
                          <a:effectLst/>
                          <a:latin typeface="Calibri" panose="020F0502020204030204" pitchFamily="34" charset="0"/>
                          <a:cs typeface="Arial" charset="0"/>
                        </a:rPr>
                        <a:t>Rainy</a:t>
                      </a:r>
                      <a:endParaRPr kumimoji="0" lang="en-US" sz="1600" b="0" i="0" u="none" strike="noStrike" cap="none" normalizeH="0" baseline="0">
                        <a:ln>
                          <a:noFill/>
                        </a:ln>
                        <a:solidFill>
                          <a:srgbClr val="3366FF"/>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Mild</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High</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False</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Yes</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4"/>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3366FF"/>
                          </a:solidFill>
                          <a:effectLst/>
                          <a:latin typeface="Calibri" panose="020F0502020204030204" pitchFamily="34" charset="0"/>
                          <a:cs typeface="Arial" charset="0"/>
                        </a:rPr>
                        <a:t>Rainy</a:t>
                      </a:r>
                      <a:endParaRPr kumimoji="0" lang="en-US" sz="1600" b="0" i="0" u="none" strike="noStrike" cap="none" normalizeH="0" baseline="0">
                        <a:ln>
                          <a:noFill/>
                        </a:ln>
                        <a:solidFill>
                          <a:srgbClr val="3366FF"/>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3366FF"/>
                          </a:solidFill>
                          <a:effectLst/>
                          <a:latin typeface="Calibri" panose="020F0502020204030204" pitchFamily="34" charset="0"/>
                          <a:cs typeface="Arial" charset="0"/>
                        </a:rPr>
                        <a:t>Cool</a:t>
                      </a:r>
                      <a:endParaRPr kumimoji="0" lang="en-US" sz="1600" b="0" i="0" u="none" strike="noStrike" cap="none" normalizeH="0" baseline="0">
                        <a:ln>
                          <a:noFill/>
                        </a:ln>
                        <a:solidFill>
                          <a:srgbClr val="3366FF"/>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Normal</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False</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Yes</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5"/>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Rainy</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Cool</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Normal</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True</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No</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6"/>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Overcast</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Cool</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Normal</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True</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Yes</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7"/>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Sunny</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Mild</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High</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False</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No</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8"/>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Sunny</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Cool</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Normal</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False</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Yes</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9"/>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Rainy</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Mild</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Normal</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False</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Yes</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0"/>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3366FF"/>
                          </a:solidFill>
                          <a:effectLst/>
                          <a:latin typeface="Calibri" panose="020F0502020204030204" pitchFamily="34" charset="0"/>
                          <a:cs typeface="Arial" charset="0"/>
                        </a:rPr>
                        <a:t>Sunny</a:t>
                      </a:r>
                      <a:endParaRPr kumimoji="0" lang="en-US" sz="1600" b="0" i="0" u="none" strike="noStrike" cap="none" normalizeH="0" baseline="0">
                        <a:ln>
                          <a:noFill/>
                        </a:ln>
                        <a:solidFill>
                          <a:srgbClr val="3366FF"/>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3366FF"/>
                          </a:solidFill>
                          <a:effectLst/>
                          <a:latin typeface="Calibri" panose="020F0502020204030204" pitchFamily="34" charset="0"/>
                          <a:cs typeface="Arial" charset="0"/>
                        </a:rPr>
                        <a:t>Mild</a:t>
                      </a:r>
                      <a:endParaRPr kumimoji="0" lang="en-US" sz="1600" b="0" i="0" u="none" strike="noStrike" cap="none" normalizeH="0" baseline="0">
                        <a:ln>
                          <a:noFill/>
                        </a:ln>
                        <a:solidFill>
                          <a:srgbClr val="3366FF"/>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Normal</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True</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Yes</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1"/>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3366FF"/>
                          </a:solidFill>
                          <a:effectLst/>
                          <a:latin typeface="Calibri" panose="020F0502020204030204" pitchFamily="34" charset="0"/>
                          <a:cs typeface="Arial" charset="0"/>
                        </a:rPr>
                        <a:t>Overcast</a:t>
                      </a:r>
                      <a:endParaRPr kumimoji="0" lang="en-US" sz="1600" b="0" i="0" u="none" strike="noStrike" cap="none" normalizeH="0" baseline="0">
                        <a:ln>
                          <a:noFill/>
                        </a:ln>
                        <a:solidFill>
                          <a:srgbClr val="3366FF"/>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3366FF"/>
                          </a:solidFill>
                          <a:effectLst/>
                          <a:latin typeface="Calibri" panose="020F0502020204030204" pitchFamily="34" charset="0"/>
                          <a:cs typeface="Arial" charset="0"/>
                        </a:rPr>
                        <a:t>Mild</a:t>
                      </a:r>
                      <a:endParaRPr kumimoji="0" lang="en-US" sz="1600" b="0" i="0" u="none" strike="noStrike" cap="none" normalizeH="0" baseline="0">
                        <a:ln>
                          <a:noFill/>
                        </a:ln>
                        <a:solidFill>
                          <a:srgbClr val="3366FF"/>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3366FF"/>
                          </a:solidFill>
                          <a:effectLst/>
                          <a:latin typeface="Calibri" panose="020F0502020204030204" pitchFamily="34" charset="0"/>
                          <a:cs typeface="Arial" charset="0"/>
                        </a:rPr>
                        <a:t>High</a:t>
                      </a:r>
                      <a:endParaRPr kumimoji="0" lang="en-US" sz="1600" b="0" i="0" u="none" strike="noStrike" cap="none" normalizeH="0" baseline="0">
                        <a:ln>
                          <a:noFill/>
                        </a:ln>
                        <a:solidFill>
                          <a:srgbClr val="3366FF"/>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True</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Yes</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2"/>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3366FF"/>
                          </a:solidFill>
                          <a:effectLst/>
                          <a:latin typeface="Calibri" panose="020F0502020204030204" pitchFamily="34" charset="0"/>
                          <a:cs typeface="Arial" charset="0"/>
                        </a:rPr>
                        <a:t>Overcast</a:t>
                      </a:r>
                      <a:endParaRPr kumimoji="0" lang="en-US" sz="1600" b="0" i="0" u="none" strike="noStrike" cap="none" normalizeH="0" baseline="0">
                        <a:ln>
                          <a:noFill/>
                        </a:ln>
                        <a:solidFill>
                          <a:srgbClr val="3366FF"/>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3366FF"/>
                          </a:solidFill>
                          <a:effectLst/>
                          <a:latin typeface="Calibri" panose="020F0502020204030204" pitchFamily="34" charset="0"/>
                          <a:cs typeface="Arial" charset="0"/>
                        </a:rPr>
                        <a:t>Hot</a:t>
                      </a:r>
                      <a:endParaRPr kumimoji="0" lang="en-US" sz="1600" b="0" i="0" u="none" strike="noStrike" cap="none" normalizeH="0" baseline="0">
                        <a:ln>
                          <a:noFill/>
                        </a:ln>
                        <a:solidFill>
                          <a:srgbClr val="3366FF"/>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3366FF"/>
                          </a:solidFill>
                          <a:effectLst/>
                          <a:latin typeface="Calibri" panose="020F0502020204030204" pitchFamily="34" charset="0"/>
                          <a:cs typeface="Arial" charset="0"/>
                        </a:rPr>
                        <a:t>Normal</a:t>
                      </a:r>
                      <a:endParaRPr kumimoji="0" lang="en-US" sz="1600" b="0" i="0" u="none" strike="noStrike" cap="none" normalizeH="0" baseline="0">
                        <a:ln>
                          <a:noFill/>
                        </a:ln>
                        <a:solidFill>
                          <a:srgbClr val="3366FF"/>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3366FF"/>
                          </a:solidFill>
                          <a:effectLst/>
                          <a:latin typeface="Calibri" panose="020F0502020204030204" pitchFamily="34" charset="0"/>
                          <a:cs typeface="Arial" charset="0"/>
                        </a:rPr>
                        <a:t>False</a:t>
                      </a:r>
                      <a:endParaRPr kumimoji="0" lang="en-US" sz="1600" b="0" i="0" u="none" strike="noStrike" cap="none" normalizeH="0" baseline="0">
                        <a:ln>
                          <a:noFill/>
                        </a:ln>
                        <a:solidFill>
                          <a:srgbClr val="3366FF"/>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Yes</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3"/>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Rainy</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Mild</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a:noFill/>
                    </a:lnL>
                    <a:lnR>
                      <a:noFill/>
                    </a:lnR>
                    <a:lnT>
                      <a:noFill/>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High</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a:noFill/>
                    </a:lnL>
                    <a:lnR>
                      <a:noFill/>
                    </a:lnR>
                    <a:lnT>
                      <a:noFill/>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True</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a:noFill/>
                    </a:lnL>
                    <a:lnR>
                      <a:noFill/>
                    </a:lnR>
                    <a:lnT>
                      <a:noFill/>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No</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4"/>
                  </a:ext>
                </a:extLst>
              </a:tr>
            </a:tbl>
          </a:graphicData>
        </a:graphic>
      </p:graphicFrame>
      <p:sp>
        <p:nvSpPr>
          <p:cNvPr id="9" name="TextBox 8"/>
          <p:cNvSpPr txBox="1"/>
          <p:nvPr/>
        </p:nvSpPr>
        <p:spPr>
          <a:xfrm>
            <a:off x="7580145" y="1899066"/>
            <a:ext cx="2590800" cy="923330"/>
          </a:xfrm>
          <a:prstGeom prst="rect">
            <a:avLst/>
          </a:prstGeom>
          <a:noFill/>
        </p:spPr>
        <p:txBody>
          <a:bodyPr wrap="square" rtlCol="0">
            <a:spAutoFit/>
          </a:bodyPr>
          <a:lstStyle/>
          <a:p>
            <a:r>
              <a:rPr lang="en-US" dirty="0">
                <a:latin typeface="Calibri" panose="020F0502020204030204" pitchFamily="34" charset="0"/>
              </a:rPr>
              <a:t>Task: Develop a model to predict if John will play tennis</a:t>
            </a:r>
          </a:p>
        </p:txBody>
      </p:sp>
      <p:grpSp>
        <p:nvGrpSpPr>
          <p:cNvPr id="6" name="Group 5"/>
          <p:cNvGrpSpPr/>
          <p:nvPr/>
        </p:nvGrpSpPr>
        <p:grpSpPr>
          <a:xfrm>
            <a:off x="7580145" y="3781592"/>
            <a:ext cx="2133600" cy="923330"/>
            <a:chOff x="7823200" y="2844800"/>
            <a:chExt cx="2133600" cy="923330"/>
          </a:xfrm>
        </p:grpSpPr>
        <p:sp>
          <p:nvSpPr>
            <p:cNvPr id="7" name="TextBox 6"/>
            <p:cNvSpPr txBox="1"/>
            <p:nvPr/>
          </p:nvSpPr>
          <p:spPr>
            <a:xfrm>
              <a:off x="7823200" y="2844800"/>
              <a:ext cx="2133600" cy="923330"/>
            </a:xfrm>
            <a:prstGeom prst="rect">
              <a:avLst/>
            </a:prstGeom>
            <a:noFill/>
          </p:spPr>
          <p:txBody>
            <a:bodyPr wrap="square" rtlCol="0">
              <a:spAutoFit/>
            </a:bodyPr>
            <a:lstStyle/>
            <a:p>
              <a:r>
                <a:rPr lang="en-US" dirty="0">
                  <a:solidFill>
                    <a:srgbClr val="3366FF"/>
                  </a:solidFill>
                  <a:latin typeface="Calibri" panose="020F0502020204030204" pitchFamily="34" charset="0"/>
                </a:rPr>
                <a:t>9 Yes</a:t>
              </a:r>
            </a:p>
            <a:p>
              <a:r>
                <a:rPr lang="en-US" dirty="0">
                  <a:solidFill>
                    <a:srgbClr val="00853E"/>
                  </a:solidFill>
                  <a:latin typeface="Calibri" panose="020F0502020204030204" pitchFamily="34" charset="0"/>
                </a:rPr>
                <a:t>5 No</a:t>
              </a:r>
            </a:p>
            <a:p>
              <a:r>
                <a:rPr lang="en-US" dirty="0">
                  <a:latin typeface="Calibri" panose="020F0502020204030204" pitchFamily="34" charset="0"/>
                </a:rPr>
                <a:t>14 Total</a:t>
              </a:r>
            </a:p>
          </p:txBody>
        </p:sp>
        <p:cxnSp>
          <p:nvCxnSpPr>
            <p:cNvPr id="8" name="Straight Connector 7"/>
            <p:cNvCxnSpPr/>
            <p:nvPr/>
          </p:nvCxnSpPr>
          <p:spPr>
            <a:xfrm>
              <a:off x="7823200" y="3429000"/>
              <a:ext cx="9669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2"/>
          </p:nvPr>
        </p:nvSpPr>
        <p:spPr/>
        <p:txBody>
          <a:bodyPr/>
          <a:lstStyle/>
          <a:p>
            <a:fld id="{DE41F4BC-01F9-401E-8FFC-62740F5E14FB}" type="slidenum">
              <a:rPr lang="en-US" smtClean="0"/>
              <a:t>13</a:t>
            </a:fld>
            <a:endParaRPr lang="en-US"/>
          </a:p>
        </p:txBody>
      </p:sp>
    </p:spTree>
    <p:extLst>
      <p:ext uri="{BB962C8B-B14F-4D97-AF65-F5344CB8AC3E}">
        <p14:creationId xmlns:p14="http://schemas.microsoft.com/office/powerpoint/2010/main" val="473061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Probability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01070487"/>
              </p:ext>
            </p:extLst>
          </p:nvPr>
        </p:nvGraphicFramePr>
        <p:xfrm>
          <a:off x="3232488" y="2622018"/>
          <a:ext cx="3279114" cy="1884604"/>
        </p:xfrm>
        <a:graphic>
          <a:graphicData uri="http://schemas.openxmlformats.org/drawingml/2006/table">
            <a:tbl>
              <a:tblPr>
                <a:tableStyleId>{5C22544A-7EE6-4342-B048-85BDC9FD1C3A}</a:tableStyleId>
              </a:tblPr>
              <a:tblGrid>
                <a:gridCol w="1358754">
                  <a:extLst>
                    <a:ext uri="{9D8B030D-6E8A-4147-A177-3AD203B41FA5}">
                      <a16:colId xmlns:a16="http://schemas.microsoft.com/office/drawing/2014/main" val="2460840480"/>
                    </a:ext>
                  </a:extLst>
                </a:gridCol>
                <a:gridCol w="677518">
                  <a:extLst>
                    <a:ext uri="{9D8B030D-6E8A-4147-A177-3AD203B41FA5}">
                      <a16:colId xmlns:a16="http://schemas.microsoft.com/office/drawing/2014/main" val="3731400551"/>
                    </a:ext>
                  </a:extLst>
                </a:gridCol>
                <a:gridCol w="621421">
                  <a:extLst>
                    <a:ext uri="{9D8B030D-6E8A-4147-A177-3AD203B41FA5}">
                      <a16:colId xmlns:a16="http://schemas.microsoft.com/office/drawing/2014/main" val="2402136298"/>
                    </a:ext>
                  </a:extLst>
                </a:gridCol>
                <a:gridCol w="621421">
                  <a:extLst>
                    <a:ext uri="{9D8B030D-6E8A-4147-A177-3AD203B41FA5}">
                      <a16:colId xmlns:a16="http://schemas.microsoft.com/office/drawing/2014/main" val="2377494859"/>
                    </a:ext>
                  </a:extLst>
                </a:gridCol>
              </a:tblGrid>
              <a:tr h="224950">
                <a:tc>
                  <a:txBody>
                    <a:bodyPr/>
                    <a:lstStyle/>
                    <a:p>
                      <a:r>
                        <a:rPr lang="en-US" b="1" dirty="0">
                          <a:latin typeface="Calibri" panose="020F0502020204030204" pitchFamily="34" charset="0"/>
                        </a:rPr>
                        <a:t>Outlook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a:latin typeface="Calibri" panose="020F050202020403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a:latin typeface="Calibri" panose="020F050202020403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49675380"/>
                  </a:ext>
                </a:extLst>
              </a:tr>
              <a:tr h="224950">
                <a:tc>
                  <a:txBody>
                    <a:bodyPr/>
                    <a:lstStyle/>
                    <a:p>
                      <a:r>
                        <a:rPr lang="en-US" dirty="0">
                          <a:latin typeface="Calibri" panose="020F0502020204030204" pitchFamily="34" charset="0"/>
                        </a:rPr>
                        <a:t>Sunny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3672161199"/>
                  </a:ext>
                </a:extLst>
              </a:tr>
              <a:tr h="224950">
                <a:tc>
                  <a:txBody>
                    <a:bodyPr/>
                    <a:lstStyle/>
                    <a:p>
                      <a:r>
                        <a:rPr lang="en-US" dirty="0">
                          <a:latin typeface="Calibri" panose="020F0502020204030204" pitchFamily="34" charset="0"/>
                        </a:rPr>
                        <a:t>Overcast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4/14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3564249112"/>
                  </a:ext>
                </a:extLst>
              </a:tr>
              <a:tr h="393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Rainy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780034547"/>
                  </a:ext>
                </a:extLst>
              </a:tr>
              <a:tr h="393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latin typeface="Calibri" panose="020F0502020204030204" pitchFamily="34" charset="0"/>
                        </a:rPr>
                        <a:t>9/14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endParaRPr 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95825684"/>
                  </a:ext>
                </a:extLst>
              </a:tr>
            </a:tbl>
          </a:graphicData>
        </a:graphic>
      </p:graphicFrame>
      <p:graphicFrame>
        <p:nvGraphicFramePr>
          <p:cNvPr id="16" name="Group 214"/>
          <p:cNvGraphicFramePr>
            <a:graphicFrameLocks/>
          </p:cNvGraphicFramePr>
          <p:nvPr>
            <p:extLst>
              <p:ext uri="{D42A27DB-BD31-4B8C-83A1-F6EECF244321}">
                <p14:modId xmlns:p14="http://schemas.microsoft.com/office/powerpoint/2010/main" val="1404751878"/>
              </p:ext>
            </p:extLst>
          </p:nvPr>
        </p:nvGraphicFramePr>
        <p:xfrm>
          <a:off x="713283" y="1425146"/>
          <a:ext cx="2266950" cy="5045335"/>
        </p:xfrm>
        <a:graphic>
          <a:graphicData uri="http://schemas.openxmlformats.org/drawingml/2006/table">
            <a:tbl>
              <a:tblPr/>
              <a:tblGrid>
                <a:gridCol w="1203325">
                  <a:extLst>
                    <a:ext uri="{9D8B030D-6E8A-4147-A177-3AD203B41FA5}">
                      <a16:colId xmlns:a16="http://schemas.microsoft.com/office/drawing/2014/main" val="20000"/>
                    </a:ext>
                  </a:extLst>
                </a:gridCol>
                <a:gridCol w="1063625">
                  <a:extLst>
                    <a:ext uri="{9D8B030D-6E8A-4147-A177-3AD203B41FA5}">
                      <a16:colId xmlns:a16="http://schemas.microsoft.com/office/drawing/2014/main" val="20004"/>
                    </a:ext>
                  </a:extLst>
                </a:gridCol>
              </a:tblGrid>
              <a:tr h="351331">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Arial" charset="0"/>
                        </a:rPr>
                        <a:t>Outlook</a:t>
                      </a:r>
                      <a:endParaRPr kumimoji="0" lang="en-US" sz="1600" b="0" i="0" u="none" strike="noStrike" cap="none" normalizeH="0" baseline="0" dirty="0">
                        <a:ln>
                          <a:noFill/>
                        </a:ln>
                        <a:solidFill>
                          <a:schemeClr val="tx1"/>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Arial" charset="0"/>
                        </a:rPr>
                        <a:t>Play?</a:t>
                      </a:r>
                      <a:endParaRPr kumimoji="0" lang="en-US" sz="1600" b="0" i="0" u="none" strike="noStrike" cap="none" normalizeH="0" baseline="0" dirty="0">
                        <a:ln>
                          <a:noFill/>
                        </a:ln>
                        <a:solidFill>
                          <a:schemeClr val="tx1"/>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Sunny</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No</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853E"/>
                          </a:solidFill>
                          <a:effectLst/>
                          <a:latin typeface="Calibri" panose="020F0502020204030204" pitchFamily="34" charset="0"/>
                          <a:cs typeface="Arial" charset="0"/>
                        </a:rPr>
                        <a:t>Sunny</a:t>
                      </a:r>
                      <a:endParaRPr kumimoji="0" lang="en-US" sz="1600" b="0" i="0" u="none" strike="noStrike" cap="none" normalizeH="0" baseline="0">
                        <a:ln>
                          <a:noFill/>
                        </a:ln>
                        <a:solidFill>
                          <a:srgbClr val="00853E"/>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No</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Overcast</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Yes</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Rainy</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Yes</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4"/>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3366FF"/>
                          </a:solidFill>
                          <a:effectLst/>
                          <a:latin typeface="Calibri" panose="020F0502020204030204" pitchFamily="34" charset="0"/>
                          <a:cs typeface="Arial" charset="0"/>
                        </a:rPr>
                        <a:t>Rainy</a:t>
                      </a:r>
                      <a:endParaRPr kumimoji="0" lang="en-US" sz="1600" b="0" i="0" u="none" strike="noStrike" cap="none" normalizeH="0" baseline="0">
                        <a:ln>
                          <a:noFill/>
                        </a:ln>
                        <a:solidFill>
                          <a:srgbClr val="3366FF"/>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Yes</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5"/>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Rainy</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No</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6"/>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Overcast</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Yes</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7"/>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Sunny</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No</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8"/>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Sunny</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Yes</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9"/>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Rainy</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Yes</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0"/>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3366FF"/>
                          </a:solidFill>
                          <a:effectLst/>
                          <a:latin typeface="Calibri" panose="020F0502020204030204" pitchFamily="34" charset="0"/>
                          <a:cs typeface="Arial" charset="0"/>
                        </a:rPr>
                        <a:t>Sunny</a:t>
                      </a:r>
                      <a:endParaRPr kumimoji="0" lang="en-US" sz="1600" b="0" i="0" u="none" strike="noStrike" cap="none" normalizeH="0" baseline="0">
                        <a:ln>
                          <a:noFill/>
                        </a:ln>
                        <a:solidFill>
                          <a:srgbClr val="3366FF"/>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Yes</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1"/>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3366FF"/>
                          </a:solidFill>
                          <a:effectLst/>
                          <a:latin typeface="Calibri" panose="020F0502020204030204" pitchFamily="34" charset="0"/>
                          <a:cs typeface="Arial" charset="0"/>
                        </a:rPr>
                        <a:t>Overcast</a:t>
                      </a:r>
                      <a:endParaRPr kumimoji="0" lang="en-US" sz="1600" b="0" i="0" u="none" strike="noStrike" cap="none" normalizeH="0" baseline="0">
                        <a:ln>
                          <a:noFill/>
                        </a:ln>
                        <a:solidFill>
                          <a:srgbClr val="3366FF"/>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Yes</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2"/>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3366FF"/>
                          </a:solidFill>
                          <a:effectLst/>
                          <a:latin typeface="Calibri" panose="020F0502020204030204" pitchFamily="34" charset="0"/>
                          <a:cs typeface="Arial" charset="0"/>
                        </a:rPr>
                        <a:t>Overcast</a:t>
                      </a:r>
                      <a:endParaRPr kumimoji="0" lang="en-US" sz="1600" b="0" i="0" u="none" strike="noStrike" cap="none" normalizeH="0" baseline="0">
                        <a:ln>
                          <a:noFill/>
                        </a:ln>
                        <a:solidFill>
                          <a:srgbClr val="3366FF"/>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66FF"/>
                          </a:solidFill>
                          <a:effectLst/>
                          <a:latin typeface="Calibri" panose="020F0502020204030204" pitchFamily="34" charset="0"/>
                          <a:cs typeface="Arial" charset="0"/>
                        </a:rPr>
                        <a:t>Yes</a:t>
                      </a:r>
                      <a:endParaRPr kumimoji="0" lang="en-US" sz="1600" b="0" i="0" u="none" strike="noStrike" cap="none" normalizeH="0" baseline="0" dirty="0">
                        <a:ln>
                          <a:noFill/>
                        </a:ln>
                        <a:solidFill>
                          <a:srgbClr val="3366FF"/>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3"/>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Rainy</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53E"/>
                          </a:solidFill>
                          <a:effectLst/>
                          <a:latin typeface="Calibri" panose="020F0502020204030204" pitchFamily="34" charset="0"/>
                          <a:cs typeface="Arial" charset="0"/>
                        </a:rPr>
                        <a:t>No</a:t>
                      </a:r>
                      <a:endParaRPr kumimoji="0" lang="en-US" sz="1600" b="0" i="0" u="none" strike="noStrike" cap="none" normalizeH="0" baseline="0" dirty="0">
                        <a:ln>
                          <a:noFill/>
                        </a:ln>
                        <a:solidFill>
                          <a:srgbClr val="00853E"/>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4"/>
                  </a:ext>
                </a:extLst>
              </a:tr>
            </a:tbl>
          </a:graphicData>
        </a:graphic>
      </p:graphicFrame>
      <p:grpSp>
        <p:nvGrpSpPr>
          <p:cNvPr id="3" name="Group 2"/>
          <p:cNvGrpSpPr/>
          <p:nvPr/>
        </p:nvGrpSpPr>
        <p:grpSpPr>
          <a:xfrm>
            <a:off x="4060468" y="1798267"/>
            <a:ext cx="4223755" cy="1407323"/>
            <a:chOff x="4060468" y="1798267"/>
            <a:chExt cx="4223755" cy="1407323"/>
          </a:xfrm>
        </p:grpSpPr>
        <p:grpSp>
          <p:nvGrpSpPr>
            <p:cNvPr id="6" name="Group 5"/>
            <p:cNvGrpSpPr/>
            <p:nvPr/>
          </p:nvGrpSpPr>
          <p:grpSpPr>
            <a:xfrm>
              <a:off x="4665347" y="1801088"/>
              <a:ext cx="3618876" cy="1404502"/>
              <a:chOff x="5271522" y="1646975"/>
              <a:chExt cx="3618876" cy="1404502"/>
            </a:xfrm>
          </p:grpSpPr>
          <mc:AlternateContent xmlns:mc="http://schemas.openxmlformats.org/markup-compatibility/2006" xmlns:a14="http://schemas.microsoft.com/office/drawing/2010/main">
            <mc:Choice Requires="a14">
              <p:sp>
                <p:nvSpPr>
                  <p:cNvPr id="7" name="TextBox 6"/>
                  <p:cNvSpPr txBox="1"/>
                  <p:nvPr/>
                </p:nvSpPr>
                <p:spPr>
                  <a:xfrm>
                    <a:off x="5271522" y="1646975"/>
                    <a:ext cx="3618876"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e>
                              <m:r>
                                <a:rPr lang="en-US" b="0" i="1" smtClean="0">
                                  <a:latin typeface="Cambria Math" panose="02040503050406030204" pitchFamily="18" charset="0"/>
                                </a:rPr>
                                <m:t>𝑐</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𝑆𝑢𝑛𝑛𝑦</m:t>
                              </m:r>
                            </m:e>
                            <m:e>
                              <m:r>
                                <a:rPr lang="en-US" b="0" i="1" smtClean="0">
                                  <a:latin typeface="Cambria Math" panose="02040503050406030204" pitchFamily="18" charset="0"/>
                                </a:rPr>
                                <m:t>𝑌𝑒𝑠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9</m:t>
                              </m:r>
                            </m:den>
                          </m:f>
                          <m:r>
                            <a:rPr lang="en-US" b="0" i="1" smtClean="0">
                              <a:latin typeface="Cambria Math" panose="02040503050406030204" pitchFamily="18" charset="0"/>
                            </a:rPr>
                            <m:t>=0.22</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5271522" y="1646975"/>
                    <a:ext cx="3618876" cy="520399"/>
                  </a:xfrm>
                  <a:prstGeom prst="rect">
                    <a:avLst/>
                  </a:prstGeom>
                  <a:blipFill>
                    <a:blip r:embed="rId3"/>
                    <a:stretch>
                      <a:fillRect/>
                    </a:stretch>
                  </a:blipFill>
                </p:spPr>
                <p:txBody>
                  <a:bodyPr/>
                  <a:lstStyle/>
                  <a:p>
                    <a:r>
                      <a:rPr lang="en-US">
                        <a:noFill/>
                      </a:rPr>
                      <a:t> </a:t>
                    </a:r>
                  </a:p>
                </p:txBody>
              </p:sp>
            </mc:Fallback>
          </mc:AlternateContent>
          <p:cxnSp>
            <p:nvCxnSpPr>
              <p:cNvPr id="8" name="Straight Arrow Connector 7"/>
              <p:cNvCxnSpPr/>
              <p:nvPr/>
            </p:nvCxnSpPr>
            <p:spPr>
              <a:xfrm flipV="1">
                <a:off x="5735194" y="2056789"/>
                <a:ext cx="1169039" cy="9946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4060468" y="1798267"/>
              <a:ext cx="614271" cy="523220"/>
            </a:xfrm>
            <a:prstGeom prst="rect">
              <a:avLst/>
            </a:prstGeom>
            <a:noFill/>
          </p:spPr>
          <p:txBody>
            <a:bodyPr wrap="none" rtlCol="0">
              <a:spAutoFit/>
            </a:bodyPr>
            <a:lstStyle/>
            <a:p>
              <a:r>
                <a:rPr lang="en-US" sz="2800" b="1" dirty="0"/>
                <a:t>{1}</a:t>
              </a:r>
            </a:p>
          </p:txBody>
        </p:sp>
      </p:grpSp>
      <p:grpSp>
        <p:nvGrpSpPr>
          <p:cNvPr id="21" name="Group 20"/>
          <p:cNvGrpSpPr/>
          <p:nvPr/>
        </p:nvGrpSpPr>
        <p:grpSpPr>
          <a:xfrm>
            <a:off x="3784942" y="4267259"/>
            <a:ext cx="3400036" cy="1173699"/>
            <a:chOff x="3784942" y="4267259"/>
            <a:chExt cx="3400036" cy="1173699"/>
          </a:xfrm>
        </p:grpSpPr>
        <p:grpSp>
          <p:nvGrpSpPr>
            <p:cNvPr id="9" name="Group 8"/>
            <p:cNvGrpSpPr/>
            <p:nvPr/>
          </p:nvGrpSpPr>
          <p:grpSpPr>
            <a:xfrm>
              <a:off x="4367604" y="4267259"/>
              <a:ext cx="2817374" cy="1169083"/>
              <a:chOff x="4973779" y="4113146"/>
              <a:chExt cx="2817374" cy="1169083"/>
            </a:xfrm>
          </p:grpSpPr>
          <mc:AlternateContent xmlns:mc="http://schemas.openxmlformats.org/markup-compatibility/2006" xmlns:a14="http://schemas.microsoft.com/office/drawing/2010/main">
            <mc:Choice Requires="a14">
              <p:sp>
                <p:nvSpPr>
                  <p:cNvPr id="10" name="TextBox 9"/>
                  <p:cNvSpPr txBox="1"/>
                  <p:nvPr/>
                </p:nvSpPr>
                <p:spPr>
                  <a:xfrm>
                    <a:off x="4973779" y="4763625"/>
                    <a:ext cx="2817374"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𝑌𝑒𝑠</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9</m:t>
                              </m:r>
                            </m:num>
                            <m:den>
                              <m:r>
                                <a:rPr lang="en-US" b="0" i="1" smtClean="0">
                                  <a:latin typeface="Cambria Math" panose="02040503050406030204" pitchFamily="18" charset="0"/>
                                </a:rPr>
                                <m:t>14</m:t>
                              </m:r>
                            </m:den>
                          </m:f>
                          <m:r>
                            <a:rPr lang="en-US" b="0" i="1" smtClean="0">
                              <a:latin typeface="Cambria Math" panose="02040503050406030204" pitchFamily="18" charset="0"/>
                            </a:rPr>
                            <m:t>=0.64</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4973779" y="4763625"/>
                    <a:ext cx="2817374" cy="518604"/>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p:cNvCxnSpPr/>
              <p:nvPr/>
            </p:nvCxnSpPr>
            <p:spPr>
              <a:xfrm>
                <a:off x="5778488" y="4113146"/>
                <a:ext cx="355184" cy="7876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3784942" y="4917738"/>
              <a:ext cx="614271" cy="523220"/>
            </a:xfrm>
            <a:prstGeom prst="rect">
              <a:avLst/>
            </a:prstGeom>
            <a:noFill/>
          </p:spPr>
          <p:txBody>
            <a:bodyPr wrap="none" rtlCol="0">
              <a:spAutoFit/>
            </a:bodyPr>
            <a:lstStyle/>
            <a:p>
              <a:r>
                <a:rPr lang="en-US" sz="2800" b="1" dirty="0"/>
                <a:t>{2}</a:t>
              </a:r>
            </a:p>
          </p:txBody>
        </p:sp>
      </p:grpSp>
      <p:grpSp>
        <p:nvGrpSpPr>
          <p:cNvPr id="22" name="Group 21"/>
          <p:cNvGrpSpPr/>
          <p:nvPr/>
        </p:nvGrpSpPr>
        <p:grpSpPr>
          <a:xfrm>
            <a:off x="6441282" y="2883181"/>
            <a:ext cx="4539593" cy="524182"/>
            <a:chOff x="6441282" y="2883181"/>
            <a:chExt cx="4539593" cy="524182"/>
          </a:xfrm>
        </p:grpSpPr>
        <p:grpSp>
          <p:nvGrpSpPr>
            <p:cNvPr id="13" name="Group 12"/>
            <p:cNvGrpSpPr/>
            <p:nvPr/>
          </p:nvGrpSpPr>
          <p:grpSpPr>
            <a:xfrm>
              <a:off x="6441282" y="2883181"/>
              <a:ext cx="3866217" cy="524182"/>
              <a:chOff x="6441282" y="2883181"/>
              <a:chExt cx="3866217" cy="524182"/>
            </a:xfrm>
          </p:grpSpPr>
          <mc:AlternateContent xmlns:mc="http://schemas.openxmlformats.org/markup-compatibility/2006" xmlns:a14="http://schemas.microsoft.com/office/drawing/2010/main">
            <mc:Choice Requires="a14">
              <p:sp>
                <p:nvSpPr>
                  <p:cNvPr id="14" name="TextBox 13"/>
                  <p:cNvSpPr txBox="1"/>
                  <p:nvPr/>
                </p:nvSpPr>
                <p:spPr>
                  <a:xfrm>
                    <a:off x="7184978" y="2883181"/>
                    <a:ext cx="3122521" cy="524182"/>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𝑆𝑢𝑛𝑛𝑦</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14</m:t>
                              </m:r>
                            </m:den>
                          </m:f>
                          <m:r>
                            <a:rPr lang="en-US" b="0" i="1" smtClean="0">
                              <a:latin typeface="Cambria Math" panose="02040503050406030204" pitchFamily="18" charset="0"/>
                            </a:rPr>
                            <m:t>=0.36</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7184978" y="2883181"/>
                    <a:ext cx="3122521" cy="524182"/>
                  </a:xfrm>
                  <a:prstGeom prst="rect">
                    <a:avLst/>
                  </a:prstGeom>
                  <a:blipFill>
                    <a:blip r:embed="rId5"/>
                    <a:stretch>
                      <a:fillRect/>
                    </a:stretch>
                  </a:blipFill>
                </p:spPr>
                <p:txBody>
                  <a:bodyPr/>
                  <a:lstStyle/>
                  <a:p>
                    <a:r>
                      <a:rPr lang="en-US">
                        <a:noFill/>
                      </a:rPr>
                      <a:t> </a:t>
                    </a:r>
                  </a:p>
                </p:txBody>
              </p:sp>
            </mc:Fallback>
          </mc:AlternateContent>
          <p:cxnSp>
            <p:nvCxnSpPr>
              <p:cNvPr id="15" name="Straight Arrow Connector 14"/>
              <p:cNvCxnSpPr/>
              <p:nvPr/>
            </p:nvCxnSpPr>
            <p:spPr>
              <a:xfrm>
                <a:off x="6441282" y="3169774"/>
                <a:ext cx="72151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0366604" y="2883181"/>
              <a:ext cx="614271" cy="523220"/>
            </a:xfrm>
            <a:prstGeom prst="rect">
              <a:avLst/>
            </a:prstGeom>
            <a:noFill/>
          </p:spPr>
          <p:txBody>
            <a:bodyPr wrap="none" rtlCol="0">
              <a:spAutoFit/>
            </a:bodyPr>
            <a:lstStyle/>
            <a:p>
              <a:r>
                <a:rPr lang="en-US" sz="2800" b="1" dirty="0"/>
                <a:t>{3}</a:t>
              </a:r>
            </a:p>
          </p:txBody>
        </p:sp>
      </p:grpSp>
      <p:grpSp>
        <p:nvGrpSpPr>
          <p:cNvPr id="23" name="Group 22"/>
          <p:cNvGrpSpPr/>
          <p:nvPr/>
        </p:nvGrpSpPr>
        <p:grpSpPr>
          <a:xfrm>
            <a:off x="2980233" y="5866420"/>
            <a:ext cx="5260600" cy="523220"/>
            <a:chOff x="2980233" y="5866420"/>
            <a:chExt cx="5260600" cy="523220"/>
          </a:xfrm>
        </p:grpSpPr>
        <mc:AlternateContent xmlns:mc="http://schemas.openxmlformats.org/markup-compatibility/2006" xmlns:a14="http://schemas.microsoft.com/office/drawing/2010/main">
          <mc:Choice Requires="a14">
            <p:sp>
              <p:nvSpPr>
                <p:cNvPr id="12" name="TextBox 11"/>
                <p:cNvSpPr txBox="1"/>
                <p:nvPr/>
              </p:nvSpPr>
              <p:spPr>
                <a:xfrm>
                  <a:off x="3552755" y="5866420"/>
                  <a:ext cx="4688078"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𝑌𝑒𝑠</m:t>
                            </m:r>
                          </m:e>
                          <m:e>
                            <m:r>
                              <a:rPr lang="en-US" b="0" i="1" smtClean="0">
                                <a:latin typeface="Cambria Math" panose="02040503050406030204" pitchFamily="18" charset="0"/>
                              </a:rPr>
                              <m:t>𝑆𝑢𝑛𝑛𝑦</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0.22</m:t>
                            </m:r>
                            <m:r>
                              <a:rPr lang="en-US" i="1">
                                <a:latin typeface="Cambria Math" panose="02040503050406030204" pitchFamily="18" charset="0"/>
                                <a:ea typeface="Cambria Math" panose="02040503050406030204" pitchFamily="18" charset="0"/>
                              </a:rPr>
                              <m:t>×0.64</m:t>
                            </m:r>
                            <m:r>
                              <m:rPr>
                                <m:nor/>
                              </m:rPr>
                              <a:rPr lang="en-US" dirty="0"/>
                              <m:t> </m:t>
                            </m:r>
                          </m:num>
                          <m:den>
                            <m:r>
                              <a:rPr lang="en-US" b="0" i="1" smtClean="0">
                                <a:latin typeface="Cambria Math" panose="02040503050406030204" pitchFamily="18" charset="0"/>
                              </a:rPr>
                              <m:t>0.36</m:t>
                            </m:r>
                          </m:den>
                        </m:f>
                        <m:r>
                          <a:rPr lang="en-US" b="0" i="1" smtClean="0">
                            <a:latin typeface="Cambria Math" panose="02040503050406030204" pitchFamily="18" charset="0"/>
                          </a:rPr>
                          <m:t>=0.49</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552755" y="5866420"/>
                  <a:ext cx="4688078" cy="520399"/>
                </a:xfrm>
                <a:prstGeom prst="rect">
                  <a:avLst/>
                </a:prstGeom>
                <a:blipFill>
                  <a:blip r:embed="rId6"/>
                  <a:stretch>
                    <a:fillRect/>
                  </a:stretch>
                </a:blipFill>
              </p:spPr>
              <p:txBody>
                <a:bodyPr/>
                <a:lstStyle/>
                <a:p>
                  <a:r>
                    <a:rPr lang="en-US">
                      <a:noFill/>
                    </a:rPr>
                    <a:t> </a:t>
                  </a:r>
                </a:p>
              </p:txBody>
            </p:sp>
          </mc:Fallback>
        </mc:AlternateContent>
        <p:sp>
          <p:nvSpPr>
            <p:cNvPr id="20" name="TextBox 19"/>
            <p:cNvSpPr txBox="1"/>
            <p:nvPr/>
          </p:nvSpPr>
          <p:spPr>
            <a:xfrm>
              <a:off x="2980233" y="5866420"/>
              <a:ext cx="614271" cy="523220"/>
            </a:xfrm>
            <a:prstGeom prst="rect">
              <a:avLst/>
            </a:prstGeom>
            <a:noFill/>
          </p:spPr>
          <p:txBody>
            <a:bodyPr wrap="none" rtlCol="0">
              <a:spAutoFit/>
            </a:bodyPr>
            <a:lstStyle/>
            <a:p>
              <a:r>
                <a:rPr lang="en-US" sz="2800" b="1" dirty="0"/>
                <a:t>{4}</a:t>
              </a:r>
            </a:p>
          </p:txBody>
        </p:sp>
      </p:grpSp>
      <p:sp>
        <p:nvSpPr>
          <p:cNvPr id="4" name="Slide Number Placeholder 3"/>
          <p:cNvSpPr>
            <a:spLocks noGrp="1"/>
          </p:cNvSpPr>
          <p:nvPr>
            <p:ph type="sldNum" sz="quarter" idx="12"/>
          </p:nvPr>
        </p:nvSpPr>
        <p:spPr/>
        <p:txBody>
          <a:bodyPr/>
          <a:lstStyle/>
          <a:p>
            <a:fld id="{DE41F4BC-01F9-401E-8FFC-62740F5E14FB}" type="slidenum">
              <a:rPr lang="en-US" smtClean="0"/>
              <a:t>14</a:t>
            </a:fld>
            <a:endParaRPr lang="en-US"/>
          </a:p>
        </p:txBody>
      </p:sp>
    </p:spTree>
    <p:extLst>
      <p:ext uri="{BB962C8B-B14F-4D97-AF65-F5344CB8AC3E}">
        <p14:creationId xmlns:p14="http://schemas.microsoft.com/office/powerpoint/2010/main" val="340303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Naïve Bayes Prediction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72121602"/>
              </p:ext>
            </p:extLst>
          </p:nvPr>
        </p:nvGraphicFramePr>
        <p:xfrm>
          <a:off x="1261871" y="2163933"/>
          <a:ext cx="3279114" cy="1884604"/>
        </p:xfrm>
        <a:graphic>
          <a:graphicData uri="http://schemas.openxmlformats.org/drawingml/2006/table">
            <a:tbl>
              <a:tblPr>
                <a:tableStyleId>{5C22544A-7EE6-4342-B048-85BDC9FD1C3A}</a:tableStyleId>
              </a:tblPr>
              <a:tblGrid>
                <a:gridCol w="1358754">
                  <a:extLst>
                    <a:ext uri="{9D8B030D-6E8A-4147-A177-3AD203B41FA5}">
                      <a16:colId xmlns:a16="http://schemas.microsoft.com/office/drawing/2014/main" val="2460840480"/>
                    </a:ext>
                  </a:extLst>
                </a:gridCol>
                <a:gridCol w="677518">
                  <a:extLst>
                    <a:ext uri="{9D8B030D-6E8A-4147-A177-3AD203B41FA5}">
                      <a16:colId xmlns:a16="http://schemas.microsoft.com/office/drawing/2014/main" val="3731400551"/>
                    </a:ext>
                  </a:extLst>
                </a:gridCol>
                <a:gridCol w="621421">
                  <a:extLst>
                    <a:ext uri="{9D8B030D-6E8A-4147-A177-3AD203B41FA5}">
                      <a16:colId xmlns:a16="http://schemas.microsoft.com/office/drawing/2014/main" val="2402136298"/>
                    </a:ext>
                  </a:extLst>
                </a:gridCol>
                <a:gridCol w="621421">
                  <a:extLst>
                    <a:ext uri="{9D8B030D-6E8A-4147-A177-3AD203B41FA5}">
                      <a16:colId xmlns:a16="http://schemas.microsoft.com/office/drawing/2014/main" val="2377494859"/>
                    </a:ext>
                  </a:extLst>
                </a:gridCol>
              </a:tblGrid>
              <a:tr h="224950">
                <a:tc>
                  <a:txBody>
                    <a:bodyPr/>
                    <a:lstStyle/>
                    <a:p>
                      <a:r>
                        <a:rPr lang="en-US" b="1" dirty="0">
                          <a:latin typeface="Calibri" panose="020F0502020204030204" pitchFamily="34" charset="0"/>
                        </a:rPr>
                        <a:t>Outlook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a:latin typeface="Calibri" panose="020F050202020403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a:latin typeface="Calibri" panose="020F050202020403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49675380"/>
                  </a:ext>
                </a:extLst>
              </a:tr>
              <a:tr h="224950">
                <a:tc>
                  <a:txBody>
                    <a:bodyPr/>
                    <a:lstStyle/>
                    <a:p>
                      <a:r>
                        <a:rPr lang="en-US" dirty="0">
                          <a:latin typeface="Calibri" panose="020F0502020204030204" pitchFamily="34" charset="0"/>
                        </a:rPr>
                        <a:t>Sunny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3672161199"/>
                  </a:ext>
                </a:extLst>
              </a:tr>
              <a:tr h="224950">
                <a:tc>
                  <a:txBody>
                    <a:bodyPr/>
                    <a:lstStyle/>
                    <a:p>
                      <a:r>
                        <a:rPr lang="en-US" dirty="0">
                          <a:latin typeface="Calibri" panose="020F0502020204030204" pitchFamily="34" charset="0"/>
                        </a:rPr>
                        <a:t>Overcast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4/14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3564249112"/>
                  </a:ext>
                </a:extLst>
              </a:tr>
              <a:tr h="393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Rainy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780034547"/>
                  </a:ext>
                </a:extLst>
              </a:tr>
              <a:tr h="393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latin typeface="Calibri" panose="020F0502020204030204" pitchFamily="34" charset="0"/>
                        </a:rPr>
                        <a:t>9/14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endParaRPr 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95825684"/>
                  </a:ext>
                </a:extLst>
              </a:tr>
            </a:tbl>
          </a:graphicData>
        </a:graphic>
      </p:graphicFrame>
      <p:graphicFrame>
        <p:nvGraphicFramePr>
          <p:cNvPr id="6" name="Content Placeholder 4"/>
          <p:cNvGraphicFramePr>
            <a:graphicFrameLocks/>
          </p:cNvGraphicFramePr>
          <p:nvPr>
            <p:extLst>
              <p:ext uri="{D42A27DB-BD31-4B8C-83A1-F6EECF244321}">
                <p14:modId xmlns:p14="http://schemas.microsoft.com/office/powerpoint/2010/main" val="3016486971"/>
              </p:ext>
            </p:extLst>
          </p:nvPr>
        </p:nvGraphicFramePr>
        <p:xfrm>
          <a:off x="6479432" y="2163933"/>
          <a:ext cx="3279114" cy="1884604"/>
        </p:xfrm>
        <a:graphic>
          <a:graphicData uri="http://schemas.openxmlformats.org/drawingml/2006/table">
            <a:tbl>
              <a:tblPr>
                <a:tableStyleId>{5C22544A-7EE6-4342-B048-85BDC9FD1C3A}</a:tableStyleId>
              </a:tblPr>
              <a:tblGrid>
                <a:gridCol w="1358754">
                  <a:extLst>
                    <a:ext uri="{9D8B030D-6E8A-4147-A177-3AD203B41FA5}">
                      <a16:colId xmlns:a16="http://schemas.microsoft.com/office/drawing/2014/main" val="2460840480"/>
                    </a:ext>
                  </a:extLst>
                </a:gridCol>
                <a:gridCol w="677518">
                  <a:extLst>
                    <a:ext uri="{9D8B030D-6E8A-4147-A177-3AD203B41FA5}">
                      <a16:colId xmlns:a16="http://schemas.microsoft.com/office/drawing/2014/main" val="3731400551"/>
                    </a:ext>
                  </a:extLst>
                </a:gridCol>
                <a:gridCol w="621421">
                  <a:extLst>
                    <a:ext uri="{9D8B030D-6E8A-4147-A177-3AD203B41FA5}">
                      <a16:colId xmlns:a16="http://schemas.microsoft.com/office/drawing/2014/main" val="2402136298"/>
                    </a:ext>
                  </a:extLst>
                </a:gridCol>
                <a:gridCol w="621421">
                  <a:extLst>
                    <a:ext uri="{9D8B030D-6E8A-4147-A177-3AD203B41FA5}">
                      <a16:colId xmlns:a16="http://schemas.microsoft.com/office/drawing/2014/main" val="3812949850"/>
                    </a:ext>
                  </a:extLst>
                </a:gridCol>
              </a:tblGrid>
              <a:tr h="224950">
                <a:tc>
                  <a:txBody>
                    <a:bodyPr/>
                    <a:lstStyle/>
                    <a:p>
                      <a:r>
                        <a:rPr lang="en-US" b="1" dirty="0">
                          <a:latin typeface="Calibri" panose="020F0502020204030204" pitchFamily="34" charset="0"/>
                        </a:rPr>
                        <a:t>Temp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a:latin typeface="Calibri" panose="020F050202020403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a:latin typeface="Calibri" panose="020F050202020403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49675380"/>
                  </a:ext>
                </a:extLst>
              </a:tr>
              <a:tr h="224950">
                <a:tc>
                  <a:txBody>
                    <a:bodyPr/>
                    <a:lstStyle/>
                    <a:p>
                      <a:r>
                        <a:rPr lang="en-US" dirty="0">
                          <a:latin typeface="Calibri" panose="020F0502020204030204" pitchFamily="34" charset="0"/>
                        </a:rPr>
                        <a:t>Hot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4/14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672161199"/>
                  </a:ext>
                </a:extLst>
              </a:tr>
              <a:tr h="224950">
                <a:tc>
                  <a:txBody>
                    <a:bodyPr/>
                    <a:lstStyle/>
                    <a:p>
                      <a:r>
                        <a:rPr lang="en-US" dirty="0">
                          <a:latin typeface="Calibri" panose="020F0502020204030204" pitchFamily="34" charset="0"/>
                        </a:rPr>
                        <a:t>Mild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6/14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564249112"/>
                  </a:ext>
                </a:extLst>
              </a:tr>
              <a:tr h="393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Cool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4/14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780034547"/>
                  </a:ext>
                </a:extLst>
              </a:tr>
              <a:tr h="393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dirty="0">
                          <a:latin typeface="Calibri" panose="020F0502020204030204" pitchFamily="34" charset="0"/>
                        </a:rPr>
                        <a:t>9/14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endParaRPr 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879004585"/>
                  </a:ext>
                </a:extLst>
              </a:tr>
            </a:tbl>
          </a:graphicData>
        </a:graphic>
      </p:graphicFrame>
      <p:graphicFrame>
        <p:nvGraphicFramePr>
          <p:cNvPr id="7" name="Content Placeholder 4"/>
          <p:cNvGraphicFramePr>
            <a:graphicFrameLocks/>
          </p:cNvGraphicFramePr>
          <p:nvPr>
            <p:extLst>
              <p:ext uri="{D42A27DB-BD31-4B8C-83A1-F6EECF244321}">
                <p14:modId xmlns:p14="http://schemas.microsoft.com/office/powerpoint/2010/main" val="3898473365"/>
              </p:ext>
            </p:extLst>
          </p:nvPr>
        </p:nvGraphicFramePr>
        <p:xfrm>
          <a:off x="1261870" y="4681258"/>
          <a:ext cx="3279114" cy="1463040"/>
        </p:xfrm>
        <a:graphic>
          <a:graphicData uri="http://schemas.openxmlformats.org/drawingml/2006/table">
            <a:tbl>
              <a:tblPr>
                <a:tableStyleId>{5C22544A-7EE6-4342-B048-85BDC9FD1C3A}</a:tableStyleId>
              </a:tblPr>
              <a:tblGrid>
                <a:gridCol w="1358754">
                  <a:extLst>
                    <a:ext uri="{9D8B030D-6E8A-4147-A177-3AD203B41FA5}">
                      <a16:colId xmlns:a16="http://schemas.microsoft.com/office/drawing/2014/main" val="2460840480"/>
                    </a:ext>
                  </a:extLst>
                </a:gridCol>
                <a:gridCol w="677518">
                  <a:extLst>
                    <a:ext uri="{9D8B030D-6E8A-4147-A177-3AD203B41FA5}">
                      <a16:colId xmlns:a16="http://schemas.microsoft.com/office/drawing/2014/main" val="3731400551"/>
                    </a:ext>
                  </a:extLst>
                </a:gridCol>
                <a:gridCol w="621421">
                  <a:extLst>
                    <a:ext uri="{9D8B030D-6E8A-4147-A177-3AD203B41FA5}">
                      <a16:colId xmlns:a16="http://schemas.microsoft.com/office/drawing/2014/main" val="2402136298"/>
                    </a:ext>
                  </a:extLst>
                </a:gridCol>
                <a:gridCol w="621421">
                  <a:extLst>
                    <a:ext uri="{9D8B030D-6E8A-4147-A177-3AD203B41FA5}">
                      <a16:colId xmlns:a16="http://schemas.microsoft.com/office/drawing/2014/main" val="2688855671"/>
                    </a:ext>
                  </a:extLst>
                </a:gridCol>
              </a:tblGrid>
              <a:tr h="224950">
                <a:tc>
                  <a:txBody>
                    <a:bodyPr/>
                    <a:lstStyle/>
                    <a:p>
                      <a:r>
                        <a:rPr lang="en-US" b="1" dirty="0">
                          <a:latin typeface="Calibri" panose="020F0502020204030204" pitchFamily="34" charset="0"/>
                        </a:rPr>
                        <a:t>Humidity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a:latin typeface="Calibri" panose="020F050202020403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a:latin typeface="Calibri" panose="020F050202020403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49675380"/>
                  </a:ext>
                </a:extLst>
              </a:tr>
              <a:tr h="224950">
                <a:tc>
                  <a:txBody>
                    <a:bodyPr/>
                    <a:lstStyle/>
                    <a:p>
                      <a:r>
                        <a:rPr lang="en-US" dirty="0">
                          <a:latin typeface="Calibri" panose="020F0502020204030204" pitchFamily="34" charset="0"/>
                        </a:rPr>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6/14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672161199"/>
                  </a:ext>
                </a:extLst>
              </a:tr>
              <a:tr h="224950">
                <a:tc>
                  <a:txBody>
                    <a:bodyPr/>
                    <a:lstStyle/>
                    <a:p>
                      <a:r>
                        <a:rPr lang="en-US" dirty="0">
                          <a:latin typeface="Calibri" panose="020F0502020204030204" pitchFamily="34" charset="0"/>
                        </a:rPr>
                        <a:t>Normal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8/14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564249112"/>
                  </a:ext>
                </a:extLst>
              </a:tr>
              <a:tr h="224950">
                <a:tc>
                  <a:txBody>
                    <a:bodyPr/>
                    <a:lstStyle/>
                    <a:p>
                      <a:endParaRPr 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dirty="0">
                          <a:latin typeface="Calibri" panose="020F0502020204030204" pitchFamily="34" charset="0"/>
                        </a:rPr>
                        <a:t>9/14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endParaRPr 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187814560"/>
                  </a:ext>
                </a:extLst>
              </a:tr>
            </a:tbl>
          </a:graphicData>
        </a:graphic>
      </p:graphicFrame>
      <p:graphicFrame>
        <p:nvGraphicFramePr>
          <p:cNvPr id="8" name="Content Placeholder 4"/>
          <p:cNvGraphicFramePr>
            <a:graphicFrameLocks/>
          </p:cNvGraphicFramePr>
          <p:nvPr>
            <p:extLst>
              <p:ext uri="{D42A27DB-BD31-4B8C-83A1-F6EECF244321}">
                <p14:modId xmlns:p14="http://schemas.microsoft.com/office/powerpoint/2010/main" val="2182635287"/>
              </p:ext>
            </p:extLst>
          </p:nvPr>
        </p:nvGraphicFramePr>
        <p:xfrm>
          <a:off x="6479431" y="4681258"/>
          <a:ext cx="3279114" cy="1463040"/>
        </p:xfrm>
        <a:graphic>
          <a:graphicData uri="http://schemas.openxmlformats.org/drawingml/2006/table">
            <a:tbl>
              <a:tblPr>
                <a:tableStyleId>{5C22544A-7EE6-4342-B048-85BDC9FD1C3A}</a:tableStyleId>
              </a:tblPr>
              <a:tblGrid>
                <a:gridCol w="1358754">
                  <a:extLst>
                    <a:ext uri="{9D8B030D-6E8A-4147-A177-3AD203B41FA5}">
                      <a16:colId xmlns:a16="http://schemas.microsoft.com/office/drawing/2014/main" val="2460840480"/>
                    </a:ext>
                  </a:extLst>
                </a:gridCol>
                <a:gridCol w="677518">
                  <a:extLst>
                    <a:ext uri="{9D8B030D-6E8A-4147-A177-3AD203B41FA5}">
                      <a16:colId xmlns:a16="http://schemas.microsoft.com/office/drawing/2014/main" val="3731400551"/>
                    </a:ext>
                  </a:extLst>
                </a:gridCol>
                <a:gridCol w="621421">
                  <a:extLst>
                    <a:ext uri="{9D8B030D-6E8A-4147-A177-3AD203B41FA5}">
                      <a16:colId xmlns:a16="http://schemas.microsoft.com/office/drawing/2014/main" val="2402136298"/>
                    </a:ext>
                  </a:extLst>
                </a:gridCol>
                <a:gridCol w="621421">
                  <a:extLst>
                    <a:ext uri="{9D8B030D-6E8A-4147-A177-3AD203B41FA5}">
                      <a16:colId xmlns:a16="http://schemas.microsoft.com/office/drawing/2014/main" val="743082899"/>
                    </a:ext>
                  </a:extLst>
                </a:gridCol>
              </a:tblGrid>
              <a:tr h="224950">
                <a:tc>
                  <a:txBody>
                    <a:bodyPr/>
                    <a:lstStyle/>
                    <a:p>
                      <a:r>
                        <a:rPr lang="en-US" b="1" dirty="0">
                          <a:latin typeface="Calibri" panose="020F0502020204030204" pitchFamily="34" charset="0"/>
                        </a:rPr>
                        <a:t>Windy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a:latin typeface="Calibri" panose="020F050202020403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a:latin typeface="Calibri" panose="020F050202020403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49675380"/>
                  </a:ext>
                </a:extLst>
              </a:tr>
              <a:tr h="224950">
                <a:tc>
                  <a:txBody>
                    <a:bodyPr/>
                    <a:lstStyle/>
                    <a:p>
                      <a:r>
                        <a:rPr lang="en-US" dirty="0">
                          <a:latin typeface="Calibri" panose="020F050202020403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6/14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672161199"/>
                  </a:ext>
                </a:extLst>
              </a:tr>
              <a:tr h="224950">
                <a:tc>
                  <a:txBody>
                    <a:bodyPr/>
                    <a:lstStyle/>
                    <a:p>
                      <a:r>
                        <a:rPr lang="en-US" dirty="0">
                          <a:latin typeface="Calibri" panose="020F050202020403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8/14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564249112"/>
                  </a:ext>
                </a:extLst>
              </a:tr>
              <a:tr h="224950">
                <a:tc>
                  <a:txBody>
                    <a:bodyPr/>
                    <a:lstStyle/>
                    <a:p>
                      <a:endParaRPr 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dirty="0">
                          <a:latin typeface="Calibri" panose="020F0502020204030204" pitchFamily="34" charset="0"/>
                        </a:rPr>
                        <a:t>9/14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endParaRPr 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346031693"/>
                  </a:ext>
                </a:extLst>
              </a:tr>
            </a:tbl>
          </a:graphicData>
        </a:graphic>
      </p:graphicFrame>
      <p:sp>
        <p:nvSpPr>
          <p:cNvPr id="4" name="Slide Number Placeholder 3"/>
          <p:cNvSpPr>
            <a:spLocks noGrp="1"/>
          </p:cNvSpPr>
          <p:nvPr>
            <p:ph type="sldNum" sz="quarter" idx="12"/>
          </p:nvPr>
        </p:nvSpPr>
        <p:spPr/>
        <p:txBody>
          <a:bodyPr/>
          <a:lstStyle/>
          <a:p>
            <a:fld id="{DE41F4BC-01F9-401E-8FFC-62740F5E14FB}" type="slidenum">
              <a:rPr lang="en-US" smtClean="0"/>
              <a:t>15</a:t>
            </a:fld>
            <a:endParaRPr lang="en-US"/>
          </a:p>
        </p:txBody>
      </p:sp>
    </p:spTree>
    <p:extLst>
      <p:ext uri="{BB962C8B-B14F-4D97-AF65-F5344CB8AC3E}">
        <p14:creationId xmlns:p14="http://schemas.microsoft.com/office/powerpoint/2010/main" val="38675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Likelihood of Yes</a:t>
            </a:r>
          </a:p>
        </p:txBody>
      </p:sp>
      <p:graphicFrame>
        <p:nvGraphicFramePr>
          <p:cNvPr id="27" name="Content Placeholder 4"/>
          <p:cNvGraphicFramePr>
            <a:graphicFrameLocks noGrp="1"/>
          </p:cNvGraphicFramePr>
          <p:nvPr>
            <p:ph idx="1"/>
            <p:extLst>
              <p:ext uri="{D42A27DB-BD31-4B8C-83A1-F6EECF244321}">
                <p14:modId xmlns:p14="http://schemas.microsoft.com/office/powerpoint/2010/main" val="3015926015"/>
              </p:ext>
            </p:extLst>
          </p:nvPr>
        </p:nvGraphicFramePr>
        <p:xfrm>
          <a:off x="655268" y="5125121"/>
          <a:ext cx="2399801" cy="1558715"/>
        </p:xfrm>
        <a:graphic>
          <a:graphicData uri="http://schemas.openxmlformats.org/drawingml/2006/table">
            <a:tbl>
              <a:tblPr>
                <a:tableStyleId>{5C22544A-7EE6-4342-B048-85BDC9FD1C3A}</a:tableStyleId>
              </a:tblPr>
              <a:tblGrid>
                <a:gridCol w="734904">
                  <a:extLst>
                    <a:ext uri="{9D8B030D-6E8A-4147-A177-3AD203B41FA5}">
                      <a16:colId xmlns:a16="http://schemas.microsoft.com/office/drawing/2014/main" val="2460840480"/>
                    </a:ext>
                  </a:extLst>
                </a:gridCol>
                <a:gridCol w="525659">
                  <a:extLst>
                    <a:ext uri="{9D8B030D-6E8A-4147-A177-3AD203B41FA5}">
                      <a16:colId xmlns:a16="http://schemas.microsoft.com/office/drawing/2014/main" val="3731400551"/>
                    </a:ext>
                  </a:extLst>
                </a:gridCol>
                <a:gridCol w="552090">
                  <a:extLst>
                    <a:ext uri="{9D8B030D-6E8A-4147-A177-3AD203B41FA5}">
                      <a16:colId xmlns:a16="http://schemas.microsoft.com/office/drawing/2014/main" val="2402136298"/>
                    </a:ext>
                  </a:extLst>
                </a:gridCol>
                <a:gridCol w="587148">
                  <a:extLst>
                    <a:ext uri="{9D8B030D-6E8A-4147-A177-3AD203B41FA5}">
                      <a16:colId xmlns:a16="http://schemas.microsoft.com/office/drawing/2014/main" val="2377494859"/>
                    </a:ext>
                  </a:extLst>
                </a:gridCol>
              </a:tblGrid>
              <a:tr h="276503">
                <a:tc>
                  <a:txBody>
                    <a:bodyPr/>
                    <a:lstStyle/>
                    <a:p>
                      <a:r>
                        <a:rPr lang="en-US" sz="1200" b="1" dirty="0">
                          <a:latin typeface="Calibri" panose="020F0502020204030204" pitchFamily="34" charset="0"/>
                        </a:rPr>
                        <a:t>Outlook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dirty="0">
                          <a:latin typeface="Calibri" panose="020F050202020403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dirty="0">
                          <a:latin typeface="Calibri" panose="020F050202020403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sz="1200"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49675380"/>
                  </a:ext>
                </a:extLst>
              </a:tr>
              <a:tr h="320553">
                <a:tc>
                  <a:txBody>
                    <a:bodyPr/>
                    <a:lstStyle/>
                    <a:p>
                      <a:r>
                        <a:rPr lang="en-US" sz="1200" dirty="0">
                          <a:latin typeface="Calibri" panose="020F0502020204030204" pitchFamily="34" charset="0"/>
                        </a:rPr>
                        <a:t>Sunny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3672161199"/>
                  </a:ext>
                </a:extLst>
              </a:tr>
              <a:tr h="320553">
                <a:tc>
                  <a:txBody>
                    <a:bodyPr/>
                    <a:lstStyle/>
                    <a:p>
                      <a:r>
                        <a:rPr lang="en-US" sz="1200" dirty="0">
                          <a:latin typeface="Calibri" panose="020F0502020204030204" pitchFamily="34" charset="0"/>
                        </a:rPr>
                        <a:t>Overcast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4/14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3564249112"/>
                  </a:ext>
                </a:extLst>
              </a:tr>
              <a:tr h="3205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Rainy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780034547"/>
                  </a:ext>
                </a:extLst>
              </a:tr>
              <a:tr h="3205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200" dirty="0">
                          <a:latin typeface="Calibri" panose="020F0502020204030204" pitchFamily="34" charset="0"/>
                        </a:rPr>
                        <a:t>9/14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200"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endParaRPr lang="en-US" sz="12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95825684"/>
                  </a:ext>
                </a:extLst>
              </a:tr>
            </a:tbl>
          </a:graphicData>
        </a:graphic>
      </p:graphicFrame>
      <p:graphicFrame>
        <p:nvGraphicFramePr>
          <p:cNvPr id="5" name="Group 214"/>
          <p:cNvGraphicFramePr>
            <a:graphicFrameLocks noGrp="1"/>
          </p:cNvGraphicFramePr>
          <p:nvPr>
            <p:ph sz="half" idx="4294967295"/>
            <p:extLst>
              <p:ext uri="{D42A27DB-BD31-4B8C-83A1-F6EECF244321}">
                <p14:modId xmlns:p14="http://schemas.microsoft.com/office/powerpoint/2010/main" val="2622114946"/>
              </p:ext>
            </p:extLst>
          </p:nvPr>
        </p:nvGraphicFramePr>
        <p:xfrm>
          <a:off x="0" y="2030413"/>
          <a:ext cx="5461000" cy="686617"/>
        </p:xfrm>
        <a:graphic>
          <a:graphicData uri="http://schemas.openxmlformats.org/drawingml/2006/table">
            <a:tbl>
              <a:tblPr/>
              <a:tblGrid>
                <a:gridCol w="1203325">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3625">
                  <a:extLst>
                    <a:ext uri="{9D8B030D-6E8A-4147-A177-3AD203B41FA5}">
                      <a16:colId xmlns:a16="http://schemas.microsoft.com/office/drawing/2014/main" val="20002"/>
                    </a:ext>
                  </a:extLst>
                </a:gridCol>
                <a:gridCol w="1063625">
                  <a:extLst>
                    <a:ext uri="{9D8B030D-6E8A-4147-A177-3AD203B41FA5}">
                      <a16:colId xmlns:a16="http://schemas.microsoft.com/office/drawing/2014/main" val="20003"/>
                    </a:ext>
                  </a:extLst>
                </a:gridCol>
                <a:gridCol w="1063625">
                  <a:extLst>
                    <a:ext uri="{9D8B030D-6E8A-4147-A177-3AD203B41FA5}">
                      <a16:colId xmlns:a16="http://schemas.microsoft.com/office/drawing/2014/main" val="20004"/>
                    </a:ext>
                  </a:extLst>
                </a:gridCol>
              </a:tblGrid>
              <a:tr h="351331">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Arial" charset="0"/>
                        </a:rPr>
                        <a:t>Outlook</a:t>
                      </a:r>
                      <a:endParaRPr kumimoji="0" lang="en-US" sz="1600" b="0" i="0" u="none" strike="noStrike" cap="none" normalizeH="0" baseline="0" dirty="0">
                        <a:ln>
                          <a:noFill/>
                        </a:ln>
                        <a:solidFill>
                          <a:schemeClr val="tx1"/>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Arial" charset="0"/>
                        </a:rPr>
                        <a:t>Temp</a:t>
                      </a:r>
                      <a:endParaRPr kumimoji="0" lang="en-US" sz="1600" b="0" i="0" u="none" strike="noStrike" cap="none" normalizeH="0" baseline="0" dirty="0">
                        <a:ln>
                          <a:noFill/>
                        </a:ln>
                        <a:solidFill>
                          <a:schemeClr val="tx1"/>
                        </a:solidFill>
                        <a:effectLst/>
                        <a:latin typeface="Calibri" panose="020F0502020204030204" pitchFamily="34" charset="0"/>
                      </a:endParaRPr>
                    </a:p>
                  </a:txBody>
                  <a:tcPr marT="45723" marB="45723" anchor="b" horzOverflow="overflow">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Arial" charset="0"/>
                        </a:rPr>
                        <a:t>Humidity</a:t>
                      </a:r>
                      <a:endParaRPr kumimoji="0" lang="en-US" sz="1600" b="0" i="0" u="none" strike="noStrike" cap="none" normalizeH="0" baseline="0" dirty="0">
                        <a:ln>
                          <a:noFill/>
                        </a:ln>
                        <a:solidFill>
                          <a:schemeClr val="tx1"/>
                        </a:solidFill>
                        <a:effectLst/>
                        <a:latin typeface="Calibri" panose="020F0502020204030204" pitchFamily="34" charset="0"/>
                      </a:endParaRPr>
                    </a:p>
                  </a:txBody>
                  <a:tcPr marT="45723" marB="45723" anchor="b" horzOverflow="overflow">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Arial" charset="0"/>
                        </a:rPr>
                        <a:t>Windy</a:t>
                      </a:r>
                      <a:endParaRPr kumimoji="0" lang="en-US" sz="1600" b="0" i="0" u="none" strike="noStrike" cap="none" normalizeH="0" baseline="0" dirty="0">
                        <a:ln>
                          <a:noFill/>
                        </a:ln>
                        <a:solidFill>
                          <a:schemeClr val="tx1"/>
                        </a:solidFill>
                        <a:effectLst/>
                        <a:latin typeface="Calibri" panose="020F0502020204030204" pitchFamily="34" charset="0"/>
                      </a:endParaRPr>
                    </a:p>
                  </a:txBody>
                  <a:tcPr marT="45723" marB="45723" anchor="b" horzOverflow="overflow">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Arial" charset="0"/>
                        </a:rPr>
                        <a:t>Play?</a:t>
                      </a:r>
                      <a:endParaRPr kumimoji="0" lang="en-US" sz="1600" b="0" i="0" u="none" strike="noStrike" cap="none" normalizeH="0" baseline="0" dirty="0">
                        <a:ln>
                          <a:noFill/>
                        </a:ln>
                        <a:solidFill>
                          <a:schemeClr val="tx1"/>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Sunny</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Cool</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High</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True</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28" name="Content Placeholder 4"/>
          <p:cNvGraphicFramePr>
            <a:graphicFrameLocks/>
          </p:cNvGraphicFramePr>
          <p:nvPr>
            <p:extLst>
              <p:ext uri="{D42A27DB-BD31-4B8C-83A1-F6EECF244321}">
                <p14:modId xmlns:p14="http://schemas.microsoft.com/office/powerpoint/2010/main" val="754807199"/>
              </p:ext>
            </p:extLst>
          </p:nvPr>
        </p:nvGraphicFramePr>
        <p:xfrm>
          <a:off x="3149849" y="5129100"/>
          <a:ext cx="2399801" cy="1558716"/>
        </p:xfrm>
        <a:graphic>
          <a:graphicData uri="http://schemas.openxmlformats.org/drawingml/2006/table">
            <a:tbl>
              <a:tblPr>
                <a:tableStyleId>{5C22544A-7EE6-4342-B048-85BDC9FD1C3A}</a:tableStyleId>
              </a:tblPr>
              <a:tblGrid>
                <a:gridCol w="732674">
                  <a:extLst>
                    <a:ext uri="{9D8B030D-6E8A-4147-A177-3AD203B41FA5}">
                      <a16:colId xmlns:a16="http://schemas.microsoft.com/office/drawing/2014/main" val="2460840480"/>
                    </a:ext>
                  </a:extLst>
                </a:gridCol>
                <a:gridCol w="523875">
                  <a:extLst>
                    <a:ext uri="{9D8B030D-6E8A-4147-A177-3AD203B41FA5}">
                      <a16:colId xmlns:a16="http://schemas.microsoft.com/office/drawing/2014/main" val="3731400551"/>
                    </a:ext>
                  </a:extLst>
                </a:gridCol>
                <a:gridCol w="556104">
                  <a:extLst>
                    <a:ext uri="{9D8B030D-6E8A-4147-A177-3AD203B41FA5}">
                      <a16:colId xmlns:a16="http://schemas.microsoft.com/office/drawing/2014/main" val="2402136298"/>
                    </a:ext>
                  </a:extLst>
                </a:gridCol>
                <a:gridCol w="587148">
                  <a:extLst>
                    <a:ext uri="{9D8B030D-6E8A-4147-A177-3AD203B41FA5}">
                      <a16:colId xmlns:a16="http://schemas.microsoft.com/office/drawing/2014/main" val="3812949850"/>
                    </a:ext>
                  </a:extLst>
                </a:gridCol>
              </a:tblGrid>
              <a:tr h="262016">
                <a:tc>
                  <a:txBody>
                    <a:bodyPr/>
                    <a:lstStyle/>
                    <a:p>
                      <a:r>
                        <a:rPr lang="en-US" sz="1200" b="1" dirty="0">
                          <a:latin typeface="Calibri" panose="020F0502020204030204" pitchFamily="34" charset="0"/>
                        </a:rPr>
                        <a:t>Temp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dirty="0">
                          <a:latin typeface="Calibri" panose="020F050202020403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dirty="0">
                          <a:latin typeface="Calibri" panose="020F050202020403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sz="1200"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49675380"/>
                  </a:ext>
                </a:extLst>
              </a:tr>
              <a:tr h="321099">
                <a:tc>
                  <a:txBody>
                    <a:bodyPr/>
                    <a:lstStyle/>
                    <a:p>
                      <a:r>
                        <a:rPr lang="en-US" sz="1200" dirty="0">
                          <a:latin typeface="Calibri" panose="020F0502020204030204" pitchFamily="34" charset="0"/>
                        </a:rPr>
                        <a:t>Hot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4/14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672161199"/>
                  </a:ext>
                </a:extLst>
              </a:tr>
              <a:tr h="321099">
                <a:tc>
                  <a:txBody>
                    <a:bodyPr/>
                    <a:lstStyle/>
                    <a:p>
                      <a:r>
                        <a:rPr lang="en-US" sz="1200" dirty="0">
                          <a:latin typeface="Calibri" panose="020F0502020204030204" pitchFamily="34" charset="0"/>
                        </a:rPr>
                        <a:t>Mild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6/14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564249112"/>
                  </a:ext>
                </a:extLst>
              </a:tr>
              <a:tr h="3210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Cool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4/14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780034547"/>
                  </a:ext>
                </a:extLst>
              </a:tr>
              <a:tr h="3210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sz="1200" dirty="0">
                          <a:latin typeface="Calibri" panose="020F0502020204030204" pitchFamily="34" charset="0"/>
                        </a:rPr>
                        <a:t>9/14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sz="1200"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endParaRPr lang="en-US" sz="12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879004585"/>
                  </a:ext>
                </a:extLst>
              </a:tr>
            </a:tbl>
          </a:graphicData>
        </a:graphic>
      </p:graphicFrame>
      <p:graphicFrame>
        <p:nvGraphicFramePr>
          <p:cNvPr id="29" name="Content Placeholder 4"/>
          <p:cNvGraphicFramePr>
            <a:graphicFrameLocks/>
          </p:cNvGraphicFramePr>
          <p:nvPr>
            <p:extLst>
              <p:ext uri="{D42A27DB-BD31-4B8C-83A1-F6EECF244321}">
                <p14:modId xmlns:p14="http://schemas.microsoft.com/office/powerpoint/2010/main" val="2132688264"/>
              </p:ext>
            </p:extLst>
          </p:nvPr>
        </p:nvGraphicFramePr>
        <p:xfrm>
          <a:off x="5644430" y="5125121"/>
          <a:ext cx="2456723" cy="1210824"/>
        </p:xfrm>
        <a:graphic>
          <a:graphicData uri="http://schemas.openxmlformats.org/drawingml/2006/table">
            <a:tbl>
              <a:tblPr>
                <a:tableStyleId>{5C22544A-7EE6-4342-B048-85BDC9FD1C3A}</a:tableStyleId>
              </a:tblPr>
              <a:tblGrid>
                <a:gridCol w="805332">
                  <a:extLst>
                    <a:ext uri="{9D8B030D-6E8A-4147-A177-3AD203B41FA5}">
                      <a16:colId xmlns:a16="http://schemas.microsoft.com/office/drawing/2014/main" val="2460840480"/>
                    </a:ext>
                  </a:extLst>
                </a:gridCol>
                <a:gridCol w="481046">
                  <a:extLst>
                    <a:ext uri="{9D8B030D-6E8A-4147-A177-3AD203B41FA5}">
                      <a16:colId xmlns:a16="http://schemas.microsoft.com/office/drawing/2014/main" val="3731400551"/>
                    </a:ext>
                  </a:extLst>
                </a:gridCol>
                <a:gridCol w="565554">
                  <a:extLst>
                    <a:ext uri="{9D8B030D-6E8A-4147-A177-3AD203B41FA5}">
                      <a16:colId xmlns:a16="http://schemas.microsoft.com/office/drawing/2014/main" val="2402136298"/>
                    </a:ext>
                  </a:extLst>
                </a:gridCol>
                <a:gridCol w="604791">
                  <a:extLst>
                    <a:ext uri="{9D8B030D-6E8A-4147-A177-3AD203B41FA5}">
                      <a16:colId xmlns:a16="http://schemas.microsoft.com/office/drawing/2014/main" val="2688855671"/>
                    </a:ext>
                  </a:extLst>
                </a:gridCol>
              </a:tblGrid>
              <a:tr h="302706">
                <a:tc>
                  <a:txBody>
                    <a:bodyPr/>
                    <a:lstStyle/>
                    <a:p>
                      <a:r>
                        <a:rPr lang="en-US" sz="1200" b="1" dirty="0">
                          <a:latin typeface="Calibri" panose="020F0502020204030204" pitchFamily="34" charset="0"/>
                        </a:rPr>
                        <a:t>Humidity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dirty="0">
                          <a:latin typeface="Calibri" panose="020F050202020403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dirty="0">
                          <a:latin typeface="Calibri" panose="020F050202020403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sz="1200"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49675380"/>
                  </a:ext>
                </a:extLst>
              </a:tr>
              <a:tr h="302706">
                <a:tc>
                  <a:txBody>
                    <a:bodyPr/>
                    <a:lstStyle/>
                    <a:p>
                      <a:r>
                        <a:rPr lang="en-US" sz="1200" dirty="0">
                          <a:latin typeface="Calibri" panose="020F0502020204030204" pitchFamily="34" charset="0"/>
                        </a:rPr>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7/14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672161199"/>
                  </a:ext>
                </a:extLst>
              </a:tr>
              <a:tr h="302706">
                <a:tc>
                  <a:txBody>
                    <a:bodyPr/>
                    <a:lstStyle/>
                    <a:p>
                      <a:r>
                        <a:rPr lang="en-US" sz="1200" dirty="0">
                          <a:latin typeface="Calibri" panose="020F0502020204030204" pitchFamily="34" charset="0"/>
                        </a:rPr>
                        <a:t>Normal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7/14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564249112"/>
                  </a:ext>
                </a:extLst>
              </a:tr>
              <a:tr h="302706">
                <a:tc>
                  <a:txBody>
                    <a:bodyPr/>
                    <a:lstStyle/>
                    <a:p>
                      <a:endParaRPr lang="en-US" sz="12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sz="1200" dirty="0">
                          <a:latin typeface="Calibri" panose="020F0502020204030204" pitchFamily="34" charset="0"/>
                        </a:rPr>
                        <a:t>9/14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sz="1200"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endParaRPr lang="en-US" sz="12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187814560"/>
                  </a:ext>
                </a:extLst>
              </a:tr>
            </a:tbl>
          </a:graphicData>
        </a:graphic>
      </p:graphicFrame>
      <p:graphicFrame>
        <p:nvGraphicFramePr>
          <p:cNvPr id="30" name="Content Placeholder 4"/>
          <p:cNvGraphicFramePr>
            <a:graphicFrameLocks/>
          </p:cNvGraphicFramePr>
          <p:nvPr>
            <p:extLst>
              <p:ext uri="{D42A27DB-BD31-4B8C-83A1-F6EECF244321}">
                <p14:modId xmlns:p14="http://schemas.microsoft.com/office/powerpoint/2010/main" val="3724960806"/>
              </p:ext>
            </p:extLst>
          </p:nvPr>
        </p:nvGraphicFramePr>
        <p:xfrm>
          <a:off x="8195933" y="5125121"/>
          <a:ext cx="2456724" cy="1210824"/>
        </p:xfrm>
        <a:graphic>
          <a:graphicData uri="http://schemas.openxmlformats.org/drawingml/2006/table">
            <a:tbl>
              <a:tblPr>
                <a:tableStyleId>{5C22544A-7EE6-4342-B048-85BDC9FD1C3A}</a:tableStyleId>
              </a:tblPr>
              <a:tblGrid>
                <a:gridCol w="806692">
                  <a:extLst>
                    <a:ext uri="{9D8B030D-6E8A-4147-A177-3AD203B41FA5}">
                      <a16:colId xmlns:a16="http://schemas.microsoft.com/office/drawing/2014/main" val="2460840480"/>
                    </a:ext>
                  </a:extLst>
                </a:gridCol>
                <a:gridCol w="476250">
                  <a:extLst>
                    <a:ext uri="{9D8B030D-6E8A-4147-A177-3AD203B41FA5}">
                      <a16:colId xmlns:a16="http://schemas.microsoft.com/office/drawing/2014/main" val="3731400551"/>
                    </a:ext>
                  </a:extLst>
                </a:gridCol>
                <a:gridCol w="565150">
                  <a:extLst>
                    <a:ext uri="{9D8B030D-6E8A-4147-A177-3AD203B41FA5}">
                      <a16:colId xmlns:a16="http://schemas.microsoft.com/office/drawing/2014/main" val="2402136298"/>
                    </a:ext>
                  </a:extLst>
                </a:gridCol>
                <a:gridCol w="608632">
                  <a:extLst>
                    <a:ext uri="{9D8B030D-6E8A-4147-A177-3AD203B41FA5}">
                      <a16:colId xmlns:a16="http://schemas.microsoft.com/office/drawing/2014/main" val="743082899"/>
                    </a:ext>
                  </a:extLst>
                </a:gridCol>
              </a:tblGrid>
              <a:tr h="302706">
                <a:tc>
                  <a:txBody>
                    <a:bodyPr/>
                    <a:lstStyle/>
                    <a:p>
                      <a:r>
                        <a:rPr lang="en-US" sz="1200" b="1" dirty="0">
                          <a:latin typeface="Calibri" panose="020F0502020204030204" pitchFamily="34" charset="0"/>
                        </a:rPr>
                        <a:t>Windy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dirty="0">
                          <a:latin typeface="Calibri" panose="020F050202020403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dirty="0">
                          <a:latin typeface="Calibri" panose="020F050202020403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sz="1200"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49675380"/>
                  </a:ext>
                </a:extLst>
              </a:tr>
              <a:tr h="302706">
                <a:tc>
                  <a:txBody>
                    <a:bodyPr/>
                    <a:lstStyle/>
                    <a:p>
                      <a:r>
                        <a:rPr lang="en-US" sz="1200" dirty="0">
                          <a:latin typeface="Calibri" panose="020F050202020403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6/14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672161199"/>
                  </a:ext>
                </a:extLst>
              </a:tr>
              <a:tr h="302706">
                <a:tc>
                  <a:txBody>
                    <a:bodyPr/>
                    <a:lstStyle/>
                    <a:p>
                      <a:r>
                        <a:rPr lang="en-US" sz="1200" dirty="0">
                          <a:latin typeface="Calibri" panose="020F050202020403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8/14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564249112"/>
                  </a:ext>
                </a:extLst>
              </a:tr>
              <a:tr h="302706">
                <a:tc>
                  <a:txBody>
                    <a:bodyPr/>
                    <a:lstStyle/>
                    <a:p>
                      <a:endParaRPr lang="en-US" sz="12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sz="1200" dirty="0">
                          <a:latin typeface="Calibri" panose="020F0502020204030204" pitchFamily="34" charset="0"/>
                        </a:rPr>
                        <a:t>9/14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sz="1200"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endParaRPr lang="en-US" sz="12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346031693"/>
                  </a:ext>
                </a:extLst>
              </a:tr>
            </a:tbl>
          </a:graphicData>
        </a:graphic>
      </p:graphicFrame>
      <mc:AlternateContent xmlns:mc="http://schemas.openxmlformats.org/markup-compatibility/2006" xmlns:a14="http://schemas.microsoft.com/office/drawing/2010/main">
        <mc:Choice Requires="a14">
          <p:sp>
            <p:nvSpPr>
              <p:cNvPr id="6" name="TextBox 5"/>
              <p:cNvSpPr txBox="1"/>
              <p:nvPr/>
            </p:nvSpPr>
            <p:spPr>
              <a:xfrm>
                <a:off x="966072" y="3250562"/>
                <a:ext cx="9579033" cy="265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i="1">
                              <a:latin typeface="Cambria Math" panose="02040503050406030204" pitchFamily="18" charset="0"/>
                            </a:rPr>
                            <m:t>𝐿𝑖𝑘𝑒𝑙𝑖h𝑜𝑜𝑑</m:t>
                          </m:r>
                        </m:e>
                        <m:sub>
                          <m:r>
                            <a:rPr lang="en-US" sz="1600" b="0" i="1" smtClean="0">
                              <a:latin typeface="Cambria Math" panose="02040503050406030204" pitchFamily="18" charset="0"/>
                            </a:rPr>
                            <m:t>𝑌𝑒𝑠</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𝑃</m:t>
                          </m:r>
                        </m:e>
                        <m:sub>
                          <m:r>
                            <a:rPr lang="en-US" sz="1600" b="0" i="1" smtClean="0">
                              <a:latin typeface="Cambria Math" panose="02040503050406030204" pitchFamily="18" charset="0"/>
                            </a:rPr>
                            <m:t>𝑂𝑢𝑡𝑙𝑜𝑜𝑘</m:t>
                          </m:r>
                        </m:sub>
                      </m:sSub>
                      <m:r>
                        <a:rPr lang="en-US" sz="1600" b="0" i="1" smtClean="0">
                          <a:latin typeface="Cambria Math" panose="02040503050406030204" pitchFamily="18" charset="0"/>
                        </a:rPr>
                        <m:t>(</m:t>
                      </m:r>
                      <m:r>
                        <a:rPr lang="en-US" sz="1600" b="0" i="1" smtClean="0">
                          <a:latin typeface="Cambria Math" panose="02040503050406030204" pitchFamily="18" charset="0"/>
                        </a:rPr>
                        <m:t>𝑆𝑢𝑛𝑛𝑦</m:t>
                      </m:r>
                      <m:r>
                        <a:rPr lang="en-US" sz="1600" b="0" i="1" smtClean="0">
                          <a:latin typeface="Cambria Math" panose="02040503050406030204" pitchFamily="18" charset="0"/>
                        </a:rPr>
                        <m:t>|</m:t>
                      </m:r>
                      <m:r>
                        <a:rPr lang="en-US" sz="1600" b="0" i="1" smtClean="0">
                          <a:latin typeface="Cambria Math" panose="02040503050406030204" pitchFamily="18" charset="0"/>
                        </a:rPr>
                        <m:t>𝑌𝑒𝑠</m:t>
                      </m:r>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b="0" i="1" smtClean="0">
                              <a:latin typeface="Cambria Math" panose="02040503050406030204" pitchFamily="18" charset="0"/>
                            </a:rPr>
                            <m:t>𝑇𝑒𝑚𝑝</m:t>
                          </m:r>
                        </m:sub>
                      </m:sSub>
                      <m:r>
                        <a:rPr lang="en-US" sz="1600" i="1">
                          <a:latin typeface="Cambria Math" panose="02040503050406030204" pitchFamily="18" charset="0"/>
                        </a:rPr>
                        <m:t>(</m:t>
                      </m:r>
                      <m:r>
                        <a:rPr lang="en-US" sz="1600" b="0" i="1" smtClean="0">
                          <a:latin typeface="Cambria Math" panose="02040503050406030204" pitchFamily="18" charset="0"/>
                        </a:rPr>
                        <m:t>𝐶𝑜𝑜𝑙</m:t>
                      </m:r>
                      <m:r>
                        <a:rPr lang="en-US" sz="1600" i="1">
                          <a:latin typeface="Cambria Math" panose="02040503050406030204" pitchFamily="18" charset="0"/>
                        </a:rPr>
                        <m:t>|</m:t>
                      </m:r>
                      <m:r>
                        <a:rPr lang="en-US" sz="1600" i="1">
                          <a:latin typeface="Cambria Math" panose="02040503050406030204" pitchFamily="18" charset="0"/>
                        </a:rPr>
                        <m:t>𝑌𝑒𝑠</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b="0" i="1" smtClean="0">
                              <a:latin typeface="Cambria Math" panose="02040503050406030204" pitchFamily="18" charset="0"/>
                            </a:rPr>
                            <m:t>𝐻𝑢𝑚𝑖𝑑𝑖𝑡𝑦</m:t>
                          </m:r>
                        </m:sub>
                      </m:sSub>
                      <m:r>
                        <a:rPr lang="en-US" sz="1600" i="1">
                          <a:latin typeface="Cambria Math" panose="02040503050406030204" pitchFamily="18" charset="0"/>
                        </a:rPr>
                        <m:t>(</m:t>
                      </m:r>
                      <m:r>
                        <a:rPr lang="en-US" sz="1600" b="0" i="1" smtClean="0">
                          <a:latin typeface="Cambria Math" panose="02040503050406030204" pitchFamily="18" charset="0"/>
                        </a:rPr>
                        <m:t>𝐻𝑖𝑔h</m:t>
                      </m:r>
                      <m:r>
                        <a:rPr lang="en-US" sz="1600" i="1">
                          <a:latin typeface="Cambria Math" panose="02040503050406030204" pitchFamily="18" charset="0"/>
                        </a:rPr>
                        <m:t>|</m:t>
                      </m:r>
                      <m:r>
                        <a:rPr lang="en-US" sz="1600" i="1">
                          <a:latin typeface="Cambria Math" panose="02040503050406030204" pitchFamily="18" charset="0"/>
                        </a:rPr>
                        <m:t>𝑌𝑒𝑠</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b="0" i="1" smtClean="0">
                              <a:latin typeface="Cambria Math" panose="02040503050406030204" pitchFamily="18" charset="0"/>
                            </a:rPr>
                            <m:t>𝑊𝑖𝑛𝑑𝑦</m:t>
                          </m:r>
                        </m:sub>
                      </m:sSub>
                      <m:r>
                        <a:rPr lang="en-US" sz="1600" i="1">
                          <a:latin typeface="Cambria Math" panose="02040503050406030204" pitchFamily="18" charset="0"/>
                        </a:rPr>
                        <m:t>(</m:t>
                      </m:r>
                      <m:r>
                        <a:rPr lang="en-US" sz="1600" b="0" i="1" smtClean="0">
                          <a:latin typeface="Cambria Math" panose="02040503050406030204" pitchFamily="18" charset="0"/>
                        </a:rPr>
                        <m:t>𝑇𝑟𝑢𝑒</m:t>
                      </m:r>
                      <m:r>
                        <a:rPr lang="en-US" sz="1600" i="1">
                          <a:latin typeface="Cambria Math" panose="02040503050406030204" pitchFamily="18" charset="0"/>
                        </a:rPr>
                        <m:t>|</m:t>
                      </m:r>
                      <m:r>
                        <a:rPr lang="en-US" sz="1600" i="1">
                          <a:latin typeface="Cambria Math" panose="02040503050406030204" pitchFamily="18" charset="0"/>
                        </a:rPr>
                        <m:t>𝑌𝑒𝑠</m:t>
                      </m:r>
                      <m:r>
                        <a:rPr lang="en-US" sz="1600" i="1">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𝑃</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𝑌𝑒𝑠</m:t>
                      </m:r>
                      <m:r>
                        <a:rPr lang="en-US" sz="1600" b="0" i="1" smtClean="0">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6" name="TextBox 5"/>
              <p:cNvSpPr txBox="1">
                <a:spLocks noRot="1" noChangeAspect="1" noMove="1" noResize="1" noEditPoints="1" noAdjustHandles="1" noChangeArrowheads="1" noChangeShapeType="1" noTextEdit="1"/>
              </p:cNvSpPr>
              <p:nvPr/>
            </p:nvSpPr>
            <p:spPr>
              <a:xfrm>
                <a:off x="966072" y="3250562"/>
                <a:ext cx="9579033" cy="265650"/>
              </a:xfrm>
              <a:prstGeom prst="rect">
                <a:avLst/>
              </a:prstGeom>
              <a:blipFill>
                <a:blip r:embed="rId3"/>
                <a:stretch>
                  <a:fillRect r="-191" b="-27273"/>
                </a:stretch>
              </a:blipFill>
            </p:spPr>
            <p:txBody>
              <a:bodyPr/>
              <a:lstStyle/>
              <a:p>
                <a:r>
                  <a:rPr lang="en-US">
                    <a:noFill/>
                  </a:rPr>
                  <a:t> </a:t>
                </a:r>
              </a:p>
            </p:txBody>
          </p:sp>
        </mc:Fallback>
      </mc:AlternateContent>
      <p:cxnSp>
        <p:nvCxnSpPr>
          <p:cNvPr id="7" name="Straight Connector 6"/>
          <p:cNvCxnSpPr/>
          <p:nvPr/>
        </p:nvCxnSpPr>
        <p:spPr>
          <a:xfrm>
            <a:off x="2522275" y="3570643"/>
            <a:ext cx="1827475" cy="0"/>
          </a:xfrm>
          <a:prstGeom prst="line">
            <a:avLst/>
          </a:prstGeom>
          <a:ln w="28575">
            <a:solidFill>
              <a:srgbClr val="00854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489777" y="3571595"/>
            <a:ext cx="1478961" cy="0"/>
          </a:xfrm>
          <a:prstGeom prst="line">
            <a:avLst/>
          </a:prstGeom>
          <a:ln w="28575">
            <a:solidFill>
              <a:srgbClr val="00854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144953" y="3570408"/>
            <a:ext cx="1807366" cy="0"/>
          </a:xfrm>
          <a:prstGeom prst="line">
            <a:avLst/>
          </a:prstGeom>
          <a:ln w="28575">
            <a:solidFill>
              <a:srgbClr val="00854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115837" y="3571001"/>
            <a:ext cx="1593051" cy="0"/>
          </a:xfrm>
          <a:prstGeom prst="line">
            <a:avLst/>
          </a:prstGeom>
          <a:ln w="28575">
            <a:solidFill>
              <a:srgbClr val="00854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936030" y="4136481"/>
                <a:ext cx="4053995" cy="4626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i="1">
                              <a:latin typeface="Cambria Math" panose="02040503050406030204" pitchFamily="18" charset="0"/>
                            </a:rPr>
                            <m:t>𝐿𝑖𝑘𝑒𝑙𝑖h𝑜𝑜𝑑</m:t>
                          </m:r>
                        </m:e>
                        <m:sub>
                          <m:r>
                            <a:rPr lang="en-US" sz="1600" b="0" i="1" smtClean="0">
                              <a:latin typeface="Cambria Math" panose="02040503050406030204" pitchFamily="18" charset="0"/>
                            </a:rPr>
                            <m:t>𝑌𝑒𝑠</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num>
                        <m:den>
                          <m:r>
                            <a:rPr lang="en-US" sz="1600" b="0" i="1" smtClean="0">
                              <a:latin typeface="Cambria Math" panose="02040503050406030204" pitchFamily="18" charset="0"/>
                            </a:rPr>
                            <m:t>9</m:t>
                          </m:r>
                        </m:den>
                      </m:f>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3</m:t>
                          </m:r>
                        </m:num>
                        <m:den>
                          <m:r>
                            <a:rPr lang="en-US" sz="1600" b="0" i="1" smtClean="0">
                              <a:latin typeface="Cambria Math" panose="02040503050406030204" pitchFamily="18" charset="0"/>
                              <a:ea typeface="Cambria Math" panose="02040503050406030204" pitchFamily="18" charset="0"/>
                            </a:rPr>
                            <m:t>9</m:t>
                          </m:r>
                        </m:den>
                      </m:f>
                      <m:r>
                        <a:rPr lang="en-US" sz="1600" i="1">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i="1" smtClean="0">
                              <a:latin typeface="Cambria Math" panose="02040503050406030204" pitchFamily="18" charset="0"/>
                            </a:rPr>
                            <m:t>3</m:t>
                          </m:r>
                        </m:num>
                        <m:den>
                          <m:r>
                            <a:rPr lang="en-US" sz="1600" b="0" i="1" smtClean="0">
                              <a:latin typeface="Cambria Math" panose="02040503050406030204" pitchFamily="18" charset="0"/>
                            </a:rPr>
                            <m:t>9</m:t>
                          </m:r>
                        </m:den>
                      </m:f>
                      <m:r>
                        <a:rPr lang="en-US" sz="1600" i="1">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rPr>
                          </m:ctrlPr>
                        </m:fPr>
                        <m:num>
                          <m:r>
                            <a:rPr lang="en-US" sz="1600" i="1" smtClean="0">
                              <a:latin typeface="Cambria Math" panose="02040503050406030204" pitchFamily="18" charset="0"/>
                            </a:rPr>
                            <m:t>3</m:t>
                          </m:r>
                        </m:num>
                        <m:den>
                          <m:r>
                            <a:rPr lang="en-US" sz="1600" b="0" i="1" smtClean="0">
                              <a:latin typeface="Cambria Math" panose="02040503050406030204" pitchFamily="18" charset="0"/>
                            </a:rPr>
                            <m:t>9</m:t>
                          </m:r>
                        </m:den>
                      </m:f>
                      <m:r>
                        <a:rPr lang="en-US" sz="1600" i="1">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9</m:t>
                          </m:r>
                        </m:num>
                        <m:den>
                          <m:r>
                            <a:rPr lang="en-US" sz="1600" b="0" i="1" smtClean="0">
                              <a:latin typeface="Cambria Math" panose="02040503050406030204" pitchFamily="18" charset="0"/>
                              <a:ea typeface="Cambria Math" panose="02040503050406030204" pitchFamily="18" charset="0"/>
                            </a:rPr>
                            <m:t>14</m:t>
                          </m:r>
                        </m:den>
                      </m:f>
                      <m:r>
                        <a:rPr lang="en-US" sz="1600" b="0" i="1" smtClean="0">
                          <a:latin typeface="Cambria Math" panose="02040503050406030204" pitchFamily="18" charset="0"/>
                        </a:rPr>
                        <m:t>=0.005291</m:t>
                      </m:r>
                    </m:oMath>
                  </m:oMathPara>
                </a14:m>
                <a:endParaRPr lang="en-US" sz="1600" dirty="0"/>
              </a:p>
            </p:txBody>
          </p:sp>
        </mc:Choice>
        <mc:Fallback xmlns="">
          <p:sp>
            <p:nvSpPr>
              <p:cNvPr id="11" name="TextBox 10"/>
              <p:cNvSpPr txBox="1">
                <a:spLocks noRot="1" noChangeAspect="1" noMove="1" noResize="1" noEditPoints="1" noAdjustHandles="1" noChangeArrowheads="1" noChangeShapeType="1" noTextEdit="1"/>
              </p:cNvSpPr>
              <p:nvPr/>
            </p:nvSpPr>
            <p:spPr>
              <a:xfrm>
                <a:off x="936030" y="4136481"/>
                <a:ext cx="4053995" cy="462627"/>
              </a:xfrm>
              <a:prstGeom prst="rect">
                <a:avLst/>
              </a:prstGeom>
              <a:blipFill>
                <a:blip r:embed="rId4"/>
                <a:stretch>
                  <a:fillRect/>
                </a:stretch>
              </a:blipFill>
            </p:spPr>
            <p:txBody>
              <a:bodyPr/>
              <a:lstStyle/>
              <a:p>
                <a:r>
                  <a:rPr lang="en-US">
                    <a:noFill/>
                  </a:rPr>
                  <a:t> </a:t>
                </a:r>
              </a:p>
            </p:txBody>
          </p:sp>
        </mc:Fallback>
      </mc:AlternateContent>
      <p:cxnSp>
        <p:nvCxnSpPr>
          <p:cNvPr id="12" name="Straight Connector 11"/>
          <p:cNvCxnSpPr/>
          <p:nvPr/>
        </p:nvCxnSpPr>
        <p:spPr>
          <a:xfrm>
            <a:off x="9859536" y="3570408"/>
            <a:ext cx="625639" cy="0"/>
          </a:xfrm>
          <a:prstGeom prst="line">
            <a:avLst/>
          </a:prstGeom>
          <a:ln w="28575">
            <a:solidFill>
              <a:srgbClr val="008542"/>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5925" y="4161995"/>
            <a:ext cx="129644" cy="4392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77995" y="4159889"/>
            <a:ext cx="129644" cy="4392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0065" y="4159889"/>
            <a:ext cx="129644" cy="4392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292610" y="4159889"/>
            <a:ext cx="129644" cy="4392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545154" y="4165600"/>
            <a:ext cx="257701" cy="4392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390123" y="5401470"/>
            <a:ext cx="524401" cy="31829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883819" y="6040670"/>
            <a:ext cx="521494" cy="32679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450806" y="5429251"/>
            <a:ext cx="478632" cy="30241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05759" y="5429251"/>
            <a:ext cx="466854" cy="30241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399646" y="6362499"/>
            <a:ext cx="510114" cy="32531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889509" y="6364981"/>
            <a:ext cx="510114" cy="32531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435065" y="6035799"/>
            <a:ext cx="510114" cy="290621"/>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8984129" y="6047759"/>
            <a:ext cx="510114" cy="26670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DE41F4BC-01F9-401E-8FFC-62740F5E14FB}" type="slidenum">
              <a:rPr lang="en-US" smtClean="0"/>
              <a:t>16</a:t>
            </a:fld>
            <a:endParaRPr lang="en-US"/>
          </a:p>
        </p:txBody>
      </p:sp>
    </p:spTree>
    <p:extLst>
      <p:ext uri="{BB962C8B-B14F-4D97-AF65-F5344CB8AC3E}">
        <p14:creationId xmlns:p14="http://schemas.microsoft.com/office/powerpoint/2010/main" val="423852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3" grpId="0" animBg="1"/>
      <p:bldP spid="14" grpId="0" animBg="1"/>
      <p:bldP spid="15" grpId="0" animBg="1"/>
      <p:bldP spid="16" grpId="0" animBg="1"/>
      <p:bldP spid="17"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Likelihood of No</a:t>
            </a:r>
          </a:p>
        </p:txBody>
      </p:sp>
      <p:graphicFrame>
        <p:nvGraphicFramePr>
          <p:cNvPr id="27" name="Content Placeholder 4"/>
          <p:cNvGraphicFramePr>
            <a:graphicFrameLocks noGrp="1"/>
          </p:cNvGraphicFramePr>
          <p:nvPr>
            <p:ph idx="1"/>
            <p:extLst/>
          </p:nvPr>
        </p:nvGraphicFramePr>
        <p:xfrm>
          <a:off x="655268" y="5125121"/>
          <a:ext cx="2399801" cy="1558715"/>
        </p:xfrm>
        <a:graphic>
          <a:graphicData uri="http://schemas.openxmlformats.org/drawingml/2006/table">
            <a:tbl>
              <a:tblPr>
                <a:tableStyleId>{5C22544A-7EE6-4342-B048-85BDC9FD1C3A}</a:tableStyleId>
              </a:tblPr>
              <a:tblGrid>
                <a:gridCol w="734904">
                  <a:extLst>
                    <a:ext uri="{9D8B030D-6E8A-4147-A177-3AD203B41FA5}">
                      <a16:colId xmlns:a16="http://schemas.microsoft.com/office/drawing/2014/main" val="2460840480"/>
                    </a:ext>
                  </a:extLst>
                </a:gridCol>
                <a:gridCol w="525659">
                  <a:extLst>
                    <a:ext uri="{9D8B030D-6E8A-4147-A177-3AD203B41FA5}">
                      <a16:colId xmlns:a16="http://schemas.microsoft.com/office/drawing/2014/main" val="3731400551"/>
                    </a:ext>
                  </a:extLst>
                </a:gridCol>
                <a:gridCol w="552090">
                  <a:extLst>
                    <a:ext uri="{9D8B030D-6E8A-4147-A177-3AD203B41FA5}">
                      <a16:colId xmlns:a16="http://schemas.microsoft.com/office/drawing/2014/main" val="2402136298"/>
                    </a:ext>
                  </a:extLst>
                </a:gridCol>
                <a:gridCol w="587148">
                  <a:extLst>
                    <a:ext uri="{9D8B030D-6E8A-4147-A177-3AD203B41FA5}">
                      <a16:colId xmlns:a16="http://schemas.microsoft.com/office/drawing/2014/main" val="2377494859"/>
                    </a:ext>
                  </a:extLst>
                </a:gridCol>
              </a:tblGrid>
              <a:tr h="276503">
                <a:tc>
                  <a:txBody>
                    <a:bodyPr/>
                    <a:lstStyle/>
                    <a:p>
                      <a:r>
                        <a:rPr lang="en-US" sz="1200" b="1" dirty="0">
                          <a:latin typeface="Calibri" panose="020F0502020204030204" pitchFamily="34" charset="0"/>
                        </a:rPr>
                        <a:t>Outlook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dirty="0">
                          <a:latin typeface="Calibri" panose="020F050202020403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dirty="0">
                          <a:latin typeface="Calibri" panose="020F050202020403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sz="1200"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49675380"/>
                  </a:ext>
                </a:extLst>
              </a:tr>
              <a:tr h="320553">
                <a:tc>
                  <a:txBody>
                    <a:bodyPr/>
                    <a:lstStyle/>
                    <a:p>
                      <a:r>
                        <a:rPr lang="en-US" sz="1200" dirty="0">
                          <a:latin typeface="Calibri" panose="020F0502020204030204" pitchFamily="34" charset="0"/>
                        </a:rPr>
                        <a:t>Sunny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3672161199"/>
                  </a:ext>
                </a:extLst>
              </a:tr>
              <a:tr h="320553">
                <a:tc>
                  <a:txBody>
                    <a:bodyPr/>
                    <a:lstStyle/>
                    <a:p>
                      <a:r>
                        <a:rPr lang="en-US" sz="1200" dirty="0">
                          <a:latin typeface="Calibri" panose="020F0502020204030204" pitchFamily="34" charset="0"/>
                        </a:rPr>
                        <a:t>Overcast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4/14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3564249112"/>
                  </a:ext>
                </a:extLst>
              </a:tr>
              <a:tr h="3205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Rainy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780034547"/>
                  </a:ext>
                </a:extLst>
              </a:tr>
              <a:tr h="3205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200" dirty="0">
                          <a:latin typeface="Calibri" panose="020F0502020204030204" pitchFamily="34" charset="0"/>
                        </a:rPr>
                        <a:t>9/14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200"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endParaRPr lang="en-US" sz="12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95825684"/>
                  </a:ext>
                </a:extLst>
              </a:tr>
            </a:tbl>
          </a:graphicData>
        </a:graphic>
      </p:graphicFrame>
      <p:graphicFrame>
        <p:nvGraphicFramePr>
          <p:cNvPr id="5" name="Group 214"/>
          <p:cNvGraphicFramePr>
            <a:graphicFrameLocks noGrp="1"/>
          </p:cNvGraphicFramePr>
          <p:nvPr>
            <p:ph sz="half" idx="4294967295"/>
            <p:extLst/>
          </p:nvPr>
        </p:nvGraphicFramePr>
        <p:xfrm>
          <a:off x="0" y="2030413"/>
          <a:ext cx="5461000" cy="686617"/>
        </p:xfrm>
        <a:graphic>
          <a:graphicData uri="http://schemas.openxmlformats.org/drawingml/2006/table">
            <a:tbl>
              <a:tblPr/>
              <a:tblGrid>
                <a:gridCol w="1203325">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3625">
                  <a:extLst>
                    <a:ext uri="{9D8B030D-6E8A-4147-A177-3AD203B41FA5}">
                      <a16:colId xmlns:a16="http://schemas.microsoft.com/office/drawing/2014/main" val="20002"/>
                    </a:ext>
                  </a:extLst>
                </a:gridCol>
                <a:gridCol w="1063625">
                  <a:extLst>
                    <a:ext uri="{9D8B030D-6E8A-4147-A177-3AD203B41FA5}">
                      <a16:colId xmlns:a16="http://schemas.microsoft.com/office/drawing/2014/main" val="20003"/>
                    </a:ext>
                  </a:extLst>
                </a:gridCol>
                <a:gridCol w="1063625">
                  <a:extLst>
                    <a:ext uri="{9D8B030D-6E8A-4147-A177-3AD203B41FA5}">
                      <a16:colId xmlns:a16="http://schemas.microsoft.com/office/drawing/2014/main" val="20004"/>
                    </a:ext>
                  </a:extLst>
                </a:gridCol>
              </a:tblGrid>
              <a:tr h="351331">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Arial" charset="0"/>
                        </a:rPr>
                        <a:t>Outlook</a:t>
                      </a:r>
                      <a:endParaRPr kumimoji="0" lang="en-US" sz="1600" b="0" i="0" u="none" strike="noStrike" cap="none" normalizeH="0" baseline="0" dirty="0">
                        <a:ln>
                          <a:noFill/>
                        </a:ln>
                        <a:solidFill>
                          <a:schemeClr val="tx1"/>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Arial" charset="0"/>
                        </a:rPr>
                        <a:t>Temp</a:t>
                      </a:r>
                      <a:endParaRPr kumimoji="0" lang="en-US" sz="1600" b="0" i="0" u="none" strike="noStrike" cap="none" normalizeH="0" baseline="0" dirty="0">
                        <a:ln>
                          <a:noFill/>
                        </a:ln>
                        <a:solidFill>
                          <a:schemeClr val="tx1"/>
                        </a:solidFill>
                        <a:effectLst/>
                        <a:latin typeface="Calibri" panose="020F0502020204030204" pitchFamily="34" charset="0"/>
                      </a:endParaRPr>
                    </a:p>
                  </a:txBody>
                  <a:tcPr marT="45723" marB="45723" anchor="b" horzOverflow="overflow">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Arial" charset="0"/>
                        </a:rPr>
                        <a:t>Humidity</a:t>
                      </a:r>
                      <a:endParaRPr kumimoji="0" lang="en-US" sz="1600" b="0" i="0" u="none" strike="noStrike" cap="none" normalizeH="0" baseline="0" dirty="0">
                        <a:ln>
                          <a:noFill/>
                        </a:ln>
                        <a:solidFill>
                          <a:schemeClr val="tx1"/>
                        </a:solidFill>
                        <a:effectLst/>
                        <a:latin typeface="Calibri" panose="020F0502020204030204" pitchFamily="34" charset="0"/>
                      </a:endParaRPr>
                    </a:p>
                  </a:txBody>
                  <a:tcPr marT="45723" marB="45723" anchor="b" horzOverflow="overflow">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Arial" charset="0"/>
                        </a:rPr>
                        <a:t>Windy</a:t>
                      </a:r>
                      <a:endParaRPr kumimoji="0" lang="en-US" sz="1600" b="0" i="0" u="none" strike="noStrike" cap="none" normalizeH="0" baseline="0" dirty="0">
                        <a:ln>
                          <a:noFill/>
                        </a:ln>
                        <a:solidFill>
                          <a:schemeClr val="tx1"/>
                        </a:solidFill>
                        <a:effectLst/>
                        <a:latin typeface="Calibri" panose="020F0502020204030204" pitchFamily="34" charset="0"/>
                      </a:endParaRPr>
                    </a:p>
                  </a:txBody>
                  <a:tcPr marT="45723" marB="45723" anchor="b" horzOverflow="overflow">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Arial" charset="0"/>
                        </a:rPr>
                        <a:t>Play?</a:t>
                      </a:r>
                      <a:endParaRPr kumimoji="0" lang="en-US" sz="1600" b="0" i="0" u="none" strike="noStrike" cap="none" normalizeH="0" baseline="0" dirty="0">
                        <a:ln>
                          <a:noFill/>
                        </a:ln>
                        <a:solidFill>
                          <a:schemeClr val="tx1"/>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Sunny</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Cool</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High</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True</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28" name="Content Placeholder 4"/>
          <p:cNvGraphicFramePr>
            <a:graphicFrameLocks/>
          </p:cNvGraphicFramePr>
          <p:nvPr>
            <p:extLst/>
          </p:nvPr>
        </p:nvGraphicFramePr>
        <p:xfrm>
          <a:off x="3149849" y="5129100"/>
          <a:ext cx="2399801" cy="1558716"/>
        </p:xfrm>
        <a:graphic>
          <a:graphicData uri="http://schemas.openxmlformats.org/drawingml/2006/table">
            <a:tbl>
              <a:tblPr>
                <a:tableStyleId>{5C22544A-7EE6-4342-B048-85BDC9FD1C3A}</a:tableStyleId>
              </a:tblPr>
              <a:tblGrid>
                <a:gridCol w="732674">
                  <a:extLst>
                    <a:ext uri="{9D8B030D-6E8A-4147-A177-3AD203B41FA5}">
                      <a16:colId xmlns:a16="http://schemas.microsoft.com/office/drawing/2014/main" val="2460840480"/>
                    </a:ext>
                  </a:extLst>
                </a:gridCol>
                <a:gridCol w="523875">
                  <a:extLst>
                    <a:ext uri="{9D8B030D-6E8A-4147-A177-3AD203B41FA5}">
                      <a16:colId xmlns:a16="http://schemas.microsoft.com/office/drawing/2014/main" val="3731400551"/>
                    </a:ext>
                  </a:extLst>
                </a:gridCol>
                <a:gridCol w="556104">
                  <a:extLst>
                    <a:ext uri="{9D8B030D-6E8A-4147-A177-3AD203B41FA5}">
                      <a16:colId xmlns:a16="http://schemas.microsoft.com/office/drawing/2014/main" val="2402136298"/>
                    </a:ext>
                  </a:extLst>
                </a:gridCol>
                <a:gridCol w="587148">
                  <a:extLst>
                    <a:ext uri="{9D8B030D-6E8A-4147-A177-3AD203B41FA5}">
                      <a16:colId xmlns:a16="http://schemas.microsoft.com/office/drawing/2014/main" val="3812949850"/>
                    </a:ext>
                  </a:extLst>
                </a:gridCol>
              </a:tblGrid>
              <a:tr h="262016">
                <a:tc>
                  <a:txBody>
                    <a:bodyPr/>
                    <a:lstStyle/>
                    <a:p>
                      <a:r>
                        <a:rPr lang="en-US" sz="1200" b="1" dirty="0">
                          <a:latin typeface="Calibri" panose="020F0502020204030204" pitchFamily="34" charset="0"/>
                        </a:rPr>
                        <a:t>Temp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dirty="0">
                          <a:latin typeface="Calibri" panose="020F050202020403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dirty="0">
                          <a:latin typeface="Calibri" panose="020F050202020403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sz="1200"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49675380"/>
                  </a:ext>
                </a:extLst>
              </a:tr>
              <a:tr h="321099">
                <a:tc>
                  <a:txBody>
                    <a:bodyPr/>
                    <a:lstStyle/>
                    <a:p>
                      <a:r>
                        <a:rPr lang="en-US" sz="1200" dirty="0">
                          <a:latin typeface="Calibri" panose="020F0502020204030204" pitchFamily="34" charset="0"/>
                        </a:rPr>
                        <a:t>Hot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4/14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672161199"/>
                  </a:ext>
                </a:extLst>
              </a:tr>
              <a:tr h="321099">
                <a:tc>
                  <a:txBody>
                    <a:bodyPr/>
                    <a:lstStyle/>
                    <a:p>
                      <a:r>
                        <a:rPr lang="en-US" sz="1200" dirty="0">
                          <a:latin typeface="Calibri" panose="020F0502020204030204" pitchFamily="34" charset="0"/>
                        </a:rPr>
                        <a:t>Mild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6/14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564249112"/>
                  </a:ext>
                </a:extLst>
              </a:tr>
              <a:tr h="3210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Cool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4/14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780034547"/>
                  </a:ext>
                </a:extLst>
              </a:tr>
              <a:tr h="3210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sz="1200" dirty="0">
                          <a:latin typeface="Calibri" panose="020F0502020204030204" pitchFamily="34" charset="0"/>
                        </a:rPr>
                        <a:t>9/14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sz="1200"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endParaRPr lang="en-US" sz="12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879004585"/>
                  </a:ext>
                </a:extLst>
              </a:tr>
            </a:tbl>
          </a:graphicData>
        </a:graphic>
      </p:graphicFrame>
      <p:graphicFrame>
        <p:nvGraphicFramePr>
          <p:cNvPr id="29" name="Content Placeholder 4"/>
          <p:cNvGraphicFramePr>
            <a:graphicFrameLocks/>
          </p:cNvGraphicFramePr>
          <p:nvPr>
            <p:extLst>
              <p:ext uri="{D42A27DB-BD31-4B8C-83A1-F6EECF244321}">
                <p14:modId xmlns:p14="http://schemas.microsoft.com/office/powerpoint/2010/main" val="98901579"/>
              </p:ext>
            </p:extLst>
          </p:nvPr>
        </p:nvGraphicFramePr>
        <p:xfrm>
          <a:off x="5644430" y="5125121"/>
          <a:ext cx="2456723" cy="1210824"/>
        </p:xfrm>
        <a:graphic>
          <a:graphicData uri="http://schemas.openxmlformats.org/drawingml/2006/table">
            <a:tbl>
              <a:tblPr>
                <a:tableStyleId>{5C22544A-7EE6-4342-B048-85BDC9FD1C3A}</a:tableStyleId>
              </a:tblPr>
              <a:tblGrid>
                <a:gridCol w="805332">
                  <a:extLst>
                    <a:ext uri="{9D8B030D-6E8A-4147-A177-3AD203B41FA5}">
                      <a16:colId xmlns:a16="http://schemas.microsoft.com/office/drawing/2014/main" val="2460840480"/>
                    </a:ext>
                  </a:extLst>
                </a:gridCol>
                <a:gridCol w="481046">
                  <a:extLst>
                    <a:ext uri="{9D8B030D-6E8A-4147-A177-3AD203B41FA5}">
                      <a16:colId xmlns:a16="http://schemas.microsoft.com/office/drawing/2014/main" val="3731400551"/>
                    </a:ext>
                  </a:extLst>
                </a:gridCol>
                <a:gridCol w="565554">
                  <a:extLst>
                    <a:ext uri="{9D8B030D-6E8A-4147-A177-3AD203B41FA5}">
                      <a16:colId xmlns:a16="http://schemas.microsoft.com/office/drawing/2014/main" val="2402136298"/>
                    </a:ext>
                  </a:extLst>
                </a:gridCol>
                <a:gridCol w="604791">
                  <a:extLst>
                    <a:ext uri="{9D8B030D-6E8A-4147-A177-3AD203B41FA5}">
                      <a16:colId xmlns:a16="http://schemas.microsoft.com/office/drawing/2014/main" val="2688855671"/>
                    </a:ext>
                  </a:extLst>
                </a:gridCol>
              </a:tblGrid>
              <a:tr h="302706">
                <a:tc>
                  <a:txBody>
                    <a:bodyPr/>
                    <a:lstStyle/>
                    <a:p>
                      <a:r>
                        <a:rPr lang="en-US" sz="1200" b="1" dirty="0">
                          <a:latin typeface="Calibri" panose="020F0502020204030204" pitchFamily="34" charset="0"/>
                        </a:rPr>
                        <a:t>Humidity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dirty="0">
                          <a:latin typeface="Calibri" panose="020F050202020403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dirty="0">
                          <a:latin typeface="Calibri" panose="020F050202020403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sz="1200"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49675380"/>
                  </a:ext>
                </a:extLst>
              </a:tr>
              <a:tr h="302706">
                <a:tc>
                  <a:txBody>
                    <a:bodyPr/>
                    <a:lstStyle/>
                    <a:p>
                      <a:r>
                        <a:rPr lang="en-US" sz="1200" dirty="0">
                          <a:latin typeface="Calibri" panose="020F0502020204030204" pitchFamily="34" charset="0"/>
                        </a:rPr>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7/14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672161199"/>
                  </a:ext>
                </a:extLst>
              </a:tr>
              <a:tr h="302706">
                <a:tc>
                  <a:txBody>
                    <a:bodyPr/>
                    <a:lstStyle/>
                    <a:p>
                      <a:r>
                        <a:rPr lang="en-US" sz="1200" dirty="0">
                          <a:latin typeface="Calibri" panose="020F0502020204030204" pitchFamily="34" charset="0"/>
                        </a:rPr>
                        <a:t>Normal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7/14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564249112"/>
                  </a:ext>
                </a:extLst>
              </a:tr>
              <a:tr h="302706">
                <a:tc>
                  <a:txBody>
                    <a:bodyPr/>
                    <a:lstStyle/>
                    <a:p>
                      <a:endParaRPr lang="en-US" sz="12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sz="1200" dirty="0">
                          <a:latin typeface="Calibri" panose="020F0502020204030204" pitchFamily="34" charset="0"/>
                        </a:rPr>
                        <a:t>9/14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sz="1200"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endParaRPr lang="en-US" sz="12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187814560"/>
                  </a:ext>
                </a:extLst>
              </a:tr>
            </a:tbl>
          </a:graphicData>
        </a:graphic>
      </p:graphicFrame>
      <p:graphicFrame>
        <p:nvGraphicFramePr>
          <p:cNvPr id="30" name="Content Placeholder 4"/>
          <p:cNvGraphicFramePr>
            <a:graphicFrameLocks/>
          </p:cNvGraphicFramePr>
          <p:nvPr>
            <p:extLst/>
          </p:nvPr>
        </p:nvGraphicFramePr>
        <p:xfrm>
          <a:off x="8195933" y="5125121"/>
          <a:ext cx="2456724" cy="1210824"/>
        </p:xfrm>
        <a:graphic>
          <a:graphicData uri="http://schemas.openxmlformats.org/drawingml/2006/table">
            <a:tbl>
              <a:tblPr>
                <a:tableStyleId>{5C22544A-7EE6-4342-B048-85BDC9FD1C3A}</a:tableStyleId>
              </a:tblPr>
              <a:tblGrid>
                <a:gridCol w="806692">
                  <a:extLst>
                    <a:ext uri="{9D8B030D-6E8A-4147-A177-3AD203B41FA5}">
                      <a16:colId xmlns:a16="http://schemas.microsoft.com/office/drawing/2014/main" val="2460840480"/>
                    </a:ext>
                  </a:extLst>
                </a:gridCol>
                <a:gridCol w="476250">
                  <a:extLst>
                    <a:ext uri="{9D8B030D-6E8A-4147-A177-3AD203B41FA5}">
                      <a16:colId xmlns:a16="http://schemas.microsoft.com/office/drawing/2014/main" val="3731400551"/>
                    </a:ext>
                  </a:extLst>
                </a:gridCol>
                <a:gridCol w="565150">
                  <a:extLst>
                    <a:ext uri="{9D8B030D-6E8A-4147-A177-3AD203B41FA5}">
                      <a16:colId xmlns:a16="http://schemas.microsoft.com/office/drawing/2014/main" val="2402136298"/>
                    </a:ext>
                  </a:extLst>
                </a:gridCol>
                <a:gridCol w="608632">
                  <a:extLst>
                    <a:ext uri="{9D8B030D-6E8A-4147-A177-3AD203B41FA5}">
                      <a16:colId xmlns:a16="http://schemas.microsoft.com/office/drawing/2014/main" val="743082899"/>
                    </a:ext>
                  </a:extLst>
                </a:gridCol>
              </a:tblGrid>
              <a:tr h="302706">
                <a:tc>
                  <a:txBody>
                    <a:bodyPr/>
                    <a:lstStyle/>
                    <a:p>
                      <a:r>
                        <a:rPr lang="en-US" sz="1200" b="1" dirty="0">
                          <a:latin typeface="Calibri" panose="020F0502020204030204" pitchFamily="34" charset="0"/>
                        </a:rPr>
                        <a:t>Windy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dirty="0">
                          <a:latin typeface="Calibri" panose="020F050202020403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dirty="0">
                          <a:latin typeface="Calibri" panose="020F050202020403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sz="1200"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49675380"/>
                  </a:ext>
                </a:extLst>
              </a:tr>
              <a:tr h="302706">
                <a:tc>
                  <a:txBody>
                    <a:bodyPr/>
                    <a:lstStyle/>
                    <a:p>
                      <a:r>
                        <a:rPr lang="en-US" sz="1200" dirty="0">
                          <a:latin typeface="Calibri" panose="020F050202020403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6/14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672161199"/>
                  </a:ext>
                </a:extLst>
              </a:tr>
              <a:tr h="302706">
                <a:tc>
                  <a:txBody>
                    <a:bodyPr/>
                    <a:lstStyle/>
                    <a:p>
                      <a:r>
                        <a:rPr lang="en-US" sz="1200" dirty="0">
                          <a:latin typeface="Calibri" panose="020F050202020403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8/14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564249112"/>
                  </a:ext>
                </a:extLst>
              </a:tr>
              <a:tr h="302706">
                <a:tc>
                  <a:txBody>
                    <a:bodyPr/>
                    <a:lstStyle/>
                    <a:p>
                      <a:endParaRPr lang="en-US" sz="12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sz="1200" dirty="0">
                          <a:latin typeface="Calibri" panose="020F0502020204030204" pitchFamily="34" charset="0"/>
                        </a:rPr>
                        <a:t>9/14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sz="1200"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endParaRPr lang="en-US" sz="12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346031693"/>
                  </a:ext>
                </a:extLst>
              </a:tr>
            </a:tbl>
          </a:graphicData>
        </a:graphic>
      </p:graphicFrame>
      <mc:AlternateContent xmlns:mc="http://schemas.openxmlformats.org/markup-compatibility/2006" xmlns:a14="http://schemas.microsoft.com/office/drawing/2010/main">
        <mc:Choice Requires="a14">
          <p:sp>
            <p:nvSpPr>
              <p:cNvPr id="6" name="TextBox 5"/>
              <p:cNvSpPr txBox="1"/>
              <p:nvPr/>
            </p:nvSpPr>
            <p:spPr>
              <a:xfrm>
                <a:off x="966072" y="3250562"/>
                <a:ext cx="9280489" cy="265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i="1">
                              <a:latin typeface="Cambria Math" panose="02040503050406030204" pitchFamily="18" charset="0"/>
                            </a:rPr>
                            <m:t>𝐿𝑖𝑘𝑒𝑙𝑖h𝑜𝑜𝑑</m:t>
                          </m:r>
                        </m:e>
                        <m:sub>
                          <m:r>
                            <a:rPr lang="en-US" sz="1600" b="0" i="1" smtClean="0">
                              <a:latin typeface="Cambria Math" panose="02040503050406030204" pitchFamily="18" charset="0"/>
                            </a:rPr>
                            <m:t>𝑁𝑜</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𝑃</m:t>
                          </m:r>
                        </m:e>
                        <m:sub>
                          <m:r>
                            <a:rPr lang="en-US" sz="1600" b="0" i="1" smtClean="0">
                              <a:latin typeface="Cambria Math" panose="02040503050406030204" pitchFamily="18" charset="0"/>
                            </a:rPr>
                            <m:t>𝑂𝑢𝑡𝑙𝑜𝑜𝑘</m:t>
                          </m:r>
                        </m:sub>
                      </m:sSub>
                      <m:r>
                        <a:rPr lang="en-US" sz="1600" b="0" i="1" smtClean="0">
                          <a:latin typeface="Cambria Math" panose="02040503050406030204" pitchFamily="18" charset="0"/>
                        </a:rPr>
                        <m:t>(</m:t>
                      </m:r>
                      <m:r>
                        <a:rPr lang="en-US" sz="1600" b="0" i="1" smtClean="0">
                          <a:latin typeface="Cambria Math" panose="02040503050406030204" pitchFamily="18" charset="0"/>
                        </a:rPr>
                        <m:t>𝑆𝑢𝑛𝑛𝑦</m:t>
                      </m:r>
                      <m:r>
                        <a:rPr lang="en-US" sz="1600" b="0" i="1" smtClean="0">
                          <a:latin typeface="Cambria Math" panose="02040503050406030204" pitchFamily="18" charset="0"/>
                        </a:rPr>
                        <m:t>|</m:t>
                      </m:r>
                      <m:r>
                        <a:rPr lang="en-US" sz="1600" b="0" i="1" smtClean="0">
                          <a:latin typeface="Cambria Math" panose="02040503050406030204" pitchFamily="18" charset="0"/>
                        </a:rPr>
                        <m:t>𝑁𝑜</m:t>
                      </m:r>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b="0" i="1" smtClean="0">
                              <a:latin typeface="Cambria Math" panose="02040503050406030204" pitchFamily="18" charset="0"/>
                            </a:rPr>
                            <m:t>𝑇𝑒𝑚𝑝</m:t>
                          </m:r>
                        </m:sub>
                      </m:sSub>
                      <m:r>
                        <a:rPr lang="en-US" sz="1600" i="1">
                          <a:latin typeface="Cambria Math" panose="02040503050406030204" pitchFamily="18" charset="0"/>
                        </a:rPr>
                        <m:t>(</m:t>
                      </m:r>
                      <m:r>
                        <a:rPr lang="en-US" sz="1600" b="0" i="1" smtClean="0">
                          <a:latin typeface="Cambria Math" panose="02040503050406030204" pitchFamily="18" charset="0"/>
                        </a:rPr>
                        <m:t>𝐶𝑜𝑜𝑙</m:t>
                      </m:r>
                      <m:r>
                        <a:rPr lang="en-US" sz="1600" i="1">
                          <a:latin typeface="Cambria Math" panose="02040503050406030204" pitchFamily="18" charset="0"/>
                        </a:rPr>
                        <m:t>|</m:t>
                      </m:r>
                      <m:r>
                        <a:rPr lang="en-US" sz="1600" b="0" i="1" smtClean="0">
                          <a:latin typeface="Cambria Math" panose="02040503050406030204" pitchFamily="18" charset="0"/>
                        </a:rPr>
                        <m:t>𝑁𝑜</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b="0" i="1" smtClean="0">
                              <a:latin typeface="Cambria Math" panose="02040503050406030204" pitchFamily="18" charset="0"/>
                            </a:rPr>
                            <m:t>𝐻𝑢𝑚𝑖𝑑𝑖𝑡𝑦</m:t>
                          </m:r>
                        </m:sub>
                      </m:sSub>
                      <m:r>
                        <a:rPr lang="en-US" sz="1600" i="1">
                          <a:latin typeface="Cambria Math" panose="02040503050406030204" pitchFamily="18" charset="0"/>
                        </a:rPr>
                        <m:t>(</m:t>
                      </m:r>
                      <m:r>
                        <a:rPr lang="en-US" sz="1600" b="0" i="1" smtClean="0">
                          <a:latin typeface="Cambria Math" panose="02040503050406030204" pitchFamily="18" charset="0"/>
                        </a:rPr>
                        <m:t>𝐻𝑖𝑔h</m:t>
                      </m:r>
                      <m:r>
                        <a:rPr lang="en-US" sz="1600" i="1">
                          <a:latin typeface="Cambria Math" panose="02040503050406030204" pitchFamily="18" charset="0"/>
                        </a:rPr>
                        <m:t>|</m:t>
                      </m:r>
                      <m:r>
                        <a:rPr lang="en-US" sz="1600" b="0" i="1" smtClean="0">
                          <a:latin typeface="Cambria Math" panose="02040503050406030204" pitchFamily="18" charset="0"/>
                        </a:rPr>
                        <m:t>𝑁𝑜</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b="0" i="1" smtClean="0">
                              <a:latin typeface="Cambria Math" panose="02040503050406030204" pitchFamily="18" charset="0"/>
                            </a:rPr>
                            <m:t>𝑊𝑖𝑛𝑑𝑦</m:t>
                          </m:r>
                        </m:sub>
                      </m:sSub>
                      <m:r>
                        <a:rPr lang="en-US" sz="1600" i="1">
                          <a:latin typeface="Cambria Math" panose="02040503050406030204" pitchFamily="18" charset="0"/>
                        </a:rPr>
                        <m:t>(</m:t>
                      </m:r>
                      <m:r>
                        <a:rPr lang="en-US" sz="1600" b="0" i="1" smtClean="0">
                          <a:latin typeface="Cambria Math" panose="02040503050406030204" pitchFamily="18" charset="0"/>
                        </a:rPr>
                        <m:t>𝑇𝑟𝑢𝑒</m:t>
                      </m:r>
                      <m:r>
                        <a:rPr lang="en-US" sz="1600" i="1">
                          <a:latin typeface="Cambria Math" panose="02040503050406030204" pitchFamily="18" charset="0"/>
                        </a:rPr>
                        <m:t>|</m:t>
                      </m:r>
                      <m:r>
                        <a:rPr lang="en-US" sz="1600" b="0" i="1" smtClean="0">
                          <a:latin typeface="Cambria Math" panose="02040503050406030204" pitchFamily="18" charset="0"/>
                        </a:rPr>
                        <m:t>𝑁𝑜</m:t>
                      </m:r>
                      <m:r>
                        <a:rPr lang="en-US" sz="1600" i="1">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𝑃</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𝑁𝑜</m:t>
                      </m:r>
                      <m:r>
                        <a:rPr lang="en-US" sz="1600" b="0" i="1" smtClean="0">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6" name="TextBox 5"/>
              <p:cNvSpPr txBox="1">
                <a:spLocks noRot="1" noChangeAspect="1" noMove="1" noResize="1" noEditPoints="1" noAdjustHandles="1" noChangeArrowheads="1" noChangeShapeType="1" noTextEdit="1"/>
              </p:cNvSpPr>
              <p:nvPr/>
            </p:nvSpPr>
            <p:spPr>
              <a:xfrm>
                <a:off x="966072" y="3250562"/>
                <a:ext cx="9280489" cy="265650"/>
              </a:xfrm>
              <a:prstGeom prst="rect">
                <a:avLst/>
              </a:prstGeom>
              <a:blipFill>
                <a:blip r:embed="rId3"/>
                <a:stretch>
                  <a:fillRect b="-27273"/>
                </a:stretch>
              </a:blipFill>
            </p:spPr>
            <p:txBody>
              <a:bodyPr/>
              <a:lstStyle/>
              <a:p>
                <a:r>
                  <a:rPr lang="en-US">
                    <a:noFill/>
                  </a:rPr>
                  <a:t> </a:t>
                </a:r>
              </a:p>
            </p:txBody>
          </p:sp>
        </mc:Fallback>
      </mc:AlternateContent>
      <p:cxnSp>
        <p:nvCxnSpPr>
          <p:cNvPr id="7" name="Straight Connector 6"/>
          <p:cNvCxnSpPr/>
          <p:nvPr/>
        </p:nvCxnSpPr>
        <p:spPr>
          <a:xfrm>
            <a:off x="2522275" y="3570643"/>
            <a:ext cx="1721921" cy="0"/>
          </a:xfrm>
          <a:prstGeom prst="line">
            <a:avLst/>
          </a:prstGeom>
          <a:ln w="28575">
            <a:solidFill>
              <a:srgbClr val="00854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399623" y="3570408"/>
            <a:ext cx="1423207" cy="0"/>
          </a:xfrm>
          <a:prstGeom prst="line">
            <a:avLst/>
          </a:prstGeom>
          <a:ln w="28575">
            <a:solidFill>
              <a:srgbClr val="00854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025755" y="3570408"/>
            <a:ext cx="1729392" cy="0"/>
          </a:xfrm>
          <a:prstGeom prst="line">
            <a:avLst/>
          </a:prstGeom>
          <a:ln w="28575">
            <a:solidFill>
              <a:srgbClr val="00854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901192" y="3571001"/>
            <a:ext cx="1571421" cy="0"/>
          </a:xfrm>
          <a:prstGeom prst="line">
            <a:avLst/>
          </a:prstGeom>
          <a:ln w="28575">
            <a:solidFill>
              <a:srgbClr val="00854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595044" y="3570408"/>
            <a:ext cx="549620" cy="0"/>
          </a:xfrm>
          <a:prstGeom prst="line">
            <a:avLst/>
          </a:prstGeom>
          <a:ln w="28575">
            <a:solidFill>
              <a:srgbClr val="008542"/>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490047" y="4161995"/>
            <a:ext cx="129644" cy="4392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52117" y="4159889"/>
            <a:ext cx="129644" cy="4392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14187" y="4159889"/>
            <a:ext cx="129644" cy="4392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266732" y="4159889"/>
            <a:ext cx="129644" cy="4392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519276" y="4165600"/>
            <a:ext cx="257701" cy="4392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916110" y="5398898"/>
            <a:ext cx="541340" cy="31829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405973" y="6047759"/>
            <a:ext cx="550202" cy="31494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934860" y="5423036"/>
            <a:ext cx="562769" cy="30241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478834" y="5429251"/>
            <a:ext cx="560516" cy="30241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931723" y="6358519"/>
            <a:ext cx="510114" cy="32531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429259" y="6364981"/>
            <a:ext cx="510114" cy="32531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958940" y="6035799"/>
            <a:ext cx="510114" cy="290621"/>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9504829" y="6047759"/>
            <a:ext cx="510114" cy="26670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p:cNvSpPr txBox="1"/>
              <p:nvPr/>
            </p:nvSpPr>
            <p:spPr>
              <a:xfrm>
                <a:off x="966072" y="4137573"/>
                <a:ext cx="3928961" cy="467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i="1">
                              <a:latin typeface="Cambria Math" panose="02040503050406030204" pitchFamily="18" charset="0"/>
                            </a:rPr>
                            <m:t>𝐿𝑖𝑘𝑒𝑙𝑖h𝑜𝑜𝑑</m:t>
                          </m:r>
                        </m:e>
                        <m:sub>
                          <m:r>
                            <a:rPr lang="en-US" sz="1600" b="0" i="1" smtClean="0">
                              <a:latin typeface="Cambria Math" panose="02040503050406030204" pitchFamily="18" charset="0"/>
                            </a:rPr>
                            <m:t>𝑁𝑜</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5</m:t>
                          </m:r>
                        </m:den>
                      </m:f>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r>
                            <a:rPr lang="en-US" sz="1600" b="0" i="1" smtClean="0">
                              <a:latin typeface="Cambria Math" panose="02040503050406030204" pitchFamily="18" charset="0"/>
                              <a:ea typeface="Cambria Math" panose="02040503050406030204" pitchFamily="18" charset="0"/>
                            </a:rPr>
                            <m:t>5</m:t>
                          </m:r>
                        </m:den>
                      </m:f>
                      <m:r>
                        <a:rPr lang="en-US" sz="1600" i="1">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i="1" smtClean="0">
                              <a:latin typeface="Cambria Math" panose="02040503050406030204" pitchFamily="18" charset="0"/>
                            </a:rPr>
                            <m:t>3</m:t>
                          </m:r>
                        </m:num>
                        <m:den>
                          <m:r>
                            <a:rPr lang="en-US" sz="1600" b="0" i="1" smtClean="0">
                              <a:latin typeface="Cambria Math" panose="02040503050406030204" pitchFamily="18" charset="0"/>
                            </a:rPr>
                            <m:t>5</m:t>
                          </m:r>
                        </m:den>
                      </m:f>
                      <m:r>
                        <a:rPr lang="en-US" sz="1600" i="1">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4</m:t>
                          </m:r>
                        </m:num>
                        <m:den>
                          <m:r>
                            <a:rPr lang="en-US" sz="1600" b="0" i="1" smtClean="0">
                              <a:latin typeface="Cambria Math" panose="02040503050406030204" pitchFamily="18" charset="0"/>
                            </a:rPr>
                            <m:t>5</m:t>
                          </m:r>
                        </m:den>
                      </m:f>
                      <m:r>
                        <a:rPr lang="en-US" sz="1600" i="1">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5</m:t>
                          </m:r>
                        </m:num>
                        <m:den>
                          <m:r>
                            <a:rPr lang="en-US" sz="1600" b="0" i="1" smtClean="0">
                              <a:latin typeface="Cambria Math" panose="02040503050406030204" pitchFamily="18" charset="0"/>
                              <a:ea typeface="Cambria Math" panose="02040503050406030204" pitchFamily="18" charset="0"/>
                            </a:rPr>
                            <m:t>14</m:t>
                          </m:r>
                        </m:den>
                      </m:f>
                      <m:r>
                        <a:rPr lang="en-US" sz="1600" b="0" i="1" smtClean="0">
                          <a:latin typeface="Cambria Math" panose="02040503050406030204" pitchFamily="18" charset="0"/>
                        </a:rPr>
                        <m:t>=0.020571</m:t>
                      </m:r>
                    </m:oMath>
                  </m:oMathPara>
                </a14:m>
                <a:endParaRPr lang="en-US" sz="1600" dirty="0"/>
              </a:p>
            </p:txBody>
          </p:sp>
        </mc:Choice>
        <mc:Fallback xmlns="">
          <p:sp>
            <p:nvSpPr>
              <p:cNvPr id="11" name="TextBox 10"/>
              <p:cNvSpPr txBox="1">
                <a:spLocks noRot="1" noChangeAspect="1" noMove="1" noResize="1" noEditPoints="1" noAdjustHandles="1" noChangeArrowheads="1" noChangeShapeType="1" noTextEdit="1"/>
              </p:cNvSpPr>
              <p:nvPr/>
            </p:nvSpPr>
            <p:spPr>
              <a:xfrm>
                <a:off x="966072" y="4137573"/>
                <a:ext cx="3928961" cy="467629"/>
              </a:xfrm>
              <a:prstGeom prst="rect">
                <a:avLst/>
              </a:prstGeom>
              <a:blipFill>
                <a:blip r:embed="rId4"/>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E41F4BC-01F9-401E-8FFC-62740F5E14FB}" type="slidenum">
              <a:rPr lang="en-US" smtClean="0"/>
              <a:t>17</a:t>
            </a:fld>
            <a:endParaRPr lang="en-US"/>
          </a:p>
        </p:txBody>
      </p:sp>
    </p:spTree>
    <p:extLst>
      <p:ext uri="{BB962C8B-B14F-4D97-AF65-F5344CB8AC3E}">
        <p14:creationId xmlns:p14="http://schemas.microsoft.com/office/powerpoint/2010/main" val="160624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animBg="1"/>
      <p:bldP spid="14" grpId="0" animBg="1"/>
      <p:bldP spid="15" grpId="0" animBg="1"/>
      <p:bldP spid="16" grpId="0" animBg="1"/>
      <p:bldP spid="17" grpId="0" animBg="1"/>
      <p:bldP spid="19" grpId="0" animBg="1"/>
      <p:bldP spid="20" grpId="0" animBg="1"/>
      <p:bldP spid="21" grpId="0" animBg="1"/>
      <p:bldP spid="22" grpId="0" animBg="1"/>
      <p:bldP spid="23" grpId="0" animBg="1"/>
      <p:bldP spid="24" grpId="0" animBg="1"/>
      <p:bldP spid="25" grpId="0" animBg="1"/>
      <p:bldP spid="26"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Standardization</a:t>
            </a:r>
          </a:p>
        </p:txBody>
      </p:sp>
      <mc:AlternateContent xmlns:mc="http://schemas.openxmlformats.org/markup-compatibility/2006" xmlns:a14="http://schemas.microsoft.com/office/drawing/2010/main">
        <mc:Choice Requires="a14">
          <p:sp>
            <p:nvSpPr>
              <p:cNvPr id="5" name="TextBox 4"/>
              <p:cNvSpPr txBox="1"/>
              <p:nvPr/>
            </p:nvSpPr>
            <p:spPr>
              <a:xfrm>
                <a:off x="1261872" y="2197535"/>
                <a:ext cx="8734507" cy="7637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𝑌𝑒𝑠</m:t>
                          </m:r>
                        </m:e>
                      </m:d>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𝐿𝑖𝑘𝑒𝑙𝑖h𝑜𝑜𝑑</m:t>
                              </m:r>
                            </m:e>
                            <m:sub>
                              <m:r>
                                <a:rPr lang="en-US" sz="2400" b="0" i="1" smtClean="0">
                                  <a:latin typeface="Cambria Math" panose="02040503050406030204" pitchFamily="18" charset="0"/>
                                </a:rPr>
                                <m:t>𝑌𝑒𝑠</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𝐿𝑖𝑘𝑒𝑙𝑖h𝑜𝑜𝑑</m:t>
                              </m:r>
                            </m:e>
                            <m:sub>
                              <m:r>
                                <a:rPr lang="en-US" sz="2400" b="0" i="1" smtClean="0">
                                  <a:latin typeface="Cambria Math" panose="02040503050406030204" pitchFamily="18" charset="0"/>
                                </a:rPr>
                                <m:t>𝑌𝑒𝑠</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𝐿𝑖𝑘𝑒𝑙𝑖h𝑜𝑜𝑑</m:t>
                              </m:r>
                            </m:e>
                            <m:sub>
                              <m:r>
                                <a:rPr lang="en-US" sz="2400" b="0" i="1" smtClean="0">
                                  <a:latin typeface="Cambria Math" panose="02040503050406030204" pitchFamily="18" charset="0"/>
                                </a:rPr>
                                <m:t>𝑁𝑜</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0.005291</m:t>
                          </m:r>
                        </m:num>
                        <m:den>
                          <m:r>
                            <a:rPr lang="en-US" sz="2400" b="0" i="1" smtClean="0">
                              <a:latin typeface="Cambria Math" panose="02040503050406030204" pitchFamily="18" charset="0"/>
                            </a:rPr>
                            <m:t>0.005291+0.020571</m:t>
                          </m:r>
                        </m:den>
                      </m:f>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261872" y="2197535"/>
                <a:ext cx="8734507" cy="7637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261871" y="3196096"/>
                <a:ext cx="26619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𝑌𝑒𝑠</m:t>
                          </m:r>
                        </m:e>
                      </m:d>
                      <m:r>
                        <a:rPr lang="en-US" sz="2400" i="1">
                          <a:latin typeface="Cambria Math" panose="02040503050406030204" pitchFamily="18" charset="0"/>
                        </a:rPr>
                        <m:t>=0.204583</m:t>
                      </m:r>
                    </m:oMath>
                  </m:oMathPara>
                </a14:m>
                <a:endParaRPr dirty="0"/>
              </a:p>
            </p:txBody>
          </p:sp>
        </mc:Choice>
        <mc:Fallback xmlns="">
          <p:sp>
            <p:nvSpPr>
              <p:cNvPr id="6" name="TextBox 5"/>
              <p:cNvSpPr txBox="1">
                <a:spLocks noRot="1" noChangeAspect="1" noMove="1" noResize="1" noEditPoints="1" noAdjustHandles="1" noChangeArrowheads="1" noChangeShapeType="1" noTextEdit="1"/>
              </p:cNvSpPr>
              <p:nvPr/>
            </p:nvSpPr>
            <p:spPr>
              <a:xfrm>
                <a:off x="1261871" y="3196096"/>
                <a:ext cx="2661947" cy="369332"/>
              </a:xfrm>
              <a:prstGeom prst="rect">
                <a:avLst/>
              </a:prstGeom>
              <a:blipFill>
                <a:blip r:embed="rId4"/>
                <a:stretch>
                  <a:fillRect l="-2059" r="-2517"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261871" y="3797613"/>
                <a:ext cx="8643585" cy="7637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𝑁𝑜</m:t>
                          </m:r>
                        </m:e>
                      </m:d>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𝐿𝑖𝑘𝑒𝑙𝑖h𝑜𝑜𝑑</m:t>
                              </m:r>
                            </m:e>
                            <m:sub>
                              <m:r>
                                <a:rPr lang="en-US" sz="2400" b="0" i="1" smtClean="0">
                                  <a:latin typeface="Cambria Math" panose="02040503050406030204" pitchFamily="18" charset="0"/>
                                </a:rPr>
                                <m:t>𝑁𝑜</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𝐿𝑖𝑘𝑒𝑙𝑖h𝑜𝑜𝑑</m:t>
                              </m:r>
                            </m:e>
                            <m:sub>
                              <m:r>
                                <a:rPr lang="en-US" sz="2400" b="0" i="1" smtClean="0">
                                  <a:latin typeface="Cambria Math" panose="02040503050406030204" pitchFamily="18" charset="0"/>
                                </a:rPr>
                                <m:t>𝑌𝑒𝑠</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𝐿𝑖𝑘𝑒𝑙𝑖h𝑜𝑜𝑑</m:t>
                              </m:r>
                            </m:e>
                            <m:sub>
                              <m:r>
                                <a:rPr lang="en-US" sz="2400" b="0" i="1" smtClean="0">
                                  <a:latin typeface="Cambria Math" panose="02040503050406030204" pitchFamily="18" charset="0"/>
                                </a:rPr>
                                <m:t>𝑁𝑜</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0.020571</m:t>
                          </m:r>
                        </m:num>
                        <m:den>
                          <m:r>
                            <a:rPr lang="en-US" sz="2400" b="0" i="1" smtClean="0">
                              <a:latin typeface="Cambria Math" panose="02040503050406030204" pitchFamily="18" charset="0"/>
                            </a:rPr>
                            <m:t>0.005291+0.020571</m:t>
                          </m:r>
                        </m:den>
                      </m:f>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1261871" y="3797613"/>
                <a:ext cx="8643585" cy="7637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261871" y="4796119"/>
                <a:ext cx="2587055" cy="6463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ar-AE" sz="2400" b="0" i="1" smtClean="0">
                          <a:latin typeface="Cambria Math" panose="02040503050406030204" pitchFamily="18" charset="0"/>
                        </a:rPr>
                        <m:t>𝑃</m:t>
                      </m:r>
                      <m:d>
                        <m:dPr>
                          <m:ctrlPr>
                            <a:rPr lang="ar-AE" sz="2400" b="0" i="1" smtClean="0">
                              <a:latin typeface="Cambria Math" panose="02040503050406030204" pitchFamily="18" charset="0"/>
                            </a:rPr>
                          </m:ctrlPr>
                        </m:dPr>
                        <m:e>
                          <m:r>
                            <a:rPr lang="ar-AE" sz="2400" b="0" i="1" smtClean="0">
                              <a:latin typeface="Cambria Math" panose="02040503050406030204" pitchFamily="18" charset="0"/>
                            </a:rPr>
                            <m:t>𝑁𝑜</m:t>
                          </m:r>
                        </m:e>
                      </m:d>
                      <m:r>
                        <a:rPr lang="ar-AE" sz="2400" i="1">
                          <a:latin typeface="Cambria Math" panose="02040503050406030204" pitchFamily="18" charset="0"/>
                        </a:rPr>
                        <m:t>=</m:t>
                      </m:r>
                      <m:r>
                        <a:rPr lang="ar-AE" sz="2400" i="1">
                          <a:latin typeface="Cambria Math" panose="02040503050406030204" pitchFamily="18" charset="0"/>
                        </a:rPr>
                        <m:t>0</m:t>
                      </m:r>
                      <m:r>
                        <a:rPr lang="ar-AE" sz="2400" i="1">
                          <a:latin typeface="Cambria Math" panose="02040503050406030204" pitchFamily="18" charset="0"/>
                        </a:rPr>
                        <m:t>.</m:t>
                      </m:r>
                      <m:r>
                        <a:rPr lang="ar-AE" sz="2400" i="1" smtClean="0">
                          <a:latin typeface="Cambria Math" panose="02040503050406030204" pitchFamily="18" charset="0"/>
                        </a:rPr>
                        <m:t>7</m:t>
                      </m:r>
                      <m:r>
                        <a:rPr lang="en-US" sz="2400" b="0" i="1" smtClean="0">
                          <a:latin typeface="Cambria Math" panose="02040503050406030204" pitchFamily="18" charset="0"/>
                        </a:rPr>
                        <m:t>95417</m:t>
                      </m:r>
                    </m:oMath>
                  </m:oMathPara>
                </a14:m>
                <a:endParaRPr lang="ar-AE" dirty="0"/>
              </a:p>
              <a:p>
                <a:endParaRPr dirty="0"/>
              </a:p>
            </p:txBody>
          </p:sp>
        </mc:Choice>
        <mc:Fallback xmlns="">
          <p:sp>
            <p:nvSpPr>
              <p:cNvPr id="8" name="TextBox 7"/>
              <p:cNvSpPr txBox="1">
                <a:spLocks noRot="1" noChangeAspect="1" noMove="1" noResize="1" noEditPoints="1" noAdjustHandles="1" noChangeArrowheads="1" noChangeShapeType="1" noTextEdit="1"/>
              </p:cNvSpPr>
              <p:nvPr/>
            </p:nvSpPr>
            <p:spPr>
              <a:xfrm>
                <a:off x="1261871" y="4796119"/>
                <a:ext cx="2587055" cy="646331"/>
              </a:xfrm>
              <a:prstGeom prst="rect">
                <a:avLst/>
              </a:prstGeom>
              <a:blipFill>
                <a:blip r:embed="rId6"/>
                <a:stretch>
                  <a:fillRect l="-1887" r="-235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E41F4BC-01F9-401E-8FFC-62740F5E14FB}" type="slidenum">
              <a:rPr lang="en-US" smtClean="0"/>
              <a:t>18</a:t>
            </a:fld>
            <a:endParaRPr lang="en-US"/>
          </a:p>
        </p:txBody>
      </p:sp>
    </p:spTree>
    <p:extLst>
      <p:ext uri="{BB962C8B-B14F-4D97-AF65-F5344CB8AC3E}">
        <p14:creationId xmlns:p14="http://schemas.microsoft.com/office/powerpoint/2010/main" val="1682227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Overcast Days?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11264113"/>
              </p:ext>
            </p:extLst>
          </p:nvPr>
        </p:nvGraphicFramePr>
        <p:xfrm>
          <a:off x="1261871" y="2163933"/>
          <a:ext cx="3279114" cy="1884604"/>
        </p:xfrm>
        <a:graphic>
          <a:graphicData uri="http://schemas.openxmlformats.org/drawingml/2006/table">
            <a:tbl>
              <a:tblPr>
                <a:tableStyleId>{5C22544A-7EE6-4342-B048-85BDC9FD1C3A}</a:tableStyleId>
              </a:tblPr>
              <a:tblGrid>
                <a:gridCol w="1358754">
                  <a:extLst>
                    <a:ext uri="{9D8B030D-6E8A-4147-A177-3AD203B41FA5}">
                      <a16:colId xmlns:a16="http://schemas.microsoft.com/office/drawing/2014/main" val="2460840480"/>
                    </a:ext>
                  </a:extLst>
                </a:gridCol>
                <a:gridCol w="677518">
                  <a:extLst>
                    <a:ext uri="{9D8B030D-6E8A-4147-A177-3AD203B41FA5}">
                      <a16:colId xmlns:a16="http://schemas.microsoft.com/office/drawing/2014/main" val="3731400551"/>
                    </a:ext>
                  </a:extLst>
                </a:gridCol>
                <a:gridCol w="621421">
                  <a:extLst>
                    <a:ext uri="{9D8B030D-6E8A-4147-A177-3AD203B41FA5}">
                      <a16:colId xmlns:a16="http://schemas.microsoft.com/office/drawing/2014/main" val="2402136298"/>
                    </a:ext>
                  </a:extLst>
                </a:gridCol>
                <a:gridCol w="621421">
                  <a:extLst>
                    <a:ext uri="{9D8B030D-6E8A-4147-A177-3AD203B41FA5}">
                      <a16:colId xmlns:a16="http://schemas.microsoft.com/office/drawing/2014/main" val="2377494859"/>
                    </a:ext>
                  </a:extLst>
                </a:gridCol>
              </a:tblGrid>
              <a:tr h="224950">
                <a:tc>
                  <a:txBody>
                    <a:bodyPr/>
                    <a:lstStyle/>
                    <a:p>
                      <a:r>
                        <a:rPr lang="en-US" b="1" dirty="0">
                          <a:latin typeface="Calibri" panose="020F0502020204030204" pitchFamily="34" charset="0"/>
                        </a:rPr>
                        <a:t>Outlook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a:latin typeface="Calibri" panose="020F050202020403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a:latin typeface="Calibri" panose="020F050202020403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49675380"/>
                  </a:ext>
                </a:extLst>
              </a:tr>
              <a:tr h="224950">
                <a:tc>
                  <a:txBody>
                    <a:bodyPr/>
                    <a:lstStyle/>
                    <a:p>
                      <a:r>
                        <a:rPr lang="en-US" dirty="0">
                          <a:latin typeface="Calibri" panose="020F0502020204030204" pitchFamily="34" charset="0"/>
                        </a:rPr>
                        <a:t>Sunny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1800" kern="1200" dirty="0">
                          <a:solidFill>
                            <a:schemeClr val="dk1"/>
                          </a:solidFill>
                          <a:latin typeface="Calibri" panose="020F0502020204030204" pitchFamily="34" charset="0"/>
                          <a:ea typeface="+mn-ea"/>
                          <a:cs typeface="+mn-cs"/>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672161199"/>
                  </a:ext>
                </a:extLst>
              </a:tr>
              <a:tr h="224950">
                <a:tc>
                  <a:txBody>
                    <a:bodyPr/>
                    <a:lstStyle/>
                    <a:p>
                      <a:r>
                        <a:rPr lang="en-US" dirty="0">
                          <a:latin typeface="Calibri" panose="020F0502020204030204" pitchFamily="34" charset="0"/>
                        </a:rPr>
                        <a:t>Overcast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1800" kern="1200" dirty="0">
                          <a:solidFill>
                            <a:schemeClr val="dk1"/>
                          </a:solidFill>
                          <a:latin typeface="Calibri" panose="020F0502020204030204" pitchFamily="34" charset="0"/>
                          <a:ea typeface="+mn-ea"/>
                          <a:cs typeface="+mn-cs"/>
                        </a:rPr>
                        <a:t>4/14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564249112"/>
                  </a:ext>
                </a:extLst>
              </a:tr>
              <a:tr h="393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Rainy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1800" kern="1200" dirty="0">
                          <a:solidFill>
                            <a:schemeClr val="dk1"/>
                          </a:solidFill>
                          <a:latin typeface="Calibri" panose="020F0502020204030204" pitchFamily="34" charset="0"/>
                          <a:ea typeface="+mn-ea"/>
                          <a:cs typeface="+mn-cs"/>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780034547"/>
                  </a:ext>
                </a:extLst>
              </a:tr>
              <a:tr h="393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latin typeface="Calibri" panose="020F0502020204030204" pitchFamily="34" charset="0"/>
                        </a:rPr>
                        <a:t>9/14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endParaRPr 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095825684"/>
                  </a:ext>
                </a:extLst>
              </a:tr>
            </a:tbl>
          </a:graphicData>
        </a:graphic>
      </p:graphicFrame>
      <p:graphicFrame>
        <p:nvGraphicFramePr>
          <p:cNvPr id="6" name="Content Placeholder 4"/>
          <p:cNvGraphicFramePr>
            <a:graphicFrameLocks/>
          </p:cNvGraphicFramePr>
          <p:nvPr>
            <p:extLst>
              <p:ext uri="{D42A27DB-BD31-4B8C-83A1-F6EECF244321}">
                <p14:modId xmlns:p14="http://schemas.microsoft.com/office/powerpoint/2010/main" val="3429134075"/>
              </p:ext>
            </p:extLst>
          </p:nvPr>
        </p:nvGraphicFramePr>
        <p:xfrm>
          <a:off x="6479432" y="2163933"/>
          <a:ext cx="3279114" cy="1884604"/>
        </p:xfrm>
        <a:graphic>
          <a:graphicData uri="http://schemas.openxmlformats.org/drawingml/2006/table">
            <a:tbl>
              <a:tblPr>
                <a:tableStyleId>{5C22544A-7EE6-4342-B048-85BDC9FD1C3A}</a:tableStyleId>
              </a:tblPr>
              <a:tblGrid>
                <a:gridCol w="1358754">
                  <a:extLst>
                    <a:ext uri="{9D8B030D-6E8A-4147-A177-3AD203B41FA5}">
                      <a16:colId xmlns:a16="http://schemas.microsoft.com/office/drawing/2014/main" val="2460840480"/>
                    </a:ext>
                  </a:extLst>
                </a:gridCol>
                <a:gridCol w="677518">
                  <a:extLst>
                    <a:ext uri="{9D8B030D-6E8A-4147-A177-3AD203B41FA5}">
                      <a16:colId xmlns:a16="http://schemas.microsoft.com/office/drawing/2014/main" val="3731400551"/>
                    </a:ext>
                  </a:extLst>
                </a:gridCol>
                <a:gridCol w="621421">
                  <a:extLst>
                    <a:ext uri="{9D8B030D-6E8A-4147-A177-3AD203B41FA5}">
                      <a16:colId xmlns:a16="http://schemas.microsoft.com/office/drawing/2014/main" val="2402136298"/>
                    </a:ext>
                  </a:extLst>
                </a:gridCol>
                <a:gridCol w="621421">
                  <a:extLst>
                    <a:ext uri="{9D8B030D-6E8A-4147-A177-3AD203B41FA5}">
                      <a16:colId xmlns:a16="http://schemas.microsoft.com/office/drawing/2014/main" val="3812949850"/>
                    </a:ext>
                  </a:extLst>
                </a:gridCol>
              </a:tblGrid>
              <a:tr h="224950">
                <a:tc>
                  <a:txBody>
                    <a:bodyPr/>
                    <a:lstStyle/>
                    <a:p>
                      <a:r>
                        <a:rPr lang="en-US" b="1" dirty="0">
                          <a:latin typeface="Calibri" panose="020F0502020204030204" pitchFamily="34" charset="0"/>
                        </a:rPr>
                        <a:t>Temp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a:latin typeface="Calibri" panose="020F050202020403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a:latin typeface="Calibri" panose="020F050202020403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49675380"/>
                  </a:ext>
                </a:extLst>
              </a:tr>
              <a:tr h="224950">
                <a:tc>
                  <a:txBody>
                    <a:bodyPr/>
                    <a:lstStyle/>
                    <a:p>
                      <a:r>
                        <a:rPr lang="en-US" dirty="0">
                          <a:latin typeface="Calibri" panose="020F0502020204030204" pitchFamily="34" charset="0"/>
                        </a:rPr>
                        <a:t>Hot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4/14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672161199"/>
                  </a:ext>
                </a:extLst>
              </a:tr>
              <a:tr h="224950">
                <a:tc>
                  <a:txBody>
                    <a:bodyPr/>
                    <a:lstStyle/>
                    <a:p>
                      <a:r>
                        <a:rPr lang="en-US" dirty="0">
                          <a:latin typeface="Calibri" panose="020F0502020204030204" pitchFamily="34" charset="0"/>
                        </a:rPr>
                        <a:t>Mild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6/14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564249112"/>
                  </a:ext>
                </a:extLst>
              </a:tr>
              <a:tr h="393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Cool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4/14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780034547"/>
                  </a:ext>
                </a:extLst>
              </a:tr>
              <a:tr h="393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dirty="0">
                          <a:latin typeface="Calibri" panose="020F0502020204030204" pitchFamily="34" charset="0"/>
                        </a:rPr>
                        <a:t>9/14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endParaRPr 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879004585"/>
                  </a:ext>
                </a:extLst>
              </a:tr>
            </a:tbl>
          </a:graphicData>
        </a:graphic>
      </p:graphicFrame>
      <p:graphicFrame>
        <p:nvGraphicFramePr>
          <p:cNvPr id="7" name="Content Placeholder 4"/>
          <p:cNvGraphicFramePr>
            <a:graphicFrameLocks/>
          </p:cNvGraphicFramePr>
          <p:nvPr>
            <p:extLst>
              <p:ext uri="{D42A27DB-BD31-4B8C-83A1-F6EECF244321}">
                <p14:modId xmlns:p14="http://schemas.microsoft.com/office/powerpoint/2010/main" val="2327854754"/>
              </p:ext>
            </p:extLst>
          </p:nvPr>
        </p:nvGraphicFramePr>
        <p:xfrm>
          <a:off x="1261870" y="4681258"/>
          <a:ext cx="3279114" cy="1463040"/>
        </p:xfrm>
        <a:graphic>
          <a:graphicData uri="http://schemas.openxmlformats.org/drawingml/2006/table">
            <a:tbl>
              <a:tblPr>
                <a:tableStyleId>{5C22544A-7EE6-4342-B048-85BDC9FD1C3A}</a:tableStyleId>
              </a:tblPr>
              <a:tblGrid>
                <a:gridCol w="1358754">
                  <a:extLst>
                    <a:ext uri="{9D8B030D-6E8A-4147-A177-3AD203B41FA5}">
                      <a16:colId xmlns:a16="http://schemas.microsoft.com/office/drawing/2014/main" val="2460840480"/>
                    </a:ext>
                  </a:extLst>
                </a:gridCol>
                <a:gridCol w="677518">
                  <a:extLst>
                    <a:ext uri="{9D8B030D-6E8A-4147-A177-3AD203B41FA5}">
                      <a16:colId xmlns:a16="http://schemas.microsoft.com/office/drawing/2014/main" val="3731400551"/>
                    </a:ext>
                  </a:extLst>
                </a:gridCol>
                <a:gridCol w="621421">
                  <a:extLst>
                    <a:ext uri="{9D8B030D-6E8A-4147-A177-3AD203B41FA5}">
                      <a16:colId xmlns:a16="http://schemas.microsoft.com/office/drawing/2014/main" val="2402136298"/>
                    </a:ext>
                  </a:extLst>
                </a:gridCol>
                <a:gridCol w="621421">
                  <a:extLst>
                    <a:ext uri="{9D8B030D-6E8A-4147-A177-3AD203B41FA5}">
                      <a16:colId xmlns:a16="http://schemas.microsoft.com/office/drawing/2014/main" val="2688855671"/>
                    </a:ext>
                  </a:extLst>
                </a:gridCol>
              </a:tblGrid>
              <a:tr h="224950">
                <a:tc>
                  <a:txBody>
                    <a:bodyPr/>
                    <a:lstStyle/>
                    <a:p>
                      <a:r>
                        <a:rPr lang="en-US" b="1" dirty="0">
                          <a:latin typeface="Calibri" panose="020F0502020204030204" pitchFamily="34" charset="0"/>
                        </a:rPr>
                        <a:t>Humidity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a:latin typeface="Calibri" panose="020F050202020403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a:latin typeface="Calibri" panose="020F050202020403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49675380"/>
                  </a:ext>
                </a:extLst>
              </a:tr>
              <a:tr h="224950">
                <a:tc>
                  <a:txBody>
                    <a:bodyPr/>
                    <a:lstStyle/>
                    <a:p>
                      <a:r>
                        <a:rPr lang="en-US" dirty="0">
                          <a:latin typeface="Calibri" panose="020F0502020204030204" pitchFamily="34" charset="0"/>
                        </a:rPr>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7/14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672161199"/>
                  </a:ext>
                </a:extLst>
              </a:tr>
              <a:tr h="224950">
                <a:tc>
                  <a:txBody>
                    <a:bodyPr/>
                    <a:lstStyle/>
                    <a:p>
                      <a:r>
                        <a:rPr lang="en-US" dirty="0">
                          <a:latin typeface="Calibri" panose="020F0502020204030204" pitchFamily="34" charset="0"/>
                        </a:rPr>
                        <a:t>Normal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7/14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564249112"/>
                  </a:ext>
                </a:extLst>
              </a:tr>
              <a:tr h="224950">
                <a:tc>
                  <a:txBody>
                    <a:bodyPr/>
                    <a:lstStyle/>
                    <a:p>
                      <a:endParaRPr 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dirty="0">
                          <a:latin typeface="Calibri" panose="020F0502020204030204" pitchFamily="34" charset="0"/>
                        </a:rPr>
                        <a:t>9/14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endParaRPr 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187814560"/>
                  </a:ext>
                </a:extLst>
              </a:tr>
            </a:tbl>
          </a:graphicData>
        </a:graphic>
      </p:graphicFrame>
      <p:graphicFrame>
        <p:nvGraphicFramePr>
          <p:cNvPr id="8" name="Content Placeholder 4"/>
          <p:cNvGraphicFramePr>
            <a:graphicFrameLocks/>
          </p:cNvGraphicFramePr>
          <p:nvPr>
            <p:extLst>
              <p:ext uri="{D42A27DB-BD31-4B8C-83A1-F6EECF244321}">
                <p14:modId xmlns:p14="http://schemas.microsoft.com/office/powerpoint/2010/main" val="1844770458"/>
              </p:ext>
            </p:extLst>
          </p:nvPr>
        </p:nvGraphicFramePr>
        <p:xfrm>
          <a:off x="6479431" y="4681258"/>
          <a:ext cx="3279114" cy="1463040"/>
        </p:xfrm>
        <a:graphic>
          <a:graphicData uri="http://schemas.openxmlformats.org/drawingml/2006/table">
            <a:tbl>
              <a:tblPr>
                <a:tableStyleId>{5C22544A-7EE6-4342-B048-85BDC9FD1C3A}</a:tableStyleId>
              </a:tblPr>
              <a:tblGrid>
                <a:gridCol w="1358754">
                  <a:extLst>
                    <a:ext uri="{9D8B030D-6E8A-4147-A177-3AD203B41FA5}">
                      <a16:colId xmlns:a16="http://schemas.microsoft.com/office/drawing/2014/main" val="2460840480"/>
                    </a:ext>
                  </a:extLst>
                </a:gridCol>
                <a:gridCol w="677518">
                  <a:extLst>
                    <a:ext uri="{9D8B030D-6E8A-4147-A177-3AD203B41FA5}">
                      <a16:colId xmlns:a16="http://schemas.microsoft.com/office/drawing/2014/main" val="3731400551"/>
                    </a:ext>
                  </a:extLst>
                </a:gridCol>
                <a:gridCol w="621421">
                  <a:extLst>
                    <a:ext uri="{9D8B030D-6E8A-4147-A177-3AD203B41FA5}">
                      <a16:colId xmlns:a16="http://schemas.microsoft.com/office/drawing/2014/main" val="2402136298"/>
                    </a:ext>
                  </a:extLst>
                </a:gridCol>
                <a:gridCol w="621421">
                  <a:extLst>
                    <a:ext uri="{9D8B030D-6E8A-4147-A177-3AD203B41FA5}">
                      <a16:colId xmlns:a16="http://schemas.microsoft.com/office/drawing/2014/main" val="743082899"/>
                    </a:ext>
                  </a:extLst>
                </a:gridCol>
              </a:tblGrid>
              <a:tr h="224950">
                <a:tc>
                  <a:txBody>
                    <a:bodyPr/>
                    <a:lstStyle/>
                    <a:p>
                      <a:r>
                        <a:rPr lang="en-US" b="1" dirty="0">
                          <a:latin typeface="Calibri" panose="020F0502020204030204" pitchFamily="34" charset="0"/>
                        </a:rPr>
                        <a:t>Windy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a:latin typeface="Calibri" panose="020F050202020403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a:latin typeface="Calibri" panose="020F050202020403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49675380"/>
                  </a:ext>
                </a:extLst>
              </a:tr>
              <a:tr h="224950">
                <a:tc>
                  <a:txBody>
                    <a:bodyPr/>
                    <a:lstStyle/>
                    <a:p>
                      <a:r>
                        <a:rPr lang="en-US" dirty="0">
                          <a:latin typeface="Calibri" panose="020F050202020403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6/14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672161199"/>
                  </a:ext>
                </a:extLst>
              </a:tr>
              <a:tr h="224950">
                <a:tc>
                  <a:txBody>
                    <a:bodyPr/>
                    <a:lstStyle/>
                    <a:p>
                      <a:r>
                        <a:rPr lang="en-US" dirty="0">
                          <a:latin typeface="Calibri" panose="020F050202020403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8/14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564249112"/>
                  </a:ext>
                </a:extLst>
              </a:tr>
              <a:tr h="224950">
                <a:tc>
                  <a:txBody>
                    <a:bodyPr/>
                    <a:lstStyle/>
                    <a:p>
                      <a:endParaRPr 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dirty="0">
                          <a:latin typeface="Calibri" panose="020F0502020204030204" pitchFamily="34" charset="0"/>
                        </a:rPr>
                        <a:t>9/14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endParaRPr 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346031693"/>
                  </a:ext>
                </a:extLst>
              </a:tr>
            </a:tbl>
          </a:graphicData>
        </a:graphic>
      </p:graphicFrame>
      <p:sp>
        <p:nvSpPr>
          <p:cNvPr id="9" name="Oval 8"/>
          <p:cNvSpPr/>
          <p:nvPr/>
        </p:nvSpPr>
        <p:spPr>
          <a:xfrm>
            <a:off x="3308979" y="2905298"/>
            <a:ext cx="593845" cy="363596"/>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815857" y="2132989"/>
            <a:ext cx="2525237" cy="954107"/>
            <a:chOff x="3815857" y="2132989"/>
            <a:chExt cx="2525237" cy="954107"/>
          </a:xfrm>
        </p:grpSpPr>
        <p:sp>
          <p:nvSpPr>
            <p:cNvPr id="11" name="TextBox 10"/>
            <p:cNvSpPr txBox="1"/>
            <p:nvPr/>
          </p:nvSpPr>
          <p:spPr>
            <a:xfrm>
              <a:off x="4679323" y="2132989"/>
              <a:ext cx="1661771" cy="954107"/>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This is a problem!</a:t>
              </a:r>
              <a:endParaRPr lang="en-US" sz="2400" b="1" dirty="0">
                <a:latin typeface="Calibri" panose="020F0502020204030204" pitchFamily="34" charset="0"/>
                <a:cs typeface="Calibri" panose="020F0502020204030204" pitchFamily="34" charset="0"/>
              </a:endParaRPr>
            </a:p>
          </p:txBody>
        </p:sp>
        <p:cxnSp>
          <p:nvCxnSpPr>
            <p:cNvPr id="12" name="Straight Arrow Connector 11"/>
            <p:cNvCxnSpPr>
              <a:stCxn id="11" idx="1"/>
              <a:endCxn id="9" idx="7"/>
            </p:cNvCxnSpPr>
            <p:nvPr/>
          </p:nvCxnSpPr>
          <p:spPr>
            <a:xfrm flipH="1">
              <a:off x="3815857" y="2610043"/>
              <a:ext cx="863466" cy="348502"/>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2"/>
          </p:nvPr>
        </p:nvSpPr>
        <p:spPr/>
        <p:txBody>
          <a:bodyPr/>
          <a:lstStyle/>
          <a:p>
            <a:fld id="{DE41F4BC-01F9-401E-8FFC-62740F5E14FB}" type="slidenum">
              <a:rPr lang="en-US" smtClean="0"/>
              <a:t>19</a:t>
            </a:fld>
            <a:endParaRPr lang="en-US"/>
          </a:p>
        </p:txBody>
      </p:sp>
    </p:spTree>
    <p:extLst>
      <p:ext uri="{BB962C8B-B14F-4D97-AF65-F5344CB8AC3E}">
        <p14:creationId xmlns:p14="http://schemas.microsoft.com/office/powerpoint/2010/main" val="112377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is Invaluable to Data Analysts</a:t>
            </a:r>
          </a:p>
        </p:txBody>
      </p:sp>
      <p:sp>
        <p:nvSpPr>
          <p:cNvPr id="3" name="Content Placeholder 2"/>
          <p:cNvSpPr>
            <a:spLocks noGrp="1"/>
          </p:cNvSpPr>
          <p:nvPr>
            <p:ph idx="1"/>
          </p:nvPr>
        </p:nvSpPr>
        <p:spPr>
          <a:xfrm>
            <a:off x="2450427" y="2898990"/>
            <a:ext cx="7291146" cy="1060021"/>
          </a:xfrm>
        </p:spPr>
        <p:txBody>
          <a:bodyPr anchor="ctr">
            <a:normAutofit/>
          </a:bodyPr>
          <a:lstStyle/>
          <a:p>
            <a:pPr marL="0" indent="0" algn="ctr">
              <a:buNone/>
            </a:pPr>
            <a:r>
              <a:rPr lang="en-US" sz="2400" dirty="0"/>
              <a:t>But to us, probability is the very guide of life.</a:t>
            </a:r>
          </a:p>
          <a:p>
            <a:pPr marL="0" indent="0" algn="ctr">
              <a:buNone/>
            </a:pPr>
            <a:r>
              <a:rPr lang="en-US" sz="2400" b="1" dirty="0"/>
              <a:t>Bishop Joseph Butler</a:t>
            </a:r>
          </a:p>
        </p:txBody>
      </p:sp>
      <p:sp>
        <p:nvSpPr>
          <p:cNvPr id="4" name="Slide Number Placeholder 3"/>
          <p:cNvSpPr>
            <a:spLocks noGrp="1"/>
          </p:cNvSpPr>
          <p:nvPr>
            <p:ph type="sldNum" sz="quarter" idx="12"/>
          </p:nvPr>
        </p:nvSpPr>
        <p:spPr/>
        <p:txBody>
          <a:bodyPr/>
          <a:lstStyle/>
          <a:p>
            <a:fld id="{DE41F4BC-01F9-401E-8FFC-62740F5E14FB}" type="slidenum">
              <a:rPr lang="en-US" smtClean="0"/>
              <a:t>2</a:t>
            </a:fld>
            <a:endParaRPr lang="en-US"/>
          </a:p>
        </p:txBody>
      </p:sp>
    </p:spTree>
    <p:extLst>
      <p:ext uri="{BB962C8B-B14F-4D97-AF65-F5344CB8AC3E}">
        <p14:creationId xmlns:p14="http://schemas.microsoft.com/office/powerpoint/2010/main" val="532196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p:cNvSpPr txBox="1"/>
              <p:nvPr/>
            </p:nvSpPr>
            <p:spPr>
              <a:xfrm>
                <a:off x="918447" y="4137573"/>
                <a:ext cx="3315203" cy="467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i="1">
                              <a:latin typeface="Cambria Math" panose="02040503050406030204" pitchFamily="18" charset="0"/>
                            </a:rPr>
                            <m:t>𝐿𝑖𝑘𝑒𝑙𝑖h𝑜𝑜𝑑</m:t>
                          </m:r>
                        </m:e>
                        <m:sub>
                          <m:r>
                            <a:rPr lang="en-US" sz="1600" b="0" i="1" smtClean="0">
                              <a:latin typeface="Cambria Math" panose="02040503050406030204" pitchFamily="18" charset="0"/>
                            </a:rPr>
                            <m:t>𝑁𝑜</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0</m:t>
                          </m:r>
                        </m:num>
                        <m:den>
                          <m:r>
                            <a:rPr lang="en-US" sz="1600" b="0" i="1" smtClean="0">
                              <a:latin typeface="Cambria Math" panose="02040503050406030204" pitchFamily="18" charset="0"/>
                            </a:rPr>
                            <m:t>5</m:t>
                          </m:r>
                        </m:den>
                      </m:f>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r>
                            <a:rPr lang="en-US" sz="1600" b="0" i="1" smtClean="0">
                              <a:latin typeface="Cambria Math" panose="02040503050406030204" pitchFamily="18" charset="0"/>
                              <a:ea typeface="Cambria Math" panose="02040503050406030204" pitchFamily="18" charset="0"/>
                            </a:rPr>
                            <m:t>5</m:t>
                          </m:r>
                        </m:den>
                      </m:f>
                      <m:r>
                        <a:rPr lang="en-US" sz="1600" i="1">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i="1" smtClean="0">
                              <a:latin typeface="Cambria Math" panose="02040503050406030204" pitchFamily="18" charset="0"/>
                            </a:rPr>
                            <m:t>3</m:t>
                          </m:r>
                        </m:num>
                        <m:den>
                          <m:r>
                            <a:rPr lang="en-US" sz="1600" b="0" i="1" smtClean="0">
                              <a:latin typeface="Cambria Math" panose="02040503050406030204" pitchFamily="18" charset="0"/>
                            </a:rPr>
                            <m:t>5</m:t>
                          </m:r>
                        </m:den>
                      </m:f>
                      <m:r>
                        <a:rPr lang="en-US" sz="1600" i="1">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rPr>
                          </m:ctrlPr>
                        </m:fPr>
                        <m:num>
                          <m:r>
                            <a:rPr lang="en-US" sz="1600" i="1" smtClean="0">
                              <a:latin typeface="Cambria Math" panose="02040503050406030204" pitchFamily="18" charset="0"/>
                            </a:rPr>
                            <m:t>3</m:t>
                          </m:r>
                        </m:num>
                        <m:den>
                          <m:r>
                            <a:rPr lang="en-US" sz="1600" b="0" i="1" smtClean="0">
                              <a:latin typeface="Cambria Math" panose="02040503050406030204" pitchFamily="18" charset="0"/>
                            </a:rPr>
                            <m:t>5</m:t>
                          </m:r>
                        </m:den>
                      </m:f>
                      <m:r>
                        <a:rPr lang="en-US" sz="1600" i="1">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5</m:t>
                          </m:r>
                        </m:num>
                        <m:den>
                          <m:r>
                            <a:rPr lang="en-US" sz="1600" b="0" i="1" smtClean="0">
                              <a:latin typeface="Cambria Math" panose="02040503050406030204" pitchFamily="18" charset="0"/>
                              <a:ea typeface="Cambria Math" panose="02040503050406030204" pitchFamily="18" charset="0"/>
                            </a:rPr>
                            <m:t>14</m:t>
                          </m:r>
                        </m:den>
                      </m:f>
                      <m:r>
                        <a:rPr lang="en-US" sz="1600" b="0" i="1" smtClean="0">
                          <a:latin typeface="Cambria Math" panose="02040503050406030204" pitchFamily="18" charset="0"/>
                        </a:rPr>
                        <m:t>=0.0</m:t>
                      </m:r>
                    </m:oMath>
                  </m:oMathPara>
                </a14:m>
                <a:endParaRPr lang="en-US" sz="1600" dirty="0"/>
              </a:p>
            </p:txBody>
          </p:sp>
        </mc:Choice>
        <mc:Fallback xmlns="">
          <p:sp>
            <p:nvSpPr>
              <p:cNvPr id="11" name="TextBox 10"/>
              <p:cNvSpPr txBox="1">
                <a:spLocks noRot="1" noChangeAspect="1" noMove="1" noResize="1" noEditPoints="1" noAdjustHandles="1" noChangeArrowheads="1" noChangeShapeType="1" noTextEdit="1"/>
              </p:cNvSpPr>
              <p:nvPr/>
            </p:nvSpPr>
            <p:spPr>
              <a:xfrm>
                <a:off x="918447" y="4137573"/>
                <a:ext cx="3315203" cy="467629"/>
              </a:xfrm>
              <a:prstGeom prst="rect">
                <a:avLst/>
              </a:prstGeom>
              <a:blipFill>
                <a:blip r:embed="rId3"/>
                <a:stretch>
                  <a:fillRect/>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Likelihood of Overcast No</a:t>
            </a:r>
          </a:p>
        </p:txBody>
      </p:sp>
      <p:graphicFrame>
        <p:nvGraphicFramePr>
          <p:cNvPr id="27" name="Content Placeholder 4"/>
          <p:cNvGraphicFramePr>
            <a:graphicFrameLocks noGrp="1"/>
          </p:cNvGraphicFramePr>
          <p:nvPr>
            <p:ph idx="1"/>
            <p:extLst/>
          </p:nvPr>
        </p:nvGraphicFramePr>
        <p:xfrm>
          <a:off x="655268" y="5125121"/>
          <a:ext cx="2399801" cy="1558715"/>
        </p:xfrm>
        <a:graphic>
          <a:graphicData uri="http://schemas.openxmlformats.org/drawingml/2006/table">
            <a:tbl>
              <a:tblPr>
                <a:tableStyleId>{5C22544A-7EE6-4342-B048-85BDC9FD1C3A}</a:tableStyleId>
              </a:tblPr>
              <a:tblGrid>
                <a:gridCol w="734904">
                  <a:extLst>
                    <a:ext uri="{9D8B030D-6E8A-4147-A177-3AD203B41FA5}">
                      <a16:colId xmlns:a16="http://schemas.microsoft.com/office/drawing/2014/main" val="2460840480"/>
                    </a:ext>
                  </a:extLst>
                </a:gridCol>
                <a:gridCol w="525659">
                  <a:extLst>
                    <a:ext uri="{9D8B030D-6E8A-4147-A177-3AD203B41FA5}">
                      <a16:colId xmlns:a16="http://schemas.microsoft.com/office/drawing/2014/main" val="3731400551"/>
                    </a:ext>
                  </a:extLst>
                </a:gridCol>
                <a:gridCol w="552090">
                  <a:extLst>
                    <a:ext uri="{9D8B030D-6E8A-4147-A177-3AD203B41FA5}">
                      <a16:colId xmlns:a16="http://schemas.microsoft.com/office/drawing/2014/main" val="2402136298"/>
                    </a:ext>
                  </a:extLst>
                </a:gridCol>
                <a:gridCol w="587148">
                  <a:extLst>
                    <a:ext uri="{9D8B030D-6E8A-4147-A177-3AD203B41FA5}">
                      <a16:colId xmlns:a16="http://schemas.microsoft.com/office/drawing/2014/main" val="2377494859"/>
                    </a:ext>
                  </a:extLst>
                </a:gridCol>
              </a:tblGrid>
              <a:tr h="276503">
                <a:tc>
                  <a:txBody>
                    <a:bodyPr/>
                    <a:lstStyle/>
                    <a:p>
                      <a:r>
                        <a:rPr lang="en-US" sz="1200" b="1" dirty="0">
                          <a:latin typeface="Calibri" panose="020F0502020204030204" pitchFamily="34" charset="0"/>
                        </a:rPr>
                        <a:t>Outlook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dirty="0">
                          <a:latin typeface="Calibri" panose="020F050202020403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dirty="0">
                          <a:latin typeface="Calibri" panose="020F050202020403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sz="1200"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49675380"/>
                  </a:ext>
                </a:extLst>
              </a:tr>
              <a:tr h="320553">
                <a:tc>
                  <a:txBody>
                    <a:bodyPr/>
                    <a:lstStyle/>
                    <a:p>
                      <a:r>
                        <a:rPr lang="en-US" sz="1200" dirty="0">
                          <a:latin typeface="Calibri" panose="020F0502020204030204" pitchFamily="34" charset="0"/>
                        </a:rPr>
                        <a:t>Sunny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3672161199"/>
                  </a:ext>
                </a:extLst>
              </a:tr>
              <a:tr h="320553">
                <a:tc>
                  <a:txBody>
                    <a:bodyPr/>
                    <a:lstStyle/>
                    <a:p>
                      <a:r>
                        <a:rPr lang="en-US" sz="1200" dirty="0">
                          <a:latin typeface="Calibri" panose="020F0502020204030204" pitchFamily="34" charset="0"/>
                        </a:rPr>
                        <a:t>Overcast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4/14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3564249112"/>
                  </a:ext>
                </a:extLst>
              </a:tr>
              <a:tr h="3205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Rainy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780034547"/>
                  </a:ext>
                </a:extLst>
              </a:tr>
              <a:tr h="3205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200" dirty="0">
                          <a:latin typeface="Calibri" panose="020F0502020204030204" pitchFamily="34" charset="0"/>
                        </a:rPr>
                        <a:t>9/14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200"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endParaRPr lang="en-US" sz="12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95825684"/>
                  </a:ext>
                </a:extLst>
              </a:tr>
            </a:tbl>
          </a:graphicData>
        </a:graphic>
      </p:graphicFrame>
      <p:graphicFrame>
        <p:nvGraphicFramePr>
          <p:cNvPr id="5" name="Group 214"/>
          <p:cNvGraphicFramePr>
            <a:graphicFrameLocks noGrp="1"/>
          </p:cNvGraphicFramePr>
          <p:nvPr>
            <p:ph sz="half" idx="4294967295"/>
            <p:extLst>
              <p:ext uri="{D42A27DB-BD31-4B8C-83A1-F6EECF244321}">
                <p14:modId xmlns:p14="http://schemas.microsoft.com/office/powerpoint/2010/main" val="1472863649"/>
              </p:ext>
            </p:extLst>
          </p:nvPr>
        </p:nvGraphicFramePr>
        <p:xfrm>
          <a:off x="0" y="2030413"/>
          <a:ext cx="5461000" cy="686617"/>
        </p:xfrm>
        <a:graphic>
          <a:graphicData uri="http://schemas.openxmlformats.org/drawingml/2006/table">
            <a:tbl>
              <a:tblPr/>
              <a:tblGrid>
                <a:gridCol w="1203325">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3625">
                  <a:extLst>
                    <a:ext uri="{9D8B030D-6E8A-4147-A177-3AD203B41FA5}">
                      <a16:colId xmlns:a16="http://schemas.microsoft.com/office/drawing/2014/main" val="20002"/>
                    </a:ext>
                  </a:extLst>
                </a:gridCol>
                <a:gridCol w="1063625">
                  <a:extLst>
                    <a:ext uri="{9D8B030D-6E8A-4147-A177-3AD203B41FA5}">
                      <a16:colId xmlns:a16="http://schemas.microsoft.com/office/drawing/2014/main" val="20003"/>
                    </a:ext>
                  </a:extLst>
                </a:gridCol>
                <a:gridCol w="1063625">
                  <a:extLst>
                    <a:ext uri="{9D8B030D-6E8A-4147-A177-3AD203B41FA5}">
                      <a16:colId xmlns:a16="http://schemas.microsoft.com/office/drawing/2014/main" val="20004"/>
                    </a:ext>
                  </a:extLst>
                </a:gridCol>
              </a:tblGrid>
              <a:tr h="351331">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Arial" charset="0"/>
                        </a:rPr>
                        <a:t>Outlook</a:t>
                      </a:r>
                      <a:endParaRPr kumimoji="0" lang="en-US" sz="1600" b="0" i="0" u="none" strike="noStrike" cap="none" normalizeH="0" baseline="0" dirty="0">
                        <a:ln>
                          <a:noFill/>
                        </a:ln>
                        <a:solidFill>
                          <a:schemeClr val="tx1"/>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Arial" charset="0"/>
                        </a:rPr>
                        <a:t>Temp</a:t>
                      </a:r>
                      <a:endParaRPr kumimoji="0" lang="en-US" sz="1600" b="0" i="0" u="none" strike="noStrike" cap="none" normalizeH="0" baseline="0" dirty="0">
                        <a:ln>
                          <a:noFill/>
                        </a:ln>
                        <a:solidFill>
                          <a:schemeClr val="tx1"/>
                        </a:solidFill>
                        <a:effectLst/>
                        <a:latin typeface="Calibri" panose="020F0502020204030204" pitchFamily="34" charset="0"/>
                      </a:endParaRPr>
                    </a:p>
                  </a:txBody>
                  <a:tcPr marT="45723" marB="45723" anchor="b" horzOverflow="overflow">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Arial" charset="0"/>
                        </a:rPr>
                        <a:t>Humidity</a:t>
                      </a:r>
                      <a:endParaRPr kumimoji="0" lang="en-US" sz="1600" b="0" i="0" u="none" strike="noStrike" cap="none" normalizeH="0" baseline="0" dirty="0">
                        <a:ln>
                          <a:noFill/>
                        </a:ln>
                        <a:solidFill>
                          <a:schemeClr val="tx1"/>
                        </a:solidFill>
                        <a:effectLst/>
                        <a:latin typeface="Calibri" panose="020F0502020204030204" pitchFamily="34" charset="0"/>
                      </a:endParaRPr>
                    </a:p>
                  </a:txBody>
                  <a:tcPr marT="45723" marB="45723" anchor="b" horzOverflow="overflow">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Arial" charset="0"/>
                        </a:rPr>
                        <a:t>Windy</a:t>
                      </a:r>
                      <a:endParaRPr kumimoji="0" lang="en-US" sz="1600" b="0" i="0" u="none" strike="noStrike" cap="none" normalizeH="0" baseline="0" dirty="0">
                        <a:ln>
                          <a:noFill/>
                        </a:ln>
                        <a:solidFill>
                          <a:schemeClr val="tx1"/>
                        </a:solidFill>
                        <a:effectLst/>
                        <a:latin typeface="Calibri" panose="020F0502020204030204" pitchFamily="34" charset="0"/>
                      </a:endParaRPr>
                    </a:p>
                  </a:txBody>
                  <a:tcPr marT="45723" marB="45723" anchor="b" horzOverflow="overflow">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Arial" charset="0"/>
                        </a:rPr>
                        <a:t>Play?</a:t>
                      </a:r>
                      <a:endParaRPr kumimoji="0" lang="en-US" sz="1600" b="0" i="0" u="none" strike="noStrike" cap="none" normalizeH="0" baseline="0" dirty="0">
                        <a:ln>
                          <a:noFill/>
                        </a:ln>
                        <a:solidFill>
                          <a:schemeClr val="tx1"/>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Overcast</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Cool</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High</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True</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28" name="Content Placeholder 4"/>
          <p:cNvGraphicFramePr>
            <a:graphicFrameLocks/>
          </p:cNvGraphicFramePr>
          <p:nvPr>
            <p:extLst/>
          </p:nvPr>
        </p:nvGraphicFramePr>
        <p:xfrm>
          <a:off x="3149849" y="5129100"/>
          <a:ext cx="2399801" cy="1558716"/>
        </p:xfrm>
        <a:graphic>
          <a:graphicData uri="http://schemas.openxmlformats.org/drawingml/2006/table">
            <a:tbl>
              <a:tblPr>
                <a:tableStyleId>{5C22544A-7EE6-4342-B048-85BDC9FD1C3A}</a:tableStyleId>
              </a:tblPr>
              <a:tblGrid>
                <a:gridCol w="732674">
                  <a:extLst>
                    <a:ext uri="{9D8B030D-6E8A-4147-A177-3AD203B41FA5}">
                      <a16:colId xmlns:a16="http://schemas.microsoft.com/office/drawing/2014/main" val="2460840480"/>
                    </a:ext>
                  </a:extLst>
                </a:gridCol>
                <a:gridCol w="523875">
                  <a:extLst>
                    <a:ext uri="{9D8B030D-6E8A-4147-A177-3AD203B41FA5}">
                      <a16:colId xmlns:a16="http://schemas.microsoft.com/office/drawing/2014/main" val="3731400551"/>
                    </a:ext>
                  </a:extLst>
                </a:gridCol>
                <a:gridCol w="556104">
                  <a:extLst>
                    <a:ext uri="{9D8B030D-6E8A-4147-A177-3AD203B41FA5}">
                      <a16:colId xmlns:a16="http://schemas.microsoft.com/office/drawing/2014/main" val="2402136298"/>
                    </a:ext>
                  </a:extLst>
                </a:gridCol>
                <a:gridCol w="587148">
                  <a:extLst>
                    <a:ext uri="{9D8B030D-6E8A-4147-A177-3AD203B41FA5}">
                      <a16:colId xmlns:a16="http://schemas.microsoft.com/office/drawing/2014/main" val="3812949850"/>
                    </a:ext>
                  </a:extLst>
                </a:gridCol>
              </a:tblGrid>
              <a:tr h="262016">
                <a:tc>
                  <a:txBody>
                    <a:bodyPr/>
                    <a:lstStyle/>
                    <a:p>
                      <a:r>
                        <a:rPr lang="en-US" sz="1200" b="1" dirty="0">
                          <a:latin typeface="Calibri" panose="020F0502020204030204" pitchFamily="34" charset="0"/>
                        </a:rPr>
                        <a:t>Temp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dirty="0">
                          <a:latin typeface="Calibri" panose="020F050202020403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dirty="0">
                          <a:latin typeface="Calibri" panose="020F050202020403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sz="1200"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49675380"/>
                  </a:ext>
                </a:extLst>
              </a:tr>
              <a:tr h="321099">
                <a:tc>
                  <a:txBody>
                    <a:bodyPr/>
                    <a:lstStyle/>
                    <a:p>
                      <a:r>
                        <a:rPr lang="en-US" sz="1200" dirty="0">
                          <a:latin typeface="Calibri" panose="020F0502020204030204" pitchFamily="34" charset="0"/>
                        </a:rPr>
                        <a:t>Hot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4/14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672161199"/>
                  </a:ext>
                </a:extLst>
              </a:tr>
              <a:tr h="321099">
                <a:tc>
                  <a:txBody>
                    <a:bodyPr/>
                    <a:lstStyle/>
                    <a:p>
                      <a:r>
                        <a:rPr lang="en-US" sz="1200" dirty="0">
                          <a:latin typeface="Calibri" panose="020F0502020204030204" pitchFamily="34" charset="0"/>
                        </a:rPr>
                        <a:t>Mild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6/14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564249112"/>
                  </a:ext>
                </a:extLst>
              </a:tr>
              <a:tr h="3210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Cool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4/14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780034547"/>
                  </a:ext>
                </a:extLst>
              </a:tr>
              <a:tr h="3210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sz="1200" dirty="0">
                          <a:latin typeface="Calibri" panose="020F0502020204030204" pitchFamily="34" charset="0"/>
                        </a:rPr>
                        <a:t>9/14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sz="1200"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endParaRPr lang="en-US" sz="12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879004585"/>
                  </a:ext>
                </a:extLst>
              </a:tr>
            </a:tbl>
          </a:graphicData>
        </a:graphic>
      </p:graphicFrame>
      <p:graphicFrame>
        <p:nvGraphicFramePr>
          <p:cNvPr id="29" name="Content Placeholder 4"/>
          <p:cNvGraphicFramePr>
            <a:graphicFrameLocks/>
          </p:cNvGraphicFramePr>
          <p:nvPr>
            <p:extLst/>
          </p:nvPr>
        </p:nvGraphicFramePr>
        <p:xfrm>
          <a:off x="5644430" y="5125121"/>
          <a:ext cx="2456723" cy="1210824"/>
        </p:xfrm>
        <a:graphic>
          <a:graphicData uri="http://schemas.openxmlformats.org/drawingml/2006/table">
            <a:tbl>
              <a:tblPr>
                <a:tableStyleId>{5C22544A-7EE6-4342-B048-85BDC9FD1C3A}</a:tableStyleId>
              </a:tblPr>
              <a:tblGrid>
                <a:gridCol w="805332">
                  <a:extLst>
                    <a:ext uri="{9D8B030D-6E8A-4147-A177-3AD203B41FA5}">
                      <a16:colId xmlns:a16="http://schemas.microsoft.com/office/drawing/2014/main" val="2460840480"/>
                    </a:ext>
                  </a:extLst>
                </a:gridCol>
                <a:gridCol w="481046">
                  <a:extLst>
                    <a:ext uri="{9D8B030D-6E8A-4147-A177-3AD203B41FA5}">
                      <a16:colId xmlns:a16="http://schemas.microsoft.com/office/drawing/2014/main" val="3731400551"/>
                    </a:ext>
                  </a:extLst>
                </a:gridCol>
                <a:gridCol w="565554">
                  <a:extLst>
                    <a:ext uri="{9D8B030D-6E8A-4147-A177-3AD203B41FA5}">
                      <a16:colId xmlns:a16="http://schemas.microsoft.com/office/drawing/2014/main" val="2402136298"/>
                    </a:ext>
                  </a:extLst>
                </a:gridCol>
                <a:gridCol w="604791">
                  <a:extLst>
                    <a:ext uri="{9D8B030D-6E8A-4147-A177-3AD203B41FA5}">
                      <a16:colId xmlns:a16="http://schemas.microsoft.com/office/drawing/2014/main" val="2688855671"/>
                    </a:ext>
                  </a:extLst>
                </a:gridCol>
              </a:tblGrid>
              <a:tr h="302706">
                <a:tc>
                  <a:txBody>
                    <a:bodyPr/>
                    <a:lstStyle/>
                    <a:p>
                      <a:r>
                        <a:rPr lang="en-US" sz="1200" b="1" dirty="0">
                          <a:latin typeface="Calibri" panose="020F0502020204030204" pitchFamily="34" charset="0"/>
                        </a:rPr>
                        <a:t>Humidity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dirty="0">
                          <a:latin typeface="Calibri" panose="020F050202020403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dirty="0">
                          <a:latin typeface="Calibri" panose="020F050202020403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sz="1200"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49675380"/>
                  </a:ext>
                </a:extLst>
              </a:tr>
              <a:tr h="302706">
                <a:tc>
                  <a:txBody>
                    <a:bodyPr/>
                    <a:lstStyle/>
                    <a:p>
                      <a:r>
                        <a:rPr lang="en-US" sz="1200" dirty="0">
                          <a:latin typeface="Calibri" panose="020F0502020204030204" pitchFamily="34" charset="0"/>
                        </a:rPr>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6/14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672161199"/>
                  </a:ext>
                </a:extLst>
              </a:tr>
              <a:tr h="302706">
                <a:tc>
                  <a:txBody>
                    <a:bodyPr/>
                    <a:lstStyle/>
                    <a:p>
                      <a:r>
                        <a:rPr lang="en-US" sz="1200" dirty="0">
                          <a:latin typeface="Calibri" panose="020F0502020204030204" pitchFamily="34" charset="0"/>
                        </a:rPr>
                        <a:t>Normal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8/14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564249112"/>
                  </a:ext>
                </a:extLst>
              </a:tr>
              <a:tr h="302706">
                <a:tc>
                  <a:txBody>
                    <a:bodyPr/>
                    <a:lstStyle/>
                    <a:p>
                      <a:endParaRPr lang="en-US" sz="12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sz="1200" dirty="0">
                          <a:latin typeface="Calibri" panose="020F0502020204030204" pitchFamily="34" charset="0"/>
                        </a:rPr>
                        <a:t>9/14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sz="1200"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endParaRPr lang="en-US" sz="12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187814560"/>
                  </a:ext>
                </a:extLst>
              </a:tr>
            </a:tbl>
          </a:graphicData>
        </a:graphic>
      </p:graphicFrame>
      <p:graphicFrame>
        <p:nvGraphicFramePr>
          <p:cNvPr id="30" name="Content Placeholder 4"/>
          <p:cNvGraphicFramePr>
            <a:graphicFrameLocks/>
          </p:cNvGraphicFramePr>
          <p:nvPr>
            <p:extLst/>
          </p:nvPr>
        </p:nvGraphicFramePr>
        <p:xfrm>
          <a:off x="8195933" y="5125121"/>
          <a:ext cx="2456724" cy="1210824"/>
        </p:xfrm>
        <a:graphic>
          <a:graphicData uri="http://schemas.openxmlformats.org/drawingml/2006/table">
            <a:tbl>
              <a:tblPr>
                <a:tableStyleId>{5C22544A-7EE6-4342-B048-85BDC9FD1C3A}</a:tableStyleId>
              </a:tblPr>
              <a:tblGrid>
                <a:gridCol w="806692">
                  <a:extLst>
                    <a:ext uri="{9D8B030D-6E8A-4147-A177-3AD203B41FA5}">
                      <a16:colId xmlns:a16="http://schemas.microsoft.com/office/drawing/2014/main" val="2460840480"/>
                    </a:ext>
                  </a:extLst>
                </a:gridCol>
                <a:gridCol w="476250">
                  <a:extLst>
                    <a:ext uri="{9D8B030D-6E8A-4147-A177-3AD203B41FA5}">
                      <a16:colId xmlns:a16="http://schemas.microsoft.com/office/drawing/2014/main" val="3731400551"/>
                    </a:ext>
                  </a:extLst>
                </a:gridCol>
                <a:gridCol w="565150">
                  <a:extLst>
                    <a:ext uri="{9D8B030D-6E8A-4147-A177-3AD203B41FA5}">
                      <a16:colId xmlns:a16="http://schemas.microsoft.com/office/drawing/2014/main" val="2402136298"/>
                    </a:ext>
                  </a:extLst>
                </a:gridCol>
                <a:gridCol w="608632">
                  <a:extLst>
                    <a:ext uri="{9D8B030D-6E8A-4147-A177-3AD203B41FA5}">
                      <a16:colId xmlns:a16="http://schemas.microsoft.com/office/drawing/2014/main" val="743082899"/>
                    </a:ext>
                  </a:extLst>
                </a:gridCol>
              </a:tblGrid>
              <a:tr h="302706">
                <a:tc>
                  <a:txBody>
                    <a:bodyPr/>
                    <a:lstStyle/>
                    <a:p>
                      <a:r>
                        <a:rPr lang="en-US" sz="1200" b="1" dirty="0">
                          <a:latin typeface="Calibri" panose="020F0502020204030204" pitchFamily="34" charset="0"/>
                        </a:rPr>
                        <a:t>Windy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dirty="0">
                          <a:latin typeface="Calibri" panose="020F050202020403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dirty="0">
                          <a:latin typeface="Calibri" panose="020F050202020403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sz="1200"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49675380"/>
                  </a:ext>
                </a:extLst>
              </a:tr>
              <a:tr h="302706">
                <a:tc>
                  <a:txBody>
                    <a:bodyPr/>
                    <a:lstStyle/>
                    <a:p>
                      <a:r>
                        <a:rPr lang="en-US" sz="1200" dirty="0">
                          <a:latin typeface="Calibri" panose="020F050202020403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6/14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672161199"/>
                  </a:ext>
                </a:extLst>
              </a:tr>
              <a:tr h="302706">
                <a:tc>
                  <a:txBody>
                    <a:bodyPr/>
                    <a:lstStyle/>
                    <a:p>
                      <a:r>
                        <a:rPr lang="en-US" sz="1200" dirty="0">
                          <a:latin typeface="Calibri" panose="020F050202020403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alibri" panose="020F0502020204030204" pitchFamily="34" charset="0"/>
                        </a:rPr>
                        <a:t>8/14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564249112"/>
                  </a:ext>
                </a:extLst>
              </a:tr>
              <a:tr h="302706">
                <a:tc>
                  <a:txBody>
                    <a:bodyPr/>
                    <a:lstStyle/>
                    <a:p>
                      <a:endParaRPr lang="en-US" sz="12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sz="1200" dirty="0">
                          <a:latin typeface="Calibri" panose="020F0502020204030204" pitchFamily="34" charset="0"/>
                        </a:rPr>
                        <a:t>9/14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sz="1200"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endParaRPr lang="en-US" sz="12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346031693"/>
                  </a:ext>
                </a:extLst>
              </a:tr>
            </a:tbl>
          </a:graphicData>
        </a:graphic>
      </p:graphicFrame>
      <mc:AlternateContent xmlns:mc="http://schemas.openxmlformats.org/markup-compatibility/2006" xmlns:a14="http://schemas.microsoft.com/office/drawing/2010/main">
        <mc:Choice Requires="a14">
          <p:sp>
            <p:nvSpPr>
              <p:cNvPr id="6" name="TextBox 5"/>
              <p:cNvSpPr txBox="1"/>
              <p:nvPr/>
            </p:nvSpPr>
            <p:spPr>
              <a:xfrm>
                <a:off x="966072" y="3250562"/>
                <a:ext cx="9400073" cy="265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i="1">
                              <a:latin typeface="Cambria Math" panose="02040503050406030204" pitchFamily="18" charset="0"/>
                            </a:rPr>
                            <m:t>𝐿𝑖𝑘𝑒𝑙𝑖h𝑜𝑜𝑑</m:t>
                          </m:r>
                        </m:e>
                        <m:sub>
                          <m:r>
                            <a:rPr lang="en-US" sz="1600" b="0" i="1" smtClean="0">
                              <a:latin typeface="Cambria Math" panose="02040503050406030204" pitchFamily="18" charset="0"/>
                            </a:rPr>
                            <m:t>𝑁𝑜</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𝑃</m:t>
                          </m:r>
                        </m:e>
                        <m:sub>
                          <m:r>
                            <a:rPr lang="en-US" sz="1600" b="0" i="1" smtClean="0">
                              <a:latin typeface="Cambria Math" panose="02040503050406030204" pitchFamily="18" charset="0"/>
                            </a:rPr>
                            <m:t>𝑂𝑢𝑡𝑙𝑜𝑜𝑘</m:t>
                          </m:r>
                        </m:sub>
                      </m:sSub>
                      <m:r>
                        <a:rPr lang="en-US" sz="1600" b="0" i="1" smtClean="0">
                          <a:latin typeface="Cambria Math" panose="02040503050406030204" pitchFamily="18" charset="0"/>
                        </a:rPr>
                        <m:t>(</m:t>
                      </m:r>
                      <m:r>
                        <a:rPr lang="en-US" sz="1600" b="0" i="1" smtClean="0">
                          <a:latin typeface="Cambria Math" panose="02040503050406030204" pitchFamily="18" charset="0"/>
                        </a:rPr>
                        <m:t>𝑂𝑣𝑒𝑟𝑐𝑎𝑠𝑡</m:t>
                      </m:r>
                      <m:r>
                        <a:rPr lang="en-US" sz="1600" b="0" i="1" smtClean="0">
                          <a:latin typeface="Cambria Math" panose="02040503050406030204" pitchFamily="18" charset="0"/>
                        </a:rPr>
                        <m:t>|</m:t>
                      </m:r>
                      <m:r>
                        <a:rPr lang="en-US" sz="1600" b="0" i="1" smtClean="0">
                          <a:latin typeface="Cambria Math" panose="02040503050406030204" pitchFamily="18" charset="0"/>
                        </a:rPr>
                        <m:t>𝑁𝑜</m:t>
                      </m:r>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b="0" i="1" smtClean="0">
                              <a:latin typeface="Cambria Math" panose="02040503050406030204" pitchFamily="18" charset="0"/>
                            </a:rPr>
                            <m:t>𝑇𝑒𝑚𝑝</m:t>
                          </m:r>
                        </m:sub>
                      </m:sSub>
                      <m:r>
                        <a:rPr lang="en-US" sz="1600" i="1">
                          <a:latin typeface="Cambria Math" panose="02040503050406030204" pitchFamily="18" charset="0"/>
                        </a:rPr>
                        <m:t>(</m:t>
                      </m:r>
                      <m:r>
                        <a:rPr lang="en-US" sz="1600" b="0" i="1" smtClean="0">
                          <a:latin typeface="Cambria Math" panose="02040503050406030204" pitchFamily="18" charset="0"/>
                        </a:rPr>
                        <m:t>𝐶𝑜𝑜𝑙</m:t>
                      </m:r>
                      <m:r>
                        <a:rPr lang="en-US" sz="1600" i="1">
                          <a:latin typeface="Cambria Math" panose="02040503050406030204" pitchFamily="18" charset="0"/>
                        </a:rPr>
                        <m:t>|</m:t>
                      </m:r>
                      <m:r>
                        <a:rPr lang="en-US" sz="1600" b="0" i="1" smtClean="0">
                          <a:latin typeface="Cambria Math" panose="02040503050406030204" pitchFamily="18" charset="0"/>
                        </a:rPr>
                        <m:t>𝑁𝑜</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b="0" i="1" smtClean="0">
                              <a:latin typeface="Cambria Math" panose="02040503050406030204" pitchFamily="18" charset="0"/>
                            </a:rPr>
                            <m:t>𝐻𝑢𝑚𝑖𝑑𝑖𝑡𝑦</m:t>
                          </m:r>
                        </m:sub>
                      </m:sSub>
                      <m:r>
                        <a:rPr lang="en-US" sz="1600" i="1">
                          <a:latin typeface="Cambria Math" panose="02040503050406030204" pitchFamily="18" charset="0"/>
                        </a:rPr>
                        <m:t>(</m:t>
                      </m:r>
                      <m:r>
                        <a:rPr lang="en-US" sz="1600" b="0" i="1" smtClean="0">
                          <a:latin typeface="Cambria Math" panose="02040503050406030204" pitchFamily="18" charset="0"/>
                        </a:rPr>
                        <m:t>𝐻𝑖𝑔h</m:t>
                      </m:r>
                      <m:r>
                        <a:rPr lang="en-US" sz="1600" i="1">
                          <a:latin typeface="Cambria Math" panose="02040503050406030204" pitchFamily="18" charset="0"/>
                        </a:rPr>
                        <m:t>|</m:t>
                      </m:r>
                      <m:r>
                        <a:rPr lang="en-US" sz="1600" b="0" i="1" smtClean="0">
                          <a:latin typeface="Cambria Math" panose="02040503050406030204" pitchFamily="18" charset="0"/>
                        </a:rPr>
                        <m:t>𝑁𝑜</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b="0" i="1" smtClean="0">
                              <a:latin typeface="Cambria Math" panose="02040503050406030204" pitchFamily="18" charset="0"/>
                            </a:rPr>
                            <m:t>𝑊𝑖𝑛𝑑𝑦</m:t>
                          </m:r>
                        </m:sub>
                      </m:sSub>
                      <m:r>
                        <a:rPr lang="en-US" sz="1600" i="1">
                          <a:latin typeface="Cambria Math" panose="02040503050406030204" pitchFamily="18" charset="0"/>
                        </a:rPr>
                        <m:t>(</m:t>
                      </m:r>
                      <m:r>
                        <a:rPr lang="en-US" sz="1600" b="0" i="1" smtClean="0">
                          <a:latin typeface="Cambria Math" panose="02040503050406030204" pitchFamily="18" charset="0"/>
                        </a:rPr>
                        <m:t>𝑇𝑟𝑢𝑒</m:t>
                      </m:r>
                      <m:r>
                        <a:rPr lang="en-US" sz="1600" i="1">
                          <a:latin typeface="Cambria Math" panose="02040503050406030204" pitchFamily="18" charset="0"/>
                        </a:rPr>
                        <m:t>|</m:t>
                      </m:r>
                      <m:r>
                        <a:rPr lang="en-US" sz="1600" b="0" i="1" smtClean="0">
                          <a:latin typeface="Cambria Math" panose="02040503050406030204" pitchFamily="18" charset="0"/>
                        </a:rPr>
                        <m:t>𝑁𝑜</m:t>
                      </m:r>
                      <m:r>
                        <a:rPr lang="en-US" sz="1600" i="1">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𝑃</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𝑁𝑜</m:t>
                      </m:r>
                      <m:r>
                        <a:rPr lang="en-US" sz="1600" b="0" i="1" smtClean="0">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6" name="TextBox 5"/>
              <p:cNvSpPr txBox="1">
                <a:spLocks noRot="1" noChangeAspect="1" noMove="1" noResize="1" noEditPoints="1" noAdjustHandles="1" noChangeArrowheads="1" noChangeShapeType="1" noTextEdit="1"/>
              </p:cNvSpPr>
              <p:nvPr/>
            </p:nvSpPr>
            <p:spPr>
              <a:xfrm>
                <a:off x="966072" y="3250562"/>
                <a:ext cx="9400073" cy="265650"/>
              </a:xfrm>
              <a:prstGeom prst="rect">
                <a:avLst/>
              </a:prstGeom>
              <a:blipFill>
                <a:blip r:embed="rId4"/>
                <a:stretch>
                  <a:fillRect l="-519" r="-778" b="-27273"/>
                </a:stretch>
              </a:blipFill>
            </p:spPr>
            <p:txBody>
              <a:bodyPr/>
              <a:lstStyle/>
              <a:p>
                <a:r>
                  <a:rPr lang="en-US">
                    <a:noFill/>
                  </a:rPr>
                  <a:t> </a:t>
                </a:r>
              </a:p>
            </p:txBody>
          </p:sp>
        </mc:Fallback>
      </mc:AlternateContent>
      <p:cxnSp>
        <p:nvCxnSpPr>
          <p:cNvPr id="7" name="Straight Connector 6"/>
          <p:cNvCxnSpPr/>
          <p:nvPr/>
        </p:nvCxnSpPr>
        <p:spPr>
          <a:xfrm>
            <a:off x="2405771" y="3570408"/>
            <a:ext cx="2023488" cy="0"/>
          </a:xfrm>
          <a:prstGeom prst="line">
            <a:avLst/>
          </a:prstGeom>
          <a:ln w="28575">
            <a:solidFill>
              <a:srgbClr val="00854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18698" y="3570408"/>
            <a:ext cx="1407057" cy="0"/>
          </a:xfrm>
          <a:prstGeom prst="line">
            <a:avLst/>
          </a:prstGeom>
          <a:ln w="28575">
            <a:solidFill>
              <a:srgbClr val="00854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168630" y="3570408"/>
            <a:ext cx="1729392" cy="0"/>
          </a:xfrm>
          <a:prstGeom prst="line">
            <a:avLst/>
          </a:prstGeom>
          <a:ln w="28575">
            <a:solidFill>
              <a:srgbClr val="00854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091692" y="3571001"/>
            <a:ext cx="1503352" cy="0"/>
          </a:xfrm>
          <a:prstGeom prst="line">
            <a:avLst/>
          </a:prstGeom>
          <a:ln w="28575">
            <a:solidFill>
              <a:srgbClr val="00854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795069" y="3570408"/>
            <a:ext cx="571076" cy="0"/>
          </a:xfrm>
          <a:prstGeom prst="line">
            <a:avLst/>
          </a:prstGeom>
          <a:ln w="28575">
            <a:solidFill>
              <a:srgbClr val="008542"/>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397059" y="4161995"/>
            <a:ext cx="129644" cy="4392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659129" y="4159889"/>
            <a:ext cx="129644" cy="4392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921199" y="4159889"/>
            <a:ext cx="129644" cy="4392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173744" y="4159889"/>
            <a:ext cx="129644" cy="4392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426288" y="4165600"/>
            <a:ext cx="257701" cy="4392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916110" y="5722748"/>
            <a:ext cx="541340" cy="31829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405973" y="6047759"/>
            <a:ext cx="550202" cy="31494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933405" y="5429251"/>
            <a:ext cx="562769" cy="30241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478834" y="5429251"/>
            <a:ext cx="560516" cy="30241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931723" y="6358519"/>
            <a:ext cx="510114" cy="32531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429259" y="6364981"/>
            <a:ext cx="510114" cy="32531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958940" y="6035799"/>
            <a:ext cx="510114" cy="290621"/>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9504829" y="6047759"/>
            <a:ext cx="510114" cy="26670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DE41F4BC-01F9-401E-8FFC-62740F5E14FB}" type="slidenum">
              <a:rPr lang="en-US" smtClean="0"/>
              <a:t>20</a:t>
            </a:fld>
            <a:endParaRPr lang="en-US"/>
          </a:p>
        </p:txBody>
      </p:sp>
    </p:spTree>
    <p:extLst>
      <p:ext uri="{BB962C8B-B14F-4D97-AF65-F5344CB8AC3E}">
        <p14:creationId xmlns:p14="http://schemas.microsoft.com/office/powerpoint/2010/main" val="200611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P spid="13" grpId="0" animBg="1"/>
      <p:bldP spid="14" grpId="0" animBg="1"/>
      <p:bldP spid="15" grpId="0" animBg="1"/>
      <p:bldP spid="16" grpId="0" animBg="1"/>
      <p:bldP spid="17"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Frequency Problem</a:t>
            </a:r>
          </a:p>
        </p:txBody>
      </p:sp>
      <p:sp>
        <p:nvSpPr>
          <p:cNvPr id="3" name="Content Placeholder 2"/>
          <p:cNvSpPr>
            <a:spLocks noGrp="1"/>
          </p:cNvSpPr>
          <p:nvPr>
            <p:ph idx="1"/>
          </p:nvPr>
        </p:nvSpPr>
        <p:spPr/>
        <p:txBody>
          <a:bodyPr/>
          <a:lstStyle/>
          <a:p>
            <a:r>
              <a:rPr lang="en-US" dirty="0"/>
              <a:t>The </a:t>
            </a:r>
            <a:r>
              <a:rPr lang="en-US" b="1" dirty="0">
                <a:solidFill>
                  <a:srgbClr val="00853E"/>
                </a:solidFill>
              </a:rPr>
              <a:t>zero frequency problem </a:t>
            </a:r>
            <a:r>
              <a:rPr lang="en-US" dirty="0"/>
              <a:t>occurs if a given scenario for a single predictor has not been observed, its frequency is zero</a:t>
            </a:r>
          </a:p>
          <a:p>
            <a:r>
              <a:rPr lang="en-US" dirty="0"/>
              <a:t>Therefore the likelihood associated with the overall scenario is estimated at zero, regardless of what other predictors suggest</a:t>
            </a:r>
          </a:p>
          <a:p>
            <a:r>
              <a:rPr lang="en-US" dirty="0"/>
              <a:t>The solution is to prevent zero frequencies</a:t>
            </a:r>
          </a:p>
          <a:p>
            <a:pPr lvl="1"/>
            <a:r>
              <a:rPr lang="en-US" dirty="0"/>
              <a:t>Variety of possible solutions exist</a:t>
            </a:r>
          </a:p>
          <a:p>
            <a:pPr lvl="1"/>
            <a:r>
              <a:rPr lang="en-US" dirty="0"/>
              <a:t>Most common is Laplace smoothing – add a small positive number to all frequencies (almost always 1)</a:t>
            </a:r>
          </a:p>
        </p:txBody>
      </p:sp>
      <p:sp>
        <p:nvSpPr>
          <p:cNvPr id="4" name="Slide Number Placeholder 3"/>
          <p:cNvSpPr>
            <a:spLocks noGrp="1"/>
          </p:cNvSpPr>
          <p:nvPr>
            <p:ph type="sldNum" sz="quarter" idx="12"/>
          </p:nvPr>
        </p:nvSpPr>
        <p:spPr/>
        <p:txBody>
          <a:bodyPr/>
          <a:lstStyle/>
          <a:p>
            <a:fld id="{DE41F4BC-01F9-401E-8FFC-62740F5E14FB}" type="slidenum">
              <a:rPr lang="en-US" smtClean="0"/>
              <a:t>21</a:t>
            </a:fld>
            <a:endParaRPr lang="en-US"/>
          </a:p>
        </p:txBody>
      </p:sp>
    </p:spTree>
    <p:extLst>
      <p:ext uri="{BB962C8B-B14F-4D97-AF65-F5344CB8AC3E}">
        <p14:creationId xmlns:p14="http://schemas.microsoft.com/office/powerpoint/2010/main" val="181346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Laplace Smoothing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56450760"/>
              </p:ext>
            </p:extLst>
          </p:nvPr>
        </p:nvGraphicFramePr>
        <p:xfrm>
          <a:off x="418189" y="2258826"/>
          <a:ext cx="3279114" cy="1793164"/>
        </p:xfrm>
        <a:graphic>
          <a:graphicData uri="http://schemas.openxmlformats.org/drawingml/2006/table">
            <a:tbl>
              <a:tblPr>
                <a:tableStyleId>{5C22544A-7EE6-4342-B048-85BDC9FD1C3A}</a:tableStyleId>
              </a:tblPr>
              <a:tblGrid>
                <a:gridCol w="1358754">
                  <a:extLst>
                    <a:ext uri="{9D8B030D-6E8A-4147-A177-3AD203B41FA5}">
                      <a16:colId xmlns:a16="http://schemas.microsoft.com/office/drawing/2014/main" val="2460840480"/>
                    </a:ext>
                  </a:extLst>
                </a:gridCol>
                <a:gridCol w="677518">
                  <a:extLst>
                    <a:ext uri="{9D8B030D-6E8A-4147-A177-3AD203B41FA5}">
                      <a16:colId xmlns:a16="http://schemas.microsoft.com/office/drawing/2014/main" val="3731400551"/>
                    </a:ext>
                  </a:extLst>
                </a:gridCol>
                <a:gridCol w="621421">
                  <a:extLst>
                    <a:ext uri="{9D8B030D-6E8A-4147-A177-3AD203B41FA5}">
                      <a16:colId xmlns:a16="http://schemas.microsoft.com/office/drawing/2014/main" val="2402136298"/>
                    </a:ext>
                  </a:extLst>
                </a:gridCol>
                <a:gridCol w="621421">
                  <a:extLst>
                    <a:ext uri="{9D8B030D-6E8A-4147-A177-3AD203B41FA5}">
                      <a16:colId xmlns:a16="http://schemas.microsoft.com/office/drawing/2014/main" val="2377494859"/>
                    </a:ext>
                  </a:extLst>
                </a:gridCol>
              </a:tblGrid>
              <a:tr h="224950">
                <a:tc>
                  <a:txBody>
                    <a:bodyPr/>
                    <a:lstStyle/>
                    <a:p>
                      <a:r>
                        <a:rPr lang="en-US" sz="1600" b="1" dirty="0">
                          <a:latin typeface="Calibri" panose="020F0502020204030204" pitchFamily="34" charset="0"/>
                        </a:rPr>
                        <a:t>Outlook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600" b="1" dirty="0">
                          <a:latin typeface="Calibri" panose="020F050202020403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600" b="1" dirty="0">
                          <a:latin typeface="Calibri" panose="020F050202020403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sz="1600"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49675380"/>
                  </a:ext>
                </a:extLst>
              </a:tr>
              <a:tr h="224950">
                <a:tc>
                  <a:txBody>
                    <a:bodyPr/>
                    <a:lstStyle/>
                    <a:p>
                      <a:r>
                        <a:rPr lang="en-US" sz="1600" dirty="0">
                          <a:latin typeface="Calibri" panose="020F0502020204030204" pitchFamily="34" charset="0"/>
                        </a:rPr>
                        <a:t>Sunny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1600" kern="1200" dirty="0">
                          <a:solidFill>
                            <a:schemeClr val="dk1"/>
                          </a:solidFill>
                          <a:latin typeface="Calibri" panose="020F0502020204030204" pitchFamily="34" charset="0"/>
                          <a:ea typeface="+mn-ea"/>
                          <a:cs typeface="+mn-cs"/>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672161199"/>
                  </a:ext>
                </a:extLst>
              </a:tr>
              <a:tr h="224950">
                <a:tc>
                  <a:txBody>
                    <a:bodyPr/>
                    <a:lstStyle/>
                    <a:p>
                      <a:r>
                        <a:rPr lang="en-US" sz="1600" dirty="0">
                          <a:latin typeface="Calibri" panose="020F0502020204030204" pitchFamily="34" charset="0"/>
                        </a:rPr>
                        <a:t>Overcast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1600" kern="1200" dirty="0">
                          <a:solidFill>
                            <a:schemeClr val="dk1"/>
                          </a:solidFill>
                          <a:latin typeface="Calibri" panose="020F0502020204030204" pitchFamily="34" charset="0"/>
                          <a:ea typeface="+mn-ea"/>
                          <a:cs typeface="+mn-cs"/>
                        </a:rPr>
                        <a:t>4/14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564249112"/>
                  </a:ext>
                </a:extLst>
              </a:tr>
              <a:tr h="393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rPr>
                        <a:t>Rainy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1600" kern="1200" dirty="0">
                          <a:solidFill>
                            <a:schemeClr val="dk1"/>
                          </a:solidFill>
                          <a:latin typeface="Calibri" panose="020F0502020204030204" pitchFamily="34" charset="0"/>
                          <a:ea typeface="+mn-ea"/>
                          <a:cs typeface="+mn-cs"/>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780034547"/>
                  </a:ext>
                </a:extLst>
              </a:tr>
              <a:tr h="393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600" dirty="0">
                          <a:latin typeface="Calibri" panose="020F0502020204030204" pitchFamily="34" charset="0"/>
                        </a:rPr>
                        <a:t>9/14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600" dirty="0">
                          <a:latin typeface="Calibri" panose="020F0502020204030204" pitchFamily="34" charset="0"/>
                        </a:rPr>
                        <a:t>5/14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endParaRPr lang="en-US" sz="16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095825684"/>
                  </a:ext>
                </a:extLst>
              </a:tr>
            </a:tbl>
          </a:graphicData>
        </a:graphic>
      </p:graphicFrame>
      <p:graphicFrame>
        <p:nvGraphicFramePr>
          <p:cNvPr id="7" name="Content Placeholder 4"/>
          <p:cNvGraphicFramePr>
            <a:graphicFrameLocks/>
          </p:cNvGraphicFramePr>
          <p:nvPr>
            <p:extLst>
              <p:ext uri="{D42A27DB-BD31-4B8C-83A1-F6EECF244321}">
                <p14:modId xmlns:p14="http://schemas.microsoft.com/office/powerpoint/2010/main" val="3494794996"/>
              </p:ext>
            </p:extLst>
          </p:nvPr>
        </p:nvGraphicFramePr>
        <p:xfrm>
          <a:off x="5675107" y="4713367"/>
          <a:ext cx="3279114" cy="1793164"/>
        </p:xfrm>
        <a:graphic>
          <a:graphicData uri="http://schemas.openxmlformats.org/drawingml/2006/table">
            <a:tbl>
              <a:tblPr>
                <a:tableStyleId>{5C22544A-7EE6-4342-B048-85BDC9FD1C3A}</a:tableStyleId>
              </a:tblPr>
              <a:tblGrid>
                <a:gridCol w="1262965">
                  <a:extLst>
                    <a:ext uri="{9D8B030D-6E8A-4147-A177-3AD203B41FA5}">
                      <a16:colId xmlns:a16="http://schemas.microsoft.com/office/drawing/2014/main" val="2460840480"/>
                    </a:ext>
                  </a:extLst>
                </a:gridCol>
                <a:gridCol w="773307">
                  <a:extLst>
                    <a:ext uri="{9D8B030D-6E8A-4147-A177-3AD203B41FA5}">
                      <a16:colId xmlns:a16="http://schemas.microsoft.com/office/drawing/2014/main" val="3731400551"/>
                    </a:ext>
                  </a:extLst>
                </a:gridCol>
                <a:gridCol w="621421">
                  <a:extLst>
                    <a:ext uri="{9D8B030D-6E8A-4147-A177-3AD203B41FA5}">
                      <a16:colId xmlns:a16="http://schemas.microsoft.com/office/drawing/2014/main" val="2402136298"/>
                    </a:ext>
                  </a:extLst>
                </a:gridCol>
                <a:gridCol w="621421">
                  <a:extLst>
                    <a:ext uri="{9D8B030D-6E8A-4147-A177-3AD203B41FA5}">
                      <a16:colId xmlns:a16="http://schemas.microsoft.com/office/drawing/2014/main" val="2377494859"/>
                    </a:ext>
                  </a:extLst>
                </a:gridCol>
              </a:tblGrid>
              <a:tr h="0">
                <a:tc>
                  <a:txBody>
                    <a:bodyPr/>
                    <a:lstStyle/>
                    <a:p>
                      <a:r>
                        <a:rPr lang="en-US" sz="1600" b="1" dirty="0">
                          <a:latin typeface="Calibri" panose="020F0502020204030204" pitchFamily="34" charset="0"/>
                        </a:rPr>
                        <a:t>Outlook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600" b="1" dirty="0">
                          <a:latin typeface="Calibri" panose="020F050202020403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600" b="1" dirty="0">
                          <a:latin typeface="Calibri" panose="020F050202020403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sz="1600"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49675380"/>
                  </a:ext>
                </a:extLst>
              </a:tr>
              <a:tr h="224950">
                <a:tc>
                  <a:txBody>
                    <a:bodyPr/>
                    <a:lstStyle/>
                    <a:p>
                      <a:r>
                        <a:rPr lang="en-US" sz="1600" dirty="0">
                          <a:latin typeface="Calibri" panose="020F0502020204030204" pitchFamily="34" charset="0"/>
                        </a:rPr>
                        <a:t>Sunny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3/12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672161199"/>
                  </a:ext>
                </a:extLst>
              </a:tr>
              <a:tr h="224950">
                <a:tc>
                  <a:txBody>
                    <a:bodyPr/>
                    <a:lstStyle/>
                    <a:p>
                      <a:r>
                        <a:rPr lang="en-US" sz="1600" dirty="0">
                          <a:latin typeface="Calibri" panose="020F0502020204030204" pitchFamily="34" charset="0"/>
                        </a:rPr>
                        <a:t>Overcast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6/20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564249112"/>
                  </a:ext>
                </a:extLst>
              </a:tr>
              <a:tr h="393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rPr>
                        <a:t>Rainy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4/12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780034547"/>
                  </a:ext>
                </a:extLst>
              </a:tr>
              <a:tr h="393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sz="1600" dirty="0">
                          <a:latin typeface="Calibri" panose="020F0502020204030204" pitchFamily="34" charset="0"/>
                        </a:rPr>
                        <a:t>12/20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sz="1600" dirty="0">
                          <a:latin typeface="Calibri" panose="020F0502020204030204" pitchFamily="34" charset="0"/>
                        </a:rPr>
                        <a:t>8/20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endParaRPr lang="en-US" sz="16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095825684"/>
                  </a:ext>
                </a:extLst>
              </a:tr>
            </a:tbl>
          </a:graphicData>
        </a:graphic>
      </p:graphicFrame>
      <p:graphicFrame>
        <p:nvGraphicFramePr>
          <p:cNvPr id="8" name="Content Placeholder 4"/>
          <p:cNvGraphicFramePr>
            <a:graphicFrameLocks/>
          </p:cNvGraphicFramePr>
          <p:nvPr>
            <p:extLst>
              <p:ext uri="{D42A27DB-BD31-4B8C-83A1-F6EECF244321}">
                <p14:modId xmlns:p14="http://schemas.microsoft.com/office/powerpoint/2010/main" val="15270620"/>
              </p:ext>
            </p:extLst>
          </p:nvPr>
        </p:nvGraphicFramePr>
        <p:xfrm>
          <a:off x="3837612" y="2258826"/>
          <a:ext cx="3268781" cy="1793164"/>
        </p:xfrm>
        <a:graphic>
          <a:graphicData uri="http://schemas.openxmlformats.org/drawingml/2006/table">
            <a:tbl>
              <a:tblPr>
                <a:tableStyleId>{5C22544A-7EE6-4342-B048-85BDC9FD1C3A}</a:tableStyleId>
              </a:tblPr>
              <a:tblGrid>
                <a:gridCol w="1030909">
                  <a:extLst>
                    <a:ext uri="{9D8B030D-6E8A-4147-A177-3AD203B41FA5}">
                      <a16:colId xmlns:a16="http://schemas.microsoft.com/office/drawing/2014/main" val="2460840480"/>
                    </a:ext>
                  </a:extLst>
                </a:gridCol>
                <a:gridCol w="822860">
                  <a:extLst>
                    <a:ext uri="{9D8B030D-6E8A-4147-A177-3AD203B41FA5}">
                      <a16:colId xmlns:a16="http://schemas.microsoft.com/office/drawing/2014/main" val="3731400551"/>
                    </a:ext>
                  </a:extLst>
                </a:gridCol>
                <a:gridCol w="795549">
                  <a:extLst>
                    <a:ext uri="{9D8B030D-6E8A-4147-A177-3AD203B41FA5}">
                      <a16:colId xmlns:a16="http://schemas.microsoft.com/office/drawing/2014/main" val="2402136298"/>
                    </a:ext>
                  </a:extLst>
                </a:gridCol>
                <a:gridCol w="619463">
                  <a:extLst>
                    <a:ext uri="{9D8B030D-6E8A-4147-A177-3AD203B41FA5}">
                      <a16:colId xmlns:a16="http://schemas.microsoft.com/office/drawing/2014/main" val="2377494859"/>
                    </a:ext>
                  </a:extLst>
                </a:gridCol>
              </a:tblGrid>
              <a:tr h="224950">
                <a:tc>
                  <a:txBody>
                    <a:bodyPr/>
                    <a:lstStyle/>
                    <a:p>
                      <a:r>
                        <a:rPr lang="en-US" sz="1600" b="1" dirty="0">
                          <a:latin typeface="Calibri" panose="020F0502020204030204" pitchFamily="34" charset="0"/>
                        </a:rPr>
                        <a:t>Outlook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600" b="1" dirty="0">
                          <a:latin typeface="Calibri" panose="020F050202020403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600" b="1" dirty="0">
                          <a:latin typeface="Calibri" panose="020F050202020403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sz="1600"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49675380"/>
                  </a:ext>
                </a:extLst>
              </a:tr>
              <a:tr h="224950">
                <a:tc>
                  <a:txBody>
                    <a:bodyPr/>
                    <a:lstStyle/>
                    <a:p>
                      <a:r>
                        <a:rPr lang="en-US" sz="1600" dirty="0">
                          <a:latin typeface="Calibri" panose="020F0502020204030204" pitchFamily="34" charset="0"/>
                        </a:rPr>
                        <a:t>Sunny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2+1=3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3+1=4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en-US" sz="1600" kern="1200" dirty="0">
                        <a:solidFill>
                          <a:schemeClr val="dk1"/>
                        </a:solidFill>
                        <a:latin typeface="Calibri" panose="020F0502020204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672161199"/>
                  </a:ext>
                </a:extLst>
              </a:tr>
              <a:tr h="224950">
                <a:tc>
                  <a:txBody>
                    <a:bodyPr/>
                    <a:lstStyle/>
                    <a:p>
                      <a:r>
                        <a:rPr lang="en-US" sz="1600" dirty="0">
                          <a:latin typeface="Calibri" panose="020F0502020204030204" pitchFamily="34" charset="0"/>
                        </a:rPr>
                        <a:t>Overcast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en-US" sz="1600" kern="1200" dirty="0">
                        <a:solidFill>
                          <a:schemeClr val="dk1"/>
                        </a:solidFill>
                        <a:latin typeface="Calibri" panose="020F0502020204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564249112"/>
                  </a:ext>
                </a:extLst>
              </a:tr>
              <a:tr h="393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rPr>
                        <a:t>Rainy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3+1=4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2+1=3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en-US" sz="1600" kern="1200" dirty="0">
                        <a:solidFill>
                          <a:schemeClr val="dk1"/>
                        </a:solidFill>
                        <a:latin typeface="Calibri" panose="020F0502020204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780034547"/>
                  </a:ext>
                </a:extLst>
              </a:tr>
              <a:tr h="393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endParaRPr lang="en-US" sz="16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endParaRPr lang="en-US" sz="16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endParaRPr lang="en-US" sz="16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095825684"/>
                  </a:ext>
                </a:extLst>
              </a:tr>
            </a:tbl>
          </a:graphicData>
        </a:graphic>
      </p:graphicFrame>
      <p:graphicFrame>
        <p:nvGraphicFramePr>
          <p:cNvPr id="9" name="Content Placeholder 4"/>
          <p:cNvGraphicFramePr>
            <a:graphicFrameLocks/>
          </p:cNvGraphicFramePr>
          <p:nvPr>
            <p:extLst>
              <p:ext uri="{D42A27DB-BD31-4B8C-83A1-F6EECF244321}">
                <p14:modId xmlns:p14="http://schemas.microsoft.com/office/powerpoint/2010/main" val="3278521991"/>
              </p:ext>
            </p:extLst>
          </p:nvPr>
        </p:nvGraphicFramePr>
        <p:xfrm>
          <a:off x="7246703" y="2258826"/>
          <a:ext cx="3674341" cy="1793164"/>
        </p:xfrm>
        <a:graphic>
          <a:graphicData uri="http://schemas.openxmlformats.org/drawingml/2006/table">
            <a:tbl>
              <a:tblPr>
                <a:tableStyleId>{5C22544A-7EE6-4342-B048-85BDC9FD1C3A}</a:tableStyleId>
              </a:tblPr>
              <a:tblGrid>
                <a:gridCol w="965646">
                  <a:extLst>
                    <a:ext uri="{9D8B030D-6E8A-4147-A177-3AD203B41FA5}">
                      <a16:colId xmlns:a16="http://schemas.microsoft.com/office/drawing/2014/main" val="2460840480"/>
                    </a:ext>
                  </a:extLst>
                </a:gridCol>
                <a:gridCol w="1026544">
                  <a:extLst>
                    <a:ext uri="{9D8B030D-6E8A-4147-A177-3AD203B41FA5}">
                      <a16:colId xmlns:a16="http://schemas.microsoft.com/office/drawing/2014/main" val="3731400551"/>
                    </a:ext>
                  </a:extLst>
                </a:gridCol>
                <a:gridCol w="985831">
                  <a:extLst>
                    <a:ext uri="{9D8B030D-6E8A-4147-A177-3AD203B41FA5}">
                      <a16:colId xmlns:a16="http://schemas.microsoft.com/office/drawing/2014/main" val="2402136298"/>
                    </a:ext>
                  </a:extLst>
                </a:gridCol>
                <a:gridCol w="696320">
                  <a:extLst>
                    <a:ext uri="{9D8B030D-6E8A-4147-A177-3AD203B41FA5}">
                      <a16:colId xmlns:a16="http://schemas.microsoft.com/office/drawing/2014/main" val="2377494859"/>
                    </a:ext>
                  </a:extLst>
                </a:gridCol>
              </a:tblGrid>
              <a:tr h="224950">
                <a:tc>
                  <a:txBody>
                    <a:bodyPr/>
                    <a:lstStyle/>
                    <a:p>
                      <a:r>
                        <a:rPr lang="en-US" sz="1600" b="1" dirty="0">
                          <a:latin typeface="Calibri" panose="020F0502020204030204" pitchFamily="34" charset="0"/>
                        </a:rPr>
                        <a:t>Outlook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600" b="1" dirty="0">
                          <a:latin typeface="Calibri" panose="020F050202020403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600" b="1" dirty="0">
                          <a:latin typeface="Calibri" panose="020F050202020403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sz="1600"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49675380"/>
                  </a:ext>
                </a:extLst>
              </a:tr>
              <a:tr h="224950">
                <a:tc>
                  <a:txBody>
                    <a:bodyPr/>
                    <a:lstStyle/>
                    <a:p>
                      <a:r>
                        <a:rPr lang="en-US" sz="1600" dirty="0">
                          <a:latin typeface="Calibri" panose="020F0502020204030204" pitchFamily="34" charset="0"/>
                        </a:rPr>
                        <a:t>Sunny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1600" kern="1200" dirty="0">
                          <a:solidFill>
                            <a:schemeClr val="dk1"/>
                          </a:solidFill>
                          <a:latin typeface="Calibri" panose="020F0502020204030204" pitchFamily="34" charset="0"/>
                          <a:ea typeface="+mn-ea"/>
                          <a:cs typeface="+mn-cs"/>
                        </a:rPr>
                        <a:t>3+4=7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672161199"/>
                  </a:ext>
                </a:extLst>
              </a:tr>
              <a:tr h="224950">
                <a:tc>
                  <a:txBody>
                    <a:bodyPr/>
                    <a:lstStyle/>
                    <a:p>
                      <a:r>
                        <a:rPr lang="en-US" sz="1600" dirty="0">
                          <a:latin typeface="Calibri" panose="020F0502020204030204" pitchFamily="34" charset="0"/>
                        </a:rPr>
                        <a:t>Overcast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1600" kern="1200" dirty="0">
                          <a:solidFill>
                            <a:schemeClr val="dk1"/>
                          </a:solidFill>
                          <a:latin typeface="Calibri" panose="020F0502020204030204" pitchFamily="34" charset="0"/>
                          <a:ea typeface="+mn-ea"/>
                          <a:cs typeface="+mn-cs"/>
                        </a:rPr>
                        <a:t>5+1=6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564249112"/>
                  </a:ext>
                </a:extLst>
              </a:tr>
              <a:tr h="393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rPr>
                        <a:t>Rainy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1600" kern="1200" dirty="0">
                          <a:solidFill>
                            <a:schemeClr val="dk1"/>
                          </a:solidFill>
                          <a:latin typeface="Calibri" panose="020F0502020204030204" pitchFamily="34" charset="0"/>
                          <a:ea typeface="+mn-ea"/>
                          <a:cs typeface="+mn-cs"/>
                        </a:rPr>
                        <a:t>4+3=7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780034547"/>
                  </a:ext>
                </a:extLst>
              </a:tr>
              <a:tr h="393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600" dirty="0">
                          <a:latin typeface="Calibri" panose="020F0502020204030204" pitchFamily="34" charset="0"/>
                        </a:rPr>
                        <a:t>3+5+4=12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600" dirty="0">
                          <a:latin typeface="Calibri" panose="020F0502020204030204" pitchFamily="34" charset="0"/>
                        </a:rPr>
                        <a:t>4+1+3=8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endParaRPr lang="en-US" sz="16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095825684"/>
                  </a:ext>
                </a:extLst>
              </a:tr>
            </a:tbl>
          </a:graphicData>
        </a:graphic>
      </p:graphicFrame>
      <p:graphicFrame>
        <p:nvGraphicFramePr>
          <p:cNvPr id="10" name="Content Placeholder 4"/>
          <p:cNvGraphicFramePr>
            <a:graphicFrameLocks/>
          </p:cNvGraphicFramePr>
          <p:nvPr>
            <p:extLst>
              <p:ext uri="{D42A27DB-BD31-4B8C-83A1-F6EECF244321}">
                <p14:modId xmlns:p14="http://schemas.microsoft.com/office/powerpoint/2010/main" val="493586622"/>
              </p:ext>
            </p:extLst>
          </p:nvPr>
        </p:nvGraphicFramePr>
        <p:xfrm>
          <a:off x="2014076" y="4713367"/>
          <a:ext cx="3551863" cy="1793164"/>
        </p:xfrm>
        <a:graphic>
          <a:graphicData uri="http://schemas.openxmlformats.org/drawingml/2006/table">
            <a:tbl>
              <a:tblPr>
                <a:tableStyleId>{5C22544A-7EE6-4342-B048-85BDC9FD1C3A}</a:tableStyleId>
              </a:tblPr>
              <a:tblGrid>
                <a:gridCol w="1032951">
                  <a:extLst>
                    <a:ext uri="{9D8B030D-6E8A-4147-A177-3AD203B41FA5}">
                      <a16:colId xmlns:a16="http://schemas.microsoft.com/office/drawing/2014/main" val="2460840480"/>
                    </a:ext>
                  </a:extLst>
                </a:gridCol>
                <a:gridCol w="819510">
                  <a:extLst>
                    <a:ext uri="{9D8B030D-6E8A-4147-A177-3AD203B41FA5}">
                      <a16:colId xmlns:a16="http://schemas.microsoft.com/office/drawing/2014/main" val="3731400551"/>
                    </a:ext>
                  </a:extLst>
                </a:gridCol>
                <a:gridCol w="793630">
                  <a:extLst>
                    <a:ext uri="{9D8B030D-6E8A-4147-A177-3AD203B41FA5}">
                      <a16:colId xmlns:a16="http://schemas.microsoft.com/office/drawing/2014/main" val="2402136298"/>
                    </a:ext>
                  </a:extLst>
                </a:gridCol>
                <a:gridCol w="905772">
                  <a:extLst>
                    <a:ext uri="{9D8B030D-6E8A-4147-A177-3AD203B41FA5}">
                      <a16:colId xmlns:a16="http://schemas.microsoft.com/office/drawing/2014/main" val="2377494859"/>
                    </a:ext>
                  </a:extLst>
                </a:gridCol>
              </a:tblGrid>
              <a:tr h="224950">
                <a:tc>
                  <a:txBody>
                    <a:bodyPr/>
                    <a:lstStyle/>
                    <a:p>
                      <a:r>
                        <a:rPr lang="en-US" sz="1600" b="1" dirty="0">
                          <a:latin typeface="Calibri" panose="020F0502020204030204" pitchFamily="34" charset="0"/>
                        </a:rPr>
                        <a:t>Outlook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600" b="1" dirty="0">
                          <a:latin typeface="Calibri" panose="020F050202020403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600" b="1" dirty="0">
                          <a:latin typeface="Calibri" panose="020F050202020403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sz="1600"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49675380"/>
                  </a:ext>
                </a:extLst>
              </a:tr>
              <a:tr h="224950">
                <a:tc>
                  <a:txBody>
                    <a:bodyPr/>
                    <a:lstStyle/>
                    <a:p>
                      <a:r>
                        <a:rPr lang="en-US" sz="1600" dirty="0">
                          <a:latin typeface="Calibri" panose="020F0502020204030204" pitchFamily="34" charset="0"/>
                        </a:rPr>
                        <a:t>Sunny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3/12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1600" kern="1200" dirty="0">
                          <a:solidFill>
                            <a:schemeClr val="dk1"/>
                          </a:solidFill>
                          <a:latin typeface="Calibri" panose="020F0502020204030204" pitchFamily="34" charset="0"/>
                          <a:ea typeface="+mn-ea"/>
                          <a:cs typeface="+mn-cs"/>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672161199"/>
                  </a:ext>
                </a:extLst>
              </a:tr>
              <a:tr h="224950">
                <a:tc>
                  <a:txBody>
                    <a:bodyPr/>
                    <a:lstStyle/>
                    <a:p>
                      <a:r>
                        <a:rPr lang="en-US" sz="1600" dirty="0">
                          <a:latin typeface="Calibri" panose="020F0502020204030204" pitchFamily="34" charset="0"/>
                        </a:rPr>
                        <a:t>Overcast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1600" kern="1200" dirty="0">
                          <a:solidFill>
                            <a:schemeClr val="dk1"/>
                          </a:solidFill>
                          <a:latin typeface="Calibri" panose="020F0502020204030204" pitchFamily="34" charset="0"/>
                          <a:ea typeface="+mn-ea"/>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564249112"/>
                  </a:ext>
                </a:extLst>
              </a:tr>
              <a:tr h="393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rPr>
                        <a:t>Rainy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4/12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Calibri" panose="020F0502020204030204" pitchFamily="34" charset="0"/>
                        </a:rPr>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1600" kern="1200" dirty="0">
                          <a:solidFill>
                            <a:schemeClr val="dk1"/>
                          </a:solidFill>
                          <a:latin typeface="Calibri" panose="020F0502020204030204" pitchFamily="34" charset="0"/>
                          <a:ea typeface="+mn-ea"/>
                          <a:cs typeface="+mn-cs"/>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780034547"/>
                  </a:ext>
                </a:extLst>
              </a:tr>
              <a:tr h="393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600" dirty="0">
                          <a:latin typeface="Calibri" panose="020F0502020204030204" pitchFamily="34"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600" dirty="0">
                          <a:latin typeface="Calibri" panose="020F0502020204030204" pitchFamily="34"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600" dirty="0">
                          <a:latin typeface="Calibri" panose="020F0502020204030204" pitchFamily="34" charset="0"/>
                        </a:rPr>
                        <a:t>12+8=20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095825684"/>
                  </a:ext>
                </a:extLst>
              </a:tr>
            </a:tbl>
          </a:graphicData>
        </a:graphic>
      </p:graphicFrame>
      <p:sp>
        <p:nvSpPr>
          <p:cNvPr id="11" name="TextBox 10"/>
          <p:cNvSpPr txBox="1"/>
          <p:nvPr/>
        </p:nvSpPr>
        <p:spPr>
          <a:xfrm>
            <a:off x="1104527" y="1743472"/>
            <a:ext cx="1906437" cy="369332"/>
          </a:xfrm>
          <a:prstGeom prst="rect">
            <a:avLst/>
          </a:prstGeom>
          <a:noFill/>
        </p:spPr>
        <p:txBody>
          <a:bodyPr wrap="square" rtlCol="0">
            <a:spAutoFit/>
          </a:bodyPr>
          <a:lstStyle/>
          <a:p>
            <a:pPr algn="ctr"/>
            <a:r>
              <a:rPr lang="en-US" dirty="0"/>
              <a:t>Original</a:t>
            </a:r>
          </a:p>
        </p:txBody>
      </p:sp>
      <p:sp>
        <p:nvSpPr>
          <p:cNvPr id="12" name="TextBox 11"/>
          <p:cNvSpPr txBox="1"/>
          <p:nvPr/>
        </p:nvSpPr>
        <p:spPr>
          <a:xfrm>
            <a:off x="4518783" y="1743472"/>
            <a:ext cx="1906437" cy="369332"/>
          </a:xfrm>
          <a:prstGeom prst="rect">
            <a:avLst/>
          </a:prstGeom>
          <a:noFill/>
        </p:spPr>
        <p:txBody>
          <a:bodyPr wrap="square" rtlCol="0">
            <a:spAutoFit/>
          </a:bodyPr>
          <a:lstStyle/>
          <a:p>
            <a:pPr algn="ctr"/>
            <a:r>
              <a:rPr lang="en-US" dirty="0"/>
              <a:t>Step 1</a:t>
            </a:r>
          </a:p>
        </p:txBody>
      </p:sp>
      <p:sp>
        <p:nvSpPr>
          <p:cNvPr id="14" name="TextBox 13"/>
          <p:cNvSpPr txBox="1"/>
          <p:nvPr/>
        </p:nvSpPr>
        <p:spPr>
          <a:xfrm>
            <a:off x="8130654" y="1743472"/>
            <a:ext cx="1906437" cy="369332"/>
          </a:xfrm>
          <a:prstGeom prst="rect">
            <a:avLst/>
          </a:prstGeom>
          <a:noFill/>
        </p:spPr>
        <p:txBody>
          <a:bodyPr wrap="square" rtlCol="0">
            <a:spAutoFit/>
          </a:bodyPr>
          <a:lstStyle/>
          <a:p>
            <a:pPr algn="ctr"/>
            <a:r>
              <a:rPr lang="en-US" dirty="0"/>
              <a:t>Step 2</a:t>
            </a:r>
          </a:p>
        </p:txBody>
      </p:sp>
      <p:sp>
        <p:nvSpPr>
          <p:cNvPr id="15" name="TextBox 14"/>
          <p:cNvSpPr txBox="1"/>
          <p:nvPr/>
        </p:nvSpPr>
        <p:spPr>
          <a:xfrm>
            <a:off x="2836788" y="4205344"/>
            <a:ext cx="1906437" cy="369332"/>
          </a:xfrm>
          <a:prstGeom prst="rect">
            <a:avLst/>
          </a:prstGeom>
          <a:noFill/>
        </p:spPr>
        <p:txBody>
          <a:bodyPr wrap="square" rtlCol="0">
            <a:spAutoFit/>
          </a:bodyPr>
          <a:lstStyle/>
          <a:p>
            <a:pPr algn="ctr"/>
            <a:r>
              <a:rPr lang="en-US" dirty="0"/>
              <a:t>Step 3</a:t>
            </a:r>
          </a:p>
        </p:txBody>
      </p:sp>
      <p:sp>
        <p:nvSpPr>
          <p:cNvPr id="16" name="TextBox 15"/>
          <p:cNvSpPr txBox="1"/>
          <p:nvPr/>
        </p:nvSpPr>
        <p:spPr>
          <a:xfrm>
            <a:off x="6361445" y="4205344"/>
            <a:ext cx="1906437" cy="369332"/>
          </a:xfrm>
          <a:prstGeom prst="rect">
            <a:avLst/>
          </a:prstGeom>
          <a:noFill/>
        </p:spPr>
        <p:txBody>
          <a:bodyPr wrap="square" rtlCol="0">
            <a:spAutoFit/>
          </a:bodyPr>
          <a:lstStyle/>
          <a:p>
            <a:pPr algn="ctr"/>
            <a:r>
              <a:rPr lang="en-US" dirty="0"/>
              <a:t>Smoothed</a:t>
            </a:r>
          </a:p>
        </p:txBody>
      </p:sp>
      <p:sp>
        <p:nvSpPr>
          <p:cNvPr id="17" name="Right Arrow 16"/>
          <p:cNvSpPr/>
          <p:nvPr/>
        </p:nvSpPr>
        <p:spPr>
          <a:xfrm>
            <a:off x="2962042" y="1828398"/>
            <a:ext cx="1655927" cy="258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6323403" y="1802920"/>
            <a:ext cx="1655927" cy="258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1199715" y="4260947"/>
            <a:ext cx="1655927" cy="258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4843787" y="4266087"/>
            <a:ext cx="1655927" cy="258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DE41F4BC-01F9-401E-8FFC-62740F5E14FB}" type="slidenum">
              <a:rPr lang="en-US" smtClean="0"/>
              <a:t>22</a:t>
            </a:fld>
            <a:endParaRPr lang="en-US"/>
          </a:p>
        </p:txBody>
      </p:sp>
    </p:spTree>
    <p:extLst>
      <p:ext uri="{BB962C8B-B14F-4D97-AF65-F5344CB8AC3E}">
        <p14:creationId xmlns:p14="http://schemas.microsoft.com/office/powerpoint/2010/main" val="491589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Frequency Problem</a:t>
            </a:r>
          </a:p>
        </p:txBody>
      </p:sp>
      <p:graphicFrame>
        <p:nvGraphicFramePr>
          <p:cNvPr id="5" name="Content Placeholder 4"/>
          <p:cNvGraphicFramePr>
            <a:graphicFrameLocks/>
          </p:cNvGraphicFramePr>
          <p:nvPr>
            <p:extLst>
              <p:ext uri="{D42A27DB-BD31-4B8C-83A1-F6EECF244321}">
                <p14:modId xmlns:p14="http://schemas.microsoft.com/office/powerpoint/2010/main" val="548975540"/>
              </p:ext>
            </p:extLst>
          </p:nvPr>
        </p:nvGraphicFramePr>
        <p:xfrm>
          <a:off x="1261871" y="2146023"/>
          <a:ext cx="3279114" cy="1884604"/>
        </p:xfrm>
        <a:graphic>
          <a:graphicData uri="http://schemas.openxmlformats.org/drawingml/2006/table">
            <a:tbl>
              <a:tblPr>
                <a:tableStyleId>{5C22544A-7EE6-4342-B048-85BDC9FD1C3A}</a:tableStyleId>
              </a:tblPr>
              <a:tblGrid>
                <a:gridCol w="1262965">
                  <a:extLst>
                    <a:ext uri="{9D8B030D-6E8A-4147-A177-3AD203B41FA5}">
                      <a16:colId xmlns:a16="http://schemas.microsoft.com/office/drawing/2014/main" val="2460840480"/>
                    </a:ext>
                  </a:extLst>
                </a:gridCol>
                <a:gridCol w="773307">
                  <a:extLst>
                    <a:ext uri="{9D8B030D-6E8A-4147-A177-3AD203B41FA5}">
                      <a16:colId xmlns:a16="http://schemas.microsoft.com/office/drawing/2014/main" val="3731400551"/>
                    </a:ext>
                  </a:extLst>
                </a:gridCol>
                <a:gridCol w="621421">
                  <a:extLst>
                    <a:ext uri="{9D8B030D-6E8A-4147-A177-3AD203B41FA5}">
                      <a16:colId xmlns:a16="http://schemas.microsoft.com/office/drawing/2014/main" val="2402136298"/>
                    </a:ext>
                  </a:extLst>
                </a:gridCol>
                <a:gridCol w="621421">
                  <a:extLst>
                    <a:ext uri="{9D8B030D-6E8A-4147-A177-3AD203B41FA5}">
                      <a16:colId xmlns:a16="http://schemas.microsoft.com/office/drawing/2014/main" val="2377494859"/>
                    </a:ext>
                  </a:extLst>
                </a:gridCol>
              </a:tblGrid>
              <a:tr h="224950">
                <a:tc>
                  <a:txBody>
                    <a:bodyPr/>
                    <a:lstStyle/>
                    <a:p>
                      <a:r>
                        <a:rPr lang="en-US" b="1" dirty="0">
                          <a:latin typeface="Calibri" panose="020F0502020204030204" pitchFamily="34" charset="0"/>
                        </a:rPr>
                        <a:t>Outlook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a:latin typeface="Calibri" panose="020F050202020403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a:latin typeface="Calibri" panose="020F050202020403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49675380"/>
                  </a:ext>
                </a:extLst>
              </a:tr>
              <a:tr h="224950">
                <a:tc>
                  <a:txBody>
                    <a:bodyPr/>
                    <a:lstStyle/>
                    <a:p>
                      <a:r>
                        <a:rPr lang="en-US" dirty="0">
                          <a:latin typeface="Calibri" panose="020F0502020204030204" pitchFamily="34" charset="0"/>
                        </a:rPr>
                        <a:t>Sunny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3/12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672161199"/>
                  </a:ext>
                </a:extLst>
              </a:tr>
              <a:tr h="224950">
                <a:tc>
                  <a:txBody>
                    <a:bodyPr/>
                    <a:lstStyle/>
                    <a:p>
                      <a:r>
                        <a:rPr lang="en-US" dirty="0">
                          <a:latin typeface="Calibri" panose="020F0502020204030204" pitchFamily="34" charset="0"/>
                        </a:rPr>
                        <a:t>Overcast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6/20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564249112"/>
                  </a:ext>
                </a:extLst>
              </a:tr>
              <a:tr h="393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Rainy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4/12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780034547"/>
                  </a:ext>
                </a:extLst>
              </a:tr>
              <a:tr h="393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dirty="0">
                          <a:latin typeface="Calibri" panose="020F0502020204030204" pitchFamily="34" charset="0"/>
                        </a:rPr>
                        <a:t>12/20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dirty="0">
                          <a:latin typeface="Calibri" panose="020F0502020204030204" pitchFamily="34" charset="0"/>
                        </a:rPr>
                        <a:t>8/20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endParaRPr 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095825684"/>
                  </a:ext>
                </a:extLst>
              </a:tr>
            </a:tbl>
          </a:graphicData>
        </a:graphic>
      </p:graphicFrame>
      <p:graphicFrame>
        <p:nvGraphicFramePr>
          <p:cNvPr id="6" name="Content Placeholder 4"/>
          <p:cNvGraphicFramePr>
            <a:graphicFrameLocks/>
          </p:cNvGraphicFramePr>
          <p:nvPr>
            <p:extLst>
              <p:ext uri="{D42A27DB-BD31-4B8C-83A1-F6EECF244321}">
                <p14:modId xmlns:p14="http://schemas.microsoft.com/office/powerpoint/2010/main" val="2718387729"/>
              </p:ext>
            </p:extLst>
          </p:nvPr>
        </p:nvGraphicFramePr>
        <p:xfrm>
          <a:off x="6479432" y="2146023"/>
          <a:ext cx="3279114" cy="1884604"/>
        </p:xfrm>
        <a:graphic>
          <a:graphicData uri="http://schemas.openxmlformats.org/drawingml/2006/table">
            <a:tbl>
              <a:tblPr>
                <a:tableStyleId>{5C22544A-7EE6-4342-B048-85BDC9FD1C3A}</a:tableStyleId>
              </a:tblPr>
              <a:tblGrid>
                <a:gridCol w="1286144">
                  <a:extLst>
                    <a:ext uri="{9D8B030D-6E8A-4147-A177-3AD203B41FA5}">
                      <a16:colId xmlns:a16="http://schemas.microsoft.com/office/drawing/2014/main" val="2460840480"/>
                    </a:ext>
                  </a:extLst>
                </a:gridCol>
                <a:gridCol w="750128">
                  <a:extLst>
                    <a:ext uri="{9D8B030D-6E8A-4147-A177-3AD203B41FA5}">
                      <a16:colId xmlns:a16="http://schemas.microsoft.com/office/drawing/2014/main" val="3731400551"/>
                    </a:ext>
                  </a:extLst>
                </a:gridCol>
                <a:gridCol w="621421">
                  <a:extLst>
                    <a:ext uri="{9D8B030D-6E8A-4147-A177-3AD203B41FA5}">
                      <a16:colId xmlns:a16="http://schemas.microsoft.com/office/drawing/2014/main" val="2402136298"/>
                    </a:ext>
                  </a:extLst>
                </a:gridCol>
                <a:gridCol w="621421">
                  <a:extLst>
                    <a:ext uri="{9D8B030D-6E8A-4147-A177-3AD203B41FA5}">
                      <a16:colId xmlns:a16="http://schemas.microsoft.com/office/drawing/2014/main" val="3812949850"/>
                    </a:ext>
                  </a:extLst>
                </a:gridCol>
              </a:tblGrid>
              <a:tr h="224950">
                <a:tc>
                  <a:txBody>
                    <a:bodyPr/>
                    <a:lstStyle/>
                    <a:p>
                      <a:r>
                        <a:rPr lang="en-US" b="1" dirty="0">
                          <a:latin typeface="Calibri" panose="020F0502020204030204" pitchFamily="34" charset="0"/>
                        </a:rPr>
                        <a:t>Temp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a:latin typeface="Calibri" panose="020F050202020403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a:latin typeface="Calibri" panose="020F050202020403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49675380"/>
                  </a:ext>
                </a:extLst>
              </a:tr>
              <a:tr h="224950">
                <a:tc>
                  <a:txBody>
                    <a:bodyPr/>
                    <a:lstStyle/>
                    <a:p>
                      <a:r>
                        <a:rPr lang="en-US" dirty="0">
                          <a:latin typeface="Calibri" panose="020F0502020204030204" pitchFamily="34" charset="0"/>
                        </a:rPr>
                        <a:t>Hot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3/12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6/20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672161199"/>
                  </a:ext>
                </a:extLst>
              </a:tr>
              <a:tr h="224950">
                <a:tc>
                  <a:txBody>
                    <a:bodyPr/>
                    <a:lstStyle/>
                    <a:p>
                      <a:r>
                        <a:rPr lang="en-US" dirty="0">
                          <a:latin typeface="Calibri" panose="020F0502020204030204" pitchFamily="34" charset="0"/>
                        </a:rPr>
                        <a:t>Mild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8/20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564249112"/>
                  </a:ext>
                </a:extLst>
              </a:tr>
              <a:tr h="393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Cool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4/12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6/20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780034547"/>
                  </a:ext>
                </a:extLst>
              </a:tr>
              <a:tr h="393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dirty="0">
                          <a:latin typeface="Calibri" panose="020F0502020204030204" pitchFamily="34" charset="0"/>
                        </a:rPr>
                        <a:t>12/20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dirty="0">
                          <a:latin typeface="Calibri" panose="020F0502020204030204" pitchFamily="34" charset="0"/>
                        </a:rPr>
                        <a:t>8/20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endParaRPr 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879004585"/>
                  </a:ext>
                </a:extLst>
              </a:tr>
            </a:tbl>
          </a:graphicData>
        </a:graphic>
      </p:graphicFrame>
      <p:graphicFrame>
        <p:nvGraphicFramePr>
          <p:cNvPr id="7" name="Content Placeholder 4"/>
          <p:cNvGraphicFramePr>
            <a:graphicFrameLocks/>
          </p:cNvGraphicFramePr>
          <p:nvPr>
            <p:extLst>
              <p:ext uri="{D42A27DB-BD31-4B8C-83A1-F6EECF244321}">
                <p14:modId xmlns:p14="http://schemas.microsoft.com/office/powerpoint/2010/main" val="3348263335"/>
              </p:ext>
            </p:extLst>
          </p:nvPr>
        </p:nvGraphicFramePr>
        <p:xfrm>
          <a:off x="1261870" y="4663348"/>
          <a:ext cx="3432960" cy="1463040"/>
        </p:xfrm>
        <a:graphic>
          <a:graphicData uri="http://schemas.openxmlformats.org/drawingml/2006/table">
            <a:tbl>
              <a:tblPr>
                <a:tableStyleId>{5C22544A-7EE6-4342-B048-85BDC9FD1C3A}</a:tableStyleId>
              </a:tblPr>
              <a:tblGrid>
                <a:gridCol w="1262966">
                  <a:extLst>
                    <a:ext uri="{9D8B030D-6E8A-4147-A177-3AD203B41FA5}">
                      <a16:colId xmlns:a16="http://schemas.microsoft.com/office/drawing/2014/main" val="2460840480"/>
                    </a:ext>
                  </a:extLst>
                </a:gridCol>
                <a:gridCol w="736979">
                  <a:extLst>
                    <a:ext uri="{9D8B030D-6E8A-4147-A177-3AD203B41FA5}">
                      <a16:colId xmlns:a16="http://schemas.microsoft.com/office/drawing/2014/main" val="3731400551"/>
                    </a:ext>
                  </a:extLst>
                </a:gridCol>
                <a:gridCol w="655092">
                  <a:extLst>
                    <a:ext uri="{9D8B030D-6E8A-4147-A177-3AD203B41FA5}">
                      <a16:colId xmlns:a16="http://schemas.microsoft.com/office/drawing/2014/main" val="2402136298"/>
                    </a:ext>
                  </a:extLst>
                </a:gridCol>
                <a:gridCol w="777923">
                  <a:extLst>
                    <a:ext uri="{9D8B030D-6E8A-4147-A177-3AD203B41FA5}">
                      <a16:colId xmlns:a16="http://schemas.microsoft.com/office/drawing/2014/main" val="2688855671"/>
                    </a:ext>
                  </a:extLst>
                </a:gridCol>
              </a:tblGrid>
              <a:tr h="224950">
                <a:tc>
                  <a:txBody>
                    <a:bodyPr/>
                    <a:lstStyle/>
                    <a:p>
                      <a:r>
                        <a:rPr lang="en-US" b="1" dirty="0">
                          <a:latin typeface="Calibri" panose="020F0502020204030204" pitchFamily="34" charset="0"/>
                        </a:rPr>
                        <a:t>Humidity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a:latin typeface="Calibri" panose="020F050202020403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a:latin typeface="Calibri" panose="020F050202020403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49675380"/>
                  </a:ext>
                </a:extLst>
              </a:tr>
              <a:tr h="224950">
                <a:tc>
                  <a:txBody>
                    <a:bodyPr/>
                    <a:lstStyle/>
                    <a:p>
                      <a:r>
                        <a:rPr lang="en-US" dirty="0">
                          <a:latin typeface="Calibri" panose="020F0502020204030204" pitchFamily="34" charset="0"/>
                        </a:rPr>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4/11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9/18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672161199"/>
                  </a:ext>
                </a:extLst>
              </a:tr>
              <a:tr h="224950">
                <a:tc>
                  <a:txBody>
                    <a:bodyPr/>
                    <a:lstStyle/>
                    <a:p>
                      <a:r>
                        <a:rPr lang="en-US" dirty="0">
                          <a:latin typeface="Calibri" panose="020F0502020204030204" pitchFamily="34" charset="0"/>
                        </a:rPr>
                        <a:t>Normal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7/11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9/18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564249112"/>
                  </a:ext>
                </a:extLst>
              </a:tr>
              <a:tr h="224950">
                <a:tc>
                  <a:txBody>
                    <a:bodyPr/>
                    <a:lstStyle/>
                    <a:p>
                      <a:endParaRPr 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dirty="0">
                          <a:latin typeface="Calibri" panose="020F0502020204030204" pitchFamily="34" charset="0"/>
                        </a:rPr>
                        <a:t>11/18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dirty="0">
                          <a:latin typeface="Calibri" panose="020F0502020204030204" pitchFamily="34" charset="0"/>
                        </a:rPr>
                        <a:t>7/18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endParaRPr 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187814560"/>
                  </a:ext>
                </a:extLst>
              </a:tr>
            </a:tbl>
          </a:graphicData>
        </a:graphic>
      </p:graphicFrame>
      <p:graphicFrame>
        <p:nvGraphicFramePr>
          <p:cNvPr id="8" name="Content Placeholder 4"/>
          <p:cNvGraphicFramePr>
            <a:graphicFrameLocks/>
          </p:cNvGraphicFramePr>
          <p:nvPr>
            <p:extLst>
              <p:ext uri="{D42A27DB-BD31-4B8C-83A1-F6EECF244321}">
                <p14:modId xmlns:p14="http://schemas.microsoft.com/office/powerpoint/2010/main" val="2746266562"/>
              </p:ext>
            </p:extLst>
          </p:nvPr>
        </p:nvGraphicFramePr>
        <p:xfrm>
          <a:off x="6479431" y="4663348"/>
          <a:ext cx="3497082" cy="1463040"/>
        </p:xfrm>
        <a:graphic>
          <a:graphicData uri="http://schemas.openxmlformats.org/drawingml/2006/table">
            <a:tbl>
              <a:tblPr>
                <a:tableStyleId>{5C22544A-7EE6-4342-B048-85BDC9FD1C3A}</a:tableStyleId>
              </a:tblPr>
              <a:tblGrid>
                <a:gridCol w="1286145">
                  <a:extLst>
                    <a:ext uri="{9D8B030D-6E8A-4147-A177-3AD203B41FA5}">
                      <a16:colId xmlns:a16="http://schemas.microsoft.com/office/drawing/2014/main" val="2460840480"/>
                    </a:ext>
                  </a:extLst>
                </a:gridCol>
                <a:gridCol w="764275">
                  <a:extLst>
                    <a:ext uri="{9D8B030D-6E8A-4147-A177-3AD203B41FA5}">
                      <a16:colId xmlns:a16="http://schemas.microsoft.com/office/drawing/2014/main" val="3731400551"/>
                    </a:ext>
                  </a:extLst>
                </a:gridCol>
                <a:gridCol w="655092">
                  <a:extLst>
                    <a:ext uri="{9D8B030D-6E8A-4147-A177-3AD203B41FA5}">
                      <a16:colId xmlns:a16="http://schemas.microsoft.com/office/drawing/2014/main" val="2402136298"/>
                    </a:ext>
                  </a:extLst>
                </a:gridCol>
                <a:gridCol w="791570">
                  <a:extLst>
                    <a:ext uri="{9D8B030D-6E8A-4147-A177-3AD203B41FA5}">
                      <a16:colId xmlns:a16="http://schemas.microsoft.com/office/drawing/2014/main" val="743082899"/>
                    </a:ext>
                  </a:extLst>
                </a:gridCol>
              </a:tblGrid>
              <a:tr h="224950">
                <a:tc>
                  <a:txBody>
                    <a:bodyPr/>
                    <a:lstStyle/>
                    <a:p>
                      <a:r>
                        <a:rPr lang="en-US" b="1" dirty="0">
                          <a:latin typeface="Calibri" panose="020F0502020204030204" pitchFamily="34" charset="0"/>
                        </a:rPr>
                        <a:t>Windy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a:latin typeface="Calibri" panose="020F050202020403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a:latin typeface="Calibri" panose="020F050202020403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49675380"/>
                  </a:ext>
                </a:extLst>
              </a:tr>
              <a:tr h="224950">
                <a:tc>
                  <a:txBody>
                    <a:bodyPr/>
                    <a:lstStyle/>
                    <a:p>
                      <a:r>
                        <a:rPr lang="en-US" dirty="0">
                          <a:latin typeface="Calibri" panose="020F050202020403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4/11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8/18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672161199"/>
                  </a:ext>
                </a:extLst>
              </a:tr>
              <a:tr h="224950">
                <a:tc>
                  <a:txBody>
                    <a:bodyPr/>
                    <a:lstStyle/>
                    <a:p>
                      <a:r>
                        <a:rPr lang="en-US" dirty="0">
                          <a:latin typeface="Calibri" panose="020F050202020403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7/11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10/18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3564249112"/>
                  </a:ext>
                </a:extLst>
              </a:tr>
              <a:tr h="224950">
                <a:tc>
                  <a:txBody>
                    <a:bodyPr/>
                    <a:lstStyle/>
                    <a:p>
                      <a:endParaRPr 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dirty="0">
                          <a:latin typeface="Calibri" panose="020F0502020204030204" pitchFamily="34" charset="0"/>
                        </a:rPr>
                        <a:t>11/18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r>
                        <a:rPr lang="en-US" dirty="0">
                          <a:latin typeface="Calibri" panose="020F0502020204030204" pitchFamily="34" charset="0"/>
                        </a:rPr>
                        <a:t>7/18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tc>
                  <a:txBody>
                    <a:bodyPr/>
                    <a:lstStyle/>
                    <a:p>
                      <a:pPr algn="ctr"/>
                      <a:endParaRPr 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DB37"/>
                    </a:solidFill>
                  </a:tcPr>
                </a:tc>
                <a:extLst>
                  <a:ext uri="{0D108BD9-81ED-4DB2-BD59-A6C34878D82A}">
                    <a16:rowId xmlns:a16="http://schemas.microsoft.com/office/drawing/2014/main" val="1346031693"/>
                  </a:ext>
                </a:extLst>
              </a:tr>
            </a:tbl>
          </a:graphicData>
        </a:graphic>
      </p:graphicFrame>
      <p:sp>
        <p:nvSpPr>
          <p:cNvPr id="4" name="Slide Number Placeholder 3"/>
          <p:cNvSpPr>
            <a:spLocks noGrp="1"/>
          </p:cNvSpPr>
          <p:nvPr>
            <p:ph type="sldNum" sz="quarter" idx="12"/>
          </p:nvPr>
        </p:nvSpPr>
        <p:spPr/>
        <p:txBody>
          <a:bodyPr/>
          <a:lstStyle/>
          <a:p>
            <a:fld id="{DE41F4BC-01F9-401E-8FFC-62740F5E14FB}" type="slidenum">
              <a:rPr lang="en-US" smtClean="0"/>
              <a:t>23</a:t>
            </a:fld>
            <a:endParaRPr lang="en-US"/>
          </a:p>
        </p:txBody>
      </p:sp>
    </p:spTree>
    <p:extLst>
      <p:ext uri="{BB962C8B-B14F-4D97-AF65-F5344CB8AC3E}">
        <p14:creationId xmlns:p14="http://schemas.microsoft.com/office/powerpoint/2010/main" val="798102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and Disadvantages</a:t>
            </a:r>
          </a:p>
        </p:txBody>
      </p:sp>
      <p:sp>
        <p:nvSpPr>
          <p:cNvPr id="5" name="Text Placeholder 4"/>
          <p:cNvSpPr>
            <a:spLocks noGrp="1"/>
          </p:cNvSpPr>
          <p:nvPr>
            <p:ph type="body" idx="1"/>
          </p:nvPr>
        </p:nvSpPr>
        <p:spPr>
          <a:xfrm>
            <a:off x="839786" y="1571203"/>
            <a:ext cx="4935861" cy="823912"/>
          </a:xfrm>
        </p:spPr>
        <p:txBody>
          <a:bodyPr/>
          <a:lstStyle/>
          <a:p>
            <a:r>
              <a:rPr lang="en-US" dirty="0"/>
              <a:t>Advantages</a:t>
            </a:r>
          </a:p>
        </p:txBody>
      </p:sp>
      <p:sp>
        <p:nvSpPr>
          <p:cNvPr id="6" name="Content Placeholder 5"/>
          <p:cNvSpPr>
            <a:spLocks noGrp="1"/>
          </p:cNvSpPr>
          <p:nvPr>
            <p:ph sz="half" idx="2"/>
          </p:nvPr>
        </p:nvSpPr>
        <p:spPr/>
        <p:txBody>
          <a:bodyPr/>
          <a:lstStyle/>
          <a:p>
            <a:r>
              <a:rPr lang="en-US" dirty="0"/>
              <a:t>Easy to build</a:t>
            </a:r>
          </a:p>
          <a:p>
            <a:r>
              <a:rPr lang="en-US" dirty="0"/>
              <a:t>Easy to understand</a:t>
            </a:r>
          </a:p>
          <a:p>
            <a:r>
              <a:rPr lang="en-US" dirty="0"/>
              <a:t>Fast/useful for large datasets</a:t>
            </a:r>
          </a:p>
          <a:p>
            <a:r>
              <a:rPr lang="en-US" dirty="0"/>
              <a:t>Robust to irrelevant features</a:t>
            </a:r>
          </a:p>
          <a:p>
            <a:r>
              <a:rPr lang="en-US" dirty="0"/>
              <a:t>Handles both nominal and interval data</a:t>
            </a:r>
          </a:p>
        </p:txBody>
      </p:sp>
      <p:sp>
        <p:nvSpPr>
          <p:cNvPr id="7" name="Text Placeholder 6"/>
          <p:cNvSpPr>
            <a:spLocks noGrp="1"/>
          </p:cNvSpPr>
          <p:nvPr>
            <p:ph type="body" sz="quarter" idx="3"/>
          </p:nvPr>
        </p:nvSpPr>
        <p:spPr>
          <a:xfrm>
            <a:off x="5941624" y="1571203"/>
            <a:ext cx="4940559" cy="823912"/>
          </a:xfrm>
        </p:spPr>
        <p:txBody>
          <a:bodyPr/>
          <a:lstStyle/>
          <a:p>
            <a:r>
              <a:rPr lang="en-US" dirty="0"/>
              <a:t>Disadvantages</a:t>
            </a:r>
          </a:p>
        </p:txBody>
      </p:sp>
      <p:sp>
        <p:nvSpPr>
          <p:cNvPr id="8" name="Content Placeholder 7"/>
          <p:cNvSpPr>
            <a:spLocks noGrp="1"/>
          </p:cNvSpPr>
          <p:nvPr>
            <p:ph sz="quarter" idx="4"/>
          </p:nvPr>
        </p:nvSpPr>
        <p:spPr/>
        <p:txBody>
          <a:bodyPr/>
          <a:lstStyle/>
          <a:p>
            <a:r>
              <a:rPr lang="en-US" dirty="0"/>
              <a:t>Assumes (often incorrectly) independence of features</a:t>
            </a:r>
          </a:p>
        </p:txBody>
      </p:sp>
      <p:sp>
        <p:nvSpPr>
          <p:cNvPr id="4" name="Slide Number Placeholder 3"/>
          <p:cNvSpPr>
            <a:spLocks noGrp="1"/>
          </p:cNvSpPr>
          <p:nvPr>
            <p:ph type="sldNum" sz="quarter" idx="12"/>
          </p:nvPr>
        </p:nvSpPr>
        <p:spPr/>
        <p:txBody>
          <a:bodyPr/>
          <a:lstStyle/>
          <a:p>
            <a:fld id="{DE41F4BC-01F9-401E-8FFC-62740F5E14FB}" type="slidenum">
              <a:rPr lang="en-US" smtClean="0"/>
              <a:t>24</a:t>
            </a:fld>
            <a:endParaRPr lang="en-US"/>
          </a:p>
        </p:txBody>
      </p:sp>
    </p:spTree>
    <p:extLst>
      <p:ext uri="{BB962C8B-B14F-4D97-AF65-F5344CB8AC3E}">
        <p14:creationId xmlns:p14="http://schemas.microsoft.com/office/powerpoint/2010/main" val="3939850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a:t>
            </a:r>
          </a:p>
        </p:txBody>
      </p:sp>
      <p:sp>
        <p:nvSpPr>
          <p:cNvPr id="3" name="Content Placeholder 2"/>
          <p:cNvSpPr>
            <a:spLocks noGrp="1"/>
          </p:cNvSpPr>
          <p:nvPr>
            <p:ph idx="1"/>
          </p:nvPr>
        </p:nvSpPr>
        <p:spPr/>
        <p:txBody>
          <a:bodyPr/>
          <a:lstStyle/>
          <a:p>
            <a:r>
              <a:rPr lang="en-US" b="1" dirty="0">
                <a:solidFill>
                  <a:srgbClr val="00853E"/>
                </a:solidFill>
              </a:rPr>
              <a:t>Probability</a:t>
            </a:r>
            <a:r>
              <a:rPr lang="en-US" dirty="0"/>
              <a:t>: a numerical measurement of the likelihood of an event occurring</a:t>
            </a:r>
          </a:p>
          <a:p>
            <a:r>
              <a:rPr lang="en-US" dirty="0"/>
              <a:t>Probabilities range from</a:t>
            </a:r>
          </a:p>
          <a:p>
            <a:pPr lvl="1"/>
            <a:r>
              <a:rPr lang="en-US" dirty="0"/>
              <a:t>0: We are certain the event </a:t>
            </a:r>
            <a:r>
              <a:rPr lang="en-US" u="sng" dirty="0"/>
              <a:t>will not</a:t>
            </a:r>
            <a:r>
              <a:rPr lang="en-US" dirty="0"/>
              <a:t> occur</a:t>
            </a:r>
          </a:p>
          <a:p>
            <a:pPr lvl="1"/>
            <a:r>
              <a:rPr lang="en-US" dirty="0"/>
              <a:t>1: We are certain the event </a:t>
            </a:r>
            <a:r>
              <a:rPr lang="en-US" u="sng" dirty="0"/>
              <a:t>will</a:t>
            </a:r>
            <a:r>
              <a:rPr lang="en-US" dirty="0"/>
              <a:t> occur </a:t>
            </a:r>
          </a:p>
          <a:p>
            <a:r>
              <a:rPr lang="en-US" dirty="0"/>
              <a:t>We often use probabilities to reduce uncertainty in decision making</a:t>
            </a:r>
          </a:p>
          <a:p>
            <a:pPr lvl="1"/>
            <a:r>
              <a:rPr lang="en-US" dirty="0"/>
              <a:t>Should I take that class?</a:t>
            </a:r>
          </a:p>
          <a:p>
            <a:pPr marL="914400" lvl="2" indent="0">
              <a:buNone/>
            </a:pPr>
            <a:r>
              <a:rPr lang="en-US" dirty="0"/>
              <a:t>What is the probability that I will get an A?</a:t>
            </a:r>
          </a:p>
          <a:p>
            <a:pPr lvl="1"/>
            <a:r>
              <a:rPr lang="en-US" dirty="0"/>
              <a:t>Should I speed while driving?</a:t>
            </a:r>
          </a:p>
          <a:p>
            <a:pPr marL="914400" lvl="2" indent="0">
              <a:buNone/>
            </a:pPr>
            <a:r>
              <a:rPr lang="en-US" dirty="0"/>
              <a:t>What is the probability I will get a ticket?</a:t>
            </a:r>
          </a:p>
          <a:p>
            <a:pPr lvl="1"/>
            <a:r>
              <a:rPr lang="en-US" dirty="0"/>
              <a:t>Should my company extend a loan to that customer?</a:t>
            </a:r>
          </a:p>
          <a:p>
            <a:pPr marL="914400" lvl="2" indent="0">
              <a:buNone/>
            </a:pPr>
            <a:r>
              <a:rPr lang="en-US" dirty="0"/>
              <a:t>What is the probability they will not default?</a:t>
            </a:r>
          </a:p>
        </p:txBody>
      </p:sp>
      <p:sp>
        <p:nvSpPr>
          <p:cNvPr id="4" name="Slide Number Placeholder 3"/>
          <p:cNvSpPr>
            <a:spLocks noGrp="1"/>
          </p:cNvSpPr>
          <p:nvPr>
            <p:ph type="sldNum" sz="quarter" idx="12"/>
          </p:nvPr>
        </p:nvSpPr>
        <p:spPr/>
        <p:txBody>
          <a:bodyPr/>
          <a:lstStyle/>
          <a:p>
            <a:fld id="{DE41F4BC-01F9-401E-8FFC-62740F5E14FB}" type="slidenum">
              <a:rPr lang="en-US" smtClean="0"/>
              <a:t>3</a:t>
            </a:fld>
            <a:endParaRPr lang="en-US"/>
          </a:p>
        </p:txBody>
      </p:sp>
    </p:spTree>
    <p:extLst>
      <p:ext uri="{BB962C8B-B14F-4D97-AF65-F5344CB8AC3E}">
        <p14:creationId xmlns:p14="http://schemas.microsoft.com/office/powerpoint/2010/main" val="1398941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a:t>
            </a:r>
          </a:p>
        </p:txBody>
      </p:sp>
      <p:sp>
        <p:nvSpPr>
          <p:cNvPr id="3" name="Content Placeholder 2"/>
          <p:cNvSpPr>
            <a:spLocks noGrp="1"/>
          </p:cNvSpPr>
          <p:nvPr>
            <p:ph idx="1"/>
          </p:nvPr>
        </p:nvSpPr>
        <p:spPr/>
        <p:txBody>
          <a:bodyPr/>
          <a:lstStyle/>
          <a:p>
            <a:r>
              <a:rPr lang="en-US" dirty="0"/>
              <a:t>Probability can be applied to discrete or continuous variables</a:t>
            </a:r>
          </a:p>
          <a:p>
            <a:pPr lvl="1"/>
            <a:r>
              <a:rPr lang="en-US" b="1" dirty="0">
                <a:solidFill>
                  <a:srgbClr val="00853E"/>
                </a:solidFill>
              </a:rPr>
              <a:t>Discrete variables </a:t>
            </a:r>
            <a:r>
              <a:rPr lang="en-US" dirty="0"/>
              <a:t>– Have a finite number of values </a:t>
            </a:r>
          </a:p>
          <a:p>
            <a:pPr lvl="2"/>
            <a:r>
              <a:rPr lang="en-US" dirty="0"/>
              <a:t>Nominal variables are discrete</a:t>
            </a:r>
          </a:p>
          <a:p>
            <a:pPr lvl="2"/>
            <a:r>
              <a:rPr lang="en-US" dirty="0"/>
              <a:t>Ex. Whether a customer will default on a loan or not</a:t>
            </a:r>
          </a:p>
          <a:p>
            <a:pPr lvl="1"/>
            <a:r>
              <a:rPr lang="en-US" b="1" dirty="0">
                <a:solidFill>
                  <a:srgbClr val="00853E"/>
                </a:solidFill>
              </a:rPr>
              <a:t>Continuous variables </a:t>
            </a:r>
            <a:r>
              <a:rPr lang="en-US" dirty="0"/>
              <a:t>– Have an infinite number of possible values</a:t>
            </a:r>
          </a:p>
          <a:p>
            <a:pPr lvl="2"/>
            <a:r>
              <a:rPr lang="en-US" dirty="0"/>
              <a:t>Interval variables are continuous</a:t>
            </a:r>
          </a:p>
          <a:p>
            <a:pPr lvl="2"/>
            <a:r>
              <a:rPr lang="en-US" dirty="0"/>
              <a:t>Ex. Outstanding loan debt held by a customer</a:t>
            </a:r>
          </a:p>
          <a:p>
            <a:endParaRPr lang="en-US" dirty="0"/>
          </a:p>
          <a:p>
            <a:r>
              <a:rPr lang="en-US" dirty="0"/>
              <a:t>We will focus on discrete probabilities, but Naïve Bayes can be applied to either type of data</a:t>
            </a:r>
          </a:p>
        </p:txBody>
      </p:sp>
      <p:sp>
        <p:nvSpPr>
          <p:cNvPr id="4" name="Slide Number Placeholder 3"/>
          <p:cNvSpPr>
            <a:spLocks noGrp="1"/>
          </p:cNvSpPr>
          <p:nvPr>
            <p:ph type="sldNum" sz="quarter" idx="12"/>
          </p:nvPr>
        </p:nvSpPr>
        <p:spPr/>
        <p:txBody>
          <a:bodyPr/>
          <a:lstStyle/>
          <a:p>
            <a:fld id="{DE41F4BC-01F9-401E-8FFC-62740F5E14FB}" type="slidenum">
              <a:rPr lang="en-US" smtClean="0"/>
              <a:t>4</a:t>
            </a:fld>
            <a:endParaRPr lang="en-US"/>
          </a:p>
        </p:txBody>
      </p:sp>
    </p:spTree>
    <p:extLst>
      <p:ext uri="{BB962C8B-B14F-4D97-AF65-F5344CB8AC3E}">
        <p14:creationId xmlns:p14="http://schemas.microsoft.com/office/powerpoint/2010/main" val="3083659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Discrete Probabilities</a:t>
            </a:r>
          </a:p>
        </p:txBody>
      </p:sp>
      <mc:AlternateContent xmlns:mc="http://schemas.openxmlformats.org/markup-compatibility/2006" xmlns:a14="http://schemas.microsoft.com/office/drawing/2010/main">
        <mc:Choice Requires="a14">
          <p:sp>
            <p:nvSpPr>
              <p:cNvPr id="5" name="TextBox 4"/>
              <p:cNvSpPr txBox="1"/>
              <p:nvPr/>
            </p:nvSpPr>
            <p:spPr>
              <a:xfrm>
                <a:off x="4155535" y="1616369"/>
                <a:ext cx="3032432" cy="6369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𝑜𝑢𝑡𝑐𝑜𝑚𝑒</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𝑖𝑛𝑡𝑒𝑟𝑒𝑠𝑡</m:t>
                          </m:r>
                        </m:num>
                        <m:den>
                          <m:r>
                            <a:rPr lang="en-US" sz="2000" b="0" i="1" smtClean="0">
                              <a:latin typeface="Cambria Math" panose="02040503050406030204" pitchFamily="18" charset="0"/>
                            </a:rPr>
                            <m:t>𝑎𝑙𝑙</m:t>
                          </m:r>
                          <m:r>
                            <a:rPr lang="en-US" sz="2000" b="0" i="1" smtClean="0">
                              <a:latin typeface="Cambria Math" panose="02040503050406030204" pitchFamily="18" charset="0"/>
                            </a:rPr>
                            <m:t> </m:t>
                          </m:r>
                          <m:r>
                            <a:rPr lang="en-US" sz="2000" b="0" i="1" smtClean="0">
                              <a:latin typeface="Cambria Math" panose="02040503050406030204" pitchFamily="18" charset="0"/>
                            </a:rPr>
                            <m:t>𝑝𝑜𝑠𝑠𝑖𝑏𝑙𝑒</m:t>
                          </m:r>
                          <m:r>
                            <a:rPr lang="en-US" sz="2000" b="0" i="1" smtClean="0">
                              <a:latin typeface="Cambria Math" panose="02040503050406030204" pitchFamily="18" charset="0"/>
                            </a:rPr>
                            <m:t> </m:t>
                          </m:r>
                          <m:r>
                            <a:rPr lang="en-US" sz="2000" b="0" i="1" smtClean="0">
                              <a:latin typeface="Cambria Math" panose="02040503050406030204" pitchFamily="18" charset="0"/>
                            </a:rPr>
                            <m:t>𝑜𝑢𝑡𝑐𝑜𝑚𝑒𝑠</m:t>
                          </m:r>
                        </m:den>
                      </m:f>
                    </m:oMath>
                  </m:oMathPara>
                </a14:m>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4155535" y="1616369"/>
                <a:ext cx="3032432" cy="63696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3132155" y="2887094"/>
                <a:ext cx="2264723" cy="5761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h𝑒𝑎𝑑𝑠</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=0.5</m:t>
                      </m:r>
                    </m:oMath>
                  </m:oMathPara>
                </a14:m>
                <a:endParaRPr lang="en-US" sz="2000" dirty="0"/>
              </a:p>
            </p:txBody>
          </p:sp>
        </mc:Choice>
        <mc:Fallback>
          <p:sp>
            <p:nvSpPr>
              <p:cNvPr id="9" name="TextBox 8"/>
              <p:cNvSpPr txBox="1">
                <a:spLocks noRot="1" noChangeAspect="1" noMove="1" noResize="1" noEditPoints="1" noAdjustHandles="1" noChangeArrowheads="1" noChangeShapeType="1" noTextEdit="1"/>
              </p:cNvSpPr>
              <p:nvPr/>
            </p:nvSpPr>
            <p:spPr>
              <a:xfrm>
                <a:off x="3132155" y="2887094"/>
                <a:ext cx="2264723" cy="576183"/>
              </a:xfrm>
              <a:prstGeom prst="rect">
                <a:avLst/>
              </a:prstGeom>
              <a:blipFill>
                <a:blip r:embed="rId4"/>
                <a:stretch>
                  <a:fillRect/>
                </a:stretch>
              </a:blipFill>
            </p:spPr>
            <p:txBody>
              <a:bodyPr/>
              <a:lstStyle/>
              <a:p>
                <a:r>
                  <a:rPr lang="en-US">
                    <a:noFill/>
                  </a:rPr>
                  <a:t> </a:t>
                </a:r>
              </a:p>
            </p:txBody>
          </p:sp>
        </mc:Fallback>
      </mc:AlternateContent>
      <p:pic>
        <p:nvPicPr>
          <p:cNvPr id="8" name="Picture 7" descr="a coi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55219" y="2775788"/>
            <a:ext cx="798796" cy="798796"/>
          </a:xfrm>
          <a:prstGeom prst="rect">
            <a:avLst/>
          </a:prstGeom>
        </p:spPr>
      </p:pic>
      <mc:AlternateContent xmlns:mc="http://schemas.openxmlformats.org/markup-compatibility/2006">
        <mc:Choice xmlns:a14="http://schemas.microsoft.com/office/drawing/2010/main" Requires="a14">
          <p:sp>
            <p:nvSpPr>
              <p:cNvPr id="10" name="TextBox 9"/>
              <p:cNvSpPr txBox="1"/>
              <p:nvPr/>
            </p:nvSpPr>
            <p:spPr>
              <a:xfrm>
                <a:off x="3132155" y="3986521"/>
                <a:ext cx="2526397"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1 </m:t>
                          </m:r>
                          <m:r>
                            <a:rPr lang="en-US" sz="2000" b="0" i="1" smtClean="0">
                              <a:latin typeface="Cambria Math" panose="02040503050406030204" pitchFamily="18" charset="0"/>
                            </a:rPr>
                            <m:t>𝑜𝑟</m:t>
                          </m:r>
                          <m:r>
                            <a:rPr lang="en-US" sz="2000" b="0" i="1" smtClean="0">
                              <a:latin typeface="Cambria Math" panose="02040503050406030204" pitchFamily="18" charset="0"/>
                            </a:rPr>
                            <m:t> 6</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num>
                        <m:den>
                          <m:r>
                            <a:rPr lang="en-US" sz="2000" b="0" i="1" smtClean="0">
                              <a:latin typeface="Cambria Math" panose="02040503050406030204" pitchFamily="18" charset="0"/>
                            </a:rPr>
                            <m:t>6</m:t>
                          </m:r>
                        </m:den>
                      </m:f>
                      <m:r>
                        <a:rPr lang="en-US" sz="2000" b="0" i="1" smtClean="0">
                          <a:latin typeface="Cambria Math" panose="02040503050406030204" pitchFamily="18" charset="0"/>
                        </a:rPr>
                        <m:t>=0.333</m:t>
                      </m:r>
                    </m:oMath>
                  </m:oMathPara>
                </a14:m>
                <a:endParaRPr lang="en-US" sz="2000" dirty="0"/>
              </a:p>
            </p:txBody>
          </p:sp>
        </mc:Choice>
        <mc:Fallback>
          <p:sp>
            <p:nvSpPr>
              <p:cNvPr id="10" name="TextBox 9"/>
              <p:cNvSpPr txBox="1">
                <a:spLocks noRot="1" noChangeAspect="1" noMove="1" noResize="1" noEditPoints="1" noAdjustHandles="1" noChangeArrowheads="1" noChangeShapeType="1" noTextEdit="1"/>
              </p:cNvSpPr>
              <p:nvPr/>
            </p:nvSpPr>
            <p:spPr>
              <a:xfrm>
                <a:off x="3132155" y="3986521"/>
                <a:ext cx="2526397" cy="578235"/>
              </a:xfrm>
              <a:prstGeom prst="rect">
                <a:avLst/>
              </a:prstGeom>
              <a:blipFill>
                <a:blip r:embed="rId6"/>
                <a:stretch>
                  <a:fillRect/>
                </a:stretch>
              </a:blipFill>
            </p:spPr>
            <p:txBody>
              <a:bodyPr/>
              <a:lstStyle/>
              <a:p>
                <a:r>
                  <a:rPr lang="en-US">
                    <a:noFill/>
                  </a:rPr>
                  <a:t> </a:t>
                </a:r>
              </a:p>
            </p:txBody>
          </p:sp>
        </mc:Fallback>
      </mc:AlternateContent>
      <p:pic>
        <p:nvPicPr>
          <p:cNvPr id="12" name="Picture 11" descr="a dice">
            <a:extLst>
              <a:ext uri="{FF2B5EF4-FFF2-40B4-BE49-F238E27FC236}">
                <a16:creationId xmlns:a16="http://schemas.microsoft.com/office/drawing/2014/main" id="{E7C2BFB2-8A0A-440E-ACEF-BDE3FFEA2EB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50210" b="24890"/>
          <a:stretch/>
        </p:blipFill>
        <p:spPr>
          <a:xfrm>
            <a:off x="6331045" y="3785256"/>
            <a:ext cx="1171978" cy="1102224"/>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3132155" y="5479711"/>
                <a:ext cx="2356479" cy="578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𝑐𝑙𝑢𝑏</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13</m:t>
                          </m:r>
                        </m:num>
                        <m:den>
                          <m:r>
                            <a:rPr lang="en-US" sz="2000" b="0" i="1" smtClean="0">
                              <a:latin typeface="Cambria Math" panose="02040503050406030204" pitchFamily="18" charset="0"/>
                            </a:rPr>
                            <m:t>52</m:t>
                          </m:r>
                        </m:den>
                      </m:f>
                      <m:r>
                        <a:rPr lang="en-US" sz="2000" b="0" i="1" smtClean="0">
                          <a:latin typeface="Cambria Math" panose="02040503050406030204" pitchFamily="18" charset="0"/>
                        </a:rPr>
                        <m:t>=0.25</m:t>
                      </m:r>
                    </m:oMath>
                  </m:oMathPara>
                </a14:m>
                <a:endParaRPr 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132155" y="5479711"/>
                <a:ext cx="2356479" cy="578172"/>
              </a:xfrm>
              <a:prstGeom prst="rect">
                <a:avLst/>
              </a:prstGeom>
              <a:blipFill>
                <a:blip r:embed="rId9"/>
                <a:stretch>
                  <a:fillRect/>
                </a:stretch>
              </a:blipFill>
            </p:spPr>
            <p:txBody>
              <a:bodyPr/>
              <a:lstStyle/>
              <a:p>
                <a:r>
                  <a:rPr lang="en-US">
                    <a:noFill/>
                  </a:rPr>
                  <a:t> </a:t>
                </a:r>
              </a:p>
            </p:txBody>
          </p:sp>
        </mc:Fallback>
      </mc:AlternateContent>
      <p:pic>
        <p:nvPicPr>
          <p:cNvPr id="7" name="Picture 6" descr="Queen of clubs playing card."/>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75585" y="5098153"/>
            <a:ext cx="958064" cy="1341289"/>
          </a:xfrm>
          <a:prstGeom prst="roundRect">
            <a:avLst>
              <a:gd name="adj" fmla="val 4167"/>
            </a:avLst>
          </a:prstGeom>
          <a:solidFill>
            <a:srgbClr val="FFFFFF"/>
          </a:solidFill>
          <a:ln w="6350" cap="sq">
            <a:solidFill>
              <a:srgbClr val="292929"/>
            </a:solidFill>
            <a:miter lim="800000"/>
          </a:ln>
          <a:effectLst/>
          <a:scene3d>
            <a:camera prst="orthographicFront"/>
            <a:lightRig rig="threePt" dir="t">
              <a:rot lat="0" lon="0" rev="2700000"/>
            </a:lightRig>
          </a:scene3d>
          <a:sp3d>
            <a:bevelT h="38100"/>
            <a:contourClr>
              <a:srgbClr val="C0C0C0"/>
            </a:contourClr>
          </a:sp3d>
        </p:spPr>
      </p:pic>
      <p:sp>
        <p:nvSpPr>
          <p:cNvPr id="4" name="Slide Number Placeholder 3"/>
          <p:cNvSpPr>
            <a:spLocks noGrp="1"/>
          </p:cNvSpPr>
          <p:nvPr>
            <p:ph type="sldNum" sz="quarter" idx="12"/>
          </p:nvPr>
        </p:nvSpPr>
        <p:spPr/>
        <p:txBody>
          <a:bodyPr/>
          <a:lstStyle/>
          <a:p>
            <a:fld id="{DE41F4BC-01F9-401E-8FFC-62740F5E14FB}" type="slidenum">
              <a:rPr lang="en-US" smtClean="0"/>
              <a:t>5</a:t>
            </a:fld>
            <a:endParaRPr lang="en-US"/>
          </a:p>
        </p:txBody>
      </p:sp>
    </p:spTree>
    <p:extLst>
      <p:ext uri="{BB962C8B-B14F-4D97-AF65-F5344CB8AC3E}">
        <p14:creationId xmlns:p14="http://schemas.microsoft.com/office/powerpoint/2010/main" val="3873637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Independence</a:t>
            </a:r>
          </a:p>
        </p:txBody>
      </p:sp>
      <p:sp>
        <p:nvSpPr>
          <p:cNvPr id="3" name="Content Placeholder 2"/>
          <p:cNvSpPr>
            <a:spLocks noGrp="1"/>
          </p:cNvSpPr>
          <p:nvPr>
            <p:ph idx="1"/>
          </p:nvPr>
        </p:nvSpPr>
        <p:spPr/>
        <p:txBody>
          <a:bodyPr/>
          <a:lstStyle/>
          <a:p>
            <a:r>
              <a:rPr lang="en-US" dirty="0"/>
              <a:t>We are often concerned with patterns of events</a:t>
            </a:r>
          </a:p>
          <a:p>
            <a:r>
              <a:rPr lang="en-US" dirty="0"/>
              <a:t>Sometimes the occurrence of one event influences the likelihood of another event</a:t>
            </a:r>
          </a:p>
          <a:p>
            <a:r>
              <a:rPr lang="en-US" b="1" dirty="0">
                <a:solidFill>
                  <a:srgbClr val="00853E"/>
                </a:solidFill>
              </a:rPr>
              <a:t>Statistical independence </a:t>
            </a:r>
            <a:r>
              <a:rPr lang="en-US" dirty="0"/>
              <a:t>for two events is present when the outcome of the first event has no impact on the probability of the second event</a:t>
            </a:r>
          </a:p>
          <a:p>
            <a:r>
              <a:rPr lang="en-US" dirty="0"/>
              <a:t>Consider a customer making purchases</a:t>
            </a:r>
          </a:p>
          <a:p>
            <a:pPr lvl="1"/>
            <a:r>
              <a:rPr lang="en-US" dirty="0"/>
              <a:t>Chips &amp; Salsa</a:t>
            </a:r>
          </a:p>
          <a:p>
            <a:pPr lvl="1"/>
            <a:r>
              <a:rPr lang="en-US" dirty="0"/>
              <a:t>Hot dogs &amp; hot dog buns</a:t>
            </a:r>
          </a:p>
          <a:p>
            <a:pPr lvl="1"/>
            <a:r>
              <a:rPr lang="en-US" dirty="0"/>
              <a:t>Lettuce &amp; Blu-ray player</a:t>
            </a:r>
          </a:p>
          <a:p>
            <a:r>
              <a:rPr lang="en-US" dirty="0"/>
              <a:t>This same notion of relationships among events often occurs in our datasets</a:t>
            </a:r>
          </a:p>
        </p:txBody>
      </p:sp>
      <mc:AlternateContent xmlns:mc="http://schemas.openxmlformats.org/markup-compatibility/2006" xmlns:a14="http://schemas.microsoft.com/office/drawing/2010/main">
        <mc:Choice Requires="a14">
          <p:sp>
            <p:nvSpPr>
              <p:cNvPr id="5" name="TextBox 4"/>
              <p:cNvSpPr txBox="1"/>
              <p:nvPr/>
            </p:nvSpPr>
            <p:spPr>
              <a:xfrm>
                <a:off x="1120342" y="5558813"/>
                <a:ext cx="909556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P</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purchase</m:t>
                          </m:r>
                        </m:e>
                      </m:d>
                      <m:r>
                        <a:rPr lang="en-US" sz="2800" b="0" i="0" smtClean="0">
                          <a:latin typeface="Cambria Math" panose="02040503050406030204" pitchFamily="18" charset="0"/>
                        </a:rPr>
                        <m:t>=</m:t>
                      </m:r>
                      <m:r>
                        <a:rPr lang="en-US" sz="2800" b="0" i="1" smtClean="0">
                          <a:latin typeface="Cambria Math" panose="02040503050406030204" pitchFamily="18" charset="0"/>
                        </a:rPr>
                        <m:t>𝑓</m:t>
                      </m:r>
                      <m:r>
                        <a:rPr lang="en-US" sz="2800" b="0" i="0" smtClean="0">
                          <a:latin typeface="Cambria Math" panose="02040503050406030204" pitchFamily="18" charset="0"/>
                        </a:rPr>
                        <m:t>(</m:t>
                      </m:r>
                      <m:r>
                        <m:rPr>
                          <m:sty m:val="p"/>
                        </m:rPr>
                        <a:rPr lang="en-US" sz="2800" b="0" i="0" smtClean="0">
                          <a:latin typeface="Cambria Math" panose="02040503050406030204" pitchFamily="18" charset="0"/>
                        </a:rPr>
                        <m:t>Income</m:t>
                      </m:r>
                      <m:r>
                        <a:rPr lang="en-US" sz="2800" b="0" i="0" smtClean="0">
                          <a:latin typeface="Cambria Math" panose="02040503050406030204" pitchFamily="18" charset="0"/>
                        </a:rPr>
                        <m:t>+</m:t>
                      </m:r>
                      <m:r>
                        <m:rPr>
                          <m:sty m:val="p"/>
                        </m:rPr>
                        <a:rPr lang="en-US" sz="2800" b="0" i="0" smtClean="0">
                          <a:latin typeface="Cambria Math" panose="02040503050406030204" pitchFamily="18" charset="0"/>
                        </a:rPr>
                        <m:t>Homeowner</m:t>
                      </m:r>
                      <m:r>
                        <a:rPr lang="en-US" sz="2800" b="0" i="0" smtClean="0">
                          <a:latin typeface="Cambria Math" panose="02040503050406030204" pitchFamily="18" charset="0"/>
                        </a:rPr>
                        <m:t>+…+</m:t>
                      </m:r>
                      <m:r>
                        <m:rPr>
                          <m:sty m:val="p"/>
                        </m:rPr>
                        <a:rPr lang="en-US" sz="2800" b="0" i="0" smtClean="0">
                          <a:latin typeface="Cambria Math" panose="02040503050406030204" pitchFamily="18" charset="0"/>
                        </a:rPr>
                        <m:t>Carowner</m:t>
                      </m:r>
                      <m:r>
                        <a:rPr lang="en-US" sz="2800" b="0" i="0" smtClean="0">
                          <a:latin typeface="Cambria Math" panose="02040503050406030204" pitchFamily="18" charset="0"/>
                        </a:rPr>
                        <m:t>)</m:t>
                      </m:r>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1120342" y="5558813"/>
                <a:ext cx="9095567" cy="430887"/>
              </a:xfrm>
              <a:prstGeom prst="rect">
                <a:avLst/>
              </a:prstGeom>
              <a:blipFill>
                <a:blip r:embed="rId3"/>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E41F4BC-01F9-401E-8FFC-62740F5E14FB}" type="slidenum">
              <a:rPr lang="en-US" smtClean="0"/>
              <a:t>6</a:t>
            </a:fld>
            <a:endParaRPr lang="en-US"/>
          </a:p>
        </p:txBody>
      </p:sp>
    </p:spTree>
    <p:extLst>
      <p:ext uri="{BB962C8B-B14F-4D97-AF65-F5344CB8AC3E}">
        <p14:creationId xmlns:p14="http://schemas.microsoft.com/office/powerpoint/2010/main" val="1957842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Joint Probabilities</a:t>
            </a:r>
          </a:p>
        </p:txBody>
      </p:sp>
      <p:sp>
        <p:nvSpPr>
          <p:cNvPr id="3" name="Content Placeholder 2"/>
          <p:cNvSpPr>
            <a:spLocks noGrp="1"/>
          </p:cNvSpPr>
          <p:nvPr>
            <p:ph idx="1"/>
          </p:nvPr>
        </p:nvSpPr>
        <p:spPr>
          <a:xfrm>
            <a:off x="454069" y="1532238"/>
            <a:ext cx="10428115" cy="1185648"/>
          </a:xfrm>
        </p:spPr>
        <p:txBody>
          <a:bodyPr>
            <a:normAutofit/>
          </a:bodyPr>
          <a:lstStyle/>
          <a:p>
            <a:pPr marL="0" indent="0">
              <a:buNone/>
            </a:pPr>
            <a:r>
              <a:rPr lang="en-US" dirty="0"/>
              <a:t>If events A and B are </a:t>
            </a:r>
            <a:r>
              <a:rPr lang="en-US" b="1" dirty="0">
                <a:solidFill>
                  <a:srgbClr val="00853E"/>
                </a:solidFill>
              </a:rPr>
              <a:t>statistically independent</a:t>
            </a:r>
            <a:r>
              <a:rPr lang="en-US" dirty="0"/>
              <a:t>, the probability of both events occurring is equal to the product of their individual probabilities</a:t>
            </a:r>
          </a:p>
        </p:txBody>
      </p:sp>
      <p:sp>
        <p:nvSpPr>
          <p:cNvPr id="15" name="TextBox 14"/>
          <p:cNvSpPr txBox="1"/>
          <p:nvPr/>
        </p:nvSpPr>
        <p:spPr>
          <a:xfrm>
            <a:off x="454069" y="2563367"/>
            <a:ext cx="614271" cy="523220"/>
          </a:xfrm>
          <a:prstGeom prst="rect">
            <a:avLst/>
          </a:prstGeom>
          <a:noFill/>
        </p:spPr>
        <p:txBody>
          <a:bodyPr wrap="none" rtlCol="0">
            <a:spAutoFit/>
          </a:bodyPr>
          <a:lstStyle/>
          <a:p>
            <a:r>
              <a:rPr lang="en-US" sz="2800" b="1" dirty="0"/>
              <a:t>{1}</a:t>
            </a:r>
          </a:p>
        </p:txBody>
      </p:sp>
      <mc:AlternateContent xmlns:mc="http://schemas.openxmlformats.org/markup-compatibility/2006" xmlns:a14="http://schemas.microsoft.com/office/drawing/2010/main">
        <mc:Choice Requires="a14">
          <p:sp>
            <p:nvSpPr>
              <p:cNvPr id="5" name="TextBox 4"/>
              <p:cNvSpPr txBox="1"/>
              <p:nvPr/>
            </p:nvSpPr>
            <p:spPr>
              <a:xfrm>
                <a:off x="3417269" y="2609534"/>
                <a:ext cx="384592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𝑃</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𝐴</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𝐵</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𝐴</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𝐵</m:t>
                      </m:r>
                      <m:r>
                        <a:rPr lang="en-US" sz="2800" b="0" i="1" smtClean="0">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3417269" y="2609534"/>
                <a:ext cx="3845925" cy="430887"/>
              </a:xfrm>
              <a:prstGeom prst="rect">
                <a:avLst/>
              </a:prstGeom>
              <a:blipFill>
                <a:blip r:embed="rId3"/>
                <a:stretch>
                  <a:fillRect/>
                </a:stretch>
              </a:blipFill>
            </p:spPr>
            <p:txBody>
              <a:bodyPr/>
              <a:lstStyle/>
              <a:p>
                <a:r>
                  <a:rPr lang="en-US">
                    <a:noFill/>
                  </a:rPr>
                  <a:t> </a:t>
                </a:r>
              </a:p>
            </p:txBody>
          </p:sp>
        </mc:Fallback>
      </mc:AlternateContent>
      <p:pic>
        <p:nvPicPr>
          <p:cNvPr id="6" name="Picture 5" descr="coin with a question mark"/>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5203" y="3565889"/>
            <a:ext cx="798796" cy="798796"/>
          </a:xfrm>
          <a:prstGeom prst="rect">
            <a:avLst/>
          </a:prstGeom>
        </p:spPr>
      </p:pic>
      <p:sp>
        <p:nvSpPr>
          <p:cNvPr id="10" name="TextBox 9"/>
          <p:cNvSpPr txBox="1"/>
          <p:nvPr/>
        </p:nvSpPr>
        <p:spPr>
          <a:xfrm>
            <a:off x="3672638" y="4364685"/>
            <a:ext cx="923925" cy="369332"/>
          </a:xfrm>
          <a:prstGeom prst="rect">
            <a:avLst/>
          </a:prstGeom>
          <a:noFill/>
        </p:spPr>
        <p:txBody>
          <a:bodyPr wrap="square" rtlCol="0">
            <a:spAutoFit/>
          </a:bodyPr>
          <a:lstStyle/>
          <a:p>
            <a:pPr algn="ctr"/>
            <a:r>
              <a:rPr lang="en-US" dirty="0"/>
              <a:t>Coin 1</a:t>
            </a:r>
          </a:p>
        </p:txBody>
      </p:sp>
      <p:pic>
        <p:nvPicPr>
          <p:cNvPr id="8" name="Picture 7" descr="coin with a question mark"/>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1420" y="3565889"/>
            <a:ext cx="798796" cy="798796"/>
          </a:xfrm>
          <a:prstGeom prst="rect">
            <a:avLst/>
          </a:prstGeom>
        </p:spPr>
      </p:pic>
      <p:sp>
        <p:nvSpPr>
          <p:cNvPr id="11" name="TextBox 10"/>
          <p:cNvSpPr txBox="1"/>
          <p:nvPr/>
        </p:nvSpPr>
        <p:spPr>
          <a:xfrm>
            <a:off x="6048855" y="4364685"/>
            <a:ext cx="923925" cy="369332"/>
          </a:xfrm>
          <a:prstGeom prst="rect">
            <a:avLst/>
          </a:prstGeom>
          <a:noFill/>
        </p:spPr>
        <p:txBody>
          <a:bodyPr wrap="square" rtlCol="0">
            <a:spAutoFit/>
          </a:bodyPr>
          <a:lstStyle/>
          <a:p>
            <a:pPr algn="ctr"/>
            <a:r>
              <a:rPr lang="en-US" dirty="0"/>
              <a:t>Coin 2</a:t>
            </a:r>
          </a:p>
        </p:txBody>
      </p:sp>
      <mc:AlternateContent xmlns:mc="http://schemas.openxmlformats.org/markup-compatibility/2006" xmlns:a14="http://schemas.microsoft.com/office/drawing/2010/main">
        <mc:Choice Requires="a14">
          <p:sp>
            <p:nvSpPr>
              <p:cNvPr id="9" name="TextBox 8"/>
              <p:cNvSpPr txBox="1"/>
              <p:nvPr/>
            </p:nvSpPr>
            <p:spPr>
              <a:xfrm>
                <a:off x="739693" y="4948037"/>
                <a:ext cx="985686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𝑃</m:t>
                      </m:r>
                      <m:d>
                        <m:dPr>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𝐻𝑒𝑎𝑑𝑠</m:t>
                              </m:r>
                            </m:e>
                            <m:sub>
                              <m:r>
                                <a:rPr lang="en-US" sz="2800" b="0" i="1" smtClean="0">
                                  <a:latin typeface="Cambria Math" panose="02040503050406030204" pitchFamily="18" charset="0"/>
                                  <a:ea typeface="Cambria Math" panose="02040503050406030204" pitchFamily="18" charset="0"/>
                                </a:rPr>
                                <m:t>𝐶𝑜𝑖𝑛</m:t>
                              </m:r>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𝐻𝑒𝑎𝑑𝑠</m:t>
                              </m:r>
                            </m:e>
                            <m:sub>
                              <m:r>
                                <a:rPr lang="en-US" sz="2800" i="1">
                                  <a:latin typeface="Cambria Math" panose="02040503050406030204" pitchFamily="18" charset="0"/>
                                  <a:ea typeface="Cambria Math" panose="02040503050406030204" pitchFamily="18" charset="0"/>
                                </a:rPr>
                                <m:t>𝐶𝑜𝑖𝑛</m:t>
                              </m:r>
                              <m:r>
                                <a:rPr lang="en-US" sz="2800" b="0" i="1" smtClean="0">
                                  <a:latin typeface="Cambria Math" panose="02040503050406030204" pitchFamily="18" charset="0"/>
                                  <a:ea typeface="Cambria Math" panose="02040503050406030204" pitchFamily="18" charset="0"/>
                                </a:rPr>
                                <m:t>2</m:t>
                              </m:r>
                            </m:sub>
                          </m:sSub>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m:t>
                      </m:r>
                      <m:d>
                        <m:dPr>
                          <m:ctrlPr>
                            <a:rPr lang="en-US" sz="2800" b="0" i="1" smtClean="0">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𝐻𝑒𝑎𝑑𝑠</m:t>
                              </m:r>
                            </m:e>
                            <m:sub>
                              <m:r>
                                <a:rPr lang="en-US" sz="2800" i="1">
                                  <a:latin typeface="Cambria Math" panose="02040503050406030204" pitchFamily="18" charset="0"/>
                                  <a:ea typeface="Cambria Math" panose="02040503050406030204" pitchFamily="18" charset="0"/>
                                </a:rPr>
                                <m:t>𝐶𝑜𝑖𝑛</m:t>
                              </m:r>
                              <m:r>
                                <a:rPr lang="en-US" sz="2800" i="1">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m:t>
                      </m:r>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𝐻𝑒𝑎𝑑𝑠</m:t>
                          </m:r>
                        </m:e>
                        <m:sub>
                          <m:r>
                            <a:rPr lang="en-US" sz="2800" i="1">
                              <a:latin typeface="Cambria Math" panose="02040503050406030204" pitchFamily="18" charset="0"/>
                              <a:ea typeface="Cambria Math" panose="02040503050406030204" pitchFamily="18" charset="0"/>
                            </a:rPr>
                            <m:t>𝐶𝑜𝑖𝑛</m:t>
                          </m:r>
                          <m:r>
                            <a:rPr lang="en-US" sz="2800" b="0" i="1" smtClean="0">
                              <a:latin typeface="Cambria Math" panose="02040503050406030204" pitchFamily="18" charset="0"/>
                              <a:ea typeface="Cambria Math" panose="02040503050406030204" pitchFamily="18" charset="0"/>
                            </a:rPr>
                            <m:t>2</m:t>
                          </m:r>
                        </m:sub>
                      </m:sSub>
                      <m:r>
                        <a:rPr lang="en-US" sz="2800" b="0" i="1" smtClean="0">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739693" y="4948037"/>
                <a:ext cx="9856866" cy="430887"/>
              </a:xfrm>
              <a:prstGeom prst="rect">
                <a:avLst/>
              </a:prstGeom>
              <a:blipFill>
                <a:blip r:embed="rId5"/>
                <a:stretch>
                  <a:fillRect/>
                </a:stretch>
              </a:blipFill>
            </p:spPr>
            <p:txBody>
              <a:bodyPr/>
              <a:lstStyle/>
              <a:p>
                <a:r>
                  <a:rPr lang="en-US">
                    <a:noFill/>
                  </a:rPr>
                  <a:t> </a:t>
                </a:r>
              </a:p>
            </p:txBody>
          </p:sp>
        </mc:Fallback>
      </mc:AlternateContent>
      <p:sp>
        <p:nvSpPr>
          <p:cNvPr id="13" name="Oval 12">
            <a:extLst>
              <a:ext uri="{C183D7F6-B498-43B3-948B-1728B52AA6E4}">
                <adec:decorative xmlns:adec="http://schemas.microsoft.com/office/drawing/2017/decorative" val="1"/>
              </a:ext>
            </a:extLst>
          </p:cNvPr>
          <p:cNvSpPr/>
          <p:nvPr/>
        </p:nvSpPr>
        <p:spPr>
          <a:xfrm>
            <a:off x="3672638" y="3510185"/>
            <a:ext cx="887228" cy="887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a:t>
            </a:r>
            <a:endParaRPr lang="en-US" dirty="0"/>
          </a:p>
        </p:txBody>
      </p:sp>
      <p:sp>
        <p:nvSpPr>
          <p:cNvPr id="14" name="Oval 13">
            <a:extLst>
              <a:ext uri="{C183D7F6-B498-43B3-948B-1728B52AA6E4}">
                <adec:decorative xmlns:adec="http://schemas.microsoft.com/office/drawing/2017/decorative" val="1"/>
              </a:ext>
            </a:extLst>
          </p:cNvPr>
          <p:cNvSpPr/>
          <p:nvPr/>
        </p:nvSpPr>
        <p:spPr>
          <a:xfrm>
            <a:off x="6067203" y="3510185"/>
            <a:ext cx="887228" cy="887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a:t>
            </a:r>
            <a:endParaRPr lang="en-US" dirty="0"/>
          </a:p>
        </p:txBody>
      </p:sp>
      <mc:AlternateContent xmlns:mc="http://schemas.openxmlformats.org/markup-compatibility/2006">
        <mc:Choice xmlns:a14="http://schemas.microsoft.com/office/drawing/2010/main" Requires="a14">
          <p:sp>
            <p:nvSpPr>
              <p:cNvPr id="12" name="TextBox 11"/>
              <p:cNvSpPr txBox="1"/>
              <p:nvPr/>
            </p:nvSpPr>
            <p:spPr>
              <a:xfrm>
                <a:off x="1646912" y="5688949"/>
                <a:ext cx="738663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𝑃</m:t>
                      </m:r>
                      <m:d>
                        <m:dPr>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𝐻𝑒𝑎𝑑𝑠</m:t>
                              </m:r>
                            </m:e>
                            <m:sub>
                              <m:r>
                                <a:rPr lang="en-US" sz="2800" b="0" i="1" smtClean="0">
                                  <a:latin typeface="Cambria Math" panose="02040503050406030204" pitchFamily="18" charset="0"/>
                                  <a:ea typeface="Cambria Math" panose="02040503050406030204" pitchFamily="18" charset="0"/>
                                </a:rPr>
                                <m:t>𝐶𝑜𝑖𝑛</m:t>
                              </m:r>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𝐻𝑒𝑎𝑑𝑠</m:t>
                              </m:r>
                            </m:e>
                            <m:sub>
                              <m:r>
                                <a:rPr lang="en-US" sz="2800" i="1">
                                  <a:latin typeface="Cambria Math" panose="02040503050406030204" pitchFamily="18" charset="0"/>
                                  <a:ea typeface="Cambria Math" panose="02040503050406030204" pitchFamily="18" charset="0"/>
                                </a:rPr>
                                <m:t>𝐶𝑜𝑖𝑛</m:t>
                              </m:r>
                              <m:r>
                                <a:rPr lang="en-US" sz="2800" b="0" i="1" smtClean="0">
                                  <a:latin typeface="Cambria Math" panose="02040503050406030204" pitchFamily="18" charset="0"/>
                                  <a:ea typeface="Cambria Math" panose="02040503050406030204" pitchFamily="18" charset="0"/>
                                </a:rPr>
                                <m:t>2</m:t>
                              </m:r>
                            </m:sub>
                          </m:sSub>
                        </m:e>
                      </m:d>
                      <m:r>
                        <a:rPr lang="en-US" sz="2800" b="0" i="1" smtClean="0">
                          <a:latin typeface="Cambria Math" panose="02040503050406030204" pitchFamily="18" charset="0"/>
                          <a:ea typeface="Cambria Math" panose="02040503050406030204" pitchFamily="18" charset="0"/>
                        </a:rPr>
                        <m:t>=0.5∗0.5=0.25</m:t>
                      </m:r>
                    </m:oMath>
                  </m:oMathPara>
                </a14:m>
                <a:endParaRPr lang="en-US" sz="2800" dirty="0"/>
              </a:p>
            </p:txBody>
          </p:sp>
        </mc:Choice>
        <mc:Fallback>
          <p:sp>
            <p:nvSpPr>
              <p:cNvPr id="12" name="TextBox 11"/>
              <p:cNvSpPr txBox="1">
                <a:spLocks noRot="1" noChangeAspect="1" noMove="1" noResize="1" noEditPoints="1" noAdjustHandles="1" noChangeArrowheads="1" noChangeShapeType="1" noTextEdit="1"/>
              </p:cNvSpPr>
              <p:nvPr/>
            </p:nvSpPr>
            <p:spPr>
              <a:xfrm>
                <a:off x="1646912" y="5688949"/>
                <a:ext cx="7386638" cy="430887"/>
              </a:xfrm>
              <a:prstGeom prst="rect">
                <a:avLst/>
              </a:prstGeom>
              <a:blipFill>
                <a:blip r:embed="rId6"/>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E41F4BC-01F9-401E-8FFC-62740F5E14FB}" type="slidenum">
              <a:rPr lang="en-US" smtClean="0"/>
              <a:t>7</a:t>
            </a:fld>
            <a:endParaRPr lang="en-US"/>
          </a:p>
        </p:txBody>
      </p:sp>
    </p:spTree>
    <p:extLst>
      <p:ext uri="{BB962C8B-B14F-4D97-AF65-F5344CB8AC3E}">
        <p14:creationId xmlns:p14="http://schemas.microsoft.com/office/powerpoint/2010/main" val="58618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Probabilities</a:t>
            </a:r>
          </a:p>
        </p:txBody>
      </p:sp>
      <p:sp>
        <p:nvSpPr>
          <p:cNvPr id="3" name="Content Placeholder 2"/>
          <p:cNvSpPr>
            <a:spLocks noGrp="1"/>
          </p:cNvSpPr>
          <p:nvPr>
            <p:ph idx="1"/>
          </p:nvPr>
        </p:nvSpPr>
        <p:spPr>
          <a:xfrm>
            <a:off x="454069" y="1532238"/>
            <a:ext cx="10428115" cy="1185648"/>
          </a:xfrm>
        </p:spPr>
        <p:txBody>
          <a:bodyPr>
            <a:normAutofit/>
          </a:bodyPr>
          <a:lstStyle/>
          <a:p>
            <a:pPr marL="0" indent="0">
              <a:buNone/>
            </a:pPr>
            <a:r>
              <a:rPr lang="en-US" dirty="0"/>
              <a:t>If events A and B are </a:t>
            </a:r>
            <a:r>
              <a:rPr lang="en-US" b="1" dirty="0">
                <a:solidFill>
                  <a:srgbClr val="00853E"/>
                </a:solidFill>
              </a:rPr>
              <a:t>statistically independent</a:t>
            </a:r>
            <a:r>
              <a:rPr lang="en-US" dirty="0"/>
              <a:t>, the probability of event B occurring given that event A has already occurred is equal to the probability of event B</a:t>
            </a:r>
          </a:p>
        </p:txBody>
      </p:sp>
      <p:sp>
        <p:nvSpPr>
          <p:cNvPr id="15" name="TextBox 14"/>
          <p:cNvSpPr txBox="1"/>
          <p:nvPr/>
        </p:nvSpPr>
        <p:spPr>
          <a:xfrm>
            <a:off x="461319" y="2550857"/>
            <a:ext cx="614271" cy="523220"/>
          </a:xfrm>
          <a:prstGeom prst="rect">
            <a:avLst/>
          </a:prstGeom>
          <a:noFill/>
        </p:spPr>
        <p:txBody>
          <a:bodyPr wrap="none" rtlCol="0">
            <a:spAutoFit/>
          </a:bodyPr>
          <a:lstStyle/>
          <a:p>
            <a:r>
              <a:rPr lang="en-US" sz="2800" b="1" dirty="0"/>
              <a:t>{1}</a:t>
            </a:r>
          </a:p>
        </p:txBody>
      </p:sp>
      <mc:AlternateContent xmlns:mc="http://schemas.openxmlformats.org/markup-compatibility/2006" xmlns:a14="http://schemas.microsoft.com/office/drawing/2010/main">
        <mc:Choice Requires="a14">
          <p:sp>
            <p:nvSpPr>
              <p:cNvPr id="5" name="TextBox 4"/>
              <p:cNvSpPr txBox="1"/>
              <p:nvPr/>
            </p:nvSpPr>
            <p:spPr>
              <a:xfrm>
                <a:off x="4125411" y="2597024"/>
                <a:ext cx="252870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𝑃</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𝐵</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𝐴</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𝐵</m:t>
                          </m:r>
                        </m:e>
                      </m:d>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4125411" y="2597024"/>
                <a:ext cx="2528706" cy="430887"/>
              </a:xfrm>
              <a:prstGeom prst="rect">
                <a:avLst/>
              </a:prstGeom>
              <a:blipFill>
                <a:blip r:embed="rId3"/>
                <a:stretch>
                  <a:fillRect/>
                </a:stretch>
              </a:blipFill>
            </p:spPr>
            <p:txBody>
              <a:bodyPr/>
              <a:lstStyle/>
              <a:p>
                <a:r>
                  <a:rPr lang="en-US">
                    <a:noFill/>
                  </a:rPr>
                  <a:t> </a:t>
                </a:r>
              </a:p>
            </p:txBody>
          </p:sp>
        </mc:Fallback>
      </mc:AlternateContent>
      <p:pic>
        <p:nvPicPr>
          <p:cNvPr id="6" name="Picture 5" descr="A coin head side up."/>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5203" y="3565889"/>
            <a:ext cx="798796" cy="798796"/>
          </a:xfrm>
          <a:prstGeom prst="rect">
            <a:avLst/>
          </a:prstGeom>
        </p:spPr>
      </p:pic>
      <p:sp>
        <p:nvSpPr>
          <p:cNvPr id="10" name="TextBox 9"/>
          <p:cNvSpPr txBox="1"/>
          <p:nvPr/>
        </p:nvSpPr>
        <p:spPr>
          <a:xfrm>
            <a:off x="3672638" y="4364685"/>
            <a:ext cx="923925" cy="369332"/>
          </a:xfrm>
          <a:prstGeom prst="rect">
            <a:avLst/>
          </a:prstGeom>
          <a:noFill/>
        </p:spPr>
        <p:txBody>
          <a:bodyPr wrap="square" rtlCol="0">
            <a:spAutoFit/>
          </a:bodyPr>
          <a:lstStyle/>
          <a:p>
            <a:pPr algn="ctr"/>
            <a:r>
              <a:rPr lang="en-US" dirty="0"/>
              <a:t>Coin 1</a:t>
            </a:r>
          </a:p>
        </p:txBody>
      </p:sp>
      <p:pic>
        <p:nvPicPr>
          <p:cNvPr id="8" name="Picture 7" descr="coin with a question mark."/>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1420" y="3565889"/>
            <a:ext cx="798796" cy="798796"/>
          </a:xfrm>
          <a:prstGeom prst="rect">
            <a:avLst/>
          </a:prstGeom>
        </p:spPr>
      </p:pic>
      <p:sp>
        <p:nvSpPr>
          <p:cNvPr id="11" name="TextBox 10"/>
          <p:cNvSpPr txBox="1"/>
          <p:nvPr/>
        </p:nvSpPr>
        <p:spPr>
          <a:xfrm>
            <a:off x="6048855" y="4364685"/>
            <a:ext cx="923925" cy="369332"/>
          </a:xfrm>
          <a:prstGeom prst="rect">
            <a:avLst/>
          </a:prstGeom>
          <a:noFill/>
        </p:spPr>
        <p:txBody>
          <a:bodyPr wrap="square" rtlCol="0">
            <a:spAutoFit/>
          </a:bodyPr>
          <a:lstStyle/>
          <a:p>
            <a:pPr algn="ctr"/>
            <a:r>
              <a:rPr lang="en-US" dirty="0"/>
              <a:t>Coin 2</a:t>
            </a:r>
          </a:p>
        </p:txBody>
      </p:sp>
      <p:sp>
        <p:nvSpPr>
          <p:cNvPr id="13" name="Oval 12">
            <a:extLst>
              <a:ext uri="{C183D7F6-B498-43B3-948B-1728B52AA6E4}">
                <adec:decorative xmlns:adec="http://schemas.microsoft.com/office/drawing/2017/decorative" val="1"/>
              </a:ext>
            </a:extLst>
          </p:cNvPr>
          <p:cNvSpPr/>
          <p:nvPr/>
        </p:nvSpPr>
        <p:spPr>
          <a:xfrm>
            <a:off x="6067203" y="3491072"/>
            <a:ext cx="887228" cy="887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a:t>
            </a:r>
            <a:endParaRPr lang="en-US" dirty="0"/>
          </a:p>
        </p:txBody>
      </p:sp>
      <mc:AlternateContent xmlns:mc="http://schemas.openxmlformats.org/markup-compatibility/2006">
        <mc:Choice xmlns:a14="http://schemas.microsoft.com/office/drawing/2010/main" Requires="a14">
          <p:sp>
            <p:nvSpPr>
              <p:cNvPr id="9" name="TextBox 8"/>
              <p:cNvSpPr txBox="1"/>
              <p:nvPr/>
            </p:nvSpPr>
            <p:spPr>
              <a:xfrm>
                <a:off x="1910638" y="5036469"/>
                <a:ext cx="695825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𝑃</m:t>
                      </m:r>
                      <m:d>
                        <m:dPr>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𝐻𝑒𝑎𝑑𝑠</m:t>
                              </m:r>
                            </m:e>
                            <m:sub>
                              <m:r>
                                <a:rPr lang="en-US" sz="2800" b="0" i="1" smtClean="0">
                                  <a:latin typeface="Cambria Math" panose="02040503050406030204" pitchFamily="18" charset="0"/>
                                  <a:ea typeface="Cambria Math" panose="02040503050406030204" pitchFamily="18" charset="0"/>
                                </a:rPr>
                                <m:t>𝐶𝑜𝑖𝑛</m:t>
                              </m:r>
                              <m:r>
                                <a:rPr lang="en-US" sz="2800" b="0" i="1" smtClean="0">
                                  <a:latin typeface="Cambria Math" panose="02040503050406030204" pitchFamily="18" charset="0"/>
                                  <a:ea typeface="Cambria Math" panose="02040503050406030204" pitchFamily="18" charset="0"/>
                                </a:rPr>
                                <m:t>2</m:t>
                              </m:r>
                            </m:sub>
                          </m:sSub>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𝐻𝑒𝑎𝑑𝑠</m:t>
                              </m:r>
                            </m:e>
                            <m:sub>
                              <m:r>
                                <a:rPr lang="en-US" sz="2800" i="1">
                                  <a:latin typeface="Cambria Math" panose="02040503050406030204" pitchFamily="18" charset="0"/>
                                  <a:ea typeface="Cambria Math" panose="02040503050406030204" pitchFamily="18" charset="0"/>
                                </a:rPr>
                                <m:t>𝐶𝑜𝑖𝑛</m:t>
                              </m:r>
                              <m:r>
                                <a:rPr lang="en-US" sz="2800" b="0" i="1" smtClean="0">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m:t>
                      </m:r>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𝐻𝑒𝑎𝑑𝑠</m:t>
                          </m:r>
                        </m:e>
                        <m:sub>
                          <m:r>
                            <a:rPr lang="en-US" sz="2800" i="1">
                              <a:latin typeface="Cambria Math" panose="02040503050406030204" pitchFamily="18" charset="0"/>
                              <a:ea typeface="Cambria Math" panose="02040503050406030204" pitchFamily="18" charset="0"/>
                            </a:rPr>
                            <m:t>𝐶𝑜𝑖𝑛</m:t>
                          </m:r>
                          <m:r>
                            <a:rPr lang="en-US" sz="2800" b="0" i="1" smtClean="0">
                              <a:latin typeface="Cambria Math" panose="02040503050406030204" pitchFamily="18" charset="0"/>
                              <a:ea typeface="Cambria Math" panose="02040503050406030204" pitchFamily="18" charset="0"/>
                            </a:rPr>
                            <m:t>2</m:t>
                          </m:r>
                        </m:sub>
                      </m:sSub>
                      <m:r>
                        <a:rPr lang="en-US" sz="2800" b="0" i="1" smtClean="0">
                          <a:latin typeface="Cambria Math" panose="02040503050406030204" pitchFamily="18" charset="0"/>
                          <a:ea typeface="Cambria Math" panose="02040503050406030204" pitchFamily="18" charset="0"/>
                        </a:rPr>
                        <m:t>)</m:t>
                      </m:r>
                    </m:oMath>
                  </m:oMathPara>
                </a14:m>
                <a:endParaRPr lang="en-US" sz="2800" dirty="0"/>
              </a:p>
            </p:txBody>
          </p:sp>
        </mc:Choice>
        <mc:Fallback>
          <p:sp>
            <p:nvSpPr>
              <p:cNvPr id="9" name="TextBox 8"/>
              <p:cNvSpPr txBox="1">
                <a:spLocks noRot="1" noChangeAspect="1" noMove="1" noResize="1" noEditPoints="1" noAdjustHandles="1" noChangeArrowheads="1" noChangeShapeType="1" noTextEdit="1"/>
              </p:cNvSpPr>
              <p:nvPr/>
            </p:nvSpPr>
            <p:spPr>
              <a:xfrm>
                <a:off x="1910638" y="5036469"/>
                <a:ext cx="6958252"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2812552" y="5671051"/>
                <a:ext cx="515442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𝑃</m:t>
                      </m:r>
                      <m:d>
                        <m:dPr>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𝐻𝑒𝑎𝑑𝑠</m:t>
                              </m:r>
                            </m:e>
                            <m:sub>
                              <m:r>
                                <a:rPr lang="en-US" sz="2800" b="0" i="1" smtClean="0">
                                  <a:latin typeface="Cambria Math" panose="02040503050406030204" pitchFamily="18" charset="0"/>
                                  <a:ea typeface="Cambria Math" panose="02040503050406030204" pitchFamily="18" charset="0"/>
                                </a:rPr>
                                <m:t>𝐶𝑜𝑖𝑛</m:t>
                              </m:r>
                              <m:r>
                                <a:rPr lang="en-US" sz="2800" b="0" i="1" smtClean="0">
                                  <a:latin typeface="Cambria Math" panose="02040503050406030204" pitchFamily="18" charset="0"/>
                                  <a:ea typeface="Cambria Math" panose="02040503050406030204" pitchFamily="18" charset="0"/>
                                </a:rPr>
                                <m:t>2</m:t>
                              </m:r>
                            </m:sub>
                          </m:sSub>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𝐻𝑒𝑎𝑑𝑠</m:t>
                              </m:r>
                            </m:e>
                            <m:sub>
                              <m:r>
                                <a:rPr lang="en-US" sz="2800" i="1">
                                  <a:latin typeface="Cambria Math" panose="02040503050406030204" pitchFamily="18" charset="0"/>
                                  <a:ea typeface="Cambria Math" panose="02040503050406030204" pitchFamily="18" charset="0"/>
                                </a:rPr>
                                <m:t>𝐶𝑜𝑖𝑛</m:t>
                              </m:r>
                              <m:r>
                                <a:rPr lang="en-US" sz="2800" b="0" i="1" smtClean="0">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ea typeface="Cambria Math" panose="02040503050406030204" pitchFamily="18" charset="0"/>
                        </a:rPr>
                        <m:t>=0.5</m:t>
                      </m:r>
                    </m:oMath>
                  </m:oMathPara>
                </a14:m>
                <a:endParaRPr lang="en-US" sz="2800" dirty="0"/>
              </a:p>
            </p:txBody>
          </p:sp>
        </mc:Choice>
        <mc:Fallback>
          <p:sp>
            <p:nvSpPr>
              <p:cNvPr id="14" name="TextBox 13"/>
              <p:cNvSpPr txBox="1">
                <a:spLocks noRot="1" noChangeAspect="1" noMove="1" noResize="1" noEditPoints="1" noAdjustHandles="1" noChangeArrowheads="1" noChangeShapeType="1" noTextEdit="1"/>
              </p:cNvSpPr>
              <p:nvPr/>
            </p:nvSpPr>
            <p:spPr>
              <a:xfrm>
                <a:off x="2812552" y="5671051"/>
                <a:ext cx="5154424" cy="430887"/>
              </a:xfrm>
              <a:prstGeom prst="rect">
                <a:avLst/>
              </a:prstGeom>
              <a:blipFill>
                <a:blip r:embed="rId6"/>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E41F4BC-01F9-401E-8FFC-62740F5E14FB}" type="slidenum">
              <a:rPr lang="en-US" smtClean="0"/>
              <a:t>8</a:t>
            </a:fld>
            <a:endParaRPr lang="en-US"/>
          </a:p>
        </p:txBody>
      </p:sp>
    </p:spTree>
    <p:extLst>
      <p:ext uri="{BB962C8B-B14F-4D97-AF65-F5344CB8AC3E}">
        <p14:creationId xmlns:p14="http://schemas.microsoft.com/office/powerpoint/2010/main" val="8453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a:t>
            </a:r>
          </a:p>
        </p:txBody>
      </p:sp>
      <p:sp>
        <p:nvSpPr>
          <p:cNvPr id="3" name="Content Placeholder 2"/>
          <p:cNvSpPr>
            <a:spLocks noGrp="1"/>
          </p:cNvSpPr>
          <p:nvPr>
            <p:ph idx="1"/>
          </p:nvPr>
        </p:nvSpPr>
        <p:spPr>
          <a:xfrm>
            <a:off x="454069" y="1532238"/>
            <a:ext cx="10428115" cy="2524689"/>
          </a:xfrm>
        </p:spPr>
        <p:txBody>
          <a:bodyPr/>
          <a:lstStyle/>
          <a:p>
            <a:r>
              <a:rPr lang="en-US" b="1" dirty="0">
                <a:solidFill>
                  <a:srgbClr val="00853E"/>
                </a:solidFill>
              </a:rPr>
              <a:t>Naïve Bayes </a:t>
            </a:r>
            <a:r>
              <a:rPr lang="en-US" dirty="0"/>
              <a:t>is a type of </a:t>
            </a:r>
            <a:r>
              <a:rPr lang="en-US" b="1" dirty="0">
                <a:solidFill>
                  <a:srgbClr val="00853E"/>
                </a:solidFill>
              </a:rPr>
              <a:t>Bayesian classifier</a:t>
            </a:r>
          </a:p>
          <a:p>
            <a:r>
              <a:rPr lang="en-US" dirty="0"/>
              <a:t>Bayesian classifiers use a </a:t>
            </a:r>
            <a:r>
              <a:rPr lang="en-US" b="1" dirty="0">
                <a:solidFill>
                  <a:srgbClr val="00853E"/>
                </a:solidFill>
              </a:rPr>
              <a:t>probabilistic</a:t>
            </a:r>
            <a:r>
              <a:rPr lang="en-US" dirty="0"/>
              <a:t> approach to identify to what class a given observation belongs</a:t>
            </a:r>
          </a:p>
          <a:p>
            <a:pPr lvl="1"/>
            <a:r>
              <a:rPr lang="en-US" dirty="0"/>
              <a:t>Examine existing evidence</a:t>
            </a:r>
          </a:p>
          <a:p>
            <a:pPr lvl="1"/>
            <a:r>
              <a:rPr lang="en-US" dirty="0"/>
              <a:t>For each dependent variable level (class), compute probability</a:t>
            </a:r>
          </a:p>
          <a:p>
            <a:pPr lvl="1"/>
            <a:r>
              <a:rPr lang="en-US" dirty="0"/>
              <a:t>Choose the class with the largest probability</a:t>
            </a:r>
          </a:p>
          <a:p>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4132449" y="4334774"/>
                <a:ext cx="307135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𝑦</m:t>
                          </m:r>
                        </m:e>
                      </m:acc>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argmax</m:t>
                          </m:r>
                        </m:fName>
                        <m:e>
                          <m:r>
                            <a:rPr lang="en-US" sz="2800" i="1">
                              <a:latin typeface="Cambria Math" panose="02040503050406030204" pitchFamily="18" charset="0"/>
                            </a:rPr>
                            <m:t>𝑃</m:t>
                          </m:r>
                          <m:d>
                            <m:dPr>
                              <m:ctrlPr>
                                <a:rPr lang="en-US" sz="2800" i="1">
                                  <a:latin typeface="Cambria Math" panose="02040503050406030204" pitchFamily="18" charset="0"/>
                                </a:rPr>
                              </m:ctrlPr>
                            </m:dPr>
                            <m:e>
                              <m:r>
                                <a:rPr lang="en-US" sz="2800" i="1">
                                  <a:latin typeface="Cambria Math" panose="02040503050406030204" pitchFamily="18" charset="0"/>
                                </a:rPr>
                                <m:t>𝑦</m:t>
                              </m:r>
                              <m:r>
                                <a:rPr lang="en-US" sz="2800" i="1">
                                  <a:latin typeface="Cambria Math" panose="02040503050406030204" pitchFamily="18" charset="0"/>
                                </a:rPr>
                                <m:t>|</m:t>
                              </m:r>
                              <m:r>
                                <a:rPr lang="en-US" sz="2800" i="1">
                                  <a:latin typeface="Cambria Math" panose="02040503050406030204" pitchFamily="18" charset="0"/>
                                </a:rPr>
                                <m:t>𝑥</m:t>
                              </m:r>
                            </m:e>
                          </m:d>
                        </m:e>
                      </m:func>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4132449" y="4334774"/>
                <a:ext cx="3071354" cy="430887"/>
              </a:xfrm>
              <a:prstGeom prst="rect">
                <a:avLst/>
              </a:prstGeom>
              <a:blipFill>
                <a:blip r:embed="rId3"/>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E41F4BC-01F9-401E-8FFC-62740F5E14FB}" type="slidenum">
              <a:rPr lang="en-US" smtClean="0"/>
              <a:t>9</a:t>
            </a:fld>
            <a:endParaRPr lang="en-US"/>
          </a:p>
        </p:txBody>
      </p:sp>
    </p:spTree>
    <p:extLst>
      <p:ext uri="{BB962C8B-B14F-4D97-AF65-F5344CB8AC3E}">
        <p14:creationId xmlns:p14="http://schemas.microsoft.com/office/powerpoint/2010/main" val="2467938727"/>
      </p:ext>
    </p:extLst>
  </p:cSld>
  <p:clrMapOvr>
    <a:masterClrMapping/>
  </p:clrMapOvr>
</p:sld>
</file>

<file path=ppt/theme/theme1.xml><?xml version="1.0" encoding="utf-8"?>
<a:theme xmlns:a="http://schemas.openxmlformats.org/drawingml/2006/main" name="2_Office Theme">
  <a:themeElements>
    <a:clrScheme name="UNT">
      <a:dk1>
        <a:sysClr val="windowText" lastClr="000000"/>
      </a:dk1>
      <a:lt1>
        <a:sysClr val="window" lastClr="FFFFFF"/>
      </a:lt1>
      <a:dk2>
        <a:srgbClr val="000000"/>
      </a:dk2>
      <a:lt2>
        <a:srgbClr val="FFFFFF"/>
      </a:lt2>
      <a:accent1>
        <a:srgbClr val="84B1CD"/>
      </a:accent1>
      <a:accent2>
        <a:srgbClr val="887A68"/>
      </a:accent2>
      <a:accent3>
        <a:srgbClr val="E5DBAE"/>
      </a:accent3>
      <a:accent4>
        <a:srgbClr val="008265"/>
      </a:accent4>
      <a:accent5>
        <a:srgbClr val="C0DB37"/>
      </a:accent5>
      <a:accent6>
        <a:srgbClr val="BFBFBF"/>
      </a:accent6>
      <a:hlink>
        <a:srgbClr val="00853E"/>
      </a:hlink>
      <a:folHlink>
        <a:srgbClr val="72B83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1229</TotalTime>
  <Words>4036</Words>
  <Application>Microsoft Office PowerPoint</Application>
  <PresentationFormat>Widescreen</PresentationFormat>
  <Paragraphs>828</Paragraphs>
  <Slides>24</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Brandon Grotesque Medium</vt:lpstr>
      <vt:lpstr>Calibri</vt:lpstr>
      <vt:lpstr>Cambria Math</vt:lpstr>
      <vt:lpstr>Verdana</vt:lpstr>
      <vt:lpstr>Verdana Pro Cond</vt:lpstr>
      <vt:lpstr>Verdana Pro Cond Light</vt:lpstr>
      <vt:lpstr>Verdana Pro Cond SemiBold</vt:lpstr>
      <vt:lpstr>2_Office Theme</vt:lpstr>
      <vt:lpstr>Naïve Bayes</vt:lpstr>
      <vt:lpstr>Probability is Invaluable to Data Analysts</vt:lpstr>
      <vt:lpstr>Probability</vt:lpstr>
      <vt:lpstr>Probability</vt:lpstr>
      <vt:lpstr>Calculating Discrete Probabilities</vt:lpstr>
      <vt:lpstr>Statistical Independence</vt:lpstr>
      <vt:lpstr>Joint Probabilities</vt:lpstr>
      <vt:lpstr>Conditional Probabilities</vt:lpstr>
      <vt:lpstr>Naïve Bayes</vt:lpstr>
      <vt:lpstr>Naïve Bayes</vt:lpstr>
      <vt:lpstr>Assumptions of Naïve Bayes</vt:lpstr>
      <vt:lpstr>Probabilistic Modeling using Naïve Bayes</vt:lpstr>
      <vt:lpstr>An Example of Naïve Bayes Classification</vt:lpstr>
      <vt:lpstr>Calculating Probability</vt:lpstr>
      <vt:lpstr>Example of Naïve Bayes Prediction</vt:lpstr>
      <vt:lpstr>Likelihood of Yes</vt:lpstr>
      <vt:lpstr>Likelihood of No</vt:lpstr>
      <vt:lpstr>Standardization</vt:lpstr>
      <vt:lpstr>What about Overcast Days?</vt:lpstr>
      <vt:lpstr>Likelihood of Overcast No</vt:lpstr>
      <vt:lpstr>Zero Frequency Problem</vt:lpstr>
      <vt:lpstr>Laplace Smoothing</vt:lpstr>
      <vt:lpstr>Zero Frequency Problem</vt:lpstr>
      <vt:lpstr>Advantages and Disadvantages</vt:lpstr>
    </vt:vector>
  </TitlesOfParts>
  <Company>University of North Texas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Classification</dc:title>
  <dc:creator>Torres, Russell</dc:creator>
  <cp:lastModifiedBy>Holland, Jonathan</cp:lastModifiedBy>
  <cp:revision>84</cp:revision>
  <dcterms:created xsi:type="dcterms:W3CDTF">2017-08-30T19:07:04Z</dcterms:created>
  <dcterms:modified xsi:type="dcterms:W3CDTF">2019-12-17T15:46:01Z</dcterms:modified>
</cp:coreProperties>
</file>