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7" r:id="rId4"/>
  </p:sldMasterIdLst>
  <p:notesMasterIdLst>
    <p:notesMasterId r:id="rId27"/>
  </p:notesMasterIdLst>
  <p:handoutMasterIdLst>
    <p:handoutMasterId r:id="rId28"/>
  </p:handoutMasterIdLst>
  <p:sldIdLst>
    <p:sldId id="284" r:id="rId5"/>
    <p:sldId id="302" r:id="rId6"/>
    <p:sldId id="298" r:id="rId7"/>
    <p:sldId id="304" r:id="rId8"/>
    <p:sldId id="305" r:id="rId9"/>
    <p:sldId id="299" r:id="rId10"/>
    <p:sldId id="300" r:id="rId11"/>
    <p:sldId id="301" r:id="rId12"/>
    <p:sldId id="303" r:id="rId13"/>
    <p:sldId id="306" r:id="rId14"/>
    <p:sldId id="307" r:id="rId15"/>
    <p:sldId id="308" r:id="rId16"/>
    <p:sldId id="314" r:id="rId17"/>
    <p:sldId id="309" r:id="rId18"/>
    <p:sldId id="310" r:id="rId19"/>
    <p:sldId id="315" r:id="rId20"/>
    <p:sldId id="316" r:id="rId21"/>
    <p:sldId id="317" r:id="rId22"/>
    <p:sldId id="318" r:id="rId23"/>
    <p:sldId id="323" r:id="rId24"/>
    <p:sldId id="327" r:id="rId25"/>
    <p:sldId id="297" r:id="rId2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2"/>
    <p:restoredTop sz="96327"/>
  </p:normalViewPr>
  <p:slideViewPr>
    <p:cSldViewPr snapToGrid="0">
      <p:cViewPr varScale="1">
        <p:scale>
          <a:sx n="78" d="100"/>
          <a:sy n="78" d="100"/>
        </p:scale>
        <p:origin x="797" y="91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11/1/2023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rson-holding-black-tablet-3734641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https://www.pexels.com/photo/photo-of-person-holding-black-tablet-3734641/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172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021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51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676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738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61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794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638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701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242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06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338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239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930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37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991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55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75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101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45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26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4B973-0F44-4F11-9718-D0FF27145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0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8660-A33D-E07D-FA3B-06DFCD59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07A09-384A-0C24-8F5C-25990CDB8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9E925-A5BD-A97B-C1F3-5A38C858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57C1-352E-4F8B-A204-2EE54E1B15C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48C97-397E-27F6-7949-83F6FC13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01EB9-9770-8AF8-3727-4D265524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F9D-47F1-4ECB-9A08-A8176E4C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89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E99D-4297-3170-85A8-1D685E1B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F8CE9-8B7F-B75B-971A-BCCC51F46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84530-11C5-B767-2AA1-B01044BA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57C1-352E-4F8B-A204-2EE54E1B15C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44AA-7345-10EA-14BF-DA145A5E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A32D5-C663-B062-B12E-AF1C83E8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F9D-47F1-4ECB-9A08-A8176E4C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93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DC289-31FC-1FCA-6DC6-A00CA9B16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046E3-8A27-32E7-0C13-4C23AE3F8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AEAE-F049-0018-86FD-0241389C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57C1-352E-4F8B-A204-2EE54E1B15C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49D57-F999-2157-ADF7-545A26D5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33900-B41E-BC06-2D6F-5FC7464C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F9D-47F1-4ECB-9A08-A8176E4C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52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43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1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D34A-CACD-66F5-4A3F-57FCB2CC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7AE9-47BC-0D6E-ACF1-0F85F591A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9B72-8E39-A646-1499-5A58DAE9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57C1-352E-4F8B-A204-2EE54E1B15C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ED12E-8C1D-AE04-445C-AB8A1C55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3FC32-017B-EDCF-385F-992F8F6F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F9D-47F1-4ECB-9A08-A8176E4C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33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3794-1958-A12F-96CF-E4EB84B3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1A5B-C7A1-2D53-A657-9D0128E7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9657F-DFC0-FEB7-83DF-C74DD24C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57C1-352E-4F8B-A204-2EE54E1B15C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CF96-BD2B-0A02-98F6-F363CB3D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1CF10-4F07-87CD-27D3-C7840746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F9D-47F1-4ECB-9A08-A8176E4C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06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9A57-8809-E57A-071C-C26E4153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5993-E7D4-6BBE-7F81-4CA3902EE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4C430-00F2-3576-B429-D0A1A2349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50144-6AD7-2A04-1020-F2A0EAD7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57C1-352E-4F8B-A204-2EE54E1B15C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399C-B12C-A186-9C8A-CE69E2B3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152CA-D6F9-7E36-EE4D-037307C4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F9D-47F1-4ECB-9A08-A8176E4C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7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EBDB-B9A8-BCCE-7257-009980B0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9DDFD-4BF7-2CE7-428E-FC6D051A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C64C3-BC96-6EC0-9921-849A5608E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91B86-A809-C27F-D3C7-E86BE6E2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D4655-DB11-8EBA-C9B9-C49920174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3E809-CF6F-7730-2E96-01354C98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57C1-352E-4F8B-A204-2EE54E1B15C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6FDFA-7BA8-627C-B4F0-40CCF9CB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575B7-FD09-0EB9-1E8E-9ABCB201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F9D-47F1-4ECB-9A08-A8176E4C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41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DC3B-9F3E-8A17-310C-7ADA982C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465F9-A7BD-B6C0-4001-ACDF3CC0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57C1-352E-4F8B-A204-2EE54E1B15C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6D6ED-6EEF-BAAA-0A97-978671DA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216CC-5ECB-3F83-6D82-9FCE1EE4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F9D-47F1-4ECB-9A08-A8176E4C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0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DA2BE-33AF-99BD-E877-4CBCBD5D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57C1-352E-4F8B-A204-2EE54E1B15C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3BCC8-6332-57E6-4529-15B9387E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2F00F-FAA1-BFCB-C58D-5C740C60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F9D-47F1-4ECB-9A08-A8176E4C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05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EA91-FBA5-DF29-0981-C5D7AC21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F26A-5120-57A9-D11B-0D4D05865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AEAF4-BC82-3C30-E543-17199FB41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A4B56-28B8-57B4-C285-1B327F56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57C1-352E-4F8B-A204-2EE54E1B15C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A12E0-8102-8AC4-8640-A9BFD1FF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DB79A-397C-555C-C178-A549F3DF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F9D-47F1-4ECB-9A08-A8176E4C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2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9F4-2064-F14F-4335-318642F4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1EAEE-C837-206A-B641-D8FDEAE3A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76DE5-5401-CB29-E837-67E23B4A2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443CA-1089-367D-F16F-47778805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57C1-352E-4F8B-A204-2EE54E1B15C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3B0A1-92B3-6896-80C6-90C53707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6247B-828A-A2B4-8265-79EBE2BA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F9D-47F1-4ECB-9A08-A8176E4C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32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E677D-DC77-85D9-8425-C5733066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42832-5975-6A19-71F1-7D0E64037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413EA-DBFC-1CEC-2E10-E9804E50C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57C1-352E-4F8B-A204-2EE54E1B15C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C079-B52C-5FE6-94D4-89DAB09B3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C1A3-413B-8FBD-4007-2545361E2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3F9D-47F1-4ECB-9A08-A8176E4C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87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D27432A-F622-4BF8-A892-F3CCE9E7FD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2500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0EDBD6-38DB-4330-85CB-C2E47532A0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1999" cy="685800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E2B76-1FDA-246D-5376-B124F618B4A2}"/>
              </a:ext>
            </a:extLst>
          </p:cNvPr>
          <p:cNvSpPr/>
          <p:nvPr/>
        </p:nvSpPr>
        <p:spPr>
          <a:xfrm>
            <a:off x="9329" y="0"/>
            <a:ext cx="12173341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CAFE2-B877-4FB9-1D45-C5671F7069D4}"/>
              </a:ext>
            </a:extLst>
          </p:cNvPr>
          <p:cNvSpPr txBox="1"/>
          <p:nvPr/>
        </p:nvSpPr>
        <p:spPr>
          <a:xfrm>
            <a:off x="9329" y="214926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00" cap="none" spc="60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r>
              <a:rPr lang="en-US" sz="6000" b="1" kern="100" spc="600" dirty="0">
                <a:solidFill>
                  <a:srgbClr val="70AD47">
                    <a:lumMod val="40000"/>
                    <a:lumOff val="6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</a:t>
            </a:r>
            <a:endParaRPr kumimoji="0" lang="en-US" sz="6000" b="1" i="0" u="none" strike="noStrike" kern="100" cap="none" spc="600" normalizeH="0" baseline="0" noProof="0" dirty="0">
              <a:ln>
                <a:noFill/>
              </a:ln>
              <a:solidFill>
                <a:srgbClr val="70AD47">
                  <a:lumMod val="40000"/>
                  <a:lumOff val="60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5AEB1-B570-C813-5530-1796539A0261}"/>
              </a:ext>
            </a:extLst>
          </p:cNvPr>
          <p:cNvSpPr/>
          <p:nvPr/>
        </p:nvSpPr>
        <p:spPr>
          <a:xfrm>
            <a:off x="0" y="3251884"/>
            <a:ext cx="12192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sz="4400" b="1" kern="100" spc="600" dirty="0">
                <a:solidFill>
                  <a:srgbClr val="70AD47">
                    <a:lumMod val="40000"/>
                    <a:lumOff val="6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kern="100" spc="600" dirty="0">
                <a:solidFill>
                  <a:schemeClr val="accent4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MONTHLY ASSESSMENT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2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Perform data analysis to track each student's academic progress over time.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38F3562-4545-CAA6-FA09-25D6AD017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15" y="1759975"/>
            <a:ext cx="10314039" cy="501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8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Perform data analysis to track each student's academic progress over time.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CD8BD23-7328-ABF1-B925-B0E376660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68" y="1557338"/>
            <a:ext cx="10225548" cy="504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33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Perform data analysis to track each student's academic progress over time.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B098BFF-6A7B-9EAB-812E-BED8B32D7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8" y="1714654"/>
            <a:ext cx="10668000" cy="492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41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Calculate applicable statistical measures for student performance at each time point.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9B5699-1491-2BF6-2BFB-943CB4406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73038"/>
              </p:ext>
            </p:extLst>
          </p:nvPr>
        </p:nvGraphicFramePr>
        <p:xfrm>
          <a:off x="599768" y="1759974"/>
          <a:ext cx="9954412" cy="4807977"/>
        </p:xfrm>
        <a:graphic>
          <a:graphicData uri="http://schemas.openxmlformats.org/drawingml/2006/table">
            <a:tbl>
              <a:tblPr/>
              <a:tblGrid>
                <a:gridCol w="2542667">
                  <a:extLst>
                    <a:ext uri="{9D8B030D-6E8A-4147-A177-3AD203B41FA5}">
                      <a16:colId xmlns:a16="http://schemas.microsoft.com/office/drawing/2014/main" val="93826903"/>
                    </a:ext>
                  </a:extLst>
                </a:gridCol>
                <a:gridCol w="1115417">
                  <a:extLst>
                    <a:ext uri="{9D8B030D-6E8A-4147-A177-3AD203B41FA5}">
                      <a16:colId xmlns:a16="http://schemas.microsoft.com/office/drawing/2014/main" val="3808359155"/>
                    </a:ext>
                  </a:extLst>
                </a:gridCol>
                <a:gridCol w="1110390">
                  <a:extLst>
                    <a:ext uri="{9D8B030D-6E8A-4147-A177-3AD203B41FA5}">
                      <a16:colId xmlns:a16="http://schemas.microsoft.com/office/drawing/2014/main" val="1479832085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3539450512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3811337759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1327550074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1960861380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1137629943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1473345261"/>
                    </a:ext>
                  </a:extLst>
                </a:gridCol>
              </a:tblGrid>
              <a:tr h="7530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935067"/>
                  </a:ext>
                </a:extLst>
              </a:tr>
              <a:tr h="5068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April_MT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144875"/>
                  </a:ext>
                </a:extLst>
              </a:tr>
              <a:tr h="5068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May_MT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896801"/>
                  </a:ext>
                </a:extLst>
              </a:tr>
              <a:tr h="5068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June_MT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944670"/>
                  </a:ext>
                </a:extLst>
              </a:tr>
              <a:tr h="5068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July_MT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6376"/>
                  </a:ext>
                </a:extLst>
              </a:tr>
              <a:tr h="5068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August_MT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45418"/>
                  </a:ext>
                </a:extLst>
              </a:tr>
              <a:tr h="5068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September_MT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551046"/>
                  </a:ext>
                </a:extLst>
              </a:tr>
              <a:tr h="5068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Average_Score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21079"/>
                  </a:ext>
                </a:extLst>
              </a:tr>
              <a:tr h="5068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Progress_April_to_September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1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5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Calculate applicable statistical measures for student performance at each time point.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D1A6-5948-D683-5076-F57A492FF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05187"/>
              </p:ext>
            </p:extLst>
          </p:nvPr>
        </p:nvGraphicFramePr>
        <p:xfrm>
          <a:off x="191278" y="1632957"/>
          <a:ext cx="11809444" cy="4969804"/>
        </p:xfrm>
        <a:graphic>
          <a:graphicData uri="http://schemas.openxmlformats.org/drawingml/2006/table">
            <a:tbl>
              <a:tblPr/>
              <a:tblGrid>
                <a:gridCol w="1164146">
                  <a:extLst>
                    <a:ext uri="{9D8B030D-6E8A-4147-A177-3AD203B41FA5}">
                      <a16:colId xmlns:a16="http://schemas.microsoft.com/office/drawing/2014/main" val="2750362095"/>
                    </a:ext>
                  </a:extLst>
                </a:gridCol>
                <a:gridCol w="1032532">
                  <a:extLst>
                    <a:ext uri="{9D8B030D-6E8A-4147-A177-3AD203B41FA5}">
                      <a16:colId xmlns:a16="http://schemas.microsoft.com/office/drawing/2014/main" val="3593494897"/>
                    </a:ext>
                  </a:extLst>
                </a:gridCol>
                <a:gridCol w="1263231">
                  <a:extLst>
                    <a:ext uri="{9D8B030D-6E8A-4147-A177-3AD203B41FA5}">
                      <a16:colId xmlns:a16="http://schemas.microsoft.com/office/drawing/2014/main" val="2487040701"/>
                    </a:ext>
                  </a:extLst>
                </a:gridCol>
                <a:gridCol w="1001836">
                  <a:extLst>
                    <a:ext uri="{9D8B030D-6E8A-4147-A177-3AD203B41FA5}">
                      <a16:colId xmlns:a16="http://schemas.microsoft.com/office/drawing/2014/main" val="3414936847"/>
                    </a:ext>
                  </a:extLst>
                </a:gridCol>
                <a:gridCol w="1558096">
                  <a:extLst>
                    <a:ext uri="{9D8B030D-6E8A-4147-A177-3AD203B41FA5}">
                      <a16:colId xmlns:a16="http://schemas.microsoft.com/office/drawing/2014/main" val="27027038"/>
                    </a:ext>
                  </a:extLst>
                </a:gridCol>
                <a:gridCol w="1209272">
                  <a:extLst>
                    <a:ext uri="{9D8B030D-6E8A-4147-A177-3AD203B41FA5}">
                      <a16:colId xmlns:a16="http://schemas.microsoft.com/office/drawing/2014/main" val="847031117"/>
                    </a:ext>
                  </a:extLst>
                </a:gridCol>
                <a:gridCol w="1404617">
                  <a:extLst>
                    <a:ext uri="{9D8B030D-6E8A-4147-A177-3AD203B41FA5}">
                      <a16:colId xmlns:a16="http://schemas.microsoft.com/office/drawing/2014/main" val="4210501943"/>
                    </a:ext>
                  </a:extLst>
                </a:gridCol>
                <a:gridCol w="1172042">
                  <a:extLst>
                    <a:ext uri="{9D8B030D-6E8A-4147-A177-3AD203B41FA5}">
                      <a16:colId xmlns:a16="http://schemas.microsoft.com/office/drawing/2014/main" val="2830677588"/>
                    </a:ext>
                  </a:extLst>
                </a:gridCol>
                <a:gridCol w="976743">
                  <a:extLst>
                    <a:ext uri="{9D8B030D-6E8A-4147-A177-3AD203B41FA5}">
                      <a16:colId xmlns:a16="http://schemas.microsoft.com/office/drawing/2014/main" val="398589517"/>
                    </a:ext>
                  </a:extLst>
                </a:gridCol>
                <a:gridCol w="1026929">
                  <a:extLst>
                    <a:ext uri="{9D8B030D-6E8A-4147-A177-3AD203B41FA5}">
                      <a16:colId xmlns:a16="http://schemas.microsoft.com/office/drawing/2014/main" val="4014612584"/>
                    </a:ext>
                  </a:extLst>
                </a:gridCol>
              </a:tblGrid>
              <a:tr h="16392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1" i="0" u="none" strike="noStrike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1" i="0" u="none" strike="noStrike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Mean score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1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Median score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1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Mode score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1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1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1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1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1" i="0" u="none" strike="noStrike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Coefficient of Variation (CV)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1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247524"/>
                  </a:ext>
                </a:extLst>
              </a:tr>
              <a:tr h="512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April_MT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01989"/>
                  </a:ext>
                </a:extLst>
              </a:tr>
              <a:tr h="512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May_MT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9597"/>
                  </a:ext>
                </a:extLst>
              </a:tr>
              <a:tr h="512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June_MT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78107"/>
                  </a:ext>
                </a:extLst>
              </a:tr>
              <a:tr h="512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July_MT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89084"/>
                  </a:ext>
                </a:extLst>
              </a:tr>
              <a:tr h="512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August_MT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188503"/>
                  </a:ext>
                </a:extLst>
              </a:tr>
              <a:tr h="768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September_MT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3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3.Create visualizations to illustrate the learning progress and trends at student or school level.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36EB086-7F34-76D9-6522-561A01AC2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61" y="1538288"/>
            <a:ext cx="10192968" cy="489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48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3.Create visualizations to illustrate the learning progress and trends at student or school level.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6A835757-999F-0A28-338D-42B14B2EC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96" y="1627639"/>
            <a:ext cx="11607485" cy="50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64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3.Create visualizations to illustrate the learning progress and trends at student or school level.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5FE8491-02AA-B64A-3BD8-20E412FBD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61" y="1730477"/>
            <a:ext cx="9055510" cy="483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Apply relevant statistical tools to model the growth trajectories of students over time.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DE2FAD6-CA4B-061A-9BE3-355CF8198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39" y="1852844"/>
            <a:ext cx="8996516" cy="45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6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Generate a monthly report for July, summarizing the learning growth trends of students, along with insights and recommendations on the learning gap.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3BCC9ED-A1FE-258F-56B4-8585864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7" y="1740310"/>
            <a:ext cx="11434916" cy="48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45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Perform data analysis to track each student's academic progress over time.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781C5-757C-893C-E4AE-E33AF7E01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64" y="1543665"/>
            <a:ext cx="11762091" cy="50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2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Generate a monthly report for July, summarizing the learning growth trends of students, along with insights and recommendations on the learning gap.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4112D65-9AFA-32F7-8D91-CFF0D19CC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1" y="1906535"/>
            <a:ext cx="10432025" cy="47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Generate a monthly report for July, summarizing the learning growth trends of students, along with insights and recommendations on the learning gap.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19D5E96D-6551-012B-32FB-2F1D7E094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97" y="1762125"/>
            <a:ext cx="6115664" cy="449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30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Thank you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V Boli" panose="02000500030200090000" pitchFamily="2" charset="0"/>
              <a:ea typeface="Open Sans" panose="020B0606030504020204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1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Perform data analysis to track each student's academic progress over time.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6D62F-8A86-0E9F-C2F1-49244E282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65" y="1543665"/>
            <a:ext cx="11840748" cy="51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0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Perform data analysis to track each student's academic progress over time.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835B08E-E1B0-5CF8-11E1-31516B42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61" y="1924049"/>
            <a:ext cx="10048568" cy="449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Perform data analysis to track each student's academic progress over time.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317E57-4F96-E102-BB1F-149991AA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87" y="1557338"/>
            <a:ext cx="10274710" cy="51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41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Perform data analysis to track each student's academic progress over time.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42FB46-0CD3-2154-3A3E-AF10EFAFA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59054"/>
              </p:ext>
            </p:extLst>
          </p:nvPr>
        </p:nvGraphicFramePr>
        <p:xfrm>
          <a:off x="1666568" y="1627640"/>
          <a:ext cx="8858863" cy="4859466"/>
        </p:xfrm>
        <a:graphic>
          <a:graphicData uri="http://schemas.openxmlformats.org/drawingml/2006/table">
            <a:tbl>
              <a:tblPr/>
              <a:tblGrid>
                <a:gridCol w="1906337">
                  <a:extLst>
                    <a:ext uri="{9D8B030D-6E8A-4147-A177-3AD203B41FA5}">
                      <a16:colId xmlns:a16="http://schemas.microsoft.com/office/drawing/2014/main" val="3579295889"/>
                    </a:ext>
                  </a:extLst>
                </a:gridCol>
                <a:gridCol w="1794200">
                  <a:extLst>
                    <a:ext uri="{9D8B030D-6E8A-4147-A177-3AD203B41FA5}">
                      <a16:colId xmlns:a16="http://schemas.microsoft.com/office/drawing/2014/main" val="2385289279"/>
                    </a:ext>
                  </a:extLst>
                </a:gridCol>
                <a:gridCol w="5158326">
                  <a:extLst>
                    <a:ext uri="{9D8B030D-6E8A-4147-A177-3AD203B41FA5}">
                      <a16:colId xmlns:a16="http://schemas.microsoft.com/office/drawing/2014/main" val="2815070717"/>
                    </a:ext>
                  </a:extLst>
                </a:gridCol>
              </a:tblGrid>
              <a:tr h="45102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Top Performing Students: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18932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Student 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Progress_April_to_September</a:t>
                      </a:r>
                      <a:endParaRPr lang="en-IN" sz="2000" b="0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91155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H000333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Girl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86920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H000338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Girl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96820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J000397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Boy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51025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G000251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Boy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65375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E000210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Girl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174011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174739"/>
                  </a:ext>
                </a:extLst>
              </a:tr>
              <a:tr h="45102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Struggling Students: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7391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Student 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Progress_April_to_September</a:t>
                      </a:r>
                      <a:endParaRPr lang="en-IN" sz="1800" b="0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59287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E000173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Boy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74958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D000164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Boy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628654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D000159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Boy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483729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G000257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Girl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261439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G000261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Girl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3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76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Perform data analysis to track each student's academic progress over time.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74690E-C11A-7D3C-3248-543FD4CEB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2" y="1627640"/>
            <a:ext cx="11396818" cy="487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Perform data analysis to track each student's academic progress over time.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CFF96A-925B-4363-7081-9DDB02D11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7" y="1627640"/>
            <a:ext cx="11395587" cy="500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6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277D2-F158-3CD3-4C08-9B2C726658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265" y="83975"/>
            <a:ext cx="11840748" cy="145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Perform data analysis to track each student's academic progress over time.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9DD2A7-075C-24D7-8875-6627CB13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7" y="1557338"/>
            <a:ext cx="10815484" cy="507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25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871</Words>
  <Application>Microsoft Office PowerPoint</Application>
  <PresentationFormat>Widescreen</PresentationFormat>
  <Paragraphs>300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MV Boli</vt:lpstr>
      <vt:lpstr>Open Sans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2023-10-31T20:50:07Z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