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c880f29a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c880f29a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c880f29a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c880f29a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c880f29a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c880f29a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c880f29a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c880f29a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c880f29a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c880f29a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c880f29a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c880f29a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4c880f29a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4c880f29a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c880f29a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c880f29a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c880f29a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c880f29a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Lending Club Case Study</a:t>
            </a:r>
            <a:endParaRPr/>
          </a:p>
        </p:txBody>
      </p:sp>
      <p:sp>
        <p:nvSpPr>
          <p:cNvPr id="55" name="Google Shape;55;p13"/>
          <p:cNvSpPr txBox="1"/>
          <p:nvPr>
            <p:ph idx="1" type="subTitle"/>
          </p:nvPr>
        </p:nvSpPr>
        <p:spPr>
          <a:xfrm>
            <a:off x="311700" y="3622600"/>
            <a:ext cx="3468600" cy="9315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Group Members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Shivakumar </a:t>
            </a:r>
            <a:endParaRPr/>
          </a:p>
          <a:p>
            <a:pPr indent="0" lvl="0" marL="0" rtl="0" algn="ctr">
              <a:spcBef>
                <a:spcPts val="0"/>
              </a:spcBef>
              <a:spcAft>
                <a:spcPts val="0"/>
              </a:spcAft>
              <a:buNone/>
            </a:pPr>
            <a:r>
              <a:rPr lang="en" sz="2700">
                <a:solidFill>
                  <a:srgbClr val="555555"/>
                </a:solidFill>
                <a:highlight>
                  <a:srgbClr val="FFFFFF"/>
                </a:highlight>
                <a:latin typeface="Roboto Mono"/>
                <a:ea typeface="Roboto Mono"/>
                <a:cs typeface="Roboto Mono"/>
                <a:sym typeface="Roboto Mono"/>
              </a:rPr>
              <a:t>Gurupreet</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7" name="Google Shape;117;p22"/>
          <p:cNvSpPr txBox="1"/>
          <p:nvPr>
            <p:ph idx="1" type="body"/>
          </p:nvPr>
        </p:nvSpPr>
        <p:spPr>
          <a:xfrm>
            <a:off x="311700" y="1149550"/>
            <a:ext cx="8520600" cy="3780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t>When the loan amount is low or mid-range and taken the time period of 60 months are mostly prone to defaulters.</a:t>
            </a:r>
            <a:endParaRPr sz="1300"/>
          </a:p>
          <a:p>
            <a:pPr indent="-311150" lvl="0" marL="457200" rtl="0" algn="l">
              <a:spcBef>
                <a:spcPts val="0"/>
              </a:spcBef>
              <a:spcAft>
                <a:spcPts val="0"/>
              </a:spcAft>
              <a:buSzPts val="1300"/>
              <a:buChar char="●"/>
            </a:pPr>
            <a:r>
              <a:rPr lang="en" sz="1300"/>
              <a:t>Those who falls under the grade “E,F,G” category has the more defaulters.</a:t>
            </a:r>
            <a:endParaRPr sz="1300"/>
          </a:p>
          <a:p>
            <a:pPr indent="0" lvl="0" marL="0" rtl="0" algn="l">
              <a:spcBef>
                <a:spcPts val="1200"/>
              </a:spcBef>
              <a:spcAft>
                <a:spcPts val="1200"/>
              </a:spcAft>
              <a:buNone/>
            </a:pPr>
            <a:r>
              <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386125"/>
            <a:ext cx="8520600" cy="4403700"/>
          </a:xfrm>
          <a:prstGeom prst="rect">
            <a:avLst/>
          </a:prstGeom>
        </p:spPr>
        <p:txBody>
          <a:bodyPr anchorCtr="0" anchor="t" bIns="91425" lIns="91425" spcFirstLastPara="1" rIns="91425" wrap="square" tIns="91425">
            <a:normAutofit lnSpcReduction="10000"/>
          </a:bodyPr>
          <a:lstStyle/>
          <a:p>
            <a:pPr indent="0" lvl="0" marL="0" rtl="0" algn="l">
              <a:spcBef>
                <a:spcPts val="700"/>
              </a:spcBef>
              <a:spcAft>
                <a:spcPts val="0"/>
              </a:spcAft>
              <a:buNone/>
            </a:pPr>
            <a:r>
              <a:rPr b="1" lang="en" sz="1500">
                <a:solidFill>
                  <a:schemeClr val="accent2"/>
                </a:solidFill>
                <a:highlight>
                  <a:srgbClr val="FFFFFF"/>
                </a:highlight>
                <a:latin typeface="Roboto"/>
                <a:ea typeface="Roboto"/>
                <a:cs typeface="Roboto"/>
                <a:sym typeface="Roboto"/>
              </a:rPr>
              <a:t>Introduction:</a:t>
            </a:r>
            <a:endParaRPr b="1" sz="1500">
              <a:solidFill>
                <a:schemeClr val="accent2"/>
              </a:solidFill>
              <a:highlight>
                <a:srgbClr val="FFFFFF"/>
              </a:highlight>
              <a:latin typeface="Roboto"/>
              <a:ea typeface="Roboto"/>
              <a:cs typeface="Roboto"/>
              <a:sym typeface="Roboto"/>
            </a:endParaRPr>
          </a:p>
          <a:p>
            <a:pPr indent="0" lvl="0" marL="0" rtl="0" algn="l">
              <a:spcBef>
                <a:spcPts val="700"/>
              </a:spcBef>
              <a:spcAft>
                <a:spcPts val="0"/>
              </a:spcAft>
              <a:buClr>
                <a:schemeClr val="dk1"/>
              </a:buClr>
              <a:buSzPts val="1100"/>
              <a:buFont typeface="Arial"/>
              <a:buNone/>
            </a:pPr>
            <a:r>
              <a:rPr lang="en" sz="1200">
                <a:solidFill>
                  <a:schemeClr val="accent2"/>
                </a:solidFill>
                <a:highlight>
                  <a:srgbClr val="FFFFFF"/>
                </a:highlight>
                <a:latin typeface="Roboto"/>
                <a:ea typeface="Roboto"/>
                <a:cs typeface="Roboto"/>
                <a:sym typeface="Roboto"/>
              </a:rPr>
              <a:t>The Lending Club Loan Approval Analysis case study involves the examination of a dataset named "loan.csv" to determine whether a particular person's loan application should be approved or denied. Lending Club is a peer-to-peer lending platform that connects borrowers with investors. The goal of this analysis is to perform an Exploratory Data Analysis (EDA) to gain insights into the dataset.</a:t>
            </a:r>
            <a:endParaRPr sz="1200">
              <a:solidFill>
                <a:schemeClr val="accent2"/>
              </a:solidFill>
              <a:highlight>
                <a:srgbClr val="FFFFFF"/>
              </a:highlight>
              <a:latin typeface="Roboto"/>
              <a:ea typeface="Roboto"/>
              <a:cs typeface="Roboto"/>
              <a:sym typeface="Roboto"/>
            </a:endParaRPr>
          </a:p>
          <a:p>
            <a:pPr indent="0" lvl="0" marL="0" rtl="0" algn="l">
              <a:spcBef>
                <a:spcPts val="700"/>
              </a:spcBef>
              <a:spcAft>
                <a:spcPts val="0"/>
              </a:spcAft>
              <a:buClr>
                <a:schemeClr val="dk1"/>
              </a:buClr>
              <a:buSzPts val="1100"/>
              <a:buFont typeface="Arial"/>
              <a:buNone/>
            </a:pPr>
            <a:r>
              <a:rPr b="1" lang="en" sz="1500">
                <a:solidFill>
                  <a:schemeClr val="accent2"/>
                </a:solidFill>
                <a:highlight>
                  <a:srgbClr val="FFFFFF"/>
                </a:highlight>
                <a:latin typeface="Roboto"/>
                <a:ea typeface="Roboto"/>
                <a:cs typeface="Roboto"/>
                <a:sym typeface="Roboto"/>
              </a:rPr>
              <a:t>Dataset Overview:</a:t>
            </a:r>
            <a:endParaRPr b="1" sz="1500">
              <a:solidFill>
                <a:schemeClr val="accent2"/>
              </a:solidFill>
              <a:highlight>
                <a:srgbClr val="FFFFFF"/>
              </a:highlight>
              <a:latin typeface="Roboto"/>
              <a:ea typeface="Roboto"/>
              <a:cs typeface="Roboto"/>
              <a:sym typeface="Roboto"/>
            </a:endParaRPr>
          </a:p>
          <a:p>
            <a:pPr indent="0" lvl="0" marL="0" rtl="0" algn="l">
              <a:spcBef>
                <a:spcPts val="700"/>
              </a:spcBef>
              <a:spcAft>
                <a:spcPts val="0"/>
              </a:spcAft>
              <a:buClr>
                <a:schemeClr val="dk1"/>
              </a:buClr>
              <a:buSzPts val="1100"/>
              <a:buFont typeface="Arial"/>
              <a:buNone/>
            </a:pPr>
            <a:r>
              <a:rPr lang="en" sz="1200">
                <a:solidFill>
                  <a:schemeClr val="accent2"/>
                </a:solidFill>
                <a:highlight>
                  <a:srgbClr val="FFFFFF"/>
                </a:highlight>
                <a:latin typeface="Roboto"/>
                <a:ea typeface="Roboto"/>
                <a:cs typeface="Roboto"/>
                <a:sym typeface="Roboto"/>
              </a:rPr>
              <a:t>The dataset "loan.csv" contains a comprehensive set of information about past loan applicants, including various attributes such as credit scores, employment details, loan amounts, interest rates, loan status, and more. Each row in the dataset represents a unique loan application.</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b="1" lang="en" sz="1200">
                <a:solidFill>
                  <a:schemeClr val="accent2"/>
                </a:solidFill>
                <a:highlight>
                  <a:srgbClr val="FFFFFF"/>
                </a:highlight>
                <a:latin typeface="Roboto"/>
                <a:ea typeface="Roboto"/>
                <a:cs typeface="Roboto"/>
                <a:sym typeface="Roboto"/>
              </a:rPr>
              <a:t>Key Objectives:</a:t>
            </a:r>
            <a:endParaRPr b="1" sz="1200">
              <a:solidFill>
                <a:schemeClr val="accent2"/>
              </a:solidFill>
              <a:highlight>
                <a:srgbClr val="FFFFFF"/>
              </a:highlight>
              <a:latin typeface="Roboto"/>
              <a:ea typeface="Roboto"/>
              <a:cs typeface="Roboto"/>
              <a:sym typeface="Roboto"/>
            </a:endParaRPr>
          </a:p>
          <a:p>
            <a:pPr indent="-304800" lvl="0" marL="457200" rtl="0" algn="l">
              <a:spcBef>
                <a:spcPts val="600"/>
              </a:spcBef>
              <a:spcAft>
                <a:spcPts val="0"/>
              </a:spcAft>
              <a:buClr>
                <a:schemeClr val="accent2"/>
              </a:buClr>
              <a:buSzPts val="1200"/>
              <a:buFont typeface="Roboto"/>
              <a:buAutoNum type="arabicPeriod"/>
            </a:pPr>
            <a:r>
              <a:rPr b="1" lang="en" sz="1200">
                <a:solidFill>
                  <a:schemeClr val="accent2"/>
                </a:solidFill>
                <a:highlight>
                  <a:srgbClr val="FFFFFF"/>
                </a:highlight>
                <a:latin typeface="Roboto"/>
                <a:ea typeface="Roboto"/>
                <a:cs typeface="Roboto"/>
                <a:sym typeface="Roboto"/>
              </a:rPr>
              <a:t>Data Preprocessing:</a:t>
            </a:r>
            <a:r>
              <a:rPr lang="en" sz="1200">
                <a:solidFill>
                  <a:schemeClr val="accent2"/>
                </a:solidFill>
                <a:highlight>
                  <a:srgbClr val="FFFFFF"/>
                </a:highlight>
                <a:latin typeface="Roboto"/>
                <a:ea typeface="Roboto"/>
                <a:cs typeface="Roboto"/>
                <a:sym typeface="Roboto"/>
              </a:rPr>
              <a:t> Cleanse and prepare the dataset by handling missing values, outliers, and data formatting issues.</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AutoNum type="arabicPeriod"/>
            </a:pPr>
            <a:r>
              <a:rPr b="1" lang="en" sz="1200">
                <a:solidFill>
                  <a:schemeClr val="accent2"/>
                </a:solidFill>
                <a:highlight>
                  <a:srgbClr val="FFFFFF"/>
                </a:highlight>
                <a:latin typeface="Roboto"/>
                <a:ea typeface="Roboto"/>
                <a:cs typeface="Roboto"/>
                <a:sym typeface="Roboto"/>
              </a:rPr>
              <a:t>Exploratory Data Analysis (EDA):</a:t>
            </a:r>
            <a:r>
              <a:rPr lang="en" sz="1200">
                <a:solidFill>
                  <a:schemeClr val="accent2"/>
                </a:solidFill>
                <a:highlight>
                  <a:srgbClr val="FFFFFF"/>
                </a:highlight>
                <a:latin typeface="Roboto"/>
                <a:ea typeface="Roboto"/>
                <a:cs typeface="Roboto"/>
                <a:sym typeface="Roboto"/>
              </a:rPr>
              <a:t> Perform an in-depth analysis of the dataset to understand the patterns, relationships, and trends within the data.</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AutoNum type="arabicPeriod"/>
            </a:pPr>
            <a:r>
              <a:rPr b="1" lang="en" sz="1200">
                <a:solidFill>
                  <a:schemeClr val="accent2"/>
                </a:solidFill>
                <a:highlight>
                  <a:srgbClr val="FFFFFF"/>
                </a:highlight>
                <a:latin typeface="Roboto"/>
                <a:ea typeface="Roboto"/>
                <a:cs typeface="Roboto"/>
                <a:sym typeface="Roboto"/>
              </a:rPr>
              <a:t>Data Visualization:</a:t>
            </a:r>
            <a:r>
              <a:rPr lang="en" sz="1200">
                <a:solidFill>
                  <a:schemeClr val="accent2"/>
                </a:solidFill>
                <a:highlight>
                  <a:srgbClr val="FFFFFF"/>
                </a:highlight>
                <a:latin typeface="Roboto"/>
                <a:ea typeface="Roboto"/>
                <a:cs typeface="Roboto"/>
                <a:sym typeface="Roboto"/>
              </a:rPr>
              <a:t> Create visualizations such as histograms, scatter plots, and correlation matrices to visualize the data and gain insights.</a:t>
            </a:r>
            <a:endParaRPr sz="1200">
              <a:solidFill>
                <a:schemeClr val="accent2"/>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Understanding</a:t>
            </a:r>
            <a:endParaRPr/>
          </a:p>
        </p:txBody>
      </p:sp>
      <p:sp>
        <p:nvSpPr>
          <p:cNvPr id="66" name="Google Shape;66;p15"/>
          <p:cNvSpPr txBox="1"/>
          <p:nvPr>
            <p:ph idx="1" type="body"/>
          </p:nvPr>
        </p:nvSpPr>
        <p:spPr>
          <a:xfrm>
            <a:off x="5158250" y="1152475"/>
            <a:ext cx="36741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lang="en" sz="1265"/>
              <a:t>We got a dataset from consumer finance company which specialises in lending various types of loans to urban customers.</a:t>
            </a:r>
            <a:endParaRPr sz="1265"/>
          </a:p>
          <a:p>
            <a:pPr indent="0" lvl="0" marL="0" rtl="0" algn="l">
              <a:lnSpc>
                <a:spcPct val="95000"/>
              </a:lnSpc>
              <a:spcBef>
                <a:spcPts val="1200"/>
              </a:spcBef>
              <a:spcAft>
                <a:spcPts val="0"/>
              </a:spcAft>
              <a:buSzPts val="1018"/>
              <a:buNone/>
            </a:pPr>
            <a:r>
              <a:rPr lang="en" sz="1265"/>
              <a:t>It contains the complete loan data for all loans issued through the time period 2007 t0 2011.</a:t>
            </a:r>
            <a:endParaRPr sz="1265"/>
          </a:p>
          <a:p>
            <a:pPr indent="0" lvl="0" marL="0" rtl="0" algn="l">
              <a:lnSpc>
                <a:spcPct val="95000"/>
              </a:lnSpc>
              <a:spcBef>
                <a:spcPts val="1200"/>
              </a:spcBef>
              <a:spcAft>
                <a:spcPts val="0"/>
              </a:spcAft>
              <a:buSzPts val="1018"/>
              <a:buNone/>
            </a:pPr>
            <a:r>
              <a:rPr lang="en" sz="1265"/>
              <a:t>Total No of records: </a:t>
            </a:r>
            <a:endParaRPr sz="1265"/>
          </a:p>
          <a:p>
            <a:pPr indent="0" lvl="0" marL="0" rtl="0" algn="l">
              <a:lnSpc>
                <a:spcPct val="95000"/>
              </a:lnSpc>
              <a:spcBef>
                <a:spcPts val="1200"/>
              </a:spcBef>
              <a:spcAft>
                <a:spcPts val="0"/>
              </a:spcAft>
              <a:buSzPts val="1018"/>
              <a:buNone/>
            </a:pPr>
            <a:r>
              <a:rPr lang="en" sz="1265"/>
              <a:t>Rows: 39717</a:t>
            </a:r>
            <a:endParaRPr sz="1265"/>
          </a:p>
          <a:p>
            <a:pPr indent="0" lvl="0" marL="0" rtl="0" algn="l">
              <a:lnSpc>
                <a:spcPct val="95000"/>
              </a:lnSpc>
              <a:spcBef>
                <a:spcPts val="1200"/>
              </a:spcBef>
              <a:spcAft>
                <a:spcPts val="1200"/>
              </a:spcAft>
              <a:buSzPts val="1018"/>
              <a:buNone/>
            </a:pPr>
            <a:r>
              <a:rPr lang="en" sz="1265"/>
              <a:t>Columns: 111</a:t>
            </a:r>
            <a:endParaRPr sz="1265"/>
          </a:p>
        </p:txBody>
      </p:sp>
      <p:pic>
        <p:nvPicPr>
          <p:cNvPr id="67" name="Google Shape;67;p15"/>
          <p:cNvPicPr preferRelativeResize="0"/>
          <p:nvPr/>
        </p:nvPicPr>
        <p:blipFill>
          <a:blip r:embed="rId3">
            <a:alphaModFix/>
          </a:blip>
          <a:stretch>
            <a:fillRect/>
          </a:stretch>
        </p:blipFill>
        <p:spPr>
          <a:xfrm>
            <a:off x="439897" y="1249425"/>
            <a:ext cx="4718350" cy="2087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73" name="Google Shape;73;p16"/>
          <p:cNvSpPr txBox="1"/>
          <p:nvPr>
            <p:ph idx="1" type="body"/>
          </p:nvPr>
        </p:nvSpPr>
        <p:spPr>
          <a:xfrm>
            <a:off x="311700" y="3596025"/>
            <a:ext cx="8520600" cy="972900"/>
          </a:xfrm>
          <a:prstGeom prst="rect">
            <a:avLst/>
          </a:prstGeom>
        </p:spPr>
        <p:txBody>
          <a:bodyPr anchorCtr="0" anchor="t" bIns="91425" lIns="91425" spcFirstLastPara="1" rIns="91425" wrap="square" tIns="91425">
            <a:normAutofit/>
          </a:bodyPr>
          <a:lstStyle/>
          <a:p>
            <a:pPr indent="-311150" lvl="0" marL="457200" rtl="0" algn="l">
              <a:lnSpc>
                <a:spcPct val="95000"/>
              </a:lnSpc>
              <a:spcBef>
                <a:spcPts val="0"/>
              </a:spcBef>
              <a:spcAft>
                <a:spcPts val="0"/>
              </a:spcAft>
              <a:buSzPts val="1300"/>
              <a:buChar char="●"/>
            </a:pPr>
            <a:r>
              <a:rPr lang="en" sz="1300"/>
              <a:t>From the </a:t>
            </a:r>
            <a:r>
              <a:rPr lang="en" sz="1300"/>
              <a:t>above</a:t>
            </a:r>
            <a:r>
              <a:rPr lang="en" sz="1300"/>
              <a:t> graph, we observed that, those who have the the dti score between 12-18 are mostly like a defaulters.</a:t>
            </a:r>
            <a:endParaRPr sz="1300"/>
          </a:p>
          <a:p>
            <a:pPr indent="-311150" lvl="0" marL="457200" rtl="0" algn="l">
              <a:lnSpc>
                <a:spcPct val="95000"/>
              </a:lnSpc>
              <a:spcBef>
                <a:spcPts val="0"/>
              </a:spcBef>
              <a:spcAft>
                <a:spcPts val="0"/>
              </a:spcAft>
              <a:buSzPts val="1300"/>
              <a:buChar char="●"/>
            </a:pPr>
            <a:r>
              <a:rPr lang="en" sz="1300"/>
              <a:t>Similarly, we observed most defaulters are having the open account credit number is credit file is between 2-10.</a:t>
            </a:r>
            <a:endParaRPr sz="1300"/>
          </a:p>
        </p:txBody>
      </p:sp>
      <p:pic>
        <p:nvPicPr>
          <p:cNvPr id="74" name="Google Shape;74;p16"/>
          <p:cNvPicPr preferRelativeResize="0"/>
          <p:nvPr/>
        </p:nvPicPr>
        <p:blipFill>
          <a:blip r:embed="rId3">
            <a:alphaModFix/>
          </a:blip>
          <a:stretch>
            <a:fillRect/>
          </a:stretch>
        </p:blipFill>
        <p:spPr>
          <a:xfrm>
            <a:off x="616625" y="1017725"/>
            <a:ext cx="3123548" cy="2273500"/>
          </a:xfrm>
          <a:prstGeom prst="rect">
            <a:avLst/>
          </a:prstGeom>
          <a:noFill/>
          <a:ln>
            <a:noFill/>
          </a:ln>
        </p:spPr>
      </p:pic>
      <p:pic>
        <p:nvPicPr>
          <p:cNvPr id="75" name="Google Shape;75;p16"/>
          <p:cNvPicPr preferRelativeResize="0"/>
          <p:nvPr/>
        </p:nvPicPr>
        <p:blipFill>
          <a:blip r:embed="rId4">
            <a:alphaModFix/>
          </a:blip>
          <a:stretch>
            <a:fillRect/>
          </a:stretch>
        </p:blipFill>
        <p:spPr>
          <a:xfrm>
            <a:off x="4916848" y="1017725"/>
            <a:ext cx="3023005" cy="227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81" name="Google Shape;81;p17"/>
          <p:cNvSpPr txBox="1"/>
          <p:nvPr>
            <p:ph idx="1" type="body"/>
          </p:nvPr>
        </p:nvSpPr>
        <p:spPr>
          <a:xfrm>
            <a:off x="311700" y="3550450"/>
            <a:ext cx="8520600" cy="1018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t>From this financial dataset, mostly defaulters are falls in the year of 2011 and also, they brought the loan from the </a:t>
            </a:r>
            <a:r>
              <a:rPr lang="en" sz="1300"/>
              <a:t>company</a:t>
            </a:r>
            <a:r>
              <a:rPr lang="en" sz="1300"/>
              <a:t> at end of year (December).</a:t>
            </a:r>
            <a:endParaRPr sz="1300"/>
          </a:p>
        </p:txBody>
      </p:sp>
      <p:pic>
        <p:nvPicPr>
          <p:cNvPr id="82" name="Google Shape;82;p17"/>
          <p:cNvPicPr preferRelativeResize="0"/>
          <p:nvPr/>
        </p:nvPicPr>
        <p:blipFill>
          <a:blip r:embed="rId3">
            <a:alphaModFix/>
          </a:blip>
          <a:stretch>
            <a:fillRect/>
          </a:stretch>
        </p:blipFill>
        <p:spPr>
          <a:xfrm>
            <a:off x="1081569" y="1170125"/>
            <a:ext cx="3111024" cy="2397975"/>
          </a:xfrm>
          <a:prstGeom prst="rect">
            <a:avLst/>
          </a:prstGeom>
          <a:noFill/>
          <a:ln>
            <a:noFill/>
          </a:ln>
        </p:spPr>
      </p:pic>
      <p:pic>
        <p:nvPicPr>
          <p:cNvPr id="83" name="Google Shape;83;p17"/>
          <p:cNvPicPr preferRelativeResize="0"/>
          <p:nvPr/>
        </p:nvPicPr>
        <p:blipFill>
          <a:blip r:embed="rId4">
            <a:alphaModFix/>
          </a:blip>
          <a:stretch>
            <a:fillRect/>
          </a:stretch>
        </p:blipFill>
        <p:spPr>
          <a:xfrm>
            <a:off x="5140844" y="1170125"/>
            <a:ext cx="2962405" cy="222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89" name="Google Shape;89;p18"/>
          <p:cNvSpPr txBox="1"/>
          <p:nvPr>
            <p:ph idx="1" type="body"/>
          </p:nvPr>
        </p:nvSpPr>
        <p:spPr>
          <a:xfrm>
            <a:off x="311700" y="3470750"/>
            <a:ext cx="8520600" cy="109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we see the dataset with state wise, we observed some </a:t>
            </a:r>
            <a:r>
              <a:rPr lang="en"/>
              <a:t>interesting</a:t>
            </a:r>
            <a:r>
              <a:rPr lang="en"/>
              <a:t> fact, those who lives in CA are likely getting more defaulters.</a:t>
            </a:r>
            <a:endParaRPr/>
          </a:p>
        </p:txBody>
      </p:sp>
      <p:pic>
        <p:nvPicPr>
          <p:cNvPr id="90" name="Google Shape;90;p18"/>
          <p:cNvPicPr preferRelativeResize="0"/>
          <p:nvPr/>
        </p:nvPicPr>
        <p:blipFill>
          <a:blip r:embed="rId3">
            <a:alphaModFix/>
          </a:blip>
          <a:stretch>
            <a:fillRect/>
          </a:stretch>
        </p:blipFill>
        <p:spPr>
          <a:xfrm>
            <a:off x="2687125" y="1144724"/>
            <a:ext cx="3952275" cy="2046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96" name="Google Shape;96;p19"/>
          <p:cNvSpPr txBox="1"/>
          <p:nvPr>
            <p:ph idx="1" type="body"/>
          </p:nvPr>
        </p:nvSpPr>
        <p:spPr>
          <a:xfrm>
            <a:off x="311700" y="3610775"/>
            <a:ext cx="8520600" cy="95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People who opted for low loan amount with high </a:t>
            </a:r>
            <a:r>
              <a:rPr lang="en"/>
              <a:t>interest</a:t>
            </a:r>
            <a:r>
              <a:rPr lang="en"/>
              <a:t> rate are mostly marked as defaulters.</a:t>
            </a:r>
            <a:endParaRPr/>
          </a:p>
        </p:txBody>
      </p:sp>
      <p:pic>
        <p:nvPicPr>
          <p:cNvPr id="97" name="Google Shape;97;p19"/>
          <p:cNvPicPr preferRelativeResize="0"/>
          <p:nvPr/>
        </p:nvPicPr>
        <p:blipFill>
          <a:blip r:embed="rId3">
            <a:alphaModFix/>
          </a:blip>
          <a:stretch>
            <a:fillRect/>
          </a:stretch>
        </p:blipFill>
        <p:spPr>
          <a:xfrm>
            <a:off x="1886450" y="1232675"/>
            <a:ext cx="4745575" cy="2378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103" name="Google Shape;103;p20"/>
          <p:cNvSpPr txBox="1"/>
          <p:nvPr>
            <p:ph idx="1" type="body"/>
          </p:nvPr>
        </p:nvSpPr>
        <p:spPr>
          <a:xfrm>
            <a:off x="311700" y="3890775"/>
            <a:ext cx="8520600" cy="678000"/>
          </a:xfrm>
          <a:prstGeom prst="rect">
            <a:avLst/>
          </a:prstGeom>
        </p:spPr>
        <p:txBody>
          <a:bodyPr anchorCtr="0" anchor="t" bIns="91425" lIns="91425" spcFirstLastPara="1" rIns="91425" wrap="square" tIns="91425">
            <a:normAutofit fontScale="55000" lnSpcReduction="10000"/>
          </a:bodyPr>
          <a:lstStyle/>
          <a:p>
            <a:pPr indent="-291465" lvl="0" marL="457200" rtl="0" algn="l">
              <a:spcBef>
                <a:spcPts val="0"/>
              </a:spcBef>
              <a:spcAft>
                <a:spcPts val="0"/>
              </a:spcAft>
              <a:buSzPct val="100000"/>
              <a:buChar char="●"/>
            </a:pPr>
            <a:r>
              <a:rPr lang="en"/>
              <a:t>Those who mentioning the debt_consolidation are mostly “defaulters” and those who opted for credit card, small business are “likely defaulters”.</a:t>
            </a:r>
            <a:endParaRPr/>
          </a:p>
          <a:p>
            <a:pPr indent="-291465" lvl="0" marL="457200" rtl="0" algn="l">
              <a:spcBef>
                <a:spcPts val="0"/>
              </a:spcBef>
              <a:spcAft>
                <a:spcPts val="0"/>
              </a:spcAft>
              <a:buSzPct val="100000"/>
              <a:buChar char="●"/>
            </a:pPr>
            <a:r>
              <a:rPr lang="en"/>
              <a:t>For House, moving, renewable energy are mostly paid their amount back to company.</a:t>
            </a:r>
            <a:endParaRPr/>
          </a:p>
        </p:txBody>
      </p:sp>
      <p:pic>
        <p:nvPicPr>
          <p:cNvPr id="104" name="Google Shape;104;p20"/>
          <p:cNvPicPr preferRelativeResize="0"/>
          <p:nvPr/>
        </p:nvPicPr>
        <p:blipFill>
          <a:blip r:embed="rId3">
            <a:alphaModFix/>
          </a:blip>
          <a:stretch>
            <a:fillRect/>
          </a:stretch>
        </p:blipFill>
        <p:spPr>
          <a:xfrm>
            <a:off x="1709600" y="445022"/>
            <a:ext cx="6543599" cy="35501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110" name="Google Shape;110;p21"/>
          <p:cNvSpPr txBox="1"/>
          <p:nvPr>
            <p:ph idx="1" type="body"/>
          </p:nvPr>
        </p:nvSpPr>
        <p:spPr>
          <a:xfrm>
            <a:off x="311700" y="4082375"/>
            <a:ext cx="8520600" cy="8031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Here we have the clean observation, when the grade increases then the </a:t>
            </a:r>
            <a:r>
              <a:rPr lang="en"/>
              <a:t>interest</a:t>
            </a:r>
            <a:r>
              <a:rPr lang="en"/>
              <a:t> rate also getting increase.</a:t>
            </a:r>
            <a:endParaRPr/>
          </a:p>
          <a:p>
            <a:pPr indent="-317182" lvl="0" marL="457200" rtl="0" algn="l">
              <a:spcBef>
                <a:spcPts val="0"/>
              </a:spcBef>
              <a:spcAft>
                <a:spcPts val="0"/>
              </a:spcAft>
              <a:buSzPct val="100000"/>
              <a:buChar char="●"/>
            </a:pPr>
            <a:r>
              <a:rPr lang="en"/>
              <a:t>Those who falls under the grade “E,F,G” category has the more defaulters.</a:t>
            </a:r>
            <a:endParaRPr/>
          </a:p>
        </p:txBody>
      </p:sp>
      <p:pic>
        <p:nvPicPr>
          <p:cNvPr id="111" name="Google Shape;111;p21"/>
          <p:cNvPicPr preferRelativeResize="0"/>
          <p:nvPr/>
        </p:nvPicPr>
        <p:blipFill>
          <a:blip r:embed="rId3">
            <a:alphaModFix/>
          </a:blip>
          <a:stretch>
            <a:fillRect/>
          </a:stretch>
        </p:blipFill>
        <p:spPr>
          <a:xfrm>
            <a:off x="1745150" y="729525"/>
            <a:ext cx="6110100" cy="3416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