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8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8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2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7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7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3EFE-E371-449F-9783-19CCE094A8F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0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e/ema.asp" TargetMode="External"/><Relationship Id="rId7" Type="http://schemas.openxmlformats.org/officeDocument/2006/relationships/hyperlink" Target="http://www.great-trades.com/Help/bollinger%20bands%20calculation.htm" TargetMode="External"/><Relationship Id="rId2" Type="http://schemas.openxmlformats.org/officeDocument/2006/relationships/hyperlink" Target="https://www.investopedia.com/terms/s/sma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b/bollingerbands.asp" TargetMode="External"/><Relationship Id="rId5" Type="http://schemas.openxmlformats.org/officeDocument/2006/relationships/hyperlink" Target="https://www.investopedia.com/ask/answers/122314/what-exponential-moving-average-ema-formula-and-how-ema-calculated.asp" TargetMode="External"/><Relationship Id="rId4" Type="http://schemas.openxmlformats.org/officeDocument/2006/relationships/hyperlink" Target="https://sciencing.com/calculate-moving-range-496317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430838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Prepared by</a:t>
            </a:r>
          </a:p>
          <a:p>
            <a:pPr algn="r"/>
            <a:r>
              <a:rPr lang="en-US" dirty="0" smtClean="0"/>
              <a:t>Shivakumar Ravichandran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Bollinger Bands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Bollinger Bands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Bollinger Band® is a technical analysis tool defined by a set of lines plotted two</a:t>
            </a:r>
            <a:r>
              <a:rPr lang="en-US" u="sng" dirty="0"/>
              <a:t> </a:t>
            </a:r>
            <a:r>
              <a:rPr lang="en-US" dirty="0"/>
              <a:t>standard deviations (positively and negatively) away from a </a:t>
            </a:r>
            <a:r>
              <a:rPr lang="en-US" dirty="0" smtClean="0"/>
              <a:t>SMA </a:t>
            </a:r>
            <a:r>
              <a:rPr lang="en-US" dirty="0"/>
              <a:t>of the security's price, but can be adjusted to user preferences</a:t>
            </a:r>
            <a:r>
              <a:rPr lang="en-US" dirty="0" smtClean="0"/>
              <a:t>.</a:t>
            </a:r>
          </a:p>
          <a:p>
            <a:r>
              <a:rPr lang="en-US" dirty="0"/>
              <a:t>There are three lines that compose Bollinger Bands: A simple moving average (middle band) and an upper and lower band.</a:t>
            </a:r>
          </a:p>
          <a:p>
            <a:r>
              <a:rPr lang="en-US" dirty="0"/>
              <a:t>The upper and lower bands are typically 2 standard deviations +/- from a 20-day simple moving average, but can be modified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Bollinger Bands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373" y="1690688"/>
            <a:ext cx="8151254" cy="47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Bollinger </a:t>
            </a:r>
            <a:r>
              <a:rPr lang="en-US" dirty="0" smtClean="0"/>
              <a:t>Bands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206" y="2410397"/>
            <a:ext cx="527758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Bollinger Bands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738" y="1461135"/>
            <a:ext cx="8458523" cy="5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846138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https://www.investopedia.com/terms/s/sma.asp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https://www.investopedia.com/terms/e/ema.asp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https://sciencing.com/calculate-moving-range-4963173.html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https://www.investopedia.com/ask/answers/122314/what-exponential-moving-average-ema-formula-and-how-ema-calculated.asp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https://www.investopedia.com/terms/b/bollingerbands.asp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http://www.great-trades.com/Help/bollinger%20bands%20calculation.htm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Average Algorithm</a:t>
            </a:r>
          </a:p>
          <a:p>
            <a:pPr lvl="1"/>
            <a:r>
              <a:rPr lang="en-US" dirty="0" smtClean="0"/>
              <a:t>Simple Moving Average (SMA)</a:t>
            </a:r>
          </a:p>
          <a:p>
            <a:pPr lvl="2"/>
            <a:r>
              <a:rPr lang="en-US" dirty="0" smtClean="0"/>
              <a:t>Popular Trading Patterns</a:t>
            </a:r>
          </a:p>
          <a:p>
            <a:pPr lvl="1"/>
            <a:r>
              <a:rPr lang="en-US" dirty="0" smtClean="0"/>
              <a:t>Exponential Moving Average(EMA)</a:t>
            </a:r>
          </a:p>
          <a:p>
            <a:pPr lvl="2"/>
            <a:r>
              <a:rPr lang="en-US" dirty="0" smtClean="0"/>
              <a:t>Steps to calculate EMA</a:t>
            </a:r>
            <a:endParaRPr lang="en-US" dirty="0" smtClean="0"/>
          </a:p>
          <a:p>
            <a:r>
              <a:rPr lang="en-US" dirty="0"/>
              <a:t>Bollinger Bands Algorithm</a:t>
            </a:r>
          </a:p>
        </p:txBody>
      </p:sp>
    </p:spTree>
    <p:extLst>
      <p:ext uri="{BB962C8B-B14F-4D97-AF65-F5344CB8AC3E}">
        <p14:creationId xmlns:p14="http://schemas.microsoft.com/office/powerpoint/2010/main" val="3046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statistics a </a:t>
            </a:r>
            <a:r>
              <a:rPr lang="en-US" dirty="0" smtClean="0"/>
              <a:t>moving </a:t>
            </a:r>
            <a:r>
              <a:rPr lang="en-US" dirty="0"/>
              <a:t>average is an algorithm that calculates the </a:t>
            </a:r>
            <a:r>
              <a:rPr lang="en-US" dirty="0" err="1" smtClean="0"/>
              <a:t>unweighted</a:t>
            </a:r>
            <a:r>
              <a:rPr lang="en-US" dirty="0"/>
              <a:t> mean of the last n samples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Simple Moving Average (SMA)</a:t>
            </a:r>
          </a:p>
          <a:p>
            <a:pPr lvl="1"/>
            <a:r>
              <a:rPr lang="en-US" dirty="0" smtClean="0"/>
              <a:t>Exponential Moving Average (EMA)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Moving Average(SMA)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 is a technical indicator for determining if an asset price will continue or reverse a bull or bear trend</a:t>
            </a:r>
            <a:r>
              <a:rPr lang="en-US" dirty="0" smtClean="0"/>
              <a:t>.</a:t>
            </a:r>
          </a:p>
          <a:p>
            <a:r>
              <a:rPr lang="en-US" dirty="0"/>
              <a:t>The SMA is calculated as the arithmetic average of an asset's price over some period</a:t>
            </a:r>
            <a:r>
              <a:rPr lang="en-US" dirty="0" smtClean="0"/>
              <a:t>.</a:t>
            </a:r>
          </a:p>
          <a:p>
            <a:r>
              <a:rPr lang="en-US" dirty="0"/>
              <a:t>The SMA can be enhanced as an exponential moving average (EMA) that more heavily weights recent price action.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512" y="4505055"/>
            <a:ext cx="5318975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Trading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Death Cross</a:t>
            </a:r>
          </a:p>
          <a:p>
            <a:pPr lvl="1"/>
            <a:r>
              <a:rPr lang="en-US" dirty="0" smtClean="0"/>
              <a:t>A short-term moving average breaks below a long-term moving average</a:t>
            </a:r>
          </a:p>
          <a:p>
            <a:r>
              <a:rPr lang="en-US" dirty="0" smtClean="0"/>
              <a:t>Golden Cross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short-term moving average breaks above a long-term moving </a:t>
            </a:r>
            <a:r>
              <a:rPr lang="en-US" dirty="0" smtClean="0"/>
              <a:t>average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Where</a:t>
            </a:r>
            <a:endParaRPr lang="en-US" sz="1800" dirty="0"/>
          </a:p>
          <a:p>
            <a:r>
              <a:rPr lang="en-US" sz="1800" dirty="0" smtClean="0"/>
              <a:t>Short-term moving average: 50 days</a:t>
            </a:r>
          </a:p>
          <a:p>
            <a:r>
              <a:rPr lang="en-US" sz="1800" dirty="0" smtClean="0"/>
              <a:t>Long-term moving average: 200 days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9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Moving Average(EMA)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EMA is a moving average that places a greater weight and significance on the most recent data points.</a:t>
            </a:r>
          </a:p>
          <a:p>
            <a:r>
              <a:rPr lang="en-US" dirty="0"/>
              <a:t>Like all moving averages, this technical indicator is used to produce buy and sell signals based on crossovers and divergences from the historical average.</a:t>
            </a:r>
          </a:p>
          <a:p>
            <a:r>
              <a:rPr lang="en-US" dirty="0"/>
              <a:t>Traders often use several different EMA days, for instance, 20-day, 30-day, 90-day, and 200-day moving averages.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46" y="4991795"/>
            <a:ext cx="609170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calculate EMA(1/2)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the Initial EMA Value</a:t>
            </a:r>
          </a:p>
          <a:p>
            <a:pPr marL="914400" lvl="2" indent="0">
              <a:buNone/>
            </a:pPr>
            <a:r>
              <a:rPr lang="en-US" dirty="0" smtClean="0"/>
              <a:t>E.g., 14 </a:t>
            </a:r>
            <a:r>
              <a:rPr lang="en-US" dirty="0"/>
              <a:t>+ 13 + 14 + 12 + 13 = 66; 66 ÷ 5 = </a:t>
            </a:r>
            <a:r>
              <a:rPr lang="en-US" dirty="0" smtClean="0"/>
              <a:t>13.2</a:t>
            </a:r>
          </a:p>
          <a:p>
            <a:pPr marL="914400" lvl="2" indent="0">
              <a:buNone/>
            </a:pPr>
            <a:r>
              <a:rPr lang="en-US" dirty="0"/>
              <a:t>So the SMA, which becomes your initial EMA value, is 13.2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Weighting Multiplier (Smoothing Constant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/>
              <a:t>2 ÷ (number of time periods + 1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/>
              <a:t>2 ÷ (5 + 1) = 2 ÷ 6 = 0.3333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That Information in the EMA </a:t>
            </a:r>
            <a:r>
              <a:rPr lang="en-US" dirty="0" smtClean="0"/>
              <a:t>Formula</a:t>
            </a:r>
          </a:p>
          <a:p>
            <a:pPr marL="914400" lvl="2" indent="0">
              <a:buNone/>
            </a:pPr>
            <a:r>
              <a:rPr lang="en-US" dirty="0"/>
              <a:t>EMA = (closing price - previous day's EMA) × smoothing constant as a decimal + previous day's </a:t>
            </a:r>
            <a:r>
              <a:rPr lang="en-US" dirty="0" smtClean="0"/>
              <a:t>EMA</a:t>
            </a:r>
          </a:p>
          <a:p>
            <a:pPr marL="914400" lvl="2" indent="0">
              <a:buNone/>
            </a:pPr>
            <a:r>
              <a:rPr lang="pt-BR" dirty="0"/>
              <a:t>EMA = (12 - 13.2) × 0.3333 + </a:t>
            </a:r>
            <a:r>
              <a:rPr lang="pt-BR" dirty="0" smtClean="0"/>
              <a:t>13.2</a:t>
            </a:r>
          </a:p>
          <a:p>
            <a:pPr marL="914400" lvl="2" indent="0">
              <a:buNone/>
            </a:pPr>
            <a:r>
              <a:rPr lang="en-US" dirty="0"/>
              <a:t>EMA = 12.80</a:t>
            </a:r>
          </a:p>
          <a:p>
            <a:pPr marL="914400" lvl="2" indent="0">
              <a:buNone/>
            </a:pPr>
            <a:r>
              <a:rPr lang="en-US" dirty="0"/>
              <a:t>So the EMA value for day six is 12.80.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1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calculate EMA(2/2)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closing value on day seven was $11, you'd repeat the process, using day six's value of 12.80 as the new "previous day's EMA." So the calculation for day seven is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EMA = (11 - 12.8) × 0.3333 + 12.8</a:t>
            </a:r>
          </a:p>
          <a:p>
            <a:pPr marL="457200" lvl="1" indent="0">
              <a:buNone/>
            </a:pPr>
            <a:r>
              <a:rPr lang="en-US" dirty="0"/>
              <a:t>EMA = </a:t>
            </a:r>
            <a:r>
              <a:rPr lang="en-US" dirty="0" smtClean="0"/>
              <a:t>12.20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458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Python Assignment</vt:lpstr>
      <vt:lpstr>Table of content</vt:lpstr>
      <vt:lpstr>Moving Average Algorithm </vt:lpstr>
      <vt:lpstr>Moving Average Algorithm</vt:lpstr>
      <vt:lpstr>Simple Moving Average(SMA)</vt:lpstr>
      <vt:lpstr>Popular Trading Patterns</vt:lpstr>
      <vt:lpstr>Exponential Moving Average(EMA)</vt:lpstr>
      <vt:lpstr>Steps to calculate EMA(1/2)</vt:lpstr>
      <vt:lpstr>Steps to calculate EMA(2/2)</vt:lpstr>
      <vt:lpstr>Bollinger Bands Algorithm </vt:lpstr>
      <vt:lpstr>Bollinger Bands Algorithm</vt:lpstr>
      <vt:lpstr>Bollinger Bands</vt:lpstr>
      <vt:lpstr>How To Calculate Bollinger Bands</vt:lpstr>
      <vt:lpstr>How To Calculate Bollinger Bands Example</vt:lpstr>
      <vt:lpstr>Demo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Assignment</dc:title>
  <dc:creator>Shiva Kumar R</dc:creator>
  <cp:lastModifiedBy>Shiva Kumar R</cp:lastModifiedBy>
  <cp:revision>12</cp:revision>
  <dcterms:created xsi:type="dcterms:W3CDTF">2020-02-08T14:20:15Z</dcterms:created>
  <dcterms:modified xsi:type="dcterms:W3CDTF">2020-02-08T16:57:51Z</dcterms:modified>
</cp:coreProperties>
</file>