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0" r:id="rId2"/>
    <p:sldId id="256" r:id="rId3"/>
    <p:sldId id="257" r:id="rId4"/>
    <p:sldId id="282" r:id="rId5"/>
    <p:sldId id="259" r:id="rId6"/>
    <p:sldId id="286" r:id="rId7"/>
    <p:sldId id="289" r:id="rId8"/>
    <p:sldId id="287" r:id="rId9"/>
    <p:sldId id="298" r:id="rId10"/>
    <p:sldId id="299" r:id="rId11"/>
    <p:sldId id="290" r:id="rId12"/>
    <p:sldId id="291" r:id="rId13"/>
    <p:sldId id="300" r:id="rId14"/>
    <p:sldId id="292" r:id="rId15"/>
    <p:sldId id="293" r:id="rId16"/>
    <p:sldId id="301" r:id="rId17"/>
    <p:sldId id="294" r:id="rId18"/>
    <p:sldId id="295" r:id="rId19"/>
    <p:sldId id="296" r:id="rId20"/>
    <p:sldId id="285" r:id="rId21"/>
    <p:sldId id="29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25-Oct-21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25-Oct-21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5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08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5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78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25-Oct-21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25-Oct-21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25-Oct-21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25-Oct-21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25-Oct-21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25-Oct-21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25-Oct-21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25-Oct-21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25-Oct-21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25-Oct-21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25-Oct-21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25-Oct-21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25-Oct-21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Rectangle 7"/>
          <p:cNvSpPr/>
          <p:nvPr/>
        </p:nvSpPr>
        <p:spPr>
          <a:xfrm>
            <a:off x="727139" y="2812444"/>
            <a:ext cx="76897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IPv4 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1</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802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18595" b="15781"/>
          <a:stretch/>
        </p:blipFill>
        <p:spPr>
          <a:xfrm>
            <a:off x="245969" y="993473"/>
            <a:ext cx="8652061" cy="5168439"/>
          </a:xfrm>
        </p:spPr>
      </p:pic>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1981200" y="337371"/>
            <a:ext cx="5855355" cy="461665"/>
          </a:xfrm>
          <a:prstGeom prst="rect">
            <a:avLst/>
          </a:prstGeom>
          <a:noFill/>
        </p:spPr>
        <p:txBody>
          <a:bodyPr wrap="square" rtlCol="0">
            <a:spAutoFit/>
          </a:bodyPr>
          <a:lstStyle/>
          <a:p>
            <a:r>
              <a:rPr lang="en-US" sz="2400" dirty="0" smtClean="0"/>
              <a:t>Server Using IPv4 Protocol on 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4784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TextBox 8"/>
          <p:cNvSpPr txBox="1"/>
          <p:nvPr/>
        </p:nvSpPr>
        <p:spPr>
          <a:xfrm>
            <a:off x="2425605" y="331466"/>
            <a:ext cx="4292790" cy="461665"/>
          </a:xfrm>
          <a:prstGeom prst="rect">
            <a:avLst/>
          </a:prstGeom>
          <a:noFill/>
        </p:spPr>
        <p:txBody>
          <a:bodyPr wrap="square" rtlCol="0">
            <a:spAutoFit/>
          </a:bodyPr>
          <a:lstStyle/>
          <a:p>
            <a:r>
              <a:rPr lang="en-US" sz="2400" dirty="0" smtClean="0"/>
              <a:t>Client running on IPv4 Only Host</a:t>
            </a:r>
            <a:endParaRPr lang="en-US" sz="2400" dirty="0"/>
          </a:p>
        </p:txBody>
      </p:sp>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28333" b="22748"/>
          <a:stretch/>
        </p:blipFill>
        <p:spPr>
          <a:xfrm>
            <a:off x="264971" y="989914"/>
            <a:ext cx="8614058" cy="5169653"/>
          </a:xfrm>
          <a:prstGeom prst="rect">
            <a:avLst/>
          </a:prstGeom>
        </p:spPr>
      </p:pic>
      <p:sp>
        <p:nvSpPr>
          <p:cNvPr id="1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215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25-Oct-21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Rectangle 7"/>
          <p:cNvSpPr/>
          <p:nvPr/>
        </p:nvSpPr>
        <p:spPr>
          <a:xfrm>
            <a:off x="709871" y="2812444"/>
            <a:ext cx="7613522" cy="1200329"/>
          </a:xfrm>
          <a:prstGeom prst="rect">
            <a:avLst/>
          </a:prstGeom>
          <a:noFill/>
        </p:spPr>
        <p:txBody>
          <a:bodyPr wrap="square" lIns="91440" tIns="45720" rIns="91440" bIns="45720">
            <a:spAutoFit/>
          </a:bodyPr>
          <a:lstStyle/>
          <a:p>
            <a:pPr algn="ct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Server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IPv6 </a:t>
            </a: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only </a:t>
            </a:r>
            <a:r>
              <a:rPr lang="en-US" sz="3600" b="0" cap="none" spc="0" dirty="0" smtClean="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2</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1691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1" r="28332" b="21973"/>
          <a:stretch/>
        </p:blipFill>
        <p:spPr>
          <a:xfrm>
            <a:off x="180682" y="924313"/>
            <a:ext cx="8782636" cy="5376054"/>
          </a:xfrm>
          <a:prstGeom prst="rect">
            <a:avLst/>
          </a:prstGeom>
        </p:spPr>
      </p:pic>
      <p:sp>
        <p:nvSpPr>
          <p:cNvPr id="10" name="TextBox 9"/>
          <p:cNvSpPr txBox="1"/>
          <p:nvPr/>
        </p:nvSpPr>
        <p:spPr>
          <a:xfrm>
            <a:off x="1581150" y="203824"/>
            <a:ext cx="5981700" cy="461665"/>
          </a:xfrm>
          <a:prstGeom prst="rect">
            <a:avLst/>
          </a:prstGeom>
          <a:noFill/>
        </p:spPr>
        <p:txBody>
          <a:bodyPr wrap="square" rtlCol="0">
            <a:spAutoFit/>
          </a:bodyPr>
          <a:lstStyle/>
          <a:p>
            <a:r>
              <a:rPr lang="en-US" sz="2400" dirty="0" smtClean="0"/>
              <a:t>Server Using IPv6 Protocol on Dual Stack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8718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27017" b="24888"/>
          <a:stretch/>
        </p:blipFill>
        <p:spPr>
          <a:xfrm>
            <a:off x="193229" y="948285"/>
            <a:ext cx="8757542" cy="5223793"/>
          </a:xfrm>
          <a:prstGeom prst="rect">
            <a:avLst/>
          </a:prstGeom>
        </p:spPr>
      </p:pic>
      <p:sp>
        <p:nvSpPr>
          <p:cNvPr id="9" name="TextBox 8"/>
          <p:cNvSpPr txBox="1"/>
          <p:nvPr/>
        </p:nvSpPr>
        <p:spPr>
          <a:xfrm>
            <a:off x="2412810" y="302348"/>
            <a:ext cx="4318380" cy="461665"/>
          </a:xfrm>
          <a:prstGeom prst="rect">
            <a:avLst/>
          </a:prstGeom>
          <a:noFill/>
        </p:spPr>
        <p:txBody>
          <a:bodyPr wrap="square" rtlCol="0">
            <a:spAutoFit/>
          </a:bodyPr>
          <a:lstStyle/>
          <a:p>
            <a:r>
              <a:rPr lang="en-US" sz="2400" dirty="0" smtClean="0"/>
              <a:t>Client running on IPv6 Only Host</a:t>
            </a:r>
            <a:endParaRPr lang="en-US" sz="2400" dirty="0"/>
          </a:p>
        </p:txBody>
      </p:sp>
      <p:sp>
        <p:nvSpPr>
          <p:cNvPr id="11"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2864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25-Oct-21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9" name="Rectangle 8"/>
          <p:cNvSpPr/>
          <p:nvPr/>
        </p:nvSpPr>
        <p:spPr>
          <a:xfrm>
            <a:off x="3013464" y="838200"/>
            <a:ext cx="3006336" cy="830997"/>
          </a:xfrm>
          <a:prstGeom prst="rect">
            <a:avLst/>
          </a:prstGeom>
          <a:noFill/>
        </p:spPr>
        <p:txBody>
          <a:bodyPr wrap="none" lIns="91440" tIns="45720" rIns="91440" bIns="45720">
            <a:spAutoFit/>
          </a:bodyPr>
          <a:lstStyle/>
          <a:p>
            <a:pPr algn="ctr"/>
            <a:r>
              <a:rPr lang="en-US" sz="4800" b="0" cap="none" spc="0" dirty="0" smtClean="0">
                <a:ln w="0"/>
                <a:solidFill>
                  <a:schemeClr val="tx1">
                    <a:lumMod val="95000"/>
                    <a:lumOff val="5000"/>
                  </a:schemeClr>
                </a:solidFill>
                <a:effectLst>
                  <a:reflection blurRad="6350" stA="53000" endA="300" endPos="35500" dir="5400000" sy="-90000" algn="bl" rotWithShape="0"/>
                </a:effectLst>
              </a:rPr>
              <a:t>Objective 3</a:t>
            </a:r>
            <a:endParaRPr lang="en-US" sz="4800" b="0" cap="none" spc="0" dirty="0">
              <a:ln w="0"/>
              <a:solidFill>
                <a:schemeClr val="tx1">
                  <a:lumMod val="95000"/>
                  <a:lumOff val="5000"/>
                </a:schemeClr>
              </a:solidFill>
              <a:effectLst>
                <a:reflection blurRad="6350" stA="53000" endA="300" endPos="35500" dir="5400000" sy="-90000" algn="bl" rotWithShape="0"/>
              </a:effectLst>
            </a:endParaRPr>
          </a:p>
        </p:txBody>
      </p:sp>
      <p:sp>
        <p:nvSpPr>
          <p:cNvPr id="2" name="Rectangle 1"/>
          <p:cNvSpPr/>
          <p:nvPr/>
        </p:nvSpPr>
        <p:spPr>
          <a:xfrm>
            <a:off x="-60765" y="2667000"/>
            <a:ext cx="9154794" cy="1200329"/>
          </a:xfrm>
          <a:prstGeom prst="rect">
            <a:avLst/>
          </a:prstGeom>
          <a:noFill/>
        </p:spPr>
        <p:txBody>
          <a:bodyPr wrap="square" lIns="91440" tIns="45720" rIns="91440" bIns="45720">
            <a:spAutoFit/>
          </a:bodyPr>
          <a:lstStyle/>
          <a:p>
            <a:pPr algn="ctr"/>
            <a:r>
              <a:rPr lang="en-US" sz="36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Client Server communication between dual stack host and IPv6/IPv4 Host</a:t>
            </a:r>
            <a:endParaRPr lang="en-US" sz="3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396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b="14427"/>
          <a:stretch/>
        </p:blipFill>
        <p:spPr>
          <a:xfrm>
            <a:off x="228600" y="1219200"/>
            <a:ext cx="8686800" cy="4399295"/>
          </a:xfrm>
          <a:prstGeom prst="rect">
            <a:avLst/>
          </a:prstGeom>
        </p:spPr>
      </p:pic>
      <p:sp>
        <p:nvSpPr>
          <p:cNvPr id="7" name="TextBox 6"/>
          <p:cNvSpPr txBox="1"/>
          <p:nvPr/>
        </p:nvSpPr>
        <p:spPr>
          <a:xfrm>
            <a:off x="1219200" y="152400"/>
            <a:ext cx="6705600" cy="830997"/>
          </a:xfrm>
          <a:prstGeom prst="rect">
            <a:avLst/>
          </a:prstGeom>
          <a:noFill/>
        </p:spPr>
        <p:txBody>
          <a:bodyPr wrap="square" rtlCol="0">
            <a:spAutoFit/>
          </a:bodyPr>
          <a:lstStyle/>
          <a:p>
            <a:pPr algn="ctr"/>
            <a:r>
              <a:rPr lang="en-US" sz="2400" dirty="0" smtClean="0"/>
              <a:t>Both IPv4 </a:t>
            </a:r>
            <a:r>
              <a:rPr lang="en-US" sz="2400" dirty="0" smtClean="0"/>
              <a:t>and IPv6 </a:t>
            </a:r>
            <a:r>
              <a:rPr lang="en-US" sz="2400" dirty="0" smtClean="0"/>
              <a:t>Servers </a:t>
            </a:r>
            <a:r>
              <a:rPr lang="en-US" sz="2400" dirty="0" smtClean="0"/>
              <a:t>Running </a:t>
            </a:r>
            <a:r>
              <a:rPr lang="en-US" sz="2400" dirty="0" smtClean="0"/>
              <a:t>at the same time on</a:t>
            </a:r>
            <a:r>
              <a:rPr lang="en-US" sz="2400" dirty="0" smtClean="0"/>
              <a:t> </a:t>
            </a:r>
            <a:r>
              <a:rPr lang="en-US" sz="2400" dirty="0" smtClean="0"/>
              <a:t>Dual Stack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900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8333" b="17362"/>
          <a:stretch/>
        </p:blipFill>
        <p:spPr>
          <a:xfrm>
            <a:off x="218342" y="914400"/>
            <a:ext cx="8707315" cy="4949231"/>
          </a:xfrm>
          <a:prstGeom prst="rect">
            <a:avLst/>
          </a:prstGeom>
        </p:spPr>
      </p:pic>
      <p:sp>
        <p:nvSpPr>
          <p:cNvPr id="9" name="TextBox 8"/>
          <p:cNvSpPr txBox="1"/>
          <p:nvPr/>
        </p:nvSpPr>
        <p:spPr>
          <a:xfrm>
            <a:off x="2381250" y="228600"/>
            <a:ext cx="4248150" cy="461665"/>
          </a:xfrm>
          <a:prstGeom prst="rect">
            <a:avLst/>
          </a:prstGeom>
          <a:noFill/>
        </p:spPr>
        <p:txBody>
          <a:bodyPr wrap="square" rtlCol="0">
            <a:spAutoFit/>
          </a:bodyPr>
          <a:lstStyle/>
          <a:p>
            <a:r>
              <a:rPr lang="en-US" sz="2400" dirty="0" smtClean="0"/>
              <a:t>Client running on </a:t>
            </a:r>
            <a:r>
              <a:rPr lang="en-US" sz="2400" dirty="0" smtClean="0"/>
              <a:t>IPv4 </a:t>
            </a:r>
            <a:r>
              <a:rPr lang="en-US" sz="2400" dirty="0" smtClean="0"/>
              <a:t>Only Host</a:t>
            </a:r>
            <a:endParaRPr lang="en-US" sz="2400" dirty="0"/>
          </a:p>
        </p:txBody>
      </p:sp>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48445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extBox 8"/>
          <p:cNvSpPr txBox="1"/>
          <p:nvPr/>
        </p:nvSpPr>
        <p:spPr>
          <a:xfrm>
            <a:off x="2419350" y="382418"/>
            <a:ext cx="4305300" cy="461665"/>
          </a:xfrm>
          <a:prstGeom prst="rect">
            <a:avLst/>
          </a:prstGeom>
          <a:noFill/>
        </p:spPr>
        <p:txBody>
          <a:bodyPr wrap="square" rtlCol="0">
            <a:spAutoFit/>
          </a:bodyPr>
          <a:lstStyle/>
          <a:p>
            <a:r>
              <a:rPr lang="en-US" sz="2400" dirty="0" smtClean="0"/>
              <a:t>Client running on </a:t>
            </a:r>
            <a:r>
              <a:rPr lang="en-US" sz="2400" dirty="0" smtClean="0"/>
              <a:t>IPv6 </a:t>
            </a:r>
            <a:r>
              <a:rPr lang="en-US" sz="2400" dirty="0" smtClean="0"/>
              <a:t>Only Host</a:t>
            </a:r>
            <a:endParaRPr lang="en-US" sz="2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25644" b="30075"/>
          <a:stretch/>
        </p:blipFill>
        <p:spPr>
          <a:xfrm>
            <a:off x="152400" y="990600"/>
            <a:ext cx="8860713" cy="4782589"/>
          </a:xfrm>
          <a:prstGeom prst="rect">
            <a:avLst/>
          </a:prstGeom>
        </p:spPr>
      </p:pic>
      <p:sp>
        <p:nvSpPr>
          <p:cNvPr id="10"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0364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4012"/>
            <a:ext cx="8229600" cy="4525963"/>
          </a:xfrm>
        </p:spPr>
        <p:txBody>
          <a:bodyPr>
            <a:normAutofit/>
          </a:bodyPr>
          <a:lstStyle/>
          <a:p>
            <a:r>
              <a:rPr lang="en-US" sz="2000" dirty="0" smtClean="0">
                <a:latin typeface="Times New Roman" pitchFamily="18" charset="0"/>
                <a:cs typeface="Times New Roman" pitchFamily="18" charset="0"/>
              </a:rPr>
              <a:t>Introduction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Objectives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Basic Architecture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Client Server Programming Using Socket APIs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Experimental Results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Project Timeline</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Work Assigned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Date Placeholder 3"/>
          <p:cNvSpPr txBox="1">
            <a:spLocks/>
          </p:cNvSpPr>
          <p:nvPr/>
        </p:nvSpPr>
        <p:spPr>
          <a:xfrm>
            <a:off x="457200" y="6356350"/>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1981200" y="152400"/>
            <a:ext cx="5181600" cy="1143000"/>
          </a:xfrm>
        </p:spPr>
        <p:txBody>
          <a:bodyPr/>
          <a:lstStyle/>
          <a:p>
            <a:r>
              <a:rPr lang="en-US" b="1" dirty="0" smtClean="0"/>
              <a:t>Presentation Outline</a:t>
            </a:r>
            <a:endParaRPr lang="en-US" b="1" dirty="0"/>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8" name="Date Placeholder 3"/>
          <p:cNvSpPr txBox="1">
            <a:spLocks/>
          </p:cNvSpPr>
          <p:nvPr/>
        </p:nvSpPr>
        <p:spPr>
          <a:xfrm>
            <a:off x="457200" y="6356349"/>
            <a:ext cx="914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Timeline for the Project</a:t>
            </a:r>
            <a:endParaRPr lang="en-US" b="1" dirty="0"/>
          </a:p>
        </p:txBody>
      </p:sp>
      <p:sp>
        <p:nvSpPr>
          <p:cNvPr id="9" name="TextBox 8"/>
          <p:cNvSpPr txBox="1"/>
          <p:nvPr/>
        </p:nvSpPr>
        <p:spPr>
          <a:xfrm>
            <a:off x="2209800" y="1275463"/>
            <a:ext cx="4953000" cy="523220"/>
          </a:xfrm>
          <a:prstGeom prst="rect">
            <a:avLst/>
          </a:prstGeom>
          <a:noFill/>
        </p:spPr>
        <p:txBody>
          <a:bodyPr wrap="square" rtlCol="0">
            <a:spAutoFit/>
          </a:bodyPr>
          <a:lstStyle/>
          <a:p>
            <a:r>
              <a:rPr lang="en-US" sz="2800" b="1" u="sng" dirty="0" smtClean="0"/>
              <a:t>Week-7 to Week-26 (20 weeks)</a:t>
            </a:r>
            <a:endParaRPr lang="en-US" sz="2800" b="1" u="sng" dirty="0"/>
          </a:p>
        </p:txBody>
      </p:sp>
      <p:sp>
        <p:nvSpPr>
          <p:cNvPr id="10" name="TextBox 9"/>
          <p:cNvSpPr txBox="1"/>
          <p:nvPr/>
        </p:nvSpPr>
        <p:spPr>
          <a:xfrm>
            <a:off x="1072661" y="2179729"/>
            <a:ext cx="3810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Seminar Hall Booking Application</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br>
              <a:rPr lang="en-US" dirty="0" smtClean="0"/>
            </a:br>
            <a:endParaRPr lang="en-US" dirty="0" smtClean="0"/>
          </a:p>
          <a:p>
            <a:pPr marL="285750" indent="-285750">
              <a:buFont typeface="Arial" panose="020B0604020202020204" pitchFamily="34" charset="0"/>
              <a:buChar char="•"/>
            </a:pPr>
            <a:r>
              <a:rPr lang="en-US" dirty="0" smtClean="0"/>
              <a:t> NMIT IP IVR</a:t>
            </a:r>
          </a:p>
          <a:p>
            <a:pPr marL="742950" lvl="1" indent="-285750">
              <a:buFont typeface="Arial" panose="020B0604020202020204" pitchFamily="34" charset="0"/>
              <a:buChar char="•"/>
            </a:pPr>
            <a:r>
              <a:rPr lang="en-US" dirty="0" smtClean="0"/>
              <a:t>Design – 2 weeks</a:t>
            </a:r>
          </a:p>
          <a:p>
            <a:pPr marL="742950" lvl="1" indent="-285750">
              <a:buFont typeface="Arial" panose="020B0604020202020204" pitchFamily="34" charset="0"/>
              <a:buChar char="•"/>
            </a:pPr>
            <a:r>
              <a:rPr lang="en-US" dirty="0" smtClean="0"/>
              <a:t>Coding – 2 weeks</a:t>
            </a:r>
          </a:p>
          <a:p>
            <a:pPr marL="742950" lvl="1" indent="-285750">
              <a:buFont typeface="Arial" panose="020B0604020202020204" pitchFamily="34" charset="0"/>
              <a:buChar char="•"/>
            </a:pPr>
            <a:r>
              <a:rPr lang="en-US" dirty="0" smtClean="0"/>
              <a:t>Testing -  2 weeks</a:t>
            </a:r>
            <a:r>
              <a:rPr lang="en-US" dirty="0"/>
              <a:t/>
            </a:r>
            <a:br>
              <a:rPr lang="en-US" dirty="0"/>
            </a:br>
            <a:endParaRPr lang="en-US" dirty="0" smtClean="0"/>
          </a:p>
          <a:p>
            <a:pPr marL="285750" indent="-285750">
              <a:buFont typeface="Arial" panose="020B0604020202020204" pitchFamily="34" charset="0"/>
              <a:buChar char="•"/>
            </a:pPr>
            <a:endParaRPr lang="en-US" dirty="0" smtClean="0"/>
          </a:p>
        </p:txBody>
      </p:sp>
      <p:sp>
        <p:nvSpPr>
          <p:cNvPr id="11" name="TextBox 10"/>
          <p:cNvSpPr txBox="1"/>
          <p:nvPr/>
        </p:nvSpPr>
        <p:spPr>
          <a:xfrm>
            <a:off x="4920175" y="2179729"/>
            <a:ext cx="3048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Objective 1(UDP) – 1 week</a:t>
            </a:r>
          </a:p>
          <a:p>
            <a:pPr marL="285750" indent="-285750">
              <a:buFont typeface="Arial" panose="020B0604020202020204" pitchFamily="34" charset="0"/>
              <a:buChar char="•"/>
            </a:pPr>
            <a:r>
              <a:rPr lang="en-US" dirty="0"/>
              <a:t>Objective 2(UDP) – 1 week</a:t>
            </a:r>
          </a:p>
          <a:p>
            <a:pPr marL="285750" indent="-285750">
              <a:buFont typeface="Arial" panose="020B0604020202020204" pitchFamily="34" charset="0"/>
              <a:buChar char="•"/>
            </a:pPr>
            <a:r>
              <a:rPr lang="en-US" dirty="0"/>
              <a:t>Objective 3(UDP) – 1 week</a:t>
            </a:r>
            <a:br>
              <a:rPr lang="en-US" dirty="0"/>
            </a:br>
            <a:endParaRPr lang="en-US" dirty="0"/>
          </a:p>
          <a:p>
            <a:pPr marL="285750" indent="-285750">
              <a:buFont typeface="Arial" panose="020B0604020202020204" pitchFamily="34" charset="0"/>
              <a:buChar char="•"/>
            </a:pPr>
            <a:r>
              <a:rPr lang="en-US" dirty="0"/>
              <a:t>Report – 3 weeks</a:t>
            </a:r>
            <a:br>
              <a:rPr lang="en-US" dirty="0"/>
            </a:br>
            <a:endParaRPr lang="en-US" dirty="0"/>
          </a:p>
          <a:p>
            <a:pPr marL="285750" indent="-285750">
              <a:buFont typeface="Arial" panose="020B0604020202020204" pitchFamily="34" charset="0"/>
              <a:buChar char="•"/>
            </a:pPr>
            <a:r>
              <a:rPr lang="en-US" dirty="0"/>
              <a:t>Paper – 2 weeks</a:t>
            </a:r>
          </a:p>
          <a:p>
            <a:endParaRPr lang="en-US" dirty="0"/>
          </a:p>
        </p:txBody>
      </p:sp>
    </p:spTree>
    <p:extLst>
      <p:ext uri="{BB962C8B-B14F-4D97-AF65-F5344CB8AC3E}">
        <p14:creationId xmlns:p14="http://schemas.microsoft.com/office/powerpoint/2010/main" val="3482205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lll – Work Assigned</a:t>
            </a:r>
            <a:endParaRPr lang="en-US" dirty="0"/>
          </a:p>
        </p:txBody>
      </p:sp>
      <p:sp>
        <p:nvSpPr>
          <p:cNvPr id="3" name="Content Placeholder 2"/>
          <p:cNvSpPr>
            <a:spLocks noGrp="1"/>
          </p:cNvSpPr>
          <p:nvPr>
            <p:ph idx="1"/>
          </p:nvPr>
        </p:nvSpPr>
        <p:spPr/>
        <p:txBody>
          <a:bodyPr/>
          <a:lstStyle/>
          <a:p>
            <a:r>
              <a:rPr lang="en-US" dirty="0" smtClean="0"/>
              <a:t>Seminar Hall Booking Application</a:t>
            </a:r>
          </a:p>
          <a:p>
            <a:pPr lvl="1"/>
            <a:r>
              <a:rPr lang="en-US" dirty="0" smtClean="0"/>
              <a:t>Design</a:t>
            </a:r>
            <a:br>
              <a:rPr lang="en-US" dirty="0" smtClean="0"/>
            </a:br>
            <a:r>
              <a:rPr lang="en-US" dirty="0" smtClean="0"/>
              <a:t> </a:t>
            </a:r>
          </a:p>
          <a:p>
            <a:pPr lvl="1"/>
            <a:r>
              <a:rPr lang="en-US" dirty="0" smtClean="0"/>
              <a:t>Coding</a:t>
            </a:r>
            <a:br>
              <a:rPr lang="en-US" dirty="0" smtClean="0"/>
            </a:br>
            <a:r>
              <a:rPr lang="en-US" dirty="0" smtClean="0"/>
              <a:t> </a:t>
            </a:r>
          </a:p>
          <a:p>
            <a:pPr lvl="1"/>
            <a:r>
              <a:rPr lang="en-US" dirty="0" smtClean="0"/>
              <a:t>Testing</a:t>
            </a:r>
            <a:endParaRPr lang="en-US" dirty="0"/>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620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685800"/>
            <a:ext cx="8229600" cy="5137150"/>
          </a:xfrm>
        </p:spPr>
        <p:txBody>
          <a:bodyPr>
            <a:normAutofit/>
          </a:bodyPr>
          <a:lstStyle/>
          <a:p>
            <a:pPr marL="0" indent="0">
              <a:buNone/>
            </a:pPr>
            <a:endParaRPr lang="en-US" dirty="0"/>
          </a:p>
          <a:p>
            <a:endParaRPr lang="en-US" sz="1500" dirty="0" smtClean="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IPv6</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b="1" dirty="0" smtClean="0"/>
              <a:t>Project Objectives</a:t>
            </a:r>
            <a:endParaRPr lang="en-US" b="1" dirty="0"/>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 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
        <p:nvSpPr>
          <p:cNvPr id="8"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t>Basic Architecture</a:t>
            </a:r>
            <a:endParaRPr lang="en-US" b="1"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308191" y="228600"/>
            <a:ext cx="4767780" cy="769441"/>
          </a:xfrm>
          <a:prstGeom prst="rect">
            <a:avLst/>
          </a:prstGeom>
          <a:noFill/>
        </p:spPr>
        <p:txBody>
          <a:bodyPr wrap="none" lIns="91440" tIns="45720" rIns="91440" bIns="45720">
            <a:spAutoFit/>
          </a:bodyPr>
          <a:lstStyle/>
          <a:p>
            <a:pPr algn="ctr"/>
            <a:r>
              <a:rPr lang="en-US" sz="4400" b="1" dirty="0">
                <a:ln w="0"/>
              </a:rPr>
              <a:t>Three Hosts on LAN</a:t>
            </a:r>
          </a:p>
        </p:txBody>
      </p:sp>
      <p:sp>
        <p:nvSpPr>
          <p:cNvPr id="10" name="Rectangle 9">
            <a:extLst>
              <a:ext uri="{FF2B5EF4-FFF2-40B4-BE49-F238E27FC236}">
                <a16:creationId xmlns=""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
        <p:nvSpPr>
          <p:cNvPr id="19"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26879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14" name="Rectangle 13"/>
          <p:cNvSpPr/>
          <p:nvPr/>
        </p:nvSpPr>
        <p:spPr>
          <a:xfrm>
            <a:off x="3336495" y="9346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36495" y="1849065"/>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36495" y="274001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36495" y="4532429"/>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36495" y="3642696"/>
            <a:ext cx="265296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67480" y="9281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67480" y="1842502"/>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67480" y="273345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67480" y="4525866"/>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67480" y="3636133"/>
            <a:ext cx="265935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786675" y="457200"/>
            <a:ext cx="1752600" cy="369332"/>
          </a:xfrm>
          <a:prstGeom prst="rect">
            <a:avLst/>
          </a:prstGeom>
          <a:noFill/>
        </p:spPr>
        <p:txBody>
          <a:bodyPr wrap="square" rtlCol="0">
            <a:spAutoFit/>
          </a:bodyPr>
          <a:lstStyle/>
          <a:p>
            <a:r>
              <a:rPr lang="en-US" dirty="0" smtClean="0"/>
              <a:t>Dual Stack Host</a:t>
            </a:r>
            <a:endParaRPr lang="en-US" dirty="0"/>
          </a:p>
        </p:txBody>
      </p:sp>
      <p:sp>
        <p:nvSpPr>
          <p:cNvPr id="27" name="TextBox 26"/>
          <p:cNvSpPr txBox="1"/>
          <p:nvPr/>
        </p:nvSpPr>
        <p:spPr>
          <a:xfrm>
            <a:off x="6802644" y="443631"/>
            <a:ext cx="1597269" cy="369332"/>
          </a:xfrm>
          <a:prstGeom prst="rect">
            <a:avLst/>
          </a:prstGeom>
          <a:noFill/>
        </p:spPr>
        <p:txBody>
          <a:bodyPr wrap="square" rtlCol="0">
            <a:spAutoFit/>
          </a:bodyPr>
          <a:lstStyle/>
          <a:p>
            <a:r>
              <a:rPr lang="en-US" dirty="0" smtClean="0"/>
              <a:t>IPv4 Only Host</a:t>
            </a:r>
            <a:endParaRPr lang="en-US" dirty="0"/>
          </a:p>
        </p:txBody>
      </p:sp>
      <p:sp>
        <p:nvSpPr>
          <p:cNvPr id="33" name="Rounded Rectangle 32"/>
          <p:cNvSpPr/>
          <p:nvPr/>
        </p:nvSpPr>
        <p:spPr>
          <a:xfrm>
            <a:off x="4744543" y="4761029"/>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34" name="Rounded Rectangle 33"/>
          <p:cNvSpPr/>
          <p:nvPr/>
        </p:nvSpPr>
        <p:spPr>
          <a:xfrm>
            <a:off x="4750405" y="2975091"/>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/IPv4 Datagram</a:t>
            </a:r>
            <a:endParaRPr lang="en-US" sz="1600" dirty="0"/>
          </a:p>
        </p:txBody>
      </p:sp>
      <p:sp>
        <p:nvSpPr>
          <p:cNvPr id="35" name="Rounded Rectangle 34"/>
          <p:cNvSpPr/>
          <p:nvPr/>
        </p:nvSpPr>
        <p:spPr>
          <a:xfrm>
            <a:off x="4750405" y="118390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36" name="Rounded Rectangle 35"/>
          <p:cNvSpPr/>
          <p:nvPr/>
        </p:nvSpPr>
        <p:spPr>
          <a:xfrm>
            <a:off x="4750405" y="2071804"/>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37" name="Rounded Rectangle 36"/>
          <p:cNvSpPr/>
          <p:nvPr/>
        </p:nvSpPr>
        <p:spPr>
          <a:xfrm>
            <a:off x="4750405" y="3858962"/>
            <a:ext cx="115876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sp>
        <p:nvSpPr>
          <p:cNvPr id="55" name="Rounded Rectangle 54"/>
          <p:cNvSpPr/>
          <p:nvPr/>
        </p:nvSpPr>
        <p:spPr>
          <a:xfrm>
            <a:off x="7683167" y="4754466"/>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56" name="Rounded Rectangle 55"/>
          <p:cNvSpPr/>
          <p:nvPr/>
        </p:nvSpPr>
        <p:spPr>
          <a:xfrm>
            <a:off x="7689029" y="2968528"/>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IPv4 Datagram</a:t>
            </a:r>
            <a:endParaRPr lang="en-US" sz="1600" dirty="0"/>
          </a:p>
        </p:txBody>
      </p:sp>
      <p:sp>
        <p:nvSpPr>
          <p:cNvPr id="57" name="Rounded Rectangle 56"/>
          <p:cNvSpPr/>
          <p:nvPr/>
        </p:nvSpPr>
        <p:spPr>
          <a:xfrm>
            <a:off x="7689029" y="117733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8" name="Rounded Rectangle 57"/>
          <p:cNvSpPr/>
          <p:nvPr/>
        </p:nvSpPr>
        <p:spPr>
          <a:xfrm>
            <a:off x="7689029" y="2065241"/>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TCP /UDP Segment</a:t>
            </a:r>
            <a:endParaRPr lang="en-US" sz="1600" dirty="0"/>
          </a:p>
        </p:txBody>
      </p:sp>
      <p:sp>
        <p:nvSpPr>
          <p:cNvPr id="59" name="Rounded Rectangle 58"/>
          <p:cNvSpPr/>
          <p:nvPr/>
        </p:nvSpPr>
        <p:spPr>
          <a:xfrm>
            <a:off x="7689029" y="3852399"/>
            <a:ext cx="116155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61" name="Straight Arrow Connector 60"/>
          <p:cNvCxnSpPr>
            <a:stCxn id="35" idx="2"/>
            <a:endCxn id="36" idx="0"/>
          </p:cNvCxnSpPr>
          <p:nvPr/>
        </p:nvCxnSpPr>
        <p:spPr>
          <a:xfrm>
            <a:off x="5329788" y="164110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p:nvPr/>
        </p:nvCxnSpPr>
        <p:spPr>
          <a:xfrm>
            <a:off x="5278982" y="2524668"/>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a:off x="5262863" y="3415928"/>
            <a:ext cx="16119" cy="4198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p:cNvCxnSpPr/>
          <p:nvPr/>
        </p:nvCxnSpPr>
        <p:spPr>
          <a:xfrm>
            <a:off x="5262863" y="4316162"/>
            <a:ext cx="0"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a:stCxn id="55" idx="0"/>
            <a:endCxn id="59" idx="2"/>
          </p:cNvCxnSpPr>
          <p:nvPr/>
        </p:nvCxnSpPr>
        <p:spPr>
          <a:xfrm flipV="1">
            <a:off x="8263946"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p:cNvCxnSpPr>
            <a:stCxn id="59" idx="0"/>
            <a:endCxn id="56" idx="2"/>
          </p:cNvCxnSpPr>
          <p:nvPr/>
        </p:nvCxnSpPr>
        <p:spPr>
          <a:xfrm flipV="1">
            <a:off x="8269808"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56" idx="0"/>
            <a:endCxn id="58" idx="2"/>
          </p:cNvCxnSpPr>
          <p:nvPr/>
        </p:nvCxnSpPr>
        <p:spPr>
          <a:xfrm flipV="1">
            <a:off x="8269808"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p:cNvCxnSpPr>
            <a:stCxn id="58" idx="0"/>
          </p:cNvCxnSpPr>
          <p:nvPr/>
        </p:nvCxnSpPr>
        <p:spPr>
          <a:xfrm flipV="1">
            <a:off x="8269808" y="1634539"/>
            <a:ext cx="19171"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4" name="TextBox 93"/>
          <p:cNvSpPr txBox="1"/>
          <p:nvPr/>
        </p:nvSpPr>
        <p:spPr>
          <a:xfrm>
            <a:off x="3905702" y="5713866"/>
            <a:ext cx="1634635" cy="369332"/>
          </a:xfrm>
          <a:prstGeom prst="rect">
            <a:avLst/>
          </a:prstGeom>
          <a:noFill/>
        </p:spPr>
        <p:txBody>
          <a:bodyPr wrap="square" rtlCol="0">
            <a:spAutoFit/>
          </a:bodyPr>
          <a:lstStyle/>
          <a:p>
            <a:r>
              <a:rPr lang="en-US" dirty="0" smtClean="0"/>
              <a:t>Network Media</a:t>
            </a:r>
            <a:endParaRPr lang="en-US" dirty="0"/>
          </a:p>
        </p:txBody>
      </p:sp>
      <p:sp>
        <p:nvSpPr>
          <p:cNvPr id="62" name="Rectangle 61"/>
          <p:cNvSpPr/>
          <p:nvPr/>
        </p:nvSpPr>
        <p:spPr>
          <a:xfrm>
            <a:off x="433754" y="9281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3754" y="1842502"/>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3754" y="273345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33754" y="4525866"/>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33754" y="3636133"/>
            <a:ext cx="2615241"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89857"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71" name="TextBox 70"/>
          <p:cNvSpPr txBox="1"/>
          <p:nvPr/>
        </p:nvSpPr>
        <p:spPr>
          <a:xfrm>
            <a:off x="584728"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72" name="TextBox 71"/>
          <p:cNvSpPr txBox="1"/>
          <p:nvPr/>
        </p:nvSpPr>
        <p:spPr>
          <a:xfrm>
            <a:off x="586926"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73" name="TextBox 72"/>
          <p:cNvSpPr txBox="1"/>
          <p:nvPr/>
        </p:nvSpPr>
        <p:spPr>
          <a:xfrm>
            <a:off x="584728"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74" name="TextBox 73"/>
          <p:cNvSpPr txBox="1"/>
          <p:nvPr/>
        </p:nvSpPr>
        <p:spPr>
          <a:xfrm>
            <a:off x="575668" y="4649655"/>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75" name="Rounded Rectangle 74"/>
          <p:cNvSpPr/>
          <p:nvPr/>
        </p:nvSpPr>
        <p:spPr>
          <a:xfrm>
            <a:off x="1824596" y="4754466"/>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Bits</a:t>
            </a:r>
            <a:endParaRPr lang="en-US" dirty="0"/>
          </a:p>
        </p:txBody>
      </p:sp>
      <p:sp>
        <p:nvSpPr>
          <p:cNvPr id="76" name="Rounded Rectangle 75"/>
          <p:cNvSpPr/>
          <p:nvPr/>
        </p:nvSpPr>
        <p:spPr>
          <a:xfrm>
            <a:off x="1830458" y="2968528"/>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IPv6 Datagram</a:t>
            </a:r>
            <a:endParaRPr lang="en-US" sz="1600" dirty="0"/>
          </a:p>
        </p:txBody>
      </p:sp>
      <p:sp>
        <p:nvSpPr>
          <p:cNvPr id="77" name="Rounded Rectangle 76"/>
          <p:cNvSpPr/>
          <p:nvPr/>
        </p:nvSpPr>
        <p:spPr>
          <a:xfrm>
            <a:off x="1830458" y="117733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78" name="Rounded Rectangle 77"/>
          <p:cNvSpPr/>
          <p:nvPr/>
        </p:nvSpPr>
        <p:spPr>
          <a:xfrm>
            <a:off x="1830458" y="2065241"/>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UDP /UDP Segment</a:t>
            </a:r>
            <a:endParaRPr lang="en-US" sz="1600" dirty="0"/>
          </a:p>
        </p:txBody>
      </p:sp>
      <p:sp>
        <p:nvSpPr>
          <p:cNvPr id="79" name="Rounded Rectangle 78"/>
          <p:cNvSpPr/>
          <p:nvPr/>
        </p:nvSpPr>
        <p:spPr>
          <a:xfrm>
            <a:off x="1830458" y="3852399"/>
            <a:ext cx="11422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cxnSp>
        <p:nvCxnSpPr>
          <p:cNvPr id="80" name="Straight Arrow Connector 79"/>
          <p:cNvCxnSpPr>
            <a:stCxn id="75" idx="0"/>
            <a:endCxn id="79" idx="2"/>
          </p:cNvCxnSpPr>
          <p:nvPr/>
        </p:nvCxnSpPr>
        <p:spPr>
          <a:xfrm flipV="1">
            <a:off x="2395741" y="4309599"/>
            <a:ext cx="5862" cy="444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79" idx="0"/>
            <a:endCxn id="76" idx="2"/>
          </p:cNvCxnSpPr>
          <p:nvPr/>
        </p:nvCxnSpPr>
        <p:spPr>
          <a:xfrm flipV="1">
            <a:off x="2401603" y="3425728"/>
            <a:ext cx="0" cy="4266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a:stCxn id="76" idx="0"/>
            <a:endCxn id="78" idx="2"/>
          </p:cNvCxnSpPr>
          <p:nvPr/>
        </p:nvCxnSpPr>
        <p:spPr>
          <a:xfrm flipV="1">
            <a:off x="2401603" y="2522441"/>
            <a:ext cx="0" cy="446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a:stCxn id="78" idx="0"/>
          </p:cNvCxnSpPr>
          <p:nvPr/>
        </p:nvCxnSpPr>
        <p:spPr>
          <a:xfrm flipV="1">
            <a:off x="2401603" y="1634539"/>
            <a:ext cx="9537" cy="430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3645980"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92" name="TextBox 91"/>
          <p:cNvSpPr txBox="1"/>
          <p:nvPr/>
        </p:nvSpPr>
        <p:spPr>
          <a:xfrm>
            <a:off x="3640851"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95" name="TextBox 94"/>
          <p:cNvSpPr txBox="1"/>
          <p:nvPr/>
        </p:nvSpPr>
        <p:spPr>
          <a:xfrm>
            <a:off x="3643049"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96" name="TextBox 95"/>
          <p:cNvSpPr txBox="1"/>
          <p:nvPr/>
        </p:nvSpPr>
        <p:spPr>
          <a:xfrm>
            <a:off x="3640851"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97" name="TextBox 96"/>
          <p:cNvSpPr txBox="1"/>
          <p:nvPr/>
        </p:nvSpPr>
        <p:spPr>
          <a:xfrm>
            <a:off x="3628637" y="4686324"/>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3" name="TextBox 102"/>
          <p:cNvSpPr txBox="1"/>
          <p:nvPr/>
        </p:nvSpPr>
        <p:spPr>
          <a:xfrm>
            <a:off x="6632563" y="1065277"/>
            <a:ext cx="1082169" cy="553998"/>
          </a:xfrm>
          <a:prstGeom prst="rect">
            <a:avLst/>
          </a:prstGeom>
          <a:noFill/>
        </p:spPr>
        <p:txBody>
          <a:bodyPr wrap="square" rtlCol="0">
            <a:spAutoFit/>
          </a:bodyPr>
          <a:lstStyle/>
          <a:p>
            <a:r>
              <a:rPr lang="en-US" sz="1500" dirty="0" smtClean="0"/>
              <a:t>Application Layer</a:t>
            </a:r>
            <a:endParaRPr lang="en-US" sz="1500" dirty="0"/>
          </a:p>
        </p:txBody>
      </p:sp>
      <p:sp>
        <p:nvSpPr>
          <p:cNvPr id="104" name="TextBox 103"/>
          <p:cNvSpPr txBox="1"/>
          <p:nvPr/>
        </p:nvSpPr>
        <p:spPr>
          <a:xfrm>
            <a:off x="6627434" y="1978662"/>
            <a:ext cx="1082169" cy="553998"/>
          </a:xfrm>
          <a:prstGeom prst="rect">
            <a:avLst/>
          </a:prstGeom>
          <a:noFill/>
        </p:spPr>
        <p:txBody>
          <a:bodyPr wrap="square" rtlCol="0">
            <a:spAutoFit/>
          </a:bodyPr>
          <a:lstStyle/>
          <a:p>
            <a:r>
              <a:rPr lang="en-US" sz="1500" dirty="0" smtClean="0"/>
              <a:t>Transport Layer</a:t>
            </a:r>
            <a:endParaRPr lang="en-US" sz="1500" dirty="0"/>
          </a:p>
        </p:txBody>
      </p:sp>
      <p:sp>
        <p:nvSpPr>
          <p:cNvPr id="105" name="TextBox 104"/>
          <p:cNvSpPr txBox="1"/>
          <p:nvPr/>
        </p:nvSpPr>
        <p:spPr>
          <a:xfrm>
            <a:off x="6629632" y="2880145"/>
            <a:ext cx="1082169" cy="553998"/>
          </a:xfrm>
          <a:prstGeom prst="rect">
            <a:avLst/>
          </a:prstGeom>
          <a:noFill/>
        </p:spPr>
        <p:txBody>
          <a:bodyPr wrap="square" rtlCol="0">
            <a:spAutoFit/>
          </a:bodyPr>
          <a:lstStyle/>
          <a:p>
            <a:r>
              <a:rPr lang="en-US" sz="1500" dirty="0" smtClean="0"/>
              <a:t>Internet Layer</a:t>
            </a:r>
            <a:endParaRPr lang="en-US" sz="1500" dirty="0"/>
          </a:p>
        </p:txBody>
      </p:sp>
      <p:sp>
        <p:nvSpPr>
          <p:cNvPr id="106" name="TextBox 105"/>
          <p:cNvSpPr txBox="1"/>
          <p:nvPr/>
        </p:nvSpPr>
        <p:spPr>
          <a:xfrm>
            <a:off x="6627434" y="3762768"/>
            <a:ext cx="1082169" cy="553998"/>
          </a:xfrm>
          <a:prstGeom prst="rect">
            <a:avLst/>
          </a:prstGeom>
          <a:noFill/>
        </p:spPr>
        <p:txBody>
          <a:bodyPr wrap="square" rtlCol="0">
            <a:spAutoFit/>
          </a:bodyPr>
          <a:lstStyle/>
          <a:p>
            <a:r>
              <a:rPr lang="en-US" sz="1500" dirty="0" smtClean="0"/>
              <a:t>Data Link Layer</a:t>
            </a:r>
            <a:endParaRPr lang="en-US" sz="1500" dirty="0"/>
          </a:p>
        </p:txBody>
      </p:sp>
      <p:sp>
        <p:nvSpPr>
          <p:cNvPr id="107" name="TextBox 106"/>
          <p:cNvSpPr txBox="1"/>
          <p:nvPr/>
        </p:nvSpPr>
        <p:spPr>
          <a:xfrm>
            <a:off x="6627434" y="4664231"/>
            <a:ext cx="1082169" cy="553998"/>
          </a:xfrm>
          <a:prstGeom prst="rect">
            <a:avLst/>
          </a:prstGeom>
          <a:noFill/>
        </p:spPr>
        <p:txBody>
          <a:bodyPr wrap="square" rtlCol="0">
            <a:spAutoFit/>
          </a:bodyPr>
          <a:lstStyle/>
          <a:p>
            <a:r>
              <a:rPr lang="en-US" sz="1500" dirty="0" smtClean="0"/>
              <a:t>Physical Layer</a:t>
            </a:r>
            <a:endParaRPr lang="en-US" sz="1500" dirty="0"/>
          </a:p>
        </p:txBody>
      </p:sp>
      <p:sp>
        <p:nvSpPr>
          <p:cNvPr id="108" name="TextBox 107"/>
          <p:cNvSpPr txBox="1"/>
          <p:nvPr/>
        </p:nvSpPr>
        <p:spPr>
          <a:xfrm>
            <a:off x="1025961" y="455196"/>
            <a:ext cx="1597269" cy="369332"/>
          </a:xfrm>
          <a:prstGeom prst="rect">
            <a:avLst/>
          </a:prstGeom>
          <a:noFill/>
        </p:spPr>
        <p:txBody>
          <a:bodyPr wrap="square" rtlCol="0">
            <a:spAutoFit/>
          </a:bodyPr>
          <a:lstStyle/>
          <a:p>
            <a:r>
              <a:rPr lang="en-US" dirty="0" smtClean="0"/>
              <a:t>IPv6 Only Host</a:t>
            </a:r>
            <a:endParaRPr lang="en-US" dirty="0"/>
          </a:p>
        </p:txBody>
      </p:sp>
      <p:cxnSp>
        <p:nvCxnSpPr>
          <p:cNvPr id="87" name="Elbow Connector 86"/>
          <p:cNvCxnSpPr>
            <a:stCxn id="68" idx="2"/>
          </p:cNvCxnSpPr>
          <p:nvPr/>
        </p:nvCxnSpPr>
        <p:spPr>
          <a:xfrm rot="16200000" flipH="1">
            <a:off x="4545298" y="2636343"/>
            <a:ext cx="247939" cy="5855784"/>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p:cNvCxnSpPr>
            <a:stCxn id="22" idx="2"/>
          </p:cNvCxnSpPr>
          <p:nvPr/>
        </p:nvCxnSpPr>
        <p:spPr>
          <a:xfrm>
            <a:off x="7597157" y="5440266"/>
            <a:ext cx="0" cy="24793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a:stCxn id="17" idx="2"/>
          </p:cNvCxnSpPr>
          <p:nvPr/>
        </p:nvCxnSpPr>
        <p:spPr>
          <a:xfrm flipH="1">
            <a:off x="4662975" y="5446829"/>
            <a:ext cx="1" cy="1993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4" name="Date Placeholder 3"/>
          <p:cNvSpPr>
            <a:spLocks noGrp="1"/>
          </p:cNvSpPr>
          <p:nvPr>
            <p:ph type="dt" sz="half" idx="10"/>
          </p:nvPr>
        </p:nvSpPr>
        <p:spPr>
          <a:xfrm>
            <a:off x="457200" y="63563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0567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arn(inVertical)">
                                      <p:cBhvr>
                                        <p:cTn id="43" dur="500"/>
                                        <p:tgtEl>
                                          <p:spTgt spid="3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arn(inVertical)">
                                      <p:cBhvr>
                                        <p:cTn id="46" dur="500"/>
                                        <p:tgtEl>
                                          <p:spTgt spid="3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arn(inVertical)">
                                      <p:cBhvr>
                                        <p:cTn id="49" dur="500"/>
                                        <p:tgtEl>
                                          <p:spTgt spid="3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barn(inVertical)">
                                      <p:cBhvr>
                                        <p:cTn id="58" dur="500"/>
                                        <p:tgtEl>
                                          <p:spTgt spid="5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barn(inVertical)">
                                      <p:cBhvr>
                                        <p:cTn id="61" dur="500"/>
                                        <p:tgtEl>
                                          <p:spTgt spid="5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barn(inVertical)">
                                      <p:cBhvr>
                                        <p:cTn id="64" dur="500"/>
                                        <p:tgtEl>
                                          <p:spTgt spid="5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arn(inVertical)">
                                      <p:cBhvr>
                                        <p:cTn id="67" dur="500"/>
                                        <p:tgtEl>
                                          <p:spTgt spid="5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barn(inVertical)">
                                      <p:cBhvr>
                                        <p:cTn id="70" dur="500"/>
                                        <p:tgtEl>
                                          <p:spTgt spid="59"/>
                                        </p:tgtEl>
                                      </p:cBhvr>
                                    </p:animEffect>
                                  </p:childTnLst>
                                </p:cTn>
                              </p:par>
                              <p:par>
                                <p:cTn id="71" presetID="16" presetClass="entr" presetSubtype="21"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barn(inVertical)">
                                      <p:cBhvr>
                                        <p:cTn id="73" dur="500"/>
                                        <p:tgtEl>
                                          <p:spTgt spid="61"/>
                                        </p:tgtEl>
                                      </p:cBhvr>
                                    </p:animEffect>
                                  </p:childTnLst>
                                </p:cTn>
                              </p:par>
                              <p:par>
                                <p:cTn id="74" presetID="16" presetClass="entr" presetSubtype="21" fill="hold"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barn(inVertical)">
                                      <p:cBhvr>
                                        <p:cTn id="76" dur="500"/>
                                        <p:tgtEl>
                                          <p:spTgt spid="63"/>
                                        </p:tgtEl>
                                      </p:cBhvr>
                                    </p:animEffect>
                                  </p:childTnLst>
                                </p:cTn>
                              </p:par>
                              <p:par>
                                <p:cTn id="77" presetID="16" presetClass="entr" presetSubtype="21"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barn(inVertical)">
                                      <p:cBhvr>
                                        <p:cTn id="79" dur="500"/>
                                        <p:tgtEl>
                                          <p:spTgt spid="64"/>
                                        </p:tgtEl>
                                      </p:cBhvr>
                                    </p:animEffect>
                                  </p:childTnLst>
                                </p:cTn>
                              </p:par>
                              <p:par>
                                <p:cTn id="80" presetID="16" presetClass="entr" presetSubtype="21"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barn(inVertical)">
                                      <p:cBhvr>
                                        <p:cTn id="82" dur="500"/>
                                        <p:tgtEl>
                                          <p:spTgt spid="65"/>
                                        </p:tgtEl>
                                      </p:cBhvr>
                                    </p:animEffect>
                                  </p:childTnLst>
                                </p:cTn>
                              </p:par>
                              <p:par>
                                <p:cTn id="83" presetID="16" presetClass="entr" presetSubtype="21"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barn(inVertical)">
                                      <p:cBhvr>
                                        <p:cTn id="85" dur="500"/>
                                        <p:tgtEl>
                                          <p:spTgt spid="85"/>
                                        </p:tgtEl>
                                      </p:cBhvr>
                                    </p:animEffect>
                                  </p:childTnLst>
                                </p:cTn>
                              </p:par>
                              <p:par>
                                <p:cTn id="86" presetID="16" presetClass="entr" presetSubtype="21"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barn(inVertical)">
                                      <p:cBhvr>
                                        <p:cTn id="88" dur="500"/>
                                        <p:tgtEl>
                                          <p:spTgt spid="89"/>
                                        </p:tgtEl>
                                      </p:cBhvr>
                                    </p:animEffect>
                                  </p:childTnLst>
                                </p:cTn>
                              </p:par>
                              <p:par>
                                <p:cTn id="89" presetID="16" presetClass="entr" presetSubtype="21"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barn(inVertical)">
                                      <p:cBhvr>
                                        <p:cTn id="91" dur="500"/>
                                        <p:tgtEl>
                                          <p:spTgt spid="91"/>
                                        </p:tgtEl>
                                      </p:cBhvr>
                                    </p:animEffect>
                                  </p:childTnLst>
                                </p:cTn>
                              </p:par>
                              <p:par>
                                <p:cTn id="92" presetID="16" presetClass="entr" presetSubtype="21" fill="hold"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barn(inVertical)">
                                      <p:cBhvr>
                                        <p:cTn id="94" dur="500"/>
                                        <p:tgtEl>
                                          <p:spTgt spid="9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barn(inVertical)">
                                      <p:cBhvr>
                                        <p:cTn id="97" dur="500"/>
                                        <p:tgtEl>
                                          <p:spTgt spid="94"/>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barn(inVertical)">
                                      <p:cBhvr>
                                        <p:cTn id="100" dur="500"/>
                                        <p:tgtEl>
                                          <p:spTgt spid="62"/>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barn(inVertical)">
                                      <p:cBhvr>
                                        <p:cTn id="103" dur="500"/>
                                        <p:tgtEl>
                                          <p:spTgt spid="66"/>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barn(inVertical)">
                                      <p:cBhvr>
                                        <p:cTn id="106" dur="500"/>
                                        <p:tgtEl>
                                          <p:spTgt spid="6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barn(inVertical)">
                                      <p:cBhvr>
                                        <p:cTn id="109" dur="500"/>
                                        <p:tgtEl>
                                          <p:spTgt spid="6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barn(inVertical)">
                                      <p:cBhvr>
                                        <p:cTn id="112" dur="500"/>
                                        <p:tgtEl>
                                          <p:spTgt spid="69"/>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barn(inVertical)">
                                      <p:cBhvr>
                                        <p:cTn id="115" dur="500"/>
                                        <p:tgtEl>
                                          <p:spTgt spid="70"/>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barn(inVertical)">
                                      <p:cBhvr>
                                        <p:cTn id="118" dur="500"/>
                                        <p:tgtEl>
                                          <p:spTgt spid="71"/>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barn(inVertical)">
                                      <p:cBhvr>
                                        <p:cTn id="121" dur="500"/>
                                        <p:tgtEl>
                                          <p:spTgt spid="72"/>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barn(inVertical)">
                                      <p:cBhvr>
                                        <p:cTn id="124" dur="500"/>
                                        <p:tgtEl>
                                          <p:spTgt spid="73"/>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74"/>
                                        </p:tgtEl>
                                        <p:attrNameLst>
                                          <p:attrName>style.visibility</p:attrName>
                                        </p:attrNameLst>
                                      </p:cBhvr>
                                      <p:to>
                                        <p:strVal val="visible"/>
                                      </p:to>
                                    </p:set>
                                    <p:animEffect transition="in" filter="barn(inVertical)">
                                      <p:cBhvr>
                                        <p:cTn id="127" dur="500"/>
                                        <p:tgtEl>
                                          <p:spTgt spid="74"/>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arn(inVertical)">
                                      <p:cBhvr>
                                        <p:cTn id="130" dur="500"/>
                                        <p:tgtEl>
                                          <p:spTgt spid="75"/>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barn(inVertical)">
                                      <p:cBhvr>
                                        <p:cTn id="133" dur="500"/>
                                        <p:tgtEl>
                                          <p:spTgt spid="76"/>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77"/>
                                        </p:tgtEl>
                                        <p:attrNameLst>
                                          <p:attrName>style.visibility</p:attrName>
                                        </p:attrNameLst>
                                      </p:cBhvr>
                                      <p:to>
                                        <p:strVal val="visible"/>
                                      </p:to>
                                    </p:set>
                                    <p:animEffect transition="in" filter="barn(inVertical)">
                                      <p:cBhvr>
                                        <p:cTn id="136" dur="500"/>
                                        <p:tgtEl>
                                          <p:spTgt spid="77"/>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arn(inVertical)">
                                      <p:cBhvr>
                                        <p:cTn id="139" dur="500"/>
                                        <p:tgtEl>
                                          <p:spTgt spid="78"/>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barn(inVertical)">
                                      <p:cBhvr>
                                        <p:cTn id="142" dur="500"/>
                                        <p:tgtEl>
                                          <p:spTgt spid="79"/>
                                        </p:tgtEl>
                                      </p:cBhvr>
                                    </p:animEffect>
                                  </p:childTnLst>
                                </p:cTn>
                              </p:par>
                              <p:par>
                                <p:cTn id="143" presetID="16" presetClass="entr" presetSubtype="21" fill="hold" nodeType="withEffect">
                                  <p:stCondLst>
                                    <p:cond delay="0"/>
                                  </p:stCondLst>
                                  <p:childTnLst>
                                    <p:set>
                                      <p:cBhvr>
                                        <p:cTn id="144" dur="1" fill="hold">
                                          <p:stCondLst>
                                            <p:cond delay="0"/>
                                          </p:stCondLst>
                                        </p:cTn>
                                        <p:tgtEl>
                                          <p:spTgt spid="80"/>
                                        </p:tgtEl>
                                        <p:attrNameLst>
                                          <p:attrName>style.visibility</p:attrName>
                                        </p:attrNameLst>
                                      </p:cBhvr>
                                      <p:to>
                                        <p:strVal val="visible"/>
                                      </p:to>
                                    </p:set>
                                    <p:animEffect transition="in" filter="barn(inVertical)">
                                      <p:cBhvr>
                                        <p:cTn id="145" dur="500"/>
                                        <p:tgtEl>
                                          <p:spTgt spid="80"/>
                                        </p:tgtEl>
                                      </p:cBhvr>
                                    </p:animEffect>
                                  </p:childTnLst>
                                </p:cTn>
                              </p:par>
                              <p:par>
                                <p:cTn id="146" presetID="16" presetClass="entr" presetSubtype="21" fill="hold" nodeType="withEffect">
                                  <p:stCondLst>
                                    <p:cond delay="0"/>
                                  </p:stCondLst>
                                  <p:childTnLst>
                                    <p:set>
                                      <p:cBhvr>
                                        <p:cTn id="147" dur="1" fill="hold">
                                          <p:stCondLst>
                                            <p:cond delay="0"/>
                                          </p:stCondLst>
                                        </p:cTn>
                                        <p:tgtEl>
                                          <p:spTgt spid="81"/>
                                        </p:tgtEl>
                                        <p:attrNameLst>
                                          <p:attrName>style.visibility</p:attrName>
                                        </p:attrNameLst>
                                      </p:cBhvr>
                                      <p:to>
                                        <p:strVal val="visible"/>
                                      </p:to>
                                    </p:set>
                                    <p:animEffect transition="in" filter="barn(inVertical)">
                                      <p:cBhvr>
                                        <p:cTn id="148" dur="500"/>
                                        <p:tgtEl>
                                          <p:spTgt spid="81"/>
                                        </p:tgtEl>
                                      </p:cBhvr>
                                    </p:animEffect>
                                  </p:childTnLst>
                                </p:cTn>
                              </p:par>
                              <p:par>
                                <p:cTn id="149" presetID="16" presetClass="entr" presetSubtype="21" fill="hold" nodeType="withEffect">
                                  <p:stCondLst>
                                    <p:cond delay="0"/>
                                  </p:stCondLst>
                                  <p:childTnLst>
                                    <p:set>
                                      <p:cBhvr>
                                        <p:cTn id="150" dur="1" fill="hold">
                                          <p:stCondLst>
                                            <p:cond delay="0"/>
                                          </p:stCondLst>
                                        </p:cTn>
                                        <p:tgtEl>
                                          <p:spTgt spid="82"/>
                                        </p:tgtEl>
                                        <p:attrNameLst>
                                          <p:attrName>style.visibility</p:attrName>
                                        </p:attrNameLst>
                                      </p:cBhvr>
                                      <p:to>
                                        <p:strVal val="visible"/>
                                      </p:to>
                                    </p:set>
                                    <p:animEffect transition="in" filter="barn(inVertical)">
                                      <p:cBhvr>
                                        <p:cTn id="151" dur="500"/>
                                        <p:tgtEl>
                                          <p:spTgt spid="82"/>
                                        </p:tgtEl>
                                      </p:cBhvr>
                                    </p:animEffect>
                                  </p:childTnLst>
                                </p:cTn>
                              </p:par>
                              <p:par>
                                <p:cTn id="152" presetID="16" presetClass="entr" presetSubtype="21"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barn(inVertical)">
                                      <p:cBhvr>
                                        <p:cTn id="154" dur="500"/>
                                        <p:tgtEl>
                                          <p:spTgt spid="83"/>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barn(inVertical)">
                                      <p:cBhvr>
                                        <p:cTn id="157" dur="500"/>
                                        <p:tgtEl>
                                          <p:spTgt spid="9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92"/>
                                        </p:tgtEl>
                                        <p:attrNameLst>
                                          <p:attrName>style.visibility</p:attrName>
                                        </p:attrNameLst>
                                      </p:cBhvr>
                                      <p:to>
                                        <p:strVal val="visible"/>
                                      </p:to>
                                    </p:set>
                                    <p:animEffect transition="in" filter="barn(inVertical)">
                                      <p:cBhvr>
                                        <p:cTn id="160" dur="500"/>
                                        <p:tgtEl>
                                          <p:spTgt spid="92"/>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95"/>
                                        </p:tgtEl>
                                        <p:attrNameLst>
                                          <p:attrName>style.visibility</p:attrName>
                                        </p:attrNameLst>
                                      </p:cBhvr>
                                      <p:to>
                                        <p:strVal val="visible"/>
                                      </p:to>
                                    </p:set>
                                    <p:animEffect transition="in" filter="barn(inVertical)">
                                      <p:cBhvr>
                                        <p:cTn id="163" dur="500"/>
                                        <p:tgtEl>
                                          <p:spTgt spid="95"/>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barn(inVertical)">
                                      <p:cBhvr>
                                        <p:cTn id="166" dur="500"/>
                                        <p:tgtEl>
                                          <p:spTgt spid="96"/>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97"/>
                                        </p:tgtEl>
                                        <p:attrNameLst>
                                          <p:attrName>style.visibility</p:attrName>
                                        </p:attrNameLst>
                                      </p:cBhvr>
                                      <p:to>
                                        <p:strVal val="visible"/>
                                      </p:to>
                                    </p:set>
                                    <p:animEffect transition="in" filter="barn(inVertical)">
                                      <p:cBhvr>
                                        <p:cTn id="169" dur="500"/>
                                        <p:tgtEl>
                                          <p:spTgt spid="97"/>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barn(inVertical)">
                                      <p:cBhvr>
                                        <p:cTn id="172" dur="500"/>
                                        <p:tgtEl>
                                          <p:spTgt spid="103"/>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104"/>
                                        </p:tgtEl>
                                        <p:attrNameLst>
                                          <p:attrName>style.visibility</p:attrName>
                                        </p:attrNameLst>
                                      </p:cBhvr>
                                      <p:to>
                                        <p:strVal val="visible"/>
                                      </p:to>
                                    </p:set>
                                    <p:animEffect transition="in" filter="barn(inVertical)">
                                      <p:cBhvr>
                                        <p:cTn id="175" dur="500"/>
                                        <p:tgtEl>
                                          <p:spTgt spid="104"/>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barn(inVertical)">
                                      <p:cBhvr>
                                        <p:cTn id="178" dur="500"/>
                                        <p:tgtEl>
                                          <p:spTgt spid="105"/>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barn(inVertical)">
                                      <p:cBhvr>
                                        <p:cTn id="181" dur="500"/>
                                        <p:tgtEl>
                                          <p:spTgt spid="106"/>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107"/>
                                        </p:tgtEl>
                                        <p:attrNameLst>
                                          <p:attrName>style.visibility</p:attrName>
                                        </p:attrNameLst>
                                      </p:cBhvr>
                                      <p:to>
                                        <p:strVal val="visible"/>
                                      </p:to>
                                    </p:set>
                                    <p:animEffect transition="in" filter="barn(inVertical)">
                                      <p:cBhvr>
                                        <p:cTn id="184" dur="500"/>
                                        <p:tgtEl>
                                          <p:spTgt spid="107"/>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barn(inVertical)">
                                      <p:cBhvr>
                                        <p:cTn id="187" dur="500"/>
                                        <p:tgtEl>
                                          <p:spTgt spid="108"/>
                                        </p:tgtEl>
                                      </p:cBhvr>
                                    </p:animEffect>
                                  </p:childTnLst>
                                </p:cTn>
                              </p:par>
                              <p:par>
                                <p:cTn id="188" presetID="16" presetClass="entr" presetSubtype="21" fill="hold" nodeType="withEffect">
                                  <p:stCondLst>
                                    <p:cond delay="0"/>
                                  </p:stCondLst>
                                  <p:childTnLst>
                                    <p:set>
                                      <p:cBhvr>
                                        <p:cTn id="189" dur="1" fill="hold">
                                          <p:stCondLst>
                                            <p:cond delay="0"/>
                                          </p:stCondLst>
                                        </p:cTn>
                                        <p:tgtEl>
                                          <p:spTgt spid="87"/>
                                        </p:tgtEl>
                                        <p:attrNameLst>
                                          <p:attrName>style.visibility</p:attrName>
                                        </p:attrNameLst>
                                      </p:cBhvr>
                                      <p:to>
                                        <p:strVal val="visible"/>
                                      </p:to>
                                    </p:set>
                                    <p:animEffect transition="in" filter="barn(inVertical)">
                                      <p:cBhvr>
                                        <p:cTn id="190" dur="500"/>
                                        <p:tgtEl>
                                          <p:spTgt spid="87"/>
                                        </p:tgtEl>
                                      </p:cBhvr>
                                    </p:animEffect>
                                  </p:childTnLst>
                                </p:cTn>
                              </p:par>
                              <p:par>
                                <p:cTn id="191" presetID="16" presetClass="entr" presetSubtype="21" fill="hold" nodeType="withEffect">
                                  <p:stCondLst>
                                    <p:cond delay="0"/>
                                  </p:stCondLst>
                                  <p:childTnLst>
                                    <p:set>
                                      <p:cBhvr>
                                        <p:cTn id="192" dur="1" fill="hold">
                                          <p:stCondLst>
                                            <p:cond delay="0"/>
                                          </p:stCondLst>
                                        </p:cTn>
                                        <p:tgtEl>
                                          <p:spTgt spid="110"/>
                                        </p:tgtEl>
                                        <p:attrNameLst>
                                          <p:attrName>style.visibility</p:attrName>
                                        </p:attrNameLst>
                                      </p:cBhvr>
                                      <p:to>
                                        <p:strVal val="visible"/>
                                      </p:to>
                                    </p:set>
                                    <p:animEffect transition="in" filter="barn(inVertical)">
                                      <p:cBhvr>
                                        <p:cTn id="193" dur="500"/>
                                        <p:tgtEl>
                                          <p:spTgt spid="110"/>
                                        </p:tgtEl>
                                      </p:cBhvr>
                                    </p:animEffect>
                                  </p:childTnLst>
                                </p:cTn>
                              </p:par>
                              <p:par>
                                <p:cTn id="194" presetID="16" presetClass="entr" presetSubtype="21" fill="hold" nodeType="with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barn(inVertical)">
                                      <p:cBhvr>
                                        <p:cTn id="19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p:bldP spid="27" grpId="0"/>
      <p:bldP spid="33" grpId="0" animBg="1"/>
      <p:bldP spid="34" grpId="0" animBg="1"/>
      <p:bldP spid="35" grpId="0" animBg="1"/>
      <p:bldP spid="36" grpId="0" animBg="1"/>
      <p:bldP spid="37" grpId="0" animBg="1"/>
      <p:bldP spid="55" grpId="0" animBg="1"/>
      <p:bldP spid="56" grpId="0" animBg="1"/>
      <p:bldP spid="57" grpId="0" animBg="1"/>
      <p:bldP spid="58" grpId="0" animBg="1"/>
      <p:bldP spid="59" grpId="0" animBg="1"/>
      <p:bldP spid="94" grpId="0"/>
      <p:bldP spid="62"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90" grpId="0"/>
      <p:bldP spid="92" grpId="0"/>
      <p:bldP spid="95" grpId="0"/>
      <p:bldP spid="96" grpId="0"/>
      <p:bldP spid="97" grpId="0"/>
      <p:bldP spid="103" grpId="0"/>
      <p:bldP spid="104" grpId="0"/>
      <p:bldP spid="105" grpId="0"/>
      <p:bldP spid="106" grpId="0"/>
      <p:bldP spid="107" grpId="0"/>
      <p:bldP spid="1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a:xfrm>
            <a:off x="3023506" y="6051550"/>
            <a:ext cx="2895600" cy="365125"/>
          </a:xfrm>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a:xfrm>
            <a:off x="6452506" y="6051550"/>
            <a:ext cx="2133600" cy="365125"/>
          </a:xfrm>
        </p:spPr>
        <p:txBody>
          <a:bodyPr/>
          <a:lstStyle/>
          <a:p>
            <a:fld id="{B6F15528-21DE-4FAA-801E-634DDDAF4B2B}" type="slidenum">
              <a:rPr lang="en-US" smtClean="0"/>
              <a:pPr/>
              <a:t>8</a:t>
            </a:fld>
            <a:endParaRPr lang="en-US" dirty="0"/>
          </a:p>
        </p:txBody>
      </p:sp>
      <p:sp>
        <p:nvSpPr>
          <p:cNvPr id="19" name="Date Placeholder 3"/>
          <p:cNvSpPr>
            <a:spLocks noGrp="1"/>
          </p:cNvSpPr>
          <p:nvPr>
            <p:ph type="dt" sz="half" idx="10"/>
          </p:nvPr>
        </p:nvSpPr>
        <p:spPr>
          <a:xfrm>
            <a:off x="356506" y="6051550"/>
            <a:ext cx="914400" cy="365125"/>
          </a:xfrm>
        </p:spPr>
        <p:txBody>
          <a:bodyPr/>
          <a:lstStyle/>
          <a:p>
            <a:r>
              <a:rPr lang="en-US" dirty="0" smtClean="0">
                <a:latin typeface="Times New Roman" pitchFamily="18" charset="0"/>
                <a:cs typeface="Times New Roman" pitchFamily="18" charset="0"/>
              </a:rPr>
              <a:t>27-Oct-21</a:t>
            </a:r>
            <a:endParaRPr lang="en-US" dirty="0">
              <a:latin typeface="Times New Roman" pitchFamily="18" charset="0"/>
              <a:cs typeface="Times New Roman" pitchFamily="18" charset="0"/>
            </a:endParaRPr>
          </a:p>
        </p:txBody>
      </p:sp>
      <p:sp>
        <p:nvSpPr>
          <p:cNvPr id="23" name="Title 1">
            <a:extLst>
              <a:ext uri="{FF2B5EF4-FFF2-40B4-BE49-F238E27FC236}">
                <a16:creationId xmlns:a16="http://schemas.microsoft.com/office/drawing/2014/main" xmlns="" id="{AAF6F632-8336-4AB6-B807-330DA1AA4529}"/>
              </a:ext>
            </a:extLst>
          </p:cNvPr>
          <p:cNvSpPr>
            <a:spLocks noGrp="1"/>
          </p:cNvSpPr>
          <p:nvPr>
            <p:ph type="title"/>
          </p:nvPr>
        </p:nvSpPr>
        <p:spPr>
          <a:xfrm>
            <a:off x="34787" y="144108"/>
            <a:ext cx="9059501" cy="633756"/>
          </a:xfrm>
        </p:spPr>
        <p:txBody>
          <a:bodyPr>
            <a:noAutofit/>
          </a:bodyPr>
          <a:lstStyle/>
          <a:p>
            <a:r>
              <a:rPr lang="en-IN" sz="3600" b="1" dirty="0" smtClean="0">
                <a:latin typeface="Arial Rounded MT Bold" panose="020F0704030504030204" pitchFamily="34" charset="0"/>
                <a:cs typeface="Calibri" panose="020F0502020204030204" pitchFamily="34" charset="0"/>
              </a:rPr>
              <a:t>Client Server Programming Using Socket APi</a:t>
            </a:r>
            <a:endParaRPr lang="en-IN" sz="3600" b="1" dirty="0">
              <a:latin typeface="Arial Rounded MT Bold" panose="020F0704030504030204" pitchFamily="34" charset="0"/>
              <a:cs typeface="Calibri" panose="020F0502020204030204" pitchFamily="34" charset="0"/>
            </a:endParaRPr>
          </a:p>
        </p:txBody>
      </p:sp>
      <p:sp>
        <p:nvSpPr>
          <p:cNvPr id="26" name="Rectangle: Rounded Corners 3">
            <a:extLst>
              <a:ext uri="{FF2B5EF4-FFF2-40B4-BE49-F238E27FC236}">
                <a16:creationId xmlns:a16="http://schemas.microsoft.com/office/drawing/2014/main" xmlns="" id="{5E68EEA9-04AB-4D85-81A7-7B28F9F44F8E}"/>
              </a:ext>
            </a:extLst>
          </p:cNvPr>
          <p:cNvSpPr/>
          <p:nvPr/>
        </p:nvSpPr>
        <p:spPr>
          <a:xfrm>
            <a:off x="1213201" y="1085173"/>
            <a:ext cx="1402672" cy="5859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Client</a:t>
            </a:r>
            <a:endParaRPr lang="en-IN" sz="1400" dirty="0"/>
          </a:p>
        </p:txBody>
      </p:sp>
      <p:sp>
        <p:nvSpPr>
          <p:cNvPr id="27" name="Rectangle: Rounded Corners 4">
            <a:extLst>
              <a:ext uri="{FF2B5EF4-FFF2-40B4-BE49-F238E27FC236}">
                <a16:creationId xmlns:a16="http://schemas.microsoft.com/office/drawing/2014/main" xmlns="" id="{9A88568F-3506-42A8-931B-789BFAB25304}"/>
              </a:ext>
            </a:extLst>
          </p:cNvPr>
          <p:cNvSpPr/>
          <p:nvPr/>
        </p:nvSpPr>
        <p:spPr>
          <a:xfrm>
            <a:off x="1213201" y="1897602"/>
            <a:ext cx="1402672"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endParaRPr lang="en-IN" sz="1400" dirty="0"/>
          </a:p>
        </p:txBody>
      </p:sp>
      <p:sp>
        <p:nvSpPr>
          <p:cNvPr id="28" name="Rectangle: Rounded Corners 5">
            <a:extLst>
              <a:ext uri="{FF2B5EF4-FFF2-40B4-BE49-F238E27FC236}">
                <a16:creationId xmlns:a16="http://schemas.microsoft.com/office/drawing/2014/main" xmlns="" id="{655FBC90-9E52-4109-A8E4-67809B471C8B}"/>
              </a:ext>
            </a:extLst>
          </p:cNvPr>
          <p:cNvSpPr/>
          <p:nvPr/>
        </p:nvSpPr>
        <p:spPr>
          <a:xfrm>
            <a:off x="1223409" y="2428844"/>
            <a:ext cx="1402672" cy="2840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Bind</a:t>
            </a:r>
            <a:endParaRPr lang="en-IN" sz="1400" dirty="0"/>
          </a:p>
        </p:txBody>
      </p:sp>
      <p:sp>
        <p:nvSpPr>
          <p:cNvPr id="29" name="Rectangle 28">
            <a:extLst>
              <a:ext uri="{FF2B5EF4-FFF2-40B4-BE49-F238E27FC236}">
                <a16:creationId xmlns:a16="http://schemas.microsoft.com/office/drawing/2014/main" xmlns="" id="{2B7C2FAC-A911-4563-990C-E9258B7E8A95}"/>
              </a:ext>
            </a:extLst>
          </p:cNvPr>
          <p:cNvSpPr/>
          <p:nvPr/>
        </p:nvSpPr>
        <p:spPr>
          <a:xfrm>
            <a:off x="1213201" y="3000899"/>
            <a:ext cx="1402672" cy="107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Connect</a:t>
            </a:r>
            <a:endParaRPr lang="en-IN" dirty="0"/>
          </a:p>
        </p:txBody>
      </p:sp>
      <p:sp>
        <p:nvSpPr>
          <p:cNvPr id="30" name="Rectangle 29">
            <a:extLst>
              <a:ext uri="{FF2B5EF4-FFF2-40B4-BE49-F238E27FC236}">
                <a16:creationId xmlns:a16="http://schemas.microsoft.com/office/drawing/2014/main" xmlns="" id="{D1C473AB-09A9-43A5-BDB3-D6F2BF39265E}"/>
              </a:ext>
            </a:extLst>
          </p:cNvPr>
          <p:cNvSpPr/>
          <p:nvPr/>
        </p:nvSpPr>
        <p:spPr>
          <a:xfrm>
            <a:off x="295889" y="4524947"/>
            <a:ext cx="8226546" cy="2111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ectangle: Rounded Corners 10">
            <a:extLst>
              <a:ext uri="{FF2B5EF4-FFF2-40B4-BE49-F238E27FC236}">
                <a16:creationId xmlns:a16="http://schemas.microsoft.com/office/drawing/2014/main" xmlns="" id="{CA7173BA-1A37-41AB-B754-5E887DC0ED35}"/>
              </a:ext>
            </a:extLst>
          </p:cNvPr>
          <p:cNvSpPr/>
          <p:nvPr/>
        </p:nvSpPr>
        <p:spPr>
          <a:xfrm>
            <a:off x="5350196" y="1098611"/>
            <a:ext cx="1633491" cy="5859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Server</a:t>
            </a:r>
            <a:endParaRPr lang="en-IN" sz="1400" dirty="0"/>
          </a:p>
        </p:txBody>
      </p:sp>
      <p:sp>
        <p:nvSpPr>
          <p:cNvPr id="32" name="Rectangle: Rounded Corners 11">
            <a:extLst>
              <a:ext uri="{FF2B5EF4-FFF2-40B4-BE49-F238E27FC236}">
                <a16:creationId xmlns:a16="http://schemas.microsoft.com/office/drawing/2014/main" xmlns="" id="{54559BF4-36E1-42A4-A0EA-2ED4747FC802}"/>
              </a:ext>
            </a:extLst>
          </p:cNvPr>
          <p:cNvSpPr/>
          <p:nvPr/>
        </p:nvSpPr>
        <p:spPr>
          <a:xfrm>
            <a:off x="5367951" y="1886247"/>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Socket</a:t>
            </a:r>
            <a:r>
              <a:rPr lang="en-US" dirty="0"/>
              <a:t> </a:t>
            </a:r>
            <a:endParaRPr lang="en-IN" dirty="0"/>
          </a:p>
        </p:txBody>
      </p:sp>
      <p:sp>
        <p:nvSpPr>
          <p:cNvPr id="37" name="Rectangle: Rounded Corners 12">
            <a:extLst>
              <a:ext uri="{FF2B5EF4-FFF2-40B4-BE49-F238E27FC236}">
                <a16:creationId xmlns:a16="http://schemas.microsoft.com/office/drawing/2014/main" xmlns="" id="{978C6357-97C1-41A6-8BC2-7509160C4E00}"/>
              </a:ext>
            </a:extLst>
          </p:cNvPr>
          <p:cNvSpPr/>
          <p:nvPr/>
        </p:nvSpPr>
        <p:spPr>
          <a:xfrm>
            <a:off x="5367952" y="2412755"/>
            <a:ext cx="1615736" cy="3314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Bind</a:t>
            </a:r>
            <a:endParaRPr lang="en-IN" sz="1400" dirty="0"/>
          </a:p>
        </p:txBody>
      </p:sp>
      <p:sp>
        <p:nvSpPr>
          <p:cNvPr id="38" name="Rectangle 37">
            <a:extLst>
              <a:ext uri="{FF2B5EF4-FFF2-40B4-BE49-F238E27FC236}">
                <a16:creationId xmlns:a16="http://schemas.microsoft.com/office/drawing/2014/main" xmlns="" id="{35570A7C-424C-4FD7-926E-9AFB536B600C}"/>
              </a:ext>
            </a:extLst>
          </p:cNvPr>
          <p:cNvSpPr/>
          <p:nvPr/>
        </p:nvSpPr>
        <p:spPr>
          <a:xfrm>
            <a:off x="5367952" y="3014524"/>
            <a:ext cx="1615736" cy="1047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Listen</a:t>
            </a:r>
          </a:p>
          <a:p>
            <a:pPr algn="ctr"/>
            <a:endParaRPr lang="en-US" sz="1400" dirty="0"/>
          </a:p>
          <a:p>
            <a:pPr algn="ctr"/>
            <a:r>
              <a:rPr lang="en-US" sz="1400" dirty="0"/>
              <a:t>Accept</a:t>
            </a:r>
            <a:endParaRPr lang="en-IN" sz="1400" dirty="0"/>
          </a:p>
        </p:txBody>
      </p:sp>
      <p:sp>
        <p:nvSpPr>
          <p:cNvPr id="39" name="Rectangle: Rounded Corners 14">
            <a:extLst>
              <a:ext uri="{FF2B5EF4-FFF2-40B4-BE49-F238E27FC236}">
                <a16:creationId xmlns:a16="http://schemas.microsoft.com/office/drawing/2014/main" xmlns="" id="{15B030CD-4A12-440A-9647-10A73D78D47D}"/>
              </a:ext>
            </a:extLst>
          </p:cNvPr>
          <p:cNvSpPr/>
          <p:nvPr/>
        </p:nvSpPr>
        <p:spPr>
          <a:xfrm>
            <a:off x="1213201" y="5048930"/>
            <a:ext cx="1412879"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recvfrom/</a:t>
            </a:r>
            <a:r>
              <a:rPr lang="en-US" sz="1000" dirty="0" err="1"/>
              <a:t>sendto</a:t>
            </a:r>
            <a:endParaRPr lang="en-IN" sz="1000" dirty="0"/>
          </a:p>
        </p:txBody>
      </p:sp>
      <p:sp>
        <p:nvSpPr>
          <p:cNvPr id="40" name="Rectangle: Rounded Corners 16">
            <a:extLst>
              <a:ext uri="{FF2B5EF4-FFF2-40B4-BE49-F238E27FC236}">
                <a16:creationId xmlns:a16="http://schemas.microsoft.com/office/drawing/2014/main" xmlns="" id="{F742DB85-EAF7-45F9-8FAB-0065EBFFBBCD}"/>
              </a:ext>
            </a:extLst>
          </p:cNvPr>
          <p:cNvSpPr/>
          <p:nvPr/>
        </p:nvSpPr>
        <p:spPr>
          <a:xfrm>
            <a:off x="5363510" y="5052505"/>
            <a:ext cx="1620177" cy="375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Sendto</a:t>
            </a:r>
            <a:r>
              <a:rPr lang="en-US" sz="1000" dirty="0"/>
              <a:t>/</a:t>
            </a:r>
            <a:r>
              <a:rPr lang="en-US" sz="1000" dirty="0" err="1"/>
              <a:t>recvfrom</a:t>
            </a:r>
            <a:endParaRPr lang="en-IN" sz="1000" dirty="0"/>
          </a:p>
        </p:txBody>
      </p:sp>
      <p:sp>
        <p:nvSpPr>
          <p:cNvPr id="42" name="Arrow: Down 20">
            <a:extLst>
              <a:ext uri="{FF2B5EF4-FFF2-40B4-BE49-F238E27FC236}">
                <a16:creationId xmlns:a16="http://schemas.microsoft.com/office/drawing/2014/main" xmlns="" id="{2A8AC732-ED5C-4256-BD90-19535E902FA8}"/>
              </a:ext>
            </a:extLst>
          </p:cNvPr>
          <p:cNvSpPr/>
          <p:nvPr/>
        </p:nvSpPr>
        <p:spPr>
          <a:xfrm flipH="1">
            <a:off x="1797903" y="2246381"/>
            <a:ext cx="211733" cy="211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Down 22">
            <a:extLst>
              <a:ext uri="{FF2B5EF4-FFF2-40B4-BE49-F238E27FC236}">
                <a16:creationId xmlns:a16="http://schemas.microsoft.com/office/drawing/2014/main" xmlns="" id="{ADADAB2D-626A-4766-93A1-17DBBC3C6E5F}"/>
              </a:ext>
            </a:extLst>
          </p:cNvPr>
          <p:cNvSpPr/>
          <p:nvPr/>
        </p:nvSpPr>
        <p:spPr>
          <a:xfrm flipH="1">
            <a:off x="1797904" y="2726478"/>
            <a:ext cx="211732" cy="316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Down 23">
            <a:extLst>
              <a:ext uri="{FF2B5EF4-FFF2-40B4-BE49-F238E27FC236}">
                <a16:creationId xmlns:a16="http://schemas.microsoft.com/office/drawing/2014/main" xmlns="" id="{E9194813-4515-4281-B00D-64D51A09A079}"/>
              </a:ext>
            </a:extLst>
          </p:cNvPr>
          <p:cNvSpPr/>
          <p:nvPr/>
        </p:nvSpPr>
        <p:spPr>
          <a:xfrm>
            <a:off x="6083933" y="2772860"/>
            <a:ext cx="211732" cy="255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25">
            <a:extLst>
              <a:ext uri="{FF2B5EF4-FFF2-40B4-BE49-F238E27FC236}">
                <a16:creationId xmlns:a16="http://schemas.microsoft.com/office/drawing/2014/main" xmlns="" id="{982FC2D7-F7DF-4CA7-870B-37E6AEBAE44A}"/>
              </a:ext>
            </a:extLst>
          </p:cNvPr>
          <p:cNvSpPr/>
          <p:nvPr/>
        </p:nvSpPr>
        <p:spPr>
          <a:xfrm>
            <a:off x="6067731" y="2228825"/>
            <a:ext cx="211733" cy="219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26">
            <a:extLst>
              <a:ext uri="{FF2B5EF4-FFF2-40B4-BE49-F238E27FC236}">
                <a16:creationId xmlns:a16="http://schemas.microsoft.com/office/drawing/2014/main" xmlns="" id="{D5EE1D55-C12B-47A5-8BED-BEFCC9AF2278}"/>
              </a:ext>
            </a:extLst>
          </p:cNvPr>
          <p:cNvSpPr/>
          <p:nvPr/>
        </p:nvSpPr>
        <p:spPr>
          <a:xfrm>
            <a:off x="1754737" y="4072631"/>
            <a:ext cx="298067" cy="987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27">
            <a:extLst>
              <a:ext uri="{FF2B5EF4-FFF2-40B4-BE49-F238E27FC236}">
                <a16:creationId xmlns:a16="http://schemas.microsoft.com/office/drawing/2014/main" xmlns="" id="{BDD43A48-5666-4DFF-B682-41477267978C}"/>
              </a:ext>
            </a:extLst>
          </p:cNvPr>
          <p:cNvSpPr/>
          <p:nvPr/>
        </p:nvSpPr>
        <p:spPr>
          <a:xfrm>
            <a:off x="1754737" y="5407179"/>
            <a:ext cx="298067" cy="687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28">
            <a:extLst>
              <a:ext uri="{FF2B5EF4-FFF2-40B4-BE49-F238E27FC236}">
                <a16:creationId xmlns:a16="http://schemas.microsoft.com/office/drawing/2014/main" xmlns="" id="{E0B3D283-F88B-4413-AD5D-8F79BF783EC3}"/>
              </a:ext>
            </a:extLst>
          </p:cNvPr>
          <p:cNvSpPr/>
          <p:nvPr/>
        </p:nvSpPr>
        <p:spPr>
          <a:xfrm>
            <a:off x="6048314" y="4072631"/>
            <a:ext cx="298067" cy="960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29">
            <a:extLst>
              <a:ext uri="{FF2B5EF4-FFF2-40B4-BE49-F238E27FC236}">
                <a16:creationId xmlns:a16="http://schemas.microsoft.com/office/drawing/2014/main" xmlns="" id="{08E15A71-991D-4B13-8C19-4081A38F2393}"/>
              </a:ext>
            </a:extLst>
          </p:cNvPr>
          <p:cNvSpPr/>
          <p:nvPr/>
        </p:nvSpPr>
        <p:spPr>
          <a:xfrm>
            <a:off x="6048314" y="5428420"/>
            <a:ext cx="298066" cy="59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xmlns="" id="{B774742B-7074-4291-A829-6889310C9BB3}"/>
              </a:ext>
            </a:extLst>
          </p:cNvPr>
          <p:cNvSpPr/>
          <p:nvPr/>
        </p:nvSpPr>
        <p:spPr>
          <a:xfrm>
            <a:off x="2626081" y="3073214"/>
            <a:ext cx="149590" cy="284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xmlns="" id="{EA39C89B-E40B-45A2-8052-34B4F4B1579C}"/>
              </a:ext>
            </a:extLst>
          </p:cNvPr>
          <p:cNvSpPr/>
          <p:nvPr/>
        </p:nvSpPr>
        <p:spPr>
          <a:xfrm>
            <a:off x="5208154" y="3124200"/>
            <a:ext cx="159798" cy="23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xmlns="" id="{DE1694FA-A127-4B35-9B2E-11275483295A}"/>
              </a:ext>
            </a:extLst>
          </p:cNvPr>
          <p:cNvSpPr/>
          <p:nvPr/>
        </p:nvSpPr>
        <p:spPr>
          <a:xfrm>
            <a:off x="5208154" y="3620858"/>
            <a:ext cx="159798" cy="28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Connector: Elbow 34">
            <a:extLst>
              <a:ext uri="{FF2B5EF4-FFF2-40B4-BE49-F238E27FC236}">
                <a16:creationId xmlns:a16="http://schemas.microsoft.com/office/drawing/2014/main" xmlns="" id="{01C00284-218B-4CFC-9C33-D7D270E6B655}"/>
              </a:ext>
            </a:extLst>
          </p:cNvPr>
          <p:cNvCxnSpPr>
            <a:stCxn id="50" idx="3"/>
            <a:endCxn id="52" idx="1"/>
          </p:cNvCxnSpPr>
          <p:nvPr/>
        </p:nvCxnSpPr>
        <p:spPr>
          <a:xfrm>
            <a:off x="2775671" y="3215257"/>
            <a:ext cx="2432483" cy="547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36">
            <a:extLst>
              <a:ext uri="{FF2B5EF4-FFF2-40B4-BE49-F238E27FC236}">
                <a16:creationId xmlns:a16="http://schemas.microsoft.com/office/drawing/2014/main" xmlns="" id="{DEDA321E-F053-4CA0-A26A-553C97EE7927}"/>
              </a:ext>
            </a:extLst>
          </p:cNvPr>
          <p:cNvSpPr/>
          <p:nvPr/>
        </p:nvSpPr>
        <p:spPr>
          <a:xfrm>
            <a:off x="3024246" y="4160668"/>
            <a:ext cx="2050742" cy="63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inside the bracket will happen when request of client is accepted</a:t>
            </a:r>
            <a:endParaRPr lang="en-IN" sz="1000" dirty="0"/>
          </a:p>
        </p:txBody>
      </p:sp>
      <p:sp>
        <p:nvSpPr>
          <p:cNvPr id="55" name="Arrow: Left-Right 37">
            <a:extLst>
              <a:ext uri="{FF2B5EF4-FFF2-40B4-BE49-F238E27FC236}">
                <a16:creationId xmlns:a16="http://schemas.microsoft.com/office/drawing/2014/main" xmlns="" id="{011446B9-41DD-49E6-8DC4-4E4DF60E86E5}"/>
              </a:ext>
            </a:extLst>
          </p:cNvPr>
          <p:cNvSpPr/>
          <p:nvPr/>
        </p:nvSpPr>
        <p:spPr>
          <a:xfrm>
            <a:off x="2725064" y="5127928"/>
            <a:ext cx="2507278" cy="1706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xmlns="" id="{2D2D8E5D-15BC-4A68-AD3D-38776E2845D9}"/>
              </a:ext>
            </a:extLst>
          </p:cNvPr>
          <p:cNvSpPr/>
          <p:nvPr/>
        </p:nvSpPr>
        <p:spPr>
          <a:xfrm>
            <a:off x="675327" y="4639219"/>
            <a:ext cx="1151455" cy="15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xmlns="" id="{B3EE89B0-54CB-4790-9EA0-186BAA356C1E}"/>
              </a:ext>
            </a:extLst>
          </p:cNvPr>
          <p:cNvSpPr/>
          <p:nvPr/>
        </p:nvSpPr>
        <p:spPr>
          <a:xfrm>
            <a:off x="675327" y="4792456"/>
            <a:ext cx="147255" cy="948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xmlns="" id="{015E4FE4-A23E-4A10-9D59-96197DD0AF05}"/>
              </a:ext>
            </a:extLst>
          </p:cNvPr>
          <p:cNvSpPr/>
          <p:nvPr/>
        </p:nvSpPr>
        <p:spPr>
          <a:xfrm>
            <a:off x="676768" y="5735677"/>
            <a:ext cx="1150014" cy="120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xmlns="" id="{41ED55B5-DAFD-46D8-BE51-6892927EABDB}"/>
              </a:ext>
            </a:extLst>
          </p:cNvPr>
          <p:cNvSpPr/>
          <p:nvPr/>
        </p:nvSpPr>
        <p:spPr>
          <a:xfrm>
            <a:off x="6288086" y="4639219"/>
            <a:ext cx="1708922" cy="15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xmlns="" id="{3ECEF86D-CD61-463C-B8D9-6303F19EDA2E}"/>
              </a:ext>
            </a:extLst>
          </p:cNvPr>
          <p:cNvSpPr/>
          <p:nvPr/>
        </p:nvSpPr>
        <p:spPr>
          <a:xfrm>
            <a:off x="7872974" y="4807232"/>
            <a:ext cx="115411" cy="940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xmlns="" id="{DD2F281B-00F1-49C1-B701-65FBA61F18AB}"/>
              </a:ext>
            </a:extLst>
          </p:cNvPr>
          <p:cNvSpPr/>
          <p:nvPr/>
        </p:nvSpPr>
        <p:spPr>
          <a:xfrm>
            <a:off x="6279464" y="5679889"/>
            <a:ext cx="1708921" cy="12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11">
            <a:extLst>
              <a:ext uri="{FF2B5EF4-FFF2-40B4-BE49-F238E27FC236}">
                <a16:creationId xmlns:a16="http://schemas.microsoft.com/office/drawing/2014/main" xmlns="" id="{54559BF4-36E1-42A4-A0EA-2ED4747FC802}"/>
              </a:ext>
            </a:extLst>
          </p:cNvPr>
          <p:cNvSpPr/>
          <p:nvPr/>
        </p:nvSpPr>
        <p:spPr>
          <a:xfrm>
            <a:off x="5365730" y="6094521"/>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63" name="Rectangle: Rounded Corners 11">
            <a:extLst>
              <a:ext uri="{FF2B5EF4-FFF2-40B4-BE49-F238E27FC236}">
                <a16:creationId xmlns:a16="http://schemas.microsoft.com/office/drawing/2014/main" xmlns="" id="{54559BF4-36E1-42A4-A0EA-2ED4747FC802}"/>
              </a:ext>
            </a:extLst>
          </p:cNvPr>
          <p:cNvSpPr/>
          <p:nvPr/>
        </p:nvSpPr>
        <p:spPr>
          <a:xfrm>
            <a:off x="1071157" y="6116593"/>
            <a:ext cx="1615736" cy="32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Close</a:t>
            </a:r>
            <a:endParaRPr lang="en-IN" dirty="0"/>
          </a:p>
        </p:txBody>
      </p:sp>
      <p:sp>
        <p:nvSpPr>
          <p:cNvPr id="64" name="Slide Number Placeholder 5">
            <a:extLst>
              <a:ext uri="{FF2B5EF4-FFF2-40B4-BE49-F238E27FC236}">
                <a16:creationId xmlns="" xmlns:a16="http://schemas.microsoft.com/office/drawing/2014/main" id="{751C6CAB-D118-4A59-A5FF-1BD87857B1F4}"/>
              </a:ext>
            </a:extLst>
          </p:cNvPr>
          <p:cNvSpPr txBox="1">
            <a:spLocks/>
          </p:cNvSpPr>
          <p:nvPr/>
        </p:nvSpPr>
        <p:spPr>
          <a:xfrm>
            <a:off x="8354775" y="6518726"/>
            <a:ext cx="555301" cy="33927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0457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arn(inVertic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ppt_x"/>
                                          </p:val>
                                        </p:tav>
                                        <p:tav tm="100000">
                                          <p:val>
                                            <p:strVal val="#ppt_x"/>
                                          </p:val>
                                        </p:tav>
                                      </p:tavLst>
                                    </p:anim>
                                    <p:anim calcmode="lin" valueType="num">
                                      <p:cBhvr additive="base">
                                        <p:cTn id="3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arn(inVertical)">
                                      <p:cBhvr>
                                        <p:cTn id="42" dur="500"/>
                                        <p:tgtEl>
                                          <p:spTgt spid="3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barn(inVertical)">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arn(inVertical)">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ppt_x"/>
                                          </p:val>
                                        </p:tav>
                                        <p:tav tm="100000">
                                          <p:val>
                                            <p:strVal val="#ppt_x"/>
                                          </p:val>
                                        </p:tav>
                                      </p:tavLst>
                                    </p:anim>
                                    <p:anim calcmode="lin" valueType="num">
                                      <p:cBhvr additive="base">
                                        <p:cTn id="5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inVertical)">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additive="base">
                                        <p:cTn id="69" dur="500" fill="hold"/>
                                        <p:tgtEl>
                                          <p:spTgt spid="43"/>
                                        </p:tgtEl>
                                        <p:attrNameLst>
                                          <p:attrName>ppt_x</p:attrName>
                                        </p:attrNameLst>
                                      </p:cBhvr>
                                      <p:tavLst>
                                        <p:tav tm="0">
                                          <p:val>
                                            <p:strVal val="#ppt_x"/>
                                          </p:val>
                                        </p:tav>
                                        <p:tav tm="100000">
                                          <p:val>
                                            <p:strVal val="#ppt_x"/>
                                          </p:val>
                                        </p:tav>
                                      </p:tavLst>
                                    </p:anim>
                                    <p:anim calcmode="lin" valueType="num">
                                      <p:cBhvr additive="base">
                                        <p:cTn id="7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barn(inVertical)">
                                      <p:cBhvr>
                                        <p:cTn id="75" dur="500"/>
                                        <p:tgtEl>
                                          <p:spTgt spid="29"/>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barn(inVertical)">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 calcmode="lin" valueType="num">
                                      <p:cBhvr additive="base">
                                        <p:cTn id="83" dur="500" fill="hold"/>
                                        <p:tgtEl>
                                          <p:spTgt spid="53"/>
                                        </p:tgtEl>
                                        <p:attrNameLst>
                                          <p:attrName>ppt_x</p:attrName>
                                        </p:attrNameLst>
                                      </p:cBhvr>
                                      <p:tavLst>
                                        <p:tav tm="0">
                                          <p:val>
                                            <p:strVal val="#ppt_x"/>
                                          </p:val>
                                        </p:tav>
                                        <p:tav tm="100000">
                                          <p:val>
                                            <p:strVal val="#ppt_x"/>
                                          </p:val>
                                        </p:tav>
                                      </p:tavLst>
                                    </p:anim>
                                    <p:anim calcmode="lin" valueType="num">
                                      <p:cBhvr additive="base">
                                        <p:cTn id="8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barn(inVertical)">
                                      <p:cBhvr>
                                        <p:cTn id="89" dur="500"/>
                                        <p:tgtEl>
                                          <p:spTgt spid="54"/>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barn(inVertical)">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arn(inVertical)">
                                      <p:cBhvr>
                                        <p:cTn id="97" dur="500"/>
                                        <p:tgtEl>
                                          <p:spTgt spid="40"/>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barn(inVertical)">
                                      <p:cBhvr>
                                        <p:cTn id="100" dur="500"/>
                                        <p:tgtEl>
                                          <p:spTgt spid="48"/>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barn(inVertical)">
                                      <p:cBhvr>
                                        <p:cTn id="103" dur="500"/>
                                        <p:tgtEl>
                                          <p:spTgt spid="59"/>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barn(inVertical)">
                                      <p:cBhvr>
                                        <p:cTn id="106" dur="500"/>
                                        <p:tgtEl>
                                          <p:spTgt spid="60"/>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barn(inVertical)">
                                      <p:cBhvr>
                                        <p:cTn id="109" dur="500"/>
                                        <p:tgtEl>
                                          <p:spTgt spid="61"/>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barn(inVertical)">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barn(inVertical)">
                                      <p:cBhvr>
                                        <p:cTn id="117" dur="500"/>
                                        <p:tgtEl>
                                          <p:spTgt spid="46"/>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barn(inVertical)">
                                      <p:cBhvr>
                                        <p:cTn id="120" dur="500"/>
                                        <p:tgtEl>
                                          <p:spTgt spid="56"/>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arn(inVertical)">
                                      <p:cBhvr>
                                        <p:cTn id="123" dur="500"/>
                                        <p:tgtEl>
                                          <p:spTgt spid="57"/>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barn(inVertical)">
                                      <p:cBhvr>
                                        <p:cTn id="126" dur="500"/>
                                        <p:tgtEl>
                                          <p:spTgt spid="58"/>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barn(inVertical)">
                                      <p:cBhvr>
                                        <p:cTn id="129" dur="500"/>
                                        <p:tgtEl>
                                          <p:spTgt spid="47"/>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barn(inVertical)">
                                      <p:cBhvr>
                                        <p:cTn id="132" dur="500"/>
                                        <p:tgtEl>
                                          <p:spTgt spid="39"/>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500" fill="hold"/>
                                        <p:tgtEl>
                                          <p:spTgt spid="55"/>
                                        </p:tgtEl>
                                        <p:attrNameLst>
                                          <p:attrName>ppt_x</p:attrName>
                                        </p:attrNameLst>
                                      </p:cBhvr>
                                      <p:tavLst>
                                        <p:tav tm="0">
                                          <p:val>
                                            <p:strVal val="#ppt_x"/>
                                          </p:val>
                                        </p:tav>
                                        <p:tav tm="100000">
                                          <p:val>
                                            <p:strVal val="#ppt_x"/>
                                          </p:val>
                                        </p:tav>
                                      </p:tavLst>
                                    </p:anim>
                                    <p:anim calcmode="lin" valueType="num">
                                      <p:cBhvr additive="base">
                                        <p:cTn id="1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grpId="0" nodeType="clickEffect">
                                  <p:stCondLst>
                                    <p:cond delay="0"/>
                                  </p:stCondLst>
                                  <p:childTnLst>
                                    <p:set>
                                      <p:cBhvr>
                                        <p:cTn id="142" dur="1" fill="hold">
                                          <p:stCondLst>
                                            <p:cond delay="0"/>
                                          </p:stCondLst>
                                        </p:cTn>
                                        <p:tgtEl>
                                          <p:spTgt spid="63"/>
                                        </p:tgtEl>
                                        <p:attrNameLst>
                                          <p:attrName>style.visibility</p:attrName>
                                        </p:attrNameLst>
                                      </p:cBhvr>
                                      <p:to>
                                        <p:strVal val="visible"/>
                                      </p:to>
                                    </p:set>
                                    <p:animEffect transition="in" filter="barn(inVertical)">
                                      <p:cBhvr>
                                        <p:cTn id="143" dur="500"/>
                                        <p:tgtEl>
                                          <p:spTgt spid="63"/>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grpId="0" nodeType="click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barn(inVertical)">
                                      <p:cBhvr>
                                        <p:cTn id="14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animBg="1"/>
      <p:bldP spid="27" grpId="0" animBg="1"/>
      <p:bldP spid="28" grpId="0" animBg="1"/>
      <p:bldP spid="29" grpId="0" animBg="1"/>
      <p:bldP spid="30" grpId="0" animBg="1"/>
      <p:bldP spid="31" grpId="0" animBg="1"/>
      <p:bldP spid="32" grpId="0" animBg="1"/>
      <p:bldP spid="37" grpId="0" animBg="1"/>
      <p:bldP spid="38" grpId="0" animBg="1"/>
      <p:bldP spid="39" grpId="0" animBg="1"/>
      <p:bldP spid="40"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25-Oct-21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Rectangle 7"/>
          <p:cNvSpPr/>
          <p:nvPr/>
        </p:nvSpPr>
        <p:spPr>
          <a:xfrm>
            <a:off x="1091508" y="2057400"/>
            <a:ext cx="6960984" cy="2123658"/>
          </a:xfrm>
          <a:prstGeom prst="rect">
            <a:avLst/>
          </a:prstGeom>
          <a:noFill/>
        </p:spPr>
        <p:txBody>
          <a:bodyPr wrap="square" lIns="91440" tIns="45720" rIns="91440" bIns="45720">
            <a:spAutoFit/>
          </a:bodyPr>
          <a:lstStyle/>
          <a:p>
            <a:pPr algn="ctr"/>
            <a:r>
              <a:rPr lang="en-US" sz="6600" b="0" cap="none" spc="0" dirty="0" smtClean="0">
                <a:ln w="0"/>
                <a:solidFill>
                  <a:schemeClr val="tx1">
                    <a:lumMod val="95000"/>
                    <a:lumOff val="5000"/>
                  </a:schemeClr>
                </a:solidFill>
                <a:effectLst>
                  <a:reflection blurRad="6350" stA="53000" endA="300" endPos="35500" dir="5400000" sy="-90000" algn="bl" rotWithShape="0"/>
                </a:effectLst>
              </a:rPr>
              <a:t>Experimental Results</a:t>
            </a:r>
            <a:endParaRPr lang="en-US" sz="6600" b="0" cap="none" spc="0" dirty="0">
              <a:ln w="0"/>
              <a:solidFill>
                <a:schemeClr val="tx1">
                  <a:lumMod val="95000"/>
                  <a:lumOff val="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2615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1127</TotalTime>
  <Words>851</Words>
  <Application>Microsoft Office PowerPoint</Application>
  <PresentationFormat>On-screen Show (4:3)</PresentationFormat>
  <Paragraphs>211</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Rounded MT Bold</vt:lpstr>
      <vt:lpstr>Calibri</vt:lpstr>
      <vt:lpstr>Times New Roman</vt:lpstr>
      <vt:lpstr>Office Theme</vt:lpstr>
      <vt:lpstr>CLIENT SERVER PROGRAMMING USING DUAL STACK (IPv4 and IPv6) HOST</vt:lpstr>
      <vt:lpstr>Presentation Outline</vt:lpstr>
      <vt:lpstr>Introduction</vt:lpstr>
      <vt:lpstr>Project Objectives</vt:lpstr>
      <vt:lpstr>Basic Architecture</vt:lpstr>
      <vt:lpstr>PowerPoint Presentation</vt:lpstr>
      <vt:lpstr>PowerPoint Presentation</vt:lpstr>
      <vt:lpstr>Client Server Programming Using Socket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for the Project</vt:lpstr>
      <vt:lpstr>Phase lll – Work Assigned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125</cp:revision>
  <dcterms:created xsi:type="dcterms:W3CDTF">2006-08-16T00:00:00Z</dcterms:created>
  <dcterms:modified xsi:type="dcterms:W3CDTF">2021-10-25T17:04:46Z</dcterms:modified>
</cp:coreProperties>
</file>