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70" r:id="rId2"/>
    <p:sldId id="256" r:id="rId3"/>
    <p:sldId id="257" r:id="rId4"/>
    <p:sldId id="258" r:id="rId5"/>
    <p:sldId id="275" r:id="rId6"/>
    <p:sldId id="276" r:id="rId7"/>
    <p:sldId id="277" r:id="rId8"/>
    <p:sldId id="278" r:id="rId9"/>
    <p:sldId id="279" r:id="rId10"/>
    <p:sldId id="280" r:id="rId11"/>
    <p:sldId id="283" r:id="rId12"/>
    <p:sldId id="272" r:id="rId13"/>
    <p:sldId id="274" r:id="rId14"/>
    <p:sldId id="259" r:id="rId15"/>
    <p:sldId id="281" r:id="rId16"/>
    <p:sldId id="273" r:id="rId17"/>
    <p:sldId id="260" r:id="rId18"/>
    <p:sldId id="282" r:id="rId19"/>
    <p:sldId id="26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D7D9A4-864C-425A-A0E2-E462B7191CCD}" type="datetimeFigureOut">
              <a:rPr lang="en-US" smtClean="0"/>
              <a:t>21-Sep-21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DD7797-0E61-462D-AFD1-109569B13C65}" type="slidenum">
              <a:rPr lang="en-US" smtClean="0"/>
              <a:t>‹#›</a:t>
            </a:fld>
            <a:endParaRPr lang="en-US"/>
          </a:p>
        </p:txBody>
      </p:sp>
    </p:spTree>
    <p:extLst>
      <p:ext uri="{BB962C8B-B14F-4D97-AF65-F5344CB8AC3E}">
        <p14:creationId xmlns:p14="http://schemas.microsoft.com/office/powerpoint/2010/main" val="201247767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57A201-3D04-47CC-A82F-11BC07E53FD5}" type="datetimeFigureOut">
              <a:rPr lang="en-US" smtClean="0"/>
              <a:t>21-Sep-21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C6A691-D0B5-41B4-960D-285FD24C2D45}" type="slidenum">
              <a:rPr lang="en-US" smtClean="0"/>
              <a:t>‹#›</a:t>
            </a:fld>
            <a:endParaRPr lang="en-US"/>
          </a:p>
        </p:txBody>
      </p:sp>
    </p:spTree>
    <p:extLst>
      <p:ext uri="{BB962C8B-B14F-4D97-AF65-F5344CB8AC3E}">
        <p14:creationId xmlns:p14="http://schemas.microsoft.com/office/powerpoint/2010/main" val="65771170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2353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0688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913B166-C7D6-4C94-A6BD-5B1BBEDA4C48}" type="datetime1">
              <a:rPr lang="en-US" smtClean="0"/>
              <a:t>21-Sep-21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D4D53-478D-4793-8D8C-E4ABC8799B41}" type="datetime1">
              <a:rPr lang="en-US" smtClean="0"/>
              <a:t>21-Sep-21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BA153E-3C25-492C-83EA-B515869BC366}" type="datetime1">
              <a:rPr lang="en-US" smtClean="0"/>
              <a:t>21-Sep-21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229871-6294-4FDC-ADFB-03568C29F7D6}" type="datetime1">
              <a:rPr lang="en-US" smtClean="0"/>
              <a:t>21-Sep-21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B815F-E36B-43A6-831C-C1EAFFD9FEDA}" type="datetime1">
              <a:rPr lang="en-US" smtClean="0"/>
              <a:t>21-Sep-21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E86034-6584-4FEB-842B-02B8F09CF863}" type="datetime1">
              <a:rPr lang="en-US" smtClean="0"/>
              <a:t>21-Sep-21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7E5B39-4D72-42B0-9EF8-9F09B6A7862F}" type="datetime1">
              <a:rPr lang="en-US" smtClean="0"/>
              <a:t>21-Sep-21</a:t>
            </a:fld>
            <a:endParaRPr lang="en-US"/>
          </a:p>
        </p:txBody>
      </p:sp>
      <p:sp>
        <p:nvSpPr>
          <p:cNvPr id="8" name="Footer Placeholder 7"/>
          <p:cNvSpPr>
            <a:spLocks noGrp="1"/>
          </p:cNvSpPr>
          <p:nvPr>
            <p:ph type="ftr" sz="quarter" idx="11"/>
          </p:nvPr>
        </p:nvSpPr>
        <p:spPr/>
        <p:txBody>
          <a:bodyPr/>
          <a:lstStyle/>
          <a:p>
            <a:r>
              <a:rPr lang="en-US"/>
              <a:t>Dept. of ECE, NMIT, Bangalore-64</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7F936D-E883-4531-8AEF-F8AE01E88733}" type="datetime1">
              <a:rPr lang="en-US" smtClean="0"/>
              <a:t>21-Sep-21</a:t>
            </a:fld>
            <a:endParaRPr lang="en-US"/>
          </a:p>
        </p:txBody>
      </p:sp>
      <p:sp>
        <p:nvSpPr>
          <p:cNvPr id="4" name="Footer Placeholder 3"/>
          <p:cNvSpPr>
            <a:spLocks noGrp="1"/>
          </p:cNvSpPr>
          <p:nvPr>
            <p:ph type="ftr" sz="quarter" idx="11"/>
          </p:nvPr>
        </p:nvSpPr>
        <p:spPr/>
        <p:txBody>
          <a:bodyPr/>
          <a:lstStyle/>
          <a:p>
            <a:r>
              <a:rPr lang="en-US"/>
              <a:t>Dept. of ECE, NMIT, Bangalore-64</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DF7B00-5559-4C0B-A04A-2A61C1D412D8}" type="datetime1">
              <a:rPr lang="en-US" smtClean="0"/>
              <a:t>21-Sep-21</a:t>
            </a:fld>
            <a:endParaRPr lang="en-US"/>
          </a:p>
        </p:txBody>
      </p:sp>
      <p:sp>
        <p:nvSpPr>
          <p:cNvPr id="3" name="Footer Placeholder 2"/>
          <p:cNvSpPr>
            <a:spLocks noGrp="1"/>
          </p:cNvSpPr>
          <p:nvPr>
            <p:ph type="ftr" sz="quarter" idx="11"/>
          </p:nvPr>
        </p:nvSpPr>
        <p:spPr/>
        <p:txBody>
          <a:bodyPr/>
          <a:lstStyle/>
          <a:p>
            <a:r>
              <a:rPr lang="en-US"/>
              <a:t>Dept. of ECE, NMIT, Bangalore-64</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B09C-8B88-4EE5-A6E5-A23145D8C69B}" type="datetime1">
              <a:rPr lang="en-US" smtClean="0"/>
              <a:t>21-Sep-21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5FAC93-0C6C-42E5-BB9F-89E4B9974B73}" type="datetime1">
              <a:rPr lang="en-US" smtClean="0"/>
              <a:t>21-Sep-21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CF5A0-9552-4C4C-8A8F-2A5A2C8C8E36}" type="datetime1">
              <a:rPr lang="en-US" smtClean="0"/>
              <a:t>21-Sep-21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ECE, NMIT, Bangalore-64</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2800" b="1" dirty="0">
                <a:solidFill>
                  <a:schemeClr val="bg1"/>
                </a:solidFill>
                <a:latin typeface="Times New Roman" pitchFamily="18" charset="0"/>
                <a:cs typeface="Times New Roman" pitchFamily="18" charset="0"/>
              </a:rPr>
              <a:t>CLIENT SERVER PROGRAMMING USING DUAL STACK </a:t>
            </a:r>
            <a:r>
              <a:rPr lang="en-US" sz="2800" b="1" dirty="0" smtClean="0">
                <a:solidFill>
                  <a:schemeClr val="bg1"/>
                </a:solidFill>
                <a:latin typeface="Times New Roman" pitchFamily="18" charset="0"/>
                <a:cs typeface="Times New Roman" pitchFamily="18" charset="0"/>
              </a:rPr>
              <a:t>(IPv4 and </a:t>
            </a:r>
            <a:r>
              <a:rPr lang="en-US" sz="2800" b="1" dirty="0">
                <a:solidFill>
                  <a:schemeClr val="bg1"/>
                </a:solidFill>
                <a:latin typeface="Times New Roman" pitchFamily="18" charset="0"/>
                <a:cs typeface="Times New Roman" pitchFamily="18" charset="0"/>
              </a:rPr>
              <a:t>IPv6) HOST</a:t>
            </a:r>
          </a:p>
        </p:txBody>
      </p:sp>
      <p:sp>
        <p:nvSpPr>
          <p:cNvPr id="3" name="Content Placeholder 2"/>
          <p:cNvSpPr>
            <a:spLocks noGrp="1"/>
          </p:cNvSpPr>
          <p:nvPr>
            <p:ph idx="1"/>
          </p:nvPr>
        </p:nvSpPr>
        <p:spPr>
          <a:xfrm>
            <a:off x="457200" y="1295400"/>
            <a:ext cx="8229600" cy="5060950"/>
          </a:xfrm>
        </p:spPr>
        <p:txBody>
          <a:bodyPr>
            <a:normAutofit/>
          </a:bodyPr>
          <a:lstStyle/>
          <a:p>
            <a:pPr marL="0" indent="0">
              <a:buNone/>
            </a:pPr>
            <a:endParaRPr lang="en-US" dirty="0"/>
          </a:p>
          <a:p>
            <a:pPr marL="0" indent="0">
              <a:buNone/>
            </a:pPr>
            <a:endParaRPr lang="en-US" dirty="0"/>
          </a:p>
          <a:p>
            <a:pPr marL="0" indent="0" algn="ctr">
              <a:buNone/>
            </a:pPr>
            <a:endParaRPr lang="en-US" sz="2000" u="sng" dirty="0">
              <a:latin typeface="Times New Roman" pitchFamily="18" charset="0"/>
              <a:cs typeface="Times New Roman" pitchFamily="18" charset="0"/>
            </a:endParaRPr>
          </a:p>
          <a:p>
            <a:pPr marL="0" indent="0" algn="ctr">
              <a:buNone/>
            </a:pPr>
            <a:r>
              <a:rPr lang="en-US" sz="2000" u="sng" dirty="0">
                <a:latin typeface="Times New Roman" pitchFamily="18" charset="0"/>
                <a:cs typeface="Times New Roman" pitchFamily="18" charset="0"/>
              </a:rPr>
              <a:t>Batch Details</a:t>
            </a:r>
            <a:r>
              <a:rPr lang="en-US" sz="2000" dirty="0">
                <a:latin typeface="Times New Roman" pitchFamily="18" charset="0"/>
                <a:cs typeface="Times New Roman" pitchFamily="18" charset="0"/>
              </a:rPr>
              <a:t> : </a:t>
            </a:r>
            <a:r>
              <a:rPr lang="en-US" sz="2000" u="sng" dirty="0">
                <a:latin typeface="Times New Roman" pitchFamily="18" charset="0"/>
                <a:cs typeface="Times New Roman" pitchFamily="18" charset="0"/>
              </a:rPr>
              <a:t>Batch 16     </a:t>
            </a:r>
          </a:p>
          <a:p>
            <a:pPr marL="0" indent="0" algn="ctr">
              <a:buNone/>
            </a:pPr>
            <a:r>
              <a:rPr lang="en-US" sz="1600" dirty="0">
                <a:latin typeface="Times New Roman" pitchFamily="18" charset="0"/>
                <a:cs typeface="Times New Roman" pitchFamily="18" charset="0"/>
              </a:rPr>
              <a:t>Name                           USN</a:t>
            </a:r>
          </a:p>
          <a:p>
            <a:pPr marL="0" indent="0" algn="ctr">
              <a:buNone/>
            </a:pPr>
            <a:r>
              <a:rPr lang="en-US" sz="1400" dirty="0">
                <a:latin typeface="Times New Roman" pitchFamily="18" charset="0"/>
                <a:cs typeface="Times New Roman" pitchFamily="18" charset="0"/>
              </a:rPr>
              <a:t>S Bharath                       1NT18EC134</a:t>
            </a:r>
          </a:p>
          <a:p>
            <a:pPr marL="0" indent="0" algn="ctr">
              <a:buNone/>
            </a:pPr>
            <a:r>
              <a:rPr lang="en-US" sz="1400" dirty="0">
                <a:latin typeface="Times New Roman" pitchFamily="18" charset="0"/>
                <a:cs typeface="Times New Roman" pitchFamily="18" charset="0"/>
              </a:rPr>
              <a:t>Shaik Abdul Aleem        1NT18EC143</a:t>
            </a:r>
          </a:p>
          <a:p>
            <a:pPr marL="0" indent="0" algn="ctr">
              <a:buNone/>
            </a:pPr>
            <a:r>
              <a:rPr lang="en-US" sz="1400" dirty="0">
                <a:latin typeface="Times New Roman" pitchFamily="18" charset="0"/>
                <a:cs typeface="Times New Roman" pitchFamily="18" charset="0"/>
              </a:rPr>
              <a:t>Likith N                          1NT18EC083</a:t>
            </a:r>
          </a:p>
          <a:p>
            <a:pPr marL="0" indent="0" algn="ctr">
              <a:buNone/>
            </a:pPr>
            <a:r>
              <a:rPr lang="en-US" sz="1400" dirty="0">
                <a:latin typeface="Times New Roman" pitchFamily="18" charset="0"/>
                <a:cs typeface="Times New Roman" pitchFamily="18" charset="0"/>
              </a:rPr>
              <a:t>Rizwan Khan                  1NT18EC130</a:t>
            </a:r>
          </a:p>
          <a:p>
            <a:pPr marL="0" indent="0" algn="ctr">
              <a:buNone/>
            </a:pPr>
            <a:endParaRPr lang="en-US" dirty="0">
              <a:latin typeface="Times New Roman" pitchFamily="18" charset="0"/>
              <a:cs typeface="Times New Roman" pitchFamily="18" charset="0"/>
            </a:endParaRPr>
          </a:p>
          <a:p>
            <a:pPr marL="0" indent="0" algn="ctr">
              <a:buNone/>
            </a:pPr>
            <a:r>
              <a:rPr lang="en-US" sz="1400" b="1" dirty="0">
                <a:latin typeface="Times New Roman" pitchFamily="18" charset="0"/>
                <a:cs typeface="Times New Roman" pitchFamily="18" charset="0"/>
              </a:rPr>
              <a:t>              </a:t>
            </a:r>
            <a:r>
              <a:rPr lang="en-US" sz="1400" b="1" dirty="0" smtClean="0">
                <a:latin typeface="Times New Roman" pitchFamily="18" charset="0"/>
                <a:cs typeface="Times New Roman" pitchFamily="18" charset="0"/>
              </a:rPr>
              <a:t>    </a:t>
            </a:r>
            <a:r>
              <a:rPr lang="en-US" sz="1400" b="1" dirty="0">
                <a:latin typeface="Times New Roman" pitchFamily="18" charset="0"/>
                <a:cs typeface="Times New Roman" pitchFamily="18" charset="0"/>
              </a:rPr>
              <a:t>Project Supervisor 	</a:t>
            </a:r>
          </a:p>
          <a:p>
            <a:pPr marL="0" indent="0" algn="ctr">
              <a:buNone/>
            </a:pPr>
            <a:r>
              <a:rPr lang="en-US" sz="1400" dirty="0">
                <a:latin typeface="Times New Roman" pitchFamily="18" charset="0"/>
                <a:cs typeface="Times New Roman" pitchFamily="18" charset="0"/>
              </a:rPr>
              <a:t>      Prof. Sitaram Yaji</a:t>
            </a:r>
          </a:p>
          <a:p>
            <a:pPr marL="0" indent="0" algn="ctr">
              <a:buNone/>
            </a:pPr>
            <a:r>
              <a:rPr lang="en-US" sz="1400" dirty="0">
                <a:latin typeface="Times New Roman" pitchFamily="18" charset="0"/>
                <a:cs typeface="Times New Roman" pitchFamily="18" charset="0"/>
              </a:rPr>
              <a:t> </a:t>
            </a:r>
            <a:r>
              <a:rPr lang="en-US" sz="1400" dirty="0" smtClean="0"/>
              <a:t>Professor </a:t>
            </a:r>
            <a:r>
              <a:rPr lang="en-US" sz="1400" dirty="0"/>
              <a:t>Dept. of Electronics and Communication Engineering </a:t>
            </a:r>
            <a:endParaRPr lang="en-US" sz="1400" dirty="0" smtClean="0"/>
          </a:p>
          <a:p>
            <a:pPr marL="0" indent="0" algn="ctr">
              <a:buNone/>
            </a:pPr>
            <a:r>
              <a:rPr lang="en-US" sz="1400" dirty="0" smtClean="0"/>
              <a:t>Nitte </a:t>
            </a:r>
            <a:r>
              <a:rPr lang="en-US" sz="1400" dirty="0"/>
              <a:t>Meenakshi Institute of Technology Yelahanka, Bangalore-560064</a:t>
            </a:r>
            <a:endParaRPr lang="en-US" sz="1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1447800"/>
            <a:ext cx="1543050" cy="1280832"/>
          </a:xfrm>
          <a:prstGeom prst="rect">
            <a:avLst/>
          </a:prstGeom>
        </p:spPr>
      </p:pic>
    </p:spTree>
    <p:extLst>
      <p:ext uri="{BB962C8B-B14F-4D97-AF65-F5344CB8AC3E}">
        <p14:creationId xmlns:p14="http://schemas.microsoft.com/office/powerpoint/2010/main" val="3788692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21-Sep-21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858197499"/>
              </p:ext>
            </p:extLst>
          </p:nvPr>
        </p:nvGraphicFramePr>
        <p:xfrm>
          <a:off x="685800" y="381000"/>
          <a:ext cx="7848600" cy="5715000"/>
        </p:xfrm>
        <a:graphic>
          <a:graphicData uri="http://schemas.openxmlformats.org/drawingml/2006/table">
            <a:tbl>
              <a:tblPr firstRow="1" bandRow="1">
                <a:tableStyleId>{5C22544A-7EE6-4342-B048-85BDC9FD1C3A}</a:tableStyleId>
              </a:tblPr>
              <a:tblGrid>
                <a:gridCol w="1478280"/>
                <a:gridCol w="1478280"/>
                <a:gridCol w="1506172"/>
                <a:gridCol w="1450388"/>
                <a:gridCol w="1935480"/>
              </a:tblGrid>
              <a:tr h="1078302">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46366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The NAT64/DNS64 tool suite for IPv6 transition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Marcelo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Bagnulo</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Alberto Garcia-Martinez</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Iljitsch</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Van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Beijnum</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M. </a:t>
                      </a:r>
                      <a:r>
                        <a:rPr lang="en-US" sz="1200" dirty="0" err="1" smtClean="0">
                          <a:latin typeface="Times New Roman" panose="02020603050405020304" pitchFamily="18" charset="0"/>
                          <a:cs typeface="Times New Roman" panose="02020603050405020304" pitchFamily="18" charset="0"/>
                        </a:rPr>
                        <a:t>Bagnulo</a:t>
                      </a:r>
                      <a:r>
                        <a:rPr lang="en-US" sz="1200" dirty="0" smtClean="0">
                          <a:latin typeface="Times New Roman" panose="02020603050405020304" pitchFamily="18" charset="0"/>
                          <a:cs typeface="Times New Roman" panose="02020603050405020304" pitchFamily="18" charset="0"/>
                        </a:rPr>
                        <a:t>, A. Garcia-Martinez and I. V. </a:t>
                      </a:r>
                      <a:r>
                        <a:rPr lang="en-US" sz="1200" dirty="0" err="1" smtClean="0">
                          <a:latin typeface="Times New Roman" panose="02020603050405020304" pitchFamily="18" charset="0"/>
                          <a:cs typeface="Times New Roman" panose="02020603050405020304" pitchFamily="18" charset="0"/>
                        </a:rPr>
                        <a:t>Beijnum</a:t>
                      </a:r>
                      <a:r>
                        <a:rPr lang="en-US" sz="1200" dirty="0" smtClean="0">
                          <a:latin typeface="Times New Roman" panose="02020603050405020304" pitchFamily="18" charset="0"/>
                          <a:cs typeface="Times New Roman" panose="02020603050405020304" pitchFamily="18" charset="0"/>
                        </a:rPr>
                        <a:t>, "The NAT64/DNS64 tool suite for IPv6 transition," in IEEE Communications Magazine, vol. 50, no. 7, pp. 177-183, July 2012, doi: 10.1109/MCOM.2012.6231295.</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NAT64 (NAT-Network Address Translation)translates IPv6 packets into IPv4 packets and vice versa.</a:t>
                      </a:r>
                    </a:p>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Binding Information</a:t>
                      </a:r>
                      <a:r>
                        <a:rPr lang="en-US" sz="14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Base,</a:t>
                      </a:r>
                    </a:p>
                    <a:p>
                      <a:r>
                        <a:rPr lang="en-US" sz="1400" b="0" i="0" kern="1200" baseline="0" dirty="0" smtClean="0">
                          <a:solidFill>
                            <a:schemeClr val="dk1"/>
                          </a:solidFill>
                          <a:effectLst/>
                          <a:latin typeface="Times New Roman" panose="02020603050405020304" pitchFamily="18" charset="0"/>
                          <a:ea typeface="+mn-ea"/>
                          <a:cs typeface="Times New Roman" panose="02020603050405020304" pitchFamily="18" charset="0"/>
                        </a:rPr>
                        <a:t>Session Table,</a:t>
                      </a:r>
                    </a:p>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DNS64 synthesizes AAAA resource records (AAAA RRs) from A resource records (A RRs)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The DNS64/NAT64 manages explicitly only communications initiated from the IPv6 side. </a:t>
                      </a:r>
                    </a:p>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DNS64 is a full-fledged architectural component that is part of a DNS resolver, As such, it does not need to transparently intercept DNS queries. DNS64/NAT64 uses by default the Well-Known Prefix that allows having a globally valid IPv6 representation of an IPv4 address.</a:t>
                      </a:r>
                      <a:endParaRPr lang="en-US"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768559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21-Sep-21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881337042"/>
              </p:ext>
            </p:extLst>
          </p:nvPr>
        </p:nvGraphicFramePr>
        <p:xfrm>
          <a:off x="685800" y="381000"/>
          <a:ext cx="7848600" cy="5715000"/>
        </p:xfrm>
        <a:graphic>
          <a:graphicData uri="http://schemas.openxmlformats.org/drawingml/2006/table">
            <a:tbl>
              <a:tblPr firstRow="1" bandRow="1">
                <a:tableStyleId>{5C22544A-7EE6-4342-B048-85BDC9FD1C3A}</a:tableStyleId>
              </a:tblPr>
              <a:tblGrid>
                <a:gridCol w="1478280"/>
                <a:gridCol w="1478280"/>
                <a:gridCol w="1506172"/>
                <a:gridCol w="1450388"/>
                <a:gridCol w="1935480"/>
              </a:tblGrid>
              <a:tr h="1078302">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46366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IPv4 to IPv6 Migration and Performance Analysis using GNS3 and </a:t>
                      </a:r>
                      <a:r>
                        <a:rPr lang="en-US" sz="1600" b="1" i="0" kern="1200" dirty="0" err="1" smtClean="0">
                          <a:solidFill>
                            <a:schemeClr val="dk1"/>
                          </a:solidFill>
                          <a:effectLst/>
                          <a:latin typeface="Times New Roman" panose="02020603050405020304" pitchFamily="18" charset="0"/>
                          <a:ea typeface="+mn-ea"/>
                          <a:cs typeface="Times New Roman" panose="02020603050405020304" pitchFamily="18" charset="0"/>
                        </a:rPr>
                        <a:t>Wireshark</a:t>
                      </a:r>
                      <a:endPar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kern="1200" dirty="0" smtClean="0">
                          <a:solidFill>
                            <a:schemeClr val="dk1"/>
                          </a:solidFill>
                          <a:effectLst/>
                          <a:latin typeface="Times New Roman" panose="02020603050405020304" pitchFamily="18" charset="0"/>
                          <a:ea typeface="+mn-ea"/>
                          <a:cs typeface="Times New Roman" panose="02020603050405020304" pitchFamily="18" charset="0"/>
                        </a:rPr>
                        <a:t>Ravi Kumar CV</a:t>
                      </a:r>
                    </a:p>
                    <a:p>
                      <a:r>
                        <a:rPr lang="en-US" sz="1600" b="0" i="0" u="non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Hrithik</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Goyal</a:t>
                      </a:r>
                      <a:endParaRPr lang="en-US" sz="1600" u="none"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R. K. CV and H. </a:t>
                      </a:r>
                      <a:r>
                        <a:rPr lang="en-US" sz="1200" dirty="0" err="1" smtClean="0">
                          <a:latin typeface="Times New Roman" panose="02020603050405020304" pitchFamily="18" charset="0"/>
                          <a:cs typeface="Times New Roman" panose="02020603050405020304" pitchFamily="18" charset="0"/>
                        </a:rPr>
                        <a:t>Goyal</a:t>
                      </a:r>
                      <a:r>
                        <a:rPr lang="en-US" sz="1200" dirty="0" smtClean="0">
                          <a:latin typeface="Times New Roman" panose="02020603050405020304" pitchFamily="18" charset="0"/>
                          <a:cs typeface="Times New Roman" panose="02020603050405020304" pitchFamily="18" charset="0"/>
                        </a:rPr>
                        <a:t>, "IPv4 to IPv6 Migration and Performance Analysis using GNS3 and </a:t>
                      </a:r>
                      <a:r>
                        <a:rPr lang="en-US" sz="1200" dirty="0" err="1" smtClean="0">
                          <a:latin typeface="Times New Roman" panose="02020603050405020304" pitchFamily="18" charset="0"/>
                          <a:cs typeface="Times New Roman" panose="02020603050405020304" pitchFamily="18" charset="0"/>
                        </a:rPr>
                        <a:t>Wireshark</a:t>
                      </a:r>
                      <a:r>
                        <a:rPr lang="en-US" sz="1200" dirty="0" smtClean="0">
                          <a:latin typeface="Times New Roman" panose="02020603050405020304" pitchFamily="18" charset="0"/>
                          <a:cs typeface="Times New Roman" panose="02020603050405020304" pitchFamily="18" charset="0"/>
                        </a:rPr>
                        <a:t>," 2019 International Conference on Vision Towards Emerging Trends in Communication and Networking (</a:t>
                      </a:r>
                      <a:r>
                        <a:rPr lang="en-US" sz="1200" dirty="0" err="1" smtClean="0">
                          <a:latin typeface="Times New Roman" panose="02020603050405020304" pitchFamily="18" charset="0"/>
                          <a:cs typeface="Times New Roman" panose="02020603050405020304" pitchFamily="18" charset="0"/>
                        </a:rPr>
                        <a:t>ViTECoN</a:t>
                      </a:r>
                      <a:r>
                        <a:rPr lang="en-US" sz="1200" dirty="0" smtClean="0">
                          <a:latin typeface="Times New Roman" panose="02020603050405020304" pitchFamily="18" charset="0"/>
                          <a:cs typeface="Times New Roman" panose="02020603050405020304" pitchFamily="18" charset="0"/>
                        </a:rPr>
                        <a:t>), 2019, pp. 1-6, doi: 10.1109/ViTECoN.2019.8899746.</a:t>
                      </a:r>
                      <a:endParaRPr lang="en-US" sz="12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91531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FEAD64D-79FF-4795-84B6-68D804FD3CE2}"/>
              </a:ext>
            </a:extLst>
          </p:cNvPr>
          <p:cNvSpPr>
            <a:spLocks noGrp="1"/>
          </p:cNvSpPr>
          <p:nvPr>
            <p:ph idx="1"/>
          </p:nvPr>
        </p:nvSpPr>
        <p:spPr>
          <a:xfrm>
            <a:off x="152400" y="304800"/>
            <a:ext cx="8534400" cy="5821363"/>
          </a:xfrm>
        </p:spPr>
        <p:txBody>
          <a:bodyPr>
            <a:normAutofit/>
          </a:bodyPr>
          <a:lstStyle/>
          <a:p>
            <a:pPr indent="0" algn="just">
              <a:lnSpc>
                <a:spcPct val="115000"/>
              </a:lnSpc>
              <a:spcAft>
                <a:spcPts val="1000"/>
              </a:spcAft>
              <a:buNone/>
            </a:pPr>
            <a:endParaRPr lang="en-IN" sz="1600" b="1" dirty="0">
              <a:latin typeface="Times New Roman" panose="02020603050405020304" pitchFamily="18" charset="0"/>
              <a:ea typeface="Times New Roman" panose="02020603050405020304" pitchFamily="18" charset="0"/>
              <a:cs typeface="Times New Roman" panose="02020603050405020304" pitchFamily="18" charset="0"/>
            </a:endParaRPr>
          </a:p>
          <a:p>
            <a:pPr indent="0" algn="just">
              <a:lnSpc>
                <a:spcPct val="115000"/>
              </a:lnSpc>
              <a:spcAft>
                <a:spcPts val="1000"/>
              </a:spcAft>
              <a:buNone/>
            </a:pPr>
            <a:r>
              <a:rPr lang="en-US" sz="1800" b="1" dirty="0">
                <a:effectLst/>
                <a:latin typeface="Calibri" panose="020F0502020204030204" pitchFamily="34" charset="0"/>
                <a:ea typeface="Times New Roman" panose="02020603050405020304" pitchFamily="18" charset="0"/>
              </a:rPr>
              <a:t>Implementation of IPv6/IPv4 Dual-Stack Transition Mechanism </a:t>
            </a:r>
            <a:r>
              <a:rPr lang="en-US" sz="1800" b="0" dirty="0">
                <a:effectLst/>
                <a:latin typeface="Times New Roman" panose="02020603050405020304" pitchFamily="18" charset="0"/>
                <a:ea typeface="Times New Roman" panose="02020603050405020304" pitchFamily="18" charset="0"/>
              </a:rPr>
              <a:t> </a:t>
            </a:r>
            <a:endParaRPr lang="en-US" sz="1800" b="0" dirty="0" smtClean="0">
              <a:effectLst/>
              <a:latin typeface="Times New Roman" panose="02020603050405020304" pitchFamily="18" charset="0"/>
              <a:ea typeface="Times New Roman" panose="02020603050405020304" pitchFamily="18" charset="0"/>
            </a:endParaRPr>
          </a:p>
          <a:p>
            <a:pPr indent="0" algn="just">
              <a:lnSpc>
                <a:spcPct val="115000"/>
              </a:lnSpc>
              <a:spcAft>
                <a:spcPts val="1000"/>
              </a:spcAft>
              <a:buNone/>
            </a:pPr>
            <a:endParaRPr lang="en-IN" sz="1800" b="1" dirty="0">
              <a:latin typeface="Times New Roman" panose="02020603050405020304" pitchFamily="18" charset="0"/>
              <a:ea typeface="Times New Roman" panose="02020603050405020304" pitchFamily="18" charset="0"/>
            </a:endParaRPr>
          </a:p>
          <a:p>
            <a:pPr marL="628650" indent="-285750" algn="just">
              <a:lnSpc>
                <a:spcPct val="115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With the rapid development of Internet, IPv4 protocol can no longer meet the needs of users. This is mainly due to the limitations of IPv4 in terms of addresses, routing and security. </a:t>
            </a:r>
            <a:endParaRPr lang="en-US"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628650" indent="-285750" algn="just">
              <a:lnSpc>
                <a:spcPct val="115000"/>
              </a:lnSpc>
              <a:spcAft>
                <a:spcPts val="10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628650" indent="-285750" algn="just">
              <a:lnSpc>
                <a:spcPct val="115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Correspondingly, IPv6 has the advantage of large address space, security, mobility, quality of service and so on. So IPv6 protocol has become the inevitable trend of network development. However IPv4 and IPv6 are incompatible protocols, so a solution to transition is </a:t>
            </a: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required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628650" indent="-285750" algn="just">
              <a:lnSpc>
                <a:spcPct val="115000"/>
              </a:lnSpc>
              <a:spcAft>
                <a:spcPts val="10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628650" indent="-285750" algn="just">
              <a:lnSpc>
                <a:spcPct val="115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 order to achieve smooth and stepwise transition, IETF recommends three kinds of transition mechanisms: dual stack, tunneling and translation technology.</a:t>
            </a:r>
          </a:p>
        </p:txBody>
      </p:sp>
      <p:sp>
        <p:nvSpPr>
          <p:cNvPr id="4" name="Date Placeholder 3">
            <a:extLst>
              <a:ext uri="{FF2B5EF4-FFF2-40B4-BE49-F238E27FC236}">
                <a16:creationId xmlns:a16="http://schemas.microsoft.com/office/drawing/2014/main" xmlns="" id="{BADA8D08-B442-46D6-9832-F441A832C6E4}"/>
              </a:ext>
            </a:extLst>
          </p:cNvPr>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xmlns="" id="{A454B4D8-51F7-4013-A00C-8B62B65CE316}"/>
              </a:ext>
            </a:extLst>
          </p:cNvPr>
          <p:cNvSpPr>
            <a:spLocks noGrp="1"/>
          </p:cNvSpPr>
          <p:nvPr>
            <p:ph type="ftr" sz="quarter" idx="11"/>
          </p:nvPr>
        </p:nvSpPr>
        <p:spPr/>
        <p:txBody>
          <a:bodyPr/>
          <a:lstStyle/>
          <a:p>
            <a:r>
              <a:rPr lang="en-US"/>
              <a:t>Dept. of ECE, NMIT, Bangalore-64</a:t>
            </a:r>
          </a:p>
        </p:txBody>
      </p:sp>
      <p:sp>
        <p:nvSpPr>
          <p:cNvPr id="6" name="Slide Number Placeholder 5">
            <a:extLst>
              <a:ext uri="{FF2B5EF4-FFF2-40B4-BE49-F238E27FC236}">
                <a16:creationId xmlns:a16="http://schemas.microsoft.com/office/drawing/2014/main" xmlns="" id="{9007017B-9902-48CD-900F-A2DDA42BE803}"/>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420224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sz="1800" b="1" dirty="0"/>
              <a:t>IPv4 to IPv6 Migration and Performance Analysis using GNS3 and Wireshark </a:t>
            </a:r>
            <a:endParaRPr lang="en-US" sz="1800" b="1" dirty="0" smtClean="0"/>
          </a:p>
          <a:p>
            <a:endParaRPr lang="en-US" sz="1600" dirty="0" smtClean="0"/>
          </a:p>
          <a:p>
            <a:endParaRPr lang="en-US" sz="1600" dirty="0"/>
          </a:p>
          <a:p>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IPv4 protocol is not particularly efficient in its use of the available space, with many addresses being wasted. The internet authorities started to predict address exhaustion in the late </a:t>
            </a:r>
            <a:r>
              <a:rPr lang="en-US" sz="1600" dirty="0" smtClean="0">
                <a:latin typeface="Times New Roman" panose="02020603050405020304" pitchFamily="18" charset="0"/>
                <a:cs typeface="Times New Roman" panose="02020603050405020304" pitchFamily="18" charset="0"/>
              </a:rPr>
              <a:t>1980s </a:t>
            </a:r>
            <a:r>
              <a:rPr lang="en-US" sz="1600" dirty="0">
                <a:latin typeface="Times New Roman" panose="02020603050405020304" pitchFamily="18" charset="0"/>
                <a:cs typeface="Times New Roman" panose="02020603050405020304" pitchFamily="18" charset="0"/>
              </a:rPr>
              <a:t>and IPv6 was developed in the 1990s as the long-term solution</a:t>
            </a:r>
            <a:r>
              <a:rPr lang="en-US" sz="1800" dirty="0" smtClean="0">
                <a:latin typeface="Times New Roman" panose="02020603050405020304" pitchFamily="18" charset="0"/>
                <a:cs typeface="Times New Roman" panose="02020603050405020304" pitchFamily="18" charset="0"/>
              </a:rPr>
              <a:t>.</a:t>
            </a:r>
            <a:br>
              <a:rPr lang="en-US" sz="1800" dirty="0" smtClean="0">
                <a:latin typeface="Times New Roman" panose="02020603050405020304" pitchFamily="18" charset="0"/>
                <a:cs typeface="Times New Roman" panose="02020603050405020304" pitchFamily="18" charset="0"/>
              </a:rPr>
            </a:br>
            <a:endParaRPr lang="en-US" sz="18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Dual-Stack Transition Technique </a:t>
            </a:r>
            <a:r>
              <a:rPr lang="en-US" sz="1600" dirty="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IPv4 </a:t>
            </a:r>
            <a:r>
              <a:rPr lang="en-US" sz="1600" dirty="0">
                <a:latin typeface="Times New Roman" panose="02020603050405020304" pitchFamily="18" charset="0"/>
                <a:cs typeface="Times New Roman" panose="02020603050405020304" pitchFamily="18" charset="0"/>
              </a:rPr>
              <a:t>and IPv6 do not have to be an ‘either or’ decision. In a dual stack implementation, a network interface can have both an IPv4 and IPv6 address at the same time. It can </a:t>
            </a:r>
            <a:r>
              <a:rPr lang="en-US" sz="1600" dirty="0" smtClean="0">
                <a:latin typeface="Times New Roman" panose="02020603050405020304" pitchFamily="18" charset="0"/>
                <a:cs typeface="Times New Roman" panose="02020603050405020304" pitchFamily="18" charset="0"/>
              </a:rPr>
              <a:t>communicate </a:t>
            </a:r>
            <a:r>
              <a:rPr lang="en-US" sz="1600" dirty="0">
                <a:latin typeface="Times New Roman" panose="02020603050405020304" pitchFamily="18" charset="0"/>
                <a:cs typeface="Times New Roman" panose="02020603050405020304" pitchFamily="18" charset="0"/>
              </a:rPr>
              <a:t>using either of the protocol available</a:t>
            </a:r>
            <a:r>
              <a:rPr lang="en-US" sz="1600" dirty="0" smtClean="0">
                <a:latin typeface="Times New Roman" panose="02020603050405020304" pitchFamily="18" charset="0"/>
                <a:cs typeface="Times New Roman" panose="02020603050405020304" pitchFamily="18" charset="0"/>
              </a:rPr>
              <a:t>.</a:t>
            </a:r>
            <a:br>
              <a:rPr lang="en-US" sz="1600" dirty="0" smtClean="0">
                <a:latin typeface="Times New Roman" panose="02020603050405020304" pitchFamily="18" charset="0"/>
                <a:cs typeface="Times New Roman" panose="02020603050405020304" pitchFamily="18" charset="0"/>
              </a:rPr>
            </a:br>
            <a:endParaRPr lang="en-US" sz="1600" dirty="0" smtClean="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Design and Configuration of the Dual-Stack Transition Technique </a:t>
            </a:r>
            <a:r>
              <a:rPr lang="en-US" sz="1600" dirty="0">
                <a:latin typeface="Times New Roman" panose="02020603050405020304" pitchFamily="18" charset="0"/>
                <a:cs typeface="Times New Roman" panose="02020603050405020304" pitchFamily="18" charset="0"/>
              </a:rPr>
              <a:t>Dual stack is designed to support both the IPv4 and IPv6 addresses on the same network interface, thereby allowing the data to transfer from IPv4 network to IPv6 network using both static and dynamic routing</a:t>
            </a:r>
            <a:r>
              <a:rPr lang="en-US" sz="1600" dirty="0" smtClean="0">
                <a:latin typeface="Times New Roman" panose="02020603050405020304" pitchFamily="18" charset="0"/>
                <a:cs typeface="Times New Roman" panose="02020603050405020304" pitchFamily="18" charset="0"/>
              </a:rPr>
              <a:t>.</a:t>
            </a:r>
            <a:br>
              <a:rPr lang="en-US" sz="1600" dirty="0" smtClean="0">
                <a:latin typeface="Times New Roman" panose="02020603050405020304" pitchFamily="18" charset="0"/>
                <a:cs typeface="Times New Roman" panose="02020603050405020304" pitchFamily="18" charset="0"/>
              </a:rPr>
            </a:b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network consists of five routers, two Ethernet switches, and four end hosts. All router interfaces, as well as the hosts, have been configured with an IPv4 address as well as with an IPv6 address. The network can then communicate using either protocol. </a:t>
            </a: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67217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Basic </a:t>
            </a:r>
            <a:r>
              <a:rPr lang="en-US" sz="3600" b="1" dirty="0" smtClean="0">
                <a:solidFill>
                  <a:schemeClr val="bg1"/>
                </a:solidFill>
                <a:latin typeface="Times New Roman" panose="02020603050405020304" pitchFamily="18" charset="0"/>
                <a:cs typeface="Times New Roman" panose="02020603050405020304" pitchFamily="18" charset="0"/>
              </a:rPr>
              <a:t>Architecture</a:t>
            </a:r>
            <a:endParaRPr lang="en-US" sz="3600" b="1" dirty="0">
              <a:solidFill>
                <a:schemeClr val="bg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
        <p:nvSpPr>
          <p:cNvPr id="7" name="Content Placeholder 6"/>
          <p:cNvSpPr>
            <a:spLocks noGrp="1"/>
          </p:cNvSpPr>
          <p:nvPr>
            <p:ph idx="1"/>
          </p:nvPr>
        </p:nvSpPr>
        <p:spPr/>
        <p:txBody>
          <a:bodyPr/>
          <a:lstStyle/>
          <a:p>
            <a:r>
              <a:rPr lang="en-US" sz="1600" dirty="0" smtClean="0">
                <a:latin typeface="Times New Roman" panose="02020603050405020304" pitchFamily="18" charset="0"/>
                <a:cs typeface="Times New Roman" panose="02020603050405020304" pitchFamily="18" charset="0"/>
              </a:rPr>
              <a:t>Three Hosts on LAN</a:t>
            </a:r>
          </a:p>
          <a:p>
            <a:pPr lvl="1"/>
            <a:r>
              <a:rPr lang="en-US" sz="1600" dirty="0" smtClean="0">
                <a:latin typeface="Times New Roman" panose="02020603050405020304" pitchFamily="18" charset="0"/>
                <a:cs typeface="Times New Roman" panose="02020603050405020304" pitchFamily="18" charset="0"/>
              </a:rPr>
              <a:t>Host1  </a:t>
            </a:r>
            <a:r>
              <a:rPr lang="en-IN" sz="1600" dirty="0">
                <a:latin typeface="Times New Roman" panose="02020603050405020304" pitchFamily="18" charset="0"/>
                <a:cs typeface="Times New Roman" panose="02020603050405020304" pitchFamily="18" charset="0"/>
              </a:rPr>
              <a:t>IPv4/IPv6 (LAN interface should have both IPv4 and IPv6 addresses)</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Host 2 IPv4</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Host 3 </a:t>
            </a:r>
            <a:r>
              <a:rPr lang="en-IN" sz="1600" dirty="0" smtClean="0">
                <a:latin typeface="Times New Roman" panose="02020603050405020304" pitchFamily="18" charset="0"/>
                <a:cs typeface="Times New Roman" panose="02020603050405020304" pitchFamily="18" charset="0"/>
              </a:rPr>
              <a:t>IPv6</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H</a:t>
            </a:r>
            <a:r>
              <a:rPr lang="en-IN" sz="1600" dirty="0" smtClean="0">
                <a:latin typeface="Times New Roman" panose="02020603050405020304" pitchFamily="18" charset="0"/>
                <a:cs typeface="Times New Roman" panose="02020603050405020304" pitchFamily="18" charset="0"/>
              </a:rPr>
              <a:t>ost </a:t>
            </a:r>
            <a:r>
              <a:rPr lang="en-IN" sz="1600" dirty="0">
                <a:latin typeface="Times New Roman" panose="02020603050405020304" pitchFamily="18" charset="0"/>
                <a:cs typeface="Times New Roman" panose="02020603050405020304" pitchFamily="18" charset="0"/>
              </a:rPr>
              <a:t>1  -</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One server for NMIT seminar hall booking application (using IPv4</a:t>
            </a:r>
            <a:r>
              <a:rPr lang="en-IN" sz="1600" dirty="0" smtClean="0">
                <a:latin typeface="Times New Roman" panose="02020603050405020304" pitchFamily="18" charset="0"/>
                <a:cs typeface="Times New Roman" panose="02020603050405020304" pitchFamily="18" charset="0"/>
              </a:rPr>
              <a:t>)</a:t>
            </a:r>
          </a:p>
          <a:p>
            <a:pPr lvl="1"/>
            <a:r>
              <a:rPr lang="en-IN" sz="1600" dirty="0">
                <a:latin typeface="Times New Roman" panose="02020603050405020304" pitchFamily="18" charset="0"/>
                <a:cs typeface="Times New Roman" panose="02020603050405020304" pitchFamily="18" charset="0"/>
              </a:rPr>
              <a:t>Second server for application -  NMIT IP IVR (interactive voice response) system (using IPv6)</a:t>
            </a:r>
          </a:p>
          <a:p>
            <a:pPr lvl="1"/>
            <a:r>
              <a:rPr lang="en-IN" sz="1600" dirty="0">
                <a:latin typeface="Times New Roman" panose="02020603050405020304" pitchFamily="18" charset="0"/>
                <a:cs typeface="Times New Roman" panose="02020603050405020304" pitchFamily="18" charset="0"/>
              </a:rPr>
              <a:t>Both servers will be running at the same time</a:t>
            </a:r>
          </a:p>
          <a:p>
            <a:r>
              <a:rPr lang="en-IN" sz="1600" dirty="0">
                <a:latin typeface="Times New Roman" panose="02020603050405020304" pitchFamily="18" charset="0"/>
                <a:cs typeface="Times New Roman" panose="02020603050405020304" pitchFamily="18" charset="0"/>
              </a:rPr>
              <a:t>Host 2 </a:t>
            </a:r>
          </a:p>
          <a:p>
            <a:pPr lvl="1"/>
            <a:r>
              <a:rPr lang="en-IN" sz="1600" dirty="0">
                <a:latin typeface="Times New Roman" panose="02020603050405020304" pitchFamily="18" charset="0"/>
                <a:cs typeface="Times New Roman" panose="02020603050405020304" pitchFamily="18" charset="0"/>
              </a:rPr>
              <a:t>One client for NMIT seminar hall booking application (using IPv4)</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Host 3 </a:t>
            </a:r>
          </a:p>
          <a:p>
            <a:pPr lvl="1"/>
            <a:r>
              <a:rPr lang="en-IN" sz="1600" dirty="0">
                <a:latin typeface="Times New Roman" panose="02020603050405020304" pitchFamily="18" charset="0"/>
                <a:cs typeface="Times New Roman" panose="02020603050405020304" pitchFamily="18" charset="0"/>
              </a:rPr>
              <a:t>One client for application - NMIT IP IVR(interactive voice response)  system (using IPv6)</a:t>
            </a:r>
            <a:endParaRPr lang="en-US" sz="1600" dirty="0">
              <a:latin typeface="Times New Roman" panose="02020603050405020304" pitchFamily="18" charset="0"/>
              <a:cs typeface="Times New Roman" panose="02020603050405020304" pitchFamily="18" charset="0"/>
            </a:endParaRPr>
          </a:p>
          <a:p>
            <a:pPr marL="457200" lvl="1" indent="0">
              <a:buNone/>
            </a:pPr>
            <a:endParaRPr lang="en-US" dirty="0" smtClean="0"/>
          </a:p>
        </p:txBody>
      </p:sp>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4175"/>
            <a:ext cx="8229600" cy="4343400"/>
          </a:xfrm>
        </p:spPr>
        <p:txBody>
          <a:bodyPr>
            <a:normAutofit/>
          </a:bodyPr>
          <a:lstStyle/>
          <a:p>
            <a:r>
              <a:rPr lang="en-IN" sz="2000" dirty="0"/>
              <a:t>Two Linux desktops/laptops, One </a:t>
            </a:r>
            <a:r>
              <a:rPr lang="en-IN" sz="2000" dirty="0" smtClean="0"/>
              <a:t>Raspberry Pi </a:t>
            </a:r>
            <a:r>
              <a:rPr lang="en-IN" sz="2000" dirty="0"/>
              <a:t>board</a:t>
            </a:r>
            <a:endParaRPr lang="en-US" sz="2000" dirty="0"/>
          </a:p>
          <a:p>
            <a:endParaRPr lang="en-US" sz="2000" dirty="0" smtClean="0">
              <a:latin typeface="Times New Roman" panose="02020603050405020304" pitchFamily="18" charset="0"/>
              <a:cs typeface="Times New Roman" panose="02020603050405020304" pitchFamily="18" charset="0"/>
            </a:endParaRPr>
          </a:p>
          <a:p>
            <a:r>
              <a:rPr lang="en-IN" sz="2000" dirty="0"/>
              <a:t>C or </a:t>
            </a:r>
            <a:r>
              <a:rPr lang="en-IN" sz="2000" dirty="0" smtClean="0"/>
              <a:t>Python</a:t>
            </a:r>
          </a:p>
          <a:p>
            <a:endParaRPr lang="en-IN" sz="2000" dirty="0">
              <a:latin typeface="Times New Roman" panose="02020603050405020304" pitchFamily="18" charset="0"/>
              <a:cs typeface="Times New Roman" panose="02020603050405020304" pitchFamily="18" charset="0"/>
            </a:endParaRPr>
          </a:p>
          <a:p>
            <a:r>
              <a:rPr lang="en-IN" sz="2000" dirty="0"/>
              <a:t>Socket programming </a:t>
            </a:r>
            <a:endParaRPr lang="en-IN" sz="2000" dirty="0"/>
          </a:p>
          <a:p>
            <a:endParaRPr lang="en-IN" sz="2000" dirty="0" smtClean="0"/>
          </a:p>
          <a:p>
            <a:r>
              <a:rPr lang="en-IN" sz="2000" dirty="0" smtClean="0"/>
              <a:t>Software development for Applications</a:t>
            </a:r>
          </a:p>
          <a:p>
            <a:endParaRPr lang="en-IN" sz="2000" dirty="0"/>
          </a:p>
          <a:p>
            <a:r>
              <a:rPr lang="en-IN" sz="2000" dirty="0"/>
              <a:t>GDB and Wireshark tool may be used during testing / debugging</a:t>
            </a:r>
            <a:endParaRPr lang="en-US" sz="2000" dirty="0"/>
          </a:p>
          <a:p>
            <a:endParaRPr lang="en-US" sz="2000" dirty="0"/>
          </a:p>
          <a:p>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5229871-6294-4FDC-ADFB-03568C29F7D6}" type="datetime1">
              <a:rPr lang="en-US" smtClean="0"/>
              <a:t>21-Sep-21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a:spLocks noGrp="1"/>
          </p:cNvSpPr>
          <p:nvPr>
            <p:ph type="title"/>
          </p:nvPr>
        </p:nvSpPr>
        <p:spPr>
          <a:xfrm>
            <a:off x="457200" y="152400"/>
            <a:ext cx="8229600" cy="1143000"/>
          </a:xfrm>
          <a:solidFill>
            <a:srgbClr val="0000FF"/>
          </a:solidFill>
        </p:spPr>
        <p:txBody>
          <a:bodyPr>
            <a:noAutofit/>
          </a:bodyPr>
          <a:lstStyle/>
          <a:p>
            <a:r>
              <a:rPr lang="en-US" sz="3600" b="1" dirty="0" smtClean="0">
                <a:solidFill>
                  <a:schemeClr val="bg1"/>
                </a:solidFill>
                <a:latin typeface="Times New Roman" panose="02020603050405020304" pitchFamily="18" charset="0"/>
                <a:cs typeface="Times New Roman" panose="02020603050405020304" pitchFamily="18" charset="0"/>
              </a:rPr>
              <a:t>Tools Required</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290820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FC5DC846-D108-4B7F-A641-2014248D06A1}"/>
              </a:ext>
            </a:extLst>
          </p:cNvPr>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xmlns="" id="{94F76D2A-D755-4BD1-9236-1FBDA8B544CB}"/>
              </a:ext>
            </a:extLst>
          </p:cNvPr>
          <p:cNvSpPr>
            <a:spLocks noGrp="1"/>
          </p:cNvSpPr>
          <p:nvPr>
            <p:ph type="ftr" sz="quarter" idx="11"/>
          </p:nvPr>
        </p:nvSpPr>
        <p:spPr/>
        <p:txBody>
          <a:bodyPr/>
          <a:lstStyle/>
          <a:p>
            <a:r>
              <a:rPr lang="en-US"/>
              <a:t>Dept. of ECE, NMIT, Bangalore-64</a:t>
            </a:r>
          </a:p>
        </p:txBody>
      </p:sp>
      <p:sp>
        <p:nvSpPr>
          <p:cNvPr id="6" name="Slide Number Placeholder 5">
            <a:extLst>
              <a:ext uri="{FF2B5EF4-FFF2-40B4-BE49-F238E27FC236}">
                <a16:creationId xmlns:a16="http://schemas.microsoft.com/office/drawing/2014/main" xmlns="" id="{751C6CAB-D118-4A59-A5FF-1BD87857B1F4}"/>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9" name="Rectangle 8">
            <a:extLst>
              <a:ext uri="{FF2B5EF4-FFF2-40B4-BE49-F238E27FC236}">
                <a16:creationId xmlns:a16="http://schemas.microsoft.com/office/drawing/2014/main" xmlns="" id="{B7912E41-6B3C-4A45-85F4-BC64F00F4F49}"/>
              </a:ext>
            </a:extLst>
          </p:cNvPr>
          <p:cNvSpPr/>
          <p:nvPr/>
        </p:nvSpPr>
        <p:spPr>
          <a:xfrm>
            <a:off x="2554957" y="228600"/>
            <a:ext cx="4274247" cy="707886"/>
          </a:xfrm>
          <a:prstGeom prst="rect">
            <a:avLst/>
          </a:prstGeom>
          <a:noFill/>
        </p:spPr>
        <p:txBody>
          <a:bodyPr wrap="none" lIns="91440" tIns="45720" rIns="91440" bIns="45720">
            <a:spAutoFit/>
          </a:bodyPr>
          <a:lstStyle/>
          <a:p>
            <a:pPr algn="ctr"/>
            <a:r>
              <a:rPr lang="en-US" sz="4000" u="sng" dirty="0" smtClean="0">
                <a:ln w="0"/>
              </a:rPr>
              <a:t>Three Hosts on LAN</a:t>
            </a:r>
            <a:endParaRPr lang="en-US" sz="4000" u="sng" dirty="0">
              <a:ln w="0"/>
            </a:endParaRPr>
          </a:p>
        </p:txBody>
      </p:sp>
      <p:sp>
        <p:nvSpPr>
          <p:cNvPr id="10" name="Rectangle 9">
            <a:extLst>
              <a:ext uri="{FF2B5EF4-FFF2-40B4-BE49-F238E27FC236}">
                <a16:creationId xmlns:a16="http://schemas.microsoft.com/office/drawing/2014/main" xmlns="" id="{77CAF576-6446-4093-8D69-86D0A12BD6E1}"/>
              </a:ext>
            </a:extLst>
          </p:cNvPr>
          <p:cNvSpPr/>
          <p:nvPr/>
        </p:nvSpPr>
        <p:spPr>
          <a:xfrm>
            <a:off x="564463" y="5694811"/>
            <a:ext cx="4344779" cy="553998"/>
          </a:xfrm>
          <a:prstGeom prst="rect">
            <a:avLst/>
          </a:prstGeom>
          <a:noFill/>
        </p:spPr>
        <p:txBody>
          <a:bodyPr wrap="none" lIns="91440" tIns="45720" rIns="91440" bIns="45720">
            <a:spAutoFit/>
          </a:bodyPr>
          <a:lstStyle/>
          <a:p>
            <a:pPr algn="ctr"/>
            <a:r>
              <a:rPr lang="en-US" sz="3000" b="0" cap="none" spc="0" dirty="0">
                <a:ln w="0"/>
                <a:solidFill>
                  <a:schemeClr val="tx1"/>
                </a:solidFill>
              </a:rPr>
              <a:t>Note : </a:t>
            </a:r>
            <a:r>
              <a:rPr lang="en-US" sz="3000" cap="none" spc="0" dirty="0">
                <a:ln w="0"/>
                <a:solidFill>
                  <a:schemeClr val="tx1"/>
                </a:solidFill>
              </a:rPr>
              <a:t>Works for WAN also</a:t>
            </a:r>
            <a:endParaRPr lang="en-US" sz="5400" cap="none" spc="0" dirty="0">
              <a:ln w="0"/>
              <a:solidFill>
                <a:schemeClr val="tx1"/>
              </a:solidFill>
              <a:effectLst>
                <a:outerShdw blurRad="38100" dist="19050" dir="2700000" algn="tl" rotWithShape="0">
                  <a:schemeClr val="dk1">
                    <a:alpha val="40000"/>
                  </a:schemeClr>
                </a:outerShdw>
              </a:effectLst>
            </a:endParaRPr>
          </a:p>
        </p:txBody>
      </p:sp>
      <p:pic>
        <p:nvPicPr>
          <p:cNvPr id="18" name="Content Placeholder 17">
            <a:extLst>
              <a:ext uri="{FF2B5EF4-FFF2-40B4-BE49-F238E27FC236}">
                <a16:creationId xmlns:a16="http://schemas.microsoft.com/office/drawing/2014/main" xmlns="" id="{F6633F0C-40DF-4C0D-82AC-D4603EEE60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9800" y="1930761"/>
            <a:ext cx="3040516" cy="2180431"/>
          </a:xfrm>
        </p:spPr>
      </p:pic>
      <p:pic>
        <p:nvPicPr>
          <p:cNvPr id="20" name="Picture 19">
            <a:extLst>
              <a:ext uri="{FF2B5EF4-FFF2-40B4-BE49-F238E27FC236}">
                <a16:creationId xmlns:a16="http://schemas.microsoft.com/office/drawing/2014/main" xmlns="" id="{E6765A6B-DEDC-44FE-AFB1-7C1E22F66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20" y="3480415"/>
            <a:ext cx="2843440" cy="2039103"/>
          </a:xfrm>
          <a:prstGeom prst="rect">
            <a:avLst/>
          </a:prstGeom>
        </p:spPr>
      </p:pic>
      <p:pic>
        <p:nvPicPr>
          <p:cNvPr id="22" name="Picture 21">
            <a:extLst>
              <a:ext uri="{FF2B5EF4-FFF2-40B4-BE49-F238E27FC236}">
                <a16:creationId xmlns:a16="http://schemas.microsoft.com/office/drawing/2014/main" xmlns="" id="{4205A1F5-568D-49B4-A017-13295C1807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8082" y="2452022"/>
            <a:ext cx="1892178" cy="1419134"/>
          </a:xfrm>
          <a:prstGeom prst="rect">
            <a:avLst/>
          </a:prstGeom>
        </p:spPr>
      </p:pic>
      <p:pic>
        <p:nvPicPr>
          <p:cNvPr id="24" name="Picture 23">
            <a:extLst>
              <a:ext uri="{FF2B5EF4-FFF2-40B4-BE49-F238E27FC236}">
                <a16:creationId xmlns:a16="http://schemas.microsoft.com/office/drawing/2014/main" xmlns="" id="{75483FCB-9A42-45BB-8261-D568072CB8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320" y="1338482"/>
            <a:ext cx="2093533" cy="1232019"/>
          </a:xfrm>
          <a:prstGeom prst="rect">
            <a:avLst/>
          </a:prstGeom>
        </p:spPr>
      </p:pic>
      <p:sp>
        <p:nvSpPr>
          <p:cNvPr id="33" name="Rectangle 32">
            <a:extLst>
              <a:ext uri="{FF2B5EF4-FFF2-40B4-BE49-F238E27FC236}">
                <a16:creationId xmlns:a16="http://schemas.microsoft.com/office/drawing/2014/main" xmlns="" id="{EF4F77E9-7009-49B6-98AF-2EBBAEADCC9D}"/>
              </a:ext>
            </a:extLst>
          </p:cNvPr>
          <p:cNvSpPr/>
          <p:nvPr/>
        </p:nvSpPr>
        <p:spPr>
          <a:xfrm>
            <a:off x="2876753" y="3377897"/>
            <a:ext cx="3899502" cy="276999"/>
          </a:xfrm>
          <a:prstGeom prst="rect">
            <a:avLst/>
          </a:prstGeom>
          <a:noFill/>
        </p:spPr>
        <p:txBody>
          <a:bodyPr wrap="square" lIns="91440" tIns="45720" rIns="91440" bIns="45720">
            <a:spAutoFit/>
          </a:bodyPr>
          <a:lstStyle/>
          <a:p>
            <a:pPr algn="ctr"/>
            <a:r>
              <a:rPr lang="en-US" sz="1200" dirty="0">
                <a:ln w="0"/>
              </a:rPr>
              <a:t>Switch</a:t>
            </a:r>
          </a:p>
        </p:txBody>
      </p:sp>
      <p:sp>
        <p:nvSpPr>
          <p:cNvPr id="34" name="Rectangle 33">
            <a:extLst>
              <a:ext uri="{FF2B5EF4-FFF2-40B4-BE49-F238E27FC236}">
                <a16:creationId xmlns:a16="http://schemas.microsoft.com/office/drawing/2014/main" xmlns="" id="{EC14AF26-1FFB-4708-8381-73CC15BD712E}"/>
              </a:ext>
            </a:extLst>
          </p:cNvPr>
          <p:cNvSpPr/>
          <p:nvPr/>
        </p:nvSpPr>
        <p:spPr>
          <a:xfrm>
            <a:off x="1475031" y="5248717"/>
            <a:ext cx="992323" cy="461665"/>
          </a:xfrm>
          <a:prstGeom prst="rect">
            <a:avLst/>
          </a:prstGeom>
          <a:noFill/>
        </p:spPr>
        <p:txBody>
          <a:bodyPr wrap="none" lIns="91440" tIns="45720" rIns="91440" bIns="45720">
            <a:spAutoFit/>
          </a:bodyPr>
          <a:lstStyle/>
          <a:p>
            <a:pPr algn="ctr"/>
            <a:r>
              <a:rPr lang="en-US" sz="1200" b="0" cap="none" spc="0" dirty="0">
                <a:ln w="0"/>
                <a:solidFill>
                  <a:schemeClr val="tx1"/>
                </a:solidFill>
              </a:rPr>
              <a:t>Linux </a:t>
            </a:r>
            <a:r>
              <a:rPr lang="en-US" sz="1200" b="0" cap="none" spc="0" dirty="0" smtClean="0">
                <a:ln w="0"/>
                <a:solidFill>
                  <a:schemeClr val="tx1"/>
                </a:solidFill>
              </a:rPr>
              <a:t>System</a:t>
            </a:r>
          </a:p>
          <a:p>
            <a:pPr algn="ctr"/>
            <a:r>
              <a:rPr lang="en-US" sz="1200" dirty="0" smtClean="0">
                <a:ln w="0"/>
              </a:rPr>
              <a:t>(IPv4 only)</a:t>
            </a:r>
            <a:endParaRPr lang="en-US" sz="1200" b="0" cap="none" spc="0" dirty="0">
              <a:ln w="0"/>
              <a:solidFill>
                <a:schemeClr val="tx1"/>
              </a:solidFill>
            </a:endParaRPr>
          </a:p>
        </p:txBody>
      </p:sp>
      <p:sp>
        <p:nvSpPr>
          <p:cNvPr id="35" name="Rectangle 34">
            <a:extLst>
              <a:ext uri="{FF2B5EF4-FFF2-40B4-BE49-F238E27FC236}">
                <a16:creationId xmlns:a16="http://schemas.microsoft.com/office/drawing/2014/main" xmlns="" id="{CAA9C0DD-C44F-470C-80AA-236BCD830B95}"/>
              </a:ext>
            </a:extLst>
          </p:cNvPr>
          <p:cNvSpPr/>
          <p:nvPr/>
        </p:nvSpPr>
        <p:spPr>
          <a:xfrm>
            <a:off x="1143960" y="2483112"/>
            <a:ext cx="966098" cy="461665"/>
          </a:xfrm>
          <a:prstGeom prst="rect">
            <a:avLst/>
          </a:prstGeom>
          <a:noFill/>
        </p:spPr>
        <p:txBody>
          <a:bodyPr wrap="none" lIns="91440" tIns="45720" rIns="91440" bIns="45720">
            <a:spAutoFit/>
          </a:bodyPr>
          <a:lstStyle/>
          <a:p>
            <a:pPr algn="ctr"/>
            <a:r>
              <a:rPr lang="en-US" sz="1200" b="0" cap="none" spc="0" dirty="0">
                <a:ln w="0"/>
                <a:solidFill>
                  <a:schemeClr val="tx1"/>
                </a:solidFill>
              </a:rPr>
              <a:t>Raspberry </a:t>
            </a:r>
            <a:r>
              <a:rPr lang="en-US" sz="1200" b="0" cap="none" spc="0" dirty="0" smtClean="0">
                <a:ln w="0"/>
                <a:solidFill>
                  <a:schemeClr val="tx1"/>
                </a:solidFill>
              </a:rPr>
              <a:t>Pi</a:t>
            </a:r>
          </a:p>
          <a:p>
            <a:pPr algn="ctr"/>
            <a:r>
              <a:rPr lang="en-US" sz="1200" dirty="0" smtClean="0">
                <a:ln w="0"/>
              </a:rPr>
              <a:t>(IPv6 only)</a:t>
            </a:r>
            <a:endParaRPr lang="en-US" sz="1200" b="0" cap="none" spc="0" dirty="0">
              <a:ln w="0"/>
              <a:solidFill>
                <a:schemeClr val="tx1"/>
              </a:solidFill>
            </a:endParaRPr>
          </a:p>
        </p:txBody>
      </p:sp>
      <p:sp>
        <p:nvSpPr>
          <p:cNvPr id="36" name="Rectangle 35">
            <a:extLst>
              <a:ext uri="{FF2B5EF4-FFF2-40B4-BE49-F238E27FC236}">
                <a16:creationId xmlns:a16="http://schemas.microsoft.com/office/drawing/2014/main" xmlns="" id="{295CFA09-A69C-4D90-9344-DA4D42504099}"/>
              </a:ext>
            </a:extLst>
          </p:cNvPr>
          <p:cNvSpPr/>
          <p:nvPr/>
        </p:nvSpPr>
        <p:spPr>
          <a:xfrm>
            <a:off x="6961405" y="3854050"/>
            <a:ext cx="1157305" cy="461665"/>
          </a:xfrm>
          <a:prstGeom prst="rect">
            <a:avLst/>
          </a:prstGeom>
          <a:noFill/>
        </p:spPr>
        <p:txBody>
          <a:bodyPr wrap="none" lIns="91440" tIns="45720" rIns="91440" bIns="45720">
            <a:spAutoFit/>
          </a:bodyPr>
          <a:lstStyle/>
          <a:p>
            <a:pPr algn="ctr"/>
            <a:r>
              <a:rPr lang="en-US" sz="1200" b="0" cap="none" spc="0" dirty="0">
                <a:ln w="0"/>
                <a:solidFill>
                  <a:schemeClr val="tx1"/>
                </a:solidFill>
              </a:rPr>
              <a:t>Dual Stack </a:t>
            </a:r>
            <a:r>
              <a:rPr lang="en-US" sz="1200" b="0" cap="none" spc="0" dirty="0" smtClean="0">
                <a:ln w="0"/>
                <a:solidFill>
                  <a:schemeClr val="tx1"/>
                </a:solidFill>
              </a:rPr>
              <a:t>Host</a:t>
            </a:r>
            <a:br>
              <a:rPr lang="en-US" sz="1200" b="0" cap="none" spc="0" dirty="0" smtClean="0">
                <a:ln w="0"/>
                <a:solidFill>
                  <a:schemeClr val="tx1"/>
                </a:solidFill>
              </a:rPr>
            </a:br>
            <a:r>
              <a:rPr lang="en-US" sz="1200" b="0" cap="none" spc="0" dirty="0" smtClean="0">
                <a:ln w="0"/>
                <a:solidFill>
                  <a:schemeClr val="tx1"/>
                </a:solidFill>
              </a:rPr>
              <a:t>(IPv4 and IPv6)</a:t>
            </a:r>
          </a:p>
        </p:txBody>
      </p:sp>
      <p:cxnSp>
        <p:nvCxnSpPr>
          <p:cNvPr id="3" name="Straight Connector 2"/>
          <p:cNvCxnSpPr/>
          <p:nvPr/>
        </p:nvCxnSpPr>
        <p:spPr>
          <a:xfrm>
            <a:off x="2554957" y="2403974"/>
            <a:ext cx="1301747" cy="45720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flipV="1">
            <a:off x="2636682" y="3617154"/>
            <a:ext cx="1220711" cy="724265"/>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flipV="1">
            <a:off x="5749242" y="3124200"/>
            <a:ext cx="803958" cy="1211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03131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3600" b="1" dirty="0" smtClean="0">
                <a:solidFill>
                  <a:schemeClr val="bg1"/>
                </a:solidFill>
                <a:latin typeface="Times New Roman" pitchFamily="18" charset="0"/>
                <a:cs typeface="Times New Roman" pitchFamily="18" charset="0"/>
              </a:rPr>
              <a:t>Tools</a:t>
            </a:r>
            <a:endParaRPr lang="en-US" sz="3600" b="1"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343400"/>
          </a:xfrm>
        </p:spPr>
        <p:txBody>
          <a:bodyPr>
            <a:normAutofit/>
          </a:bodyPr>
          <a:lstStyle/>
          <a:p>
            <a:pPr marL="457200" lvl="1" indent="0">
              <a:buNone/>
            </a:pPr>
            <a:endParaRPr lang="en-US"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Project Objectives</a:t>
            </a:r>
          </a:p>
        </p:txBody>
      </p:sp>
      <p:sp>
        <p:nvSpPr>
          <p:cNvPr id="3" name="Content Placeholder 2"/>
          <p:cNvSpPr>
            <a:spLocks noGrp="1"/>
          </p:cNvSpPr>
          <p:nvPr>
            <p:ph idx="1"/>
          </p:nvPr>
        </p:nvSpPr>
        <p:spPr>
          <a:xfrm>
            <a:off x="457200" y="1600200"/>
            <a:ext cx="8229600" cy="4343400"/>
          </a:xfrm>
        </p:spPr>
        <p:txBody>
          <a:bodyPr>
            <a:normAutofit/>
          </a:bodyPr>
          <a:lstStyle/>
          <a:p>
            <a:pPr marL="0" indent="0">
              <a:buNone/>
            </a:pPr>
            <a:r>
              <a:rPr lang="en-US" sz="2000" dirty="0">
                <a:latin typeface="Times New Roman" panose="02020603050405020304" pitchFamily="18" charset="0"/>
                <a:cs typeface="Times New Roman" pitchFamily="18" charset="0"/>
              </a:rPr>
              <a:t>The following are the proposed objectives of the project based on the research gaps:</a:t>
            </a:r>
          </a:p>
          <a:p>
            <a:pPr marL="0" indent="0">
              <a:lnSpc>
                <a:spcPct val="150000"/>
              </a:lnSpc>
              <a:spcAft>
                <a:spcPts val="1000"/>
              </a:spcAft>
              <a:buNone/>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To </a:t>
            </a: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Implement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client server programming on dual stack host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Dual stack host running two server </a:t>
            </a: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programs</a:t>
            </a:r>
            <a:r>
              <a:rPr lang="en-IN" sz="1600" dirty="0">
                <a:latin typeface="Times New Roman" panose="02020603050405020304" pitchFamily="18" charset="0"/>
                <a:ea typeface="Calibri" panose="020F0502020204030204" pitchFamily="34" charset="0"/>
                <a:cs typeface="Times New Roman" panose="02020603050405020304" pitchFamily="18" charset="0"/>
              </a:rPr>
              <a:t/>
            </a:r>
            <a:br>
              <a:rPr lang="en-IN" sz="1600" dirty="0">
                <a:latin typeface="Times New Roman" panose="02020603050405020304" pitchFamily="18" charset="0"/>
                <a:ea typeface="Calibri" panose="020F0502020204030204" pitchFamily="34" charset="0"/>
                <a:cs typeface="Times New Roman" panose="02020603050405020304" pitchFamily="18" charset="0"/>
              </a:rPr>
            </a:b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Ipv4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client </a:t>
            </a: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a:latin typeface="Times New Roman" panose="02020603050405020304" pitchFamily="18" charset="0"/>
                <a:ea typeface="Calibri" panose="020F0502020204030204" pitchFamily="34" charset="0"/>
                <a:cs typeface="Times New Roman" panose="02020603050405020304" pitchFamily="18" charset="0"/>
              </a:rPr>
              <a:t>VoIP,  udp)</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latin typeface="Times New Roman" panose="02020603050405020304" pitchFamily="18" charset="0"/>
                <a:ea typeface="Calibri" panose="020F0502020204030204" pitchFamily="34" charset="0"/>
                <a:cs typeface="Times New Roman" panose="02020603050405020304" pitchFamily="18" charset="0"/>
              </a:rPr>
              <a:t/>
            </a:r>
            <a:br>
              <a:rPr lang="en-IN" sz="1600" dirty="0">
                <a:latin typeface="Times New Roman" panose="02020603050405020304" pitchFamily="18" charset="0"/>
                <a:ea typeface="Calibri" panose="020F0502020204030204" pitchFamily="34" charset="0"/>
                <a:cs typeface="Times New Roman" panose="02020603050405020304" pitchFamily="18" charset="0"/>
              </a:rPr>
            </a:b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Ipv6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client </a:t>
            </a:r>
            <a:r>
              <a:rPr lang="en-US" sz="1600" dirty="0">
                <a:latin typeface="Times New Roman" panose="02020603050405020304" pitchFamily="18" charset="0"/>
                <a:ea typeface="Calibri" panose="020F0502020204030204" pitchFamily="34" charset="0"/>
                <a:cs typeface="Times New Roman" panose="02020603050405020304" pitchFamily="18" charset="0"/>
              </a:rPr>
              <a:t>(data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application/TCP</a:t>
            </a: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Both clients contacting dual stack host at the same time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Desktop/Laptop and Raspberry Pi boards will be used for establishing Communication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buNone/>
            </a:pPr>
            <a:endParaRPr lang="en-US"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6908549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lstStyle/>
          <a:p>
            <a:r>
              <a:rPr lang="en-US" b="1" dirty="0">
                <a:solidFill>
                  <a:schemeClr val="bg1"/>
                </a:solidFill>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fontScale="25000" lnSpcReduction="20000"/>
          </a:bodyPr>
          <a:lstStyle/>
          <a:p>
            <a:pPr marL="342900" lvl="0" indent="-342900" algn="just">
              <a:lnSpc>
                <a:spcPct val="150000"/>
              </a:lnSpc>
              <a:buFont typeface="+mj-lt"/>
              <a:buAutoNum type="arabicPeriod"/>
            </a:pP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 K. CV and H. Goyal, "IPv4 to IPv6 Migration and Performance Analysis using GNS3 and </a:t>
            </a:r>
            <a:r>
              <a:rPr lang="en-US" sz="5600" dirty="0" err="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Wireshark</a:t>
            </a:r>
            <a:r>
              <a:rPr lang="en-US" sz="56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600" i="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2019 International Conference on Vision Towards Emerging Trends in Communication and Networking (ViTECoN)</a:t>
            </a: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2019, pp. 1-6, doi: 10.1109/ViTECoN.2019.8899746</a:t>
            </a: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 Hyun, J. Li, H. Kim, J. Yoo and J. W. Hong, "IPv4 and IPv6 performance comparison in IPv6 </a:t>
            </a:r>
            <a:r>
              <a:rPr lang="en-US" sz="56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5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LTE network," </a:t>
            </a:r>
            <a:r>
              <a:rPr lang="en-US" sz="5600" i="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2015 17th Asia-Pacific Network Operations and Management Symposium (APNOMS)</a:t>
            </a:r>
            <a:r>
              <a:rPr lang="en-US" sz="5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2015, pp. 145-150, doi: 10.1109/APNOMS.2015.7275417.</a:t>
            </a: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 Aravind and G. Padmavathi, "Migration to Ipv6 from IPV4 by dual stack and tunneling techniques," </a:t>
            </a:r>
            <a:r>
              <a:rPr lang="en-US" sz="5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2015 International Conference on Smart Technologies and Management for Computing, Communication, Controls, Energy and Materials (ICSTM)</a:t>
            </a: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2015, pp. 107-111, doi: 10.1109/ICSTM.2015.7225398.</a:t>
            </a:r>
            <a:r>
              <a:rPr lang="en-US" sz="5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Hatim Mohamad tahir,</a:t>
            </a:r>
            <a:r>
              <a:rPr lang="en-US" sz="5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Azman Taa</a:t>
            </a: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5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Norshakinah Bt. Md. Nasir</a:t>
            </a: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600" i="1"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Implementation of IPv6 Over IPv4 Using Dual Stack Transition Mechanism (DSTM) on 6iNet</a:t>
            </a: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Universiti Utara Malaysia, December 2014</a:t>
            </a:r>
            <a:r>
              <a:rPr lang="en-US" sz="5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mj-lt"/>
              <a:buAutoNum type="arabicPeriod"/>
            </a:pPr>
            <a:r>
              <a:rPr lang="en-US" sz="5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Niranjan Ravi</a:t>
            </a:r>
            <a:r>
              <a:rPr lang="en-US" sz="5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Muppidathi Saravanan A</a:t>
            </a:r>
            <a:r>
              <a:rPr lang="en-US" sz="5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Manoranjan Periyasamy</a:t>
            </a:r>
            <a:r>
              <a:rPr lang="en-US" sz="5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Niraj Prasad Bhatta “</a:t>
            </a:r>
            <a:r>
              <a:rPr lang="en-US" sz="5600" i="1"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Implementation of IPv6/IPv4 Dual-Stack Transition Mechanism</a:t>
            </a:r>
            <a:r>
              <a:rPr lang="en-US" sz="5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Jain University, November 2014</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Presentation Outline</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Brief </a:t>
            </a:r>
            <a:r>
              <a:rPr lang="en-US" sz="2000" dirty="0" smtClean="0">
                <a:latin typeface="Times New Roman" pitchFamily="18" charset="0"/>
                <a:cs typeface="Times New Roman" pitchFamily="18" charset="0"/>
              </a:rPr>
              <a:t>Introduction</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Literature </a:t>
            </a:r>
            <a:r>
              <a:rPr lang="en-US" sz="2000" dirty="0" smtClean="0">
                <a:latin typeface="Times New Roman" pitchFamily="18" charset="0"/>
                <a:cs typeface="Times New Roman" pitchFamily="18" charset="0"/>
              </a:rPr>
              <a:t>Survey</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Research Gap Analysis/Drawbacks in Existing </a:t>
            </a:r>
            <a:r>
              <a:rPr lang="en-US" sz="2000" dirty="0" smtClean="0">
                <a:latin typeface="Times New Roman" pitchFamily="18" charset="0"/>
                <a:cs typeface="Times New Roman" pitchFamily="18" charset="0"/>
              </a:rPr>
              <a:t>Systems</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Project </a:t>
            </a:r>
            <a:r>
              <a:rPr lang="en-US" sz="2000" dirty="0" smtClean="0">
                <a:latin typeface="Times New Roman" pitchFamily="18" charset="0"/>
                <a:cs typeface="Times New Roman" pitchFamily="18" charset="0"/>
              </a:rPr>
              <a:t>Objectives</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References </a:t>
            </a: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154267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457200" y="946150"/>
            <a:ext cx="8229600" cy="5410200"/>
          </a:xfrm>
        </p:spPr>
        <p:txBody>
          <a:bodyPr>
            <a:normAutofit/>
          </a:bodyPr>
          <a:lstStyle/>
          <a:p>
            <a:endParaRPr lang="en-US" dirty="0"/>
          </a:p>
          <a:p>
            <a:endParaRPr lang="en-US" sz="1500" dirty="0">
              <a:latin typeface="Times New Roman" panose="02020603050405020304" pitchFamily="18" charset="0"/>
              <a:cs typeface="Times New Roman" panose="02020603050405020304" pitchFamily="18" charset="0"/>
            </a:endParaRPr>
          </a:p>
          <a:p>
            <a:pPr>
              <a:lnSpc>
                <a:spcPct val="115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internet can be accessible worldwide which is system of interconnected networks</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Two       current versions of the Internet Protocol (IPv4 and IPv6  ) are provided by Internet    Assigned     Numbers Authority (IANA). </a:t>
            </a:r>
          </a:p>
          <a:p>
            <a:pPr>
              <a:lnSpc>
                <a:spcPct val="115000"/>
              </a:lnSpc>
              <a:spcAft>
                <a:spcPts val="800"/>
              </a:spcAft>
            </a:pPr>
            <a:r>
              <a:rPr lang="en-US" sz="16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IPv4 </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protocol was already allotted to Regional Internet Registries (RIR) and there is no more IPv4 address to allot and IANA has started issuing the IPv6 address to RIR. In February 2011, all IPv4 addresses had vanished and now we are going for IPv6.</a:t>
            </a:r>
            <a:r>
              <a:rPr lang="en-US" sz="16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smtClean="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Therefore several mechanisms are required which ensures smooth, stepwise an independent change to IPV6. Not only is the transition, integration of IPv6 is also required into the existing networks</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15000"/>
              </a:lnSpc>
              <a:spcAft>
                <a:spcPts val="800"/>
              </a:spcAft>
            </a:pP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The solutions (or mechanisms) can be</a:t>
            </a:r>
            <a:r>
              <a:rPr lang="en-US" sz="1600" dirty="0">
                <a:latin typeface="Times New Roman" panose="02020603050405020304" pitchFamily="18" charset="0"/>
                <a:ea typeface="Calibri" panose="020F0502020204030204" pitchFamily="34" charset="0"/>
                <a:cs typeface="Times New Roman" panose="02020603050405020304" pitchFamily="18" charset="0"/>
              </a:rPr>
              <a:t> divided into three categories: dual stack, tunneling and translation. </a:t>
            </a:r>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Dual-stack is a preferred, most versatile way to deploy IPv6 in existing IPv4 environments.</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15000"/>
              </a:lnSpc>
              <a:spcAft>
                <a:spcPts val="80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lstStyle/>
          <a:p>
            <a:r>
              <a:rPr lang="en-US" b="1" dirty="0">
                <a:solidFill>
                  <a:schemeClr val="bg1"/>
                </a:solidFill>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705600" y="5867400"/>
            <a:ext cx="5562600" cy="2415381"/>
          </a:xfrm>
        </p:spPr>
        <p:txBody>
          <a:bodyPr>
            <a:normAutofit fontScale="47500" lnSpcReduction="20000"/>
          </a:bodyPr>
          <a:lstStyle/>
          <a:p>
            <a:pPr marL="0" indent="0">
              <a:lnSpc>
                <a:spcPct val="115000"/>
              </a:lnSpc>
              <a:spcAft>
                <a:spcPts val="1000"/>
              </a:spcAft>
              <a:buNone/>
            </a:pPr>
            <a:endParaRPr lang="en-US" sz="19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900" b="1" dirty="0" smtClean="0">
                <a:effectLst/>
                <a:latin typeface="Times New Roman" panose="02020603050405020304" pitchFamily="18" charset="0"/>
                <a:ea typeface="Calibri" panose="020F0502020204030204" pitchFamily="34" charset="0"/>
                <a:cs typeface="Times New Roman" panose="02020603050405020304" pitchFamily="18" charset="0"/>
              </a:rPr>
              <a:t>Implementation </a:t>
            </a:r>
            <a:r>
              <a:rPr lang="en-US" sz="1900" b="1" dirty="0">
                <a:effectLst/>
                <a:latin typeface="Times New Roman" panose="02020603050405020304" pitchFamily="18" charset="0"/>
                <a:ea typeface="Calibri" panose="020F0502020204030204" pitchFamily="34" charset="0"/>
                <a:cs typeface="Times New Roman" panose="02020603050405020304" pitchFamily="18" charset="0"/>
              </a:rPr>
              <a:t>of IPv6 Over IPv4 Using Dual Stack Transition Mechanism (DSTM) on 6iNet </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a:latin typeface="Times New Roman" panose="02020603050405020304" pitchFamily="18" charset="0"/>
                <a:ea typeface="Calibri" panose="020F0502020204030204" pitchFamily="34" charset="0"/>
                <a:cs typeface="Times New Roman" panose="02020603050405020304" pitchFamily="18" charset="0"/>
              </a:rPr>
              <a:t/>
            </a:r>
            <a:br>
              <a:rPr lang="en-US" sz="1900" dirty="0">
                <a:latin typeface="Times New Roman" panose="02020603050405020304" pitchFamily="18" charset="0"/>
                <a:ea typeface="Calibri" panose="020F0502020204030204" pitchFamily="34" charset="0"/>
                <a:cs typeface="Times New Roman" panose="02020603050405020304" pitchFamily="18" charset="0"/>
              </a:rPr>
            </a:br>
            <a:endParaRPr lang="en-IN" sz="19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Moving from Internet Protocol version Four (IPv4) to Internet Protocol version six (IPv6) is not straightforward because IPv4 and IPv6 are incompatible protocols</a:t>
            </a:r>
            <a:r>
              <a:rPr lang="en-US" sz="1600" b="0"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600" b="0" dirty="0" smtClean="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To enable the smooth integration between IPv4 and IPv6, several transition mechanisms have been proposed by IETF IPng Transition Working Group (NGTrans). One of them is Dual Stack Transition Mechanism (DSTM).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r>
            <a:br>
              <a:rPr lang="en-US" sz="1600" dirty="0">
                <a:latin typeface="Times New Roman" panose="02020603050405020304" pitchFamily="18" charset="0"/>
                <a:ea typeface="Times New Roman" panose="02020603050405020304" pitchFamily="18" charset="0"/>
                <a:cs typeface="Times New Roman" panose="02020603050405020304" pitchFamily="18" charset="0"/>
              </a:rPr>
            </a:b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he DSTM architecture is consist of three (3) parts. They are the client (using FreeBSD and Linux as an operating system), the server and the DSTM gateway or called tunnel end-point router (TEP). </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96488101"/>
              </p:ext>
            </p:extLst>
          </p:nvPr>
        </p:nvGraphicFramePr>
        <p:xfrm>
          <a:off x="990600" y="1752600"/>
          <a:ext cx="7391400" cy="4297680"/>
        </p:xfrm>
        <a:graphic>
          <a:graphicData uri="http://schemas.openxmlformats.org/drawingml/2006/table">
            <a:tbl>
              <a:tblPr firstRow="1" bandRow="1">
                <a:tableStyleId>{5C22544A-7EE6-4342-B048-85BDC9FD1C3A}</a:tableStyleId>
              </a:tblPr>
              <a:tblGrid>
                <a:gridCol w="1478280"/>
                <a:gridCol w="1478280"/>
                <a:gridCol w="1506172"/>
                <a:gridCol w="1450388"/>
                <a:gridCol w="1478280"/>
              </a:tblGrid>
              <a:tr h="655597">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u="none" kern="1200" dirty="0" smtClean="0">
                          <a:solidFill>
                            <a:schemeClr val="dk1"/>
                          </a:solidFill>
                          <a:effectLst/>
                          <a:latin typeface="Times New Roman" panose="02020603050405020304" pitchFamily="18" charset="0"/>
                          <a:ea typeface="+mn-ea"/>
                          <a:cs typeface="Times New Roman" panose="02020603050405020304" pitchFamily="18" charset="0"/>
                        </a:rPr>
                        <a:t>Migration to Ipv6 from IPV4 by dual stack</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S.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Aravind</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G.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Padmavathi</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S. </a:t>
                      </a:r>
                      <a:r>
                        <a:rPr lang="en-US" sz="1200" dirty="0" err="1" smtClean="0">
                          <a:latin typeface="Times New Roman" panose="02020603050405020304" pitchFamily="18" charset="0"/>
                          <a:cs typeface="Times New Roman" panose="02020603050405020304" pitchFamily="18" charset="0"/>
                        </a:rPr>
                        <a:t>Aravind</a:t>
                      </a:r>
                      <a:r>
                        <a:rPr lang="en-US" sz="1200" dirty="0" smtClean="0">
                          <a:latin typeface="Times New Roman" panose="02020603050405020304" pitchFamily="18" charset="0"/>
                          <a:cs typeface="Times New Roman" panose="02020603050405020304" pitchFamily="18" charset="0"/>
                        </a:rPr>
                        <a:t> and G. </a:t>
                      </a:r>
                      <a:r>
                        <a:rPr lang="en-US" sz="1200" dirty="0" err="1" smtClean="0">
                          <a:latin typeface="Times New Roman" panose="02020603050405020304" pitchFamily="18" charset="0"/>
                          <a:cs typeface="Times New Roman" panose="02020603050405020304" pitchFamily="18" charset="0"/>
                        </a:rPr>
                        <a:t>Padmavathi</a:t>
                      </a:r>
                      <a:r>
                        <a:rPr lang="en-US" sz="1200" dirty="0" smtClean="0">
                          <a:latin typeface="Times New Roman" panose="02020603050405020304" pitchFamily="18" charset="0"/>
                          <a:cs typeface="Times New Roman" panose="02020603050405020304" pitchFamily="18" charset="0"/>
                        </a:rPr>
                        <a:t>, "Migration to Ipv6 from IPV4 by dual stack and tunneling techniques," 2015 International Conference on Smart Technologies and Management for Computing, Communication, Controls, Energy and Materials (ICSTM), 2015, pp. 107-111, doi: 10.1109/ICSTM.2015.7225398.</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Dual Stack Protocol</a:t>
                      </a:r>
                      <a:br>
                        <a:rPr lang="en-US" sz="1600" dirty="0" smtClean="0">
                          <a:latin typeface="Times New Roman" panose="02020603050405020304" pitchFamily="18" charset="0"/>
                          <a:cs typeface="Times New Roman" panose="02020603050405020304" pitchFamily="18" charset="0"/>
                        </a:rPr>
                      </a:b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 transferring of data from IPv4 network to IPv6 network in both static and dynamic routing</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Dynamic IPv4 has least minimum &amp; average round trip delay and Dynamic IPv6 has least maximum round trip delay. </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21-Sep-21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342167019"/>
              </p:ext>
            </p:extLst>
          </p:nvPr>
        </p:nvGraphicFramePr>
        <p:xfrm>
          <a:off x="762000" y="533400"/>
          <a:ext cx="7391400" cy="4480560"/>
        </p:xfrm>
        <a:graphic>
          <a:graphicData uri="http://schemas.openxmlformats.org/drawingml/2006/table">
            <a:tbl>
              <a:tblPr firstRow="1" bandRow="1">
                <a:tableStyleId>{5C22544A-7EE6-4342-B048-85BDC9FD1C3A}</a:tableStyleId>
              </a:tblPr>
              <a:tblGrid>
                <a:gridCol w="1478280"/>
                <a:gridCol w="1478280"/>
                <a:gridCol w="1506172"/>
                <a:gridCol w="1450388"/>
                <a:gridCol w="1478280"/>
              </a:tblGrid>
              <a:tr h="655597">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Performance comparison of Multimedia Applications over IPv4 and IPv6 Dual Stack technology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dirty="0" err="1" smtClean="0">
                          <a:solidFill>
                            <a:schemeClr val="dk1"/>
                          </a:solidFill>
                          <a:effectLst/>
                          <a:latin typeface="+mn-lt"/>
                          <a:ea typeface="+mn-ea"/>
                          <a:cs typeface="+mn-cs"/>
                        </a:rPr>
                        <a:t>Ummi</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Suraya</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Shaharuddin</a:t>
                      </a:r>
                      <a:r>
                        <a:rPr lang="en-US" sz="1800" b="0" i="0"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Ruhani</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Ab</a:t>
                      </a:r>
                      <a:r>
                        <a:rPr lang="en-US" sz="1800" b="0" i="0" u="none" strike="noStrike" kern="1200" dirty="0" smtClean="0">
                          <a:solidFill>
                            <a:schemeClr val="dk1"/>
                          </a:solidFill>
                          <a:effectLst/>
                          <a:latin typeface="+mn-lt"/>
                          <a:ea typeface="+mn-ea"/>
                          <a:cs typeface="+mn-cs"/>
                        </a:rPr>
                        <a:t> Rahman</a:t>
                      </a:r>
                      <a:r>
                        <a:rPr lang="en-US" sz="1800" b="0" i="0"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Murizah</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Kassim</a:t>
                      </a:r>
                      <a:r>
                        <a:rPr lang="en-US" sz="1800" b="0" i="0" kern="1200" dirty="0" smtClean="0">
                          <a:solidFill>
                            <a:schemeClr val="dk1"/>
                          </a:solidFill>
                          <a:effectLst/>
                          <a:latin typeface="+mn-lt"/>
                          <a:ea typeface="+mn-ea"/>
                          <a:cs typeface="+mn-cs"/>
                        </a:rPr>
                        <a:t>; </a:t>
                      </a:r>
                      <a:r>
                        <a:rPr lang="en-US" sz="1800" b="0" i="0" u="none" strike="noStrike" kern="1200" dirty="0" smtClean="0">
                          <a:solidFill>
                            <a:schemeClr val="dk1"/>
                          </a:solidFill>
                          <a:effectLst/>
                          <a:latin typeface="+mn-lt"/>
                          <a:ea typeface="+mn-ea"/>
                          <a:cs typeface="+mn-cs"/>
                        </a:rPr>
                        <a:t>Mat </a:t>
                      </a:r>
                      <a:r>
                        <a:rPr lang="en-US" sz="1800" b="0" i="0" u="none" strike="noStrike" kern="1200" dirty="0" err="1" smtClean="0">
                          <a:solidFill>
                            <a:schemeClr val="dk1"/>
                          </a:solidFill>
                          <a:effectLst/>
                          <a:latin typeface="+mn-lt"/>
                          <a:ea typeface="+mn-ea"/>
                          <a:cs typeface="+mn-cs"/>
                        </a:rPr>
                        <a:t>Ikram</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Yusof</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err="1" smtClean="0">
                          <a:latin typeface="Times New Roman" panose="02020603050405020304" pitchFamily="18" charset="0"/>
                          <a:cs typeface="Times New Roman" panose="02020603050405020304" pitchFamily="18" charset="0"/>
                        </a:rPr>
                        <a:t>Ummi</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Suraya</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Shaharuddin</a:t>
                      </a:r>
                      <a:r>
                        <a:rPr lang="en-US" sz="1200" dirty="0" smtClean="0">
                          <a:latin typeface="Times New Roman" panose="02020603050405020304" pitchFamily="18" charset="0"/>
                          <a:cs typeface="Times New Roman" panose="02020603050405020304" pitchFamily="18" charset="0"/>
                        </a:rPr>
                        <a:t>, R. </a:t>
                      </a:r>
                      <a:r>
                        <a:rPr lang="en-US" sz="1200" dirty="0" err="1" smtClean="0">
                          <a:latin typeface="Times New Roman" panose="02020603050405020304" pitchFamily="18" charset="0"/>
                          <a:cs typeface="Times New Roman" panose="02020603050405020304" pitchFamily="18" charset="0"/>
                        </a:rPr>
                        <a:t>Ab</a:t>
                      </a:r>
                      <a:r>
                        <a:rPr lang="en-US" sz="1200" dirty="0" smtClean="0">
                          <a:latin typeface="Times New Roman" panose="02020603050405020304" pitchFamily="18" charset="0"/>
                          <a:cs typeface="Times New Roman" panose="02020603050405020304" pitchFamily="18" charset="0"/>
                        </a:rPr>
                        <a:t> Rahman, M. </a:t>
                      </a:r>
                      <a:r>
                        <a:rPr lang="en-US" sz="1200" dirty="0" err="1" smtClean="0">
                          <a:latin typeface="Times New Roman" panose="02020603050405020304" pitchFamily="18" charset="0"/>
                          <a:cs typeface="Times New Roman" panose="02020603050405020304" pitchFamily="18" charset="0"/>
                        </a:rPr>
                        <a:t>Kassim</a:t>
                      </a:r>
                      <a:r>
                        <a:rPr lang="en-US" sz="1200" dirty="0" smtClean="0">
                          <a:latin typeface="Times New Roman" panose="02020603050405020304" pitchFamily="18" charset="0"/>
                          <a:cs typeface="Times New Roman" panose="02020603050405020304" pitchFamily="18" charset="0"/>
                        </a:rPr>
                        <a:t> and M. I. </a:t>
                      </a:r>
                      <a:r>
                        <a:rPr lang="en-US" sz="1200" dirty="0" err="1" smtClean="0">
                          <a:latin typeface="Times New Roman" panose="02020603050405020304" pitchFamily="18" charset="0"/>
                          <a:cs typeface="Times New Roman" panose="02020603050405020304" pitchFamily="18" charset="0"/>
                        </a:rPr>
                        <a:t>Yusof</a:t>
                      </a:r>
                      <a:r>
                        <a:rPr lang="en-US" sz="1200" dirty="0" smtClean="0">
                          <a:latin typeface="Times New Roman" panose="02020603050405020304" pitchFamily="18" charset="0"/>
                          <a:cs typeface="Times New Roman" panose="02020603050405020304" pitchFamily="18" charset="0"/>
                        </a:rPr>
                        <a:t>, "Performance comparison of Multimedia Applications over IPv4 and IPv6 Dual Stack technology," 2016 6th International Conference on System Engineering and Technology (ICSET), 2016, pp. 1-6, doi: 10.1109/ICSEngT.2016.7849613.</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RIPv2 routing protocol for both GNS3 simulation and Cisco hardware routers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IPv6 is better compared to IPv4 through Dual Stack protocol. Multimedia streaming data analysis proved that IPv6 is faster than IPv4 transmission with Dual stack protocol.</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426074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21-Sep-21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527124807"/>
              </p:ext>
            </p:extLst>
          </p:nvPr>
        </p:nvGraphicFramePr>
        <p:xfrm>
          <a:off x="762000" y="533400"/>
          <a:ext cx="7848600" cy="5394960"/>
        </p:xfrm>
        <a:graphic>
          <a:graphicData uri="http://schemas.openxmlformats.org/drawingml/2006/table">
            <a:tbl>
              <a:tblPr firstRow="1" bandRow="1">
                <a:tableStyleId>{5C22544A-7EE6-4342-B048-85BDC9FD1C3A}</a:tableStyleId>
              </a:tblPr>
              <a:tblGrid>
                <a:gridCol w="1478280"/>
                <a:gridCol w="1478280"/>
                <a:gridCol w="1506172"/>
                <a:gridCol w="1450388"/>
                <a:gridCol w="1935480"/>
              </a:tblGrid>
              <a:tr h="655597">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Implementation and Test of PMIPv6 Dual Stack Protocol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Fei</a:t>
                      </a:r>
                      <a:r>
                        <a:rPr lang="en-US" sz="1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Ren</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Huachun</a:t>
                      </a:r>
                      <a:r>
                        <a:rPr lang="en-US" sz="1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Zhou</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F. </a:t>
                      </a:r>
                      <a:r>
                        <a:rPr lang="en-US" sz="1200" dirty="0" err="1" smtClean="0">
                          <a:latin typeface="Times New Roman" panose="02020603050405020304" pitchFamily="18" charset="0"/>
                          <a:cs typeface="Times New Roman" panose="02020603050405020304" pitchFamily="18" charset="0"/>
                        </a:rPr>
                        <a:t>Ren</a:t>
                      </a:r>
                      <a:r>
                        <a:rPr lang="en-US" sz="1200" dirty="0" smtClean="0">
                          <a:latin typeface="Times New Roman" panose="02020603050405020304" pitchFamily="18" charset="0"/>
                          <a:cs typeface="Times New Roman" panose="02020603050405020304" pitchFamily="18" charset="0"/>
                        </a:rPr>
                        <a:t> and H. Zhou, "Implementation and Test of PMIPv6 Dual Stack Protocol," 2012 Sixth International Conference on Innovative Mobile and Internet Services in Ubiquitous Computing, 2012, pp. 305-310, doi: 10.1109/IMIS.2012.67.</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Proxy Mobile IPv6 Dual Stack, which is easy, dynamic, scalable, and manageable, enabling the integration of IPv4 and IPv6</a:t>
                      </a:r>
                      <a:r>
                        <a:rPr lang="en-US" sz="1600" b="0" i="0" kern="1200" dirty="0" smtClean="0">
                          <a:solidFill>
                            <a:schemeClr val="dk1"/>
                          </a:solidFill>
                          <a:effectLst/>
                          <a:latin typeface="+mn-lt"/>
                          <a:ea typeface="+mn-ea"/>
                          <a:cs typeface="+mn-cs"/>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Proxy Mobile IPv6 Dual Stack technology allows mobile node which supports dual stack protocol to communicate through IPv6 or IPv4 network and resolves the problem of migrating from IPv4 to IPv6.</a:t>
                      </a:r>
                    </a:p>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Proxy Mobile IPv6 Dual Stack technology does not introduce more delay by expanding relevant models.</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80691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21-Sep-21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190733469"/>
              </p:ext>
            </p:extLst>
          </p:nvPr>
        </p:nvGraphicFramePr>
        <p:xfrm>
          <a:off x="762000" y="533400"/>
          <a:ext cx="7848600" cy="4206240"/>
        </p:xfrm>
        <a:graphic>
          <a:graphicData uri="http://schemas.openxmlformats.org/drawingml/2006/table">
            <a:tbl>
              <a:tblPr firstRow="1" bandRow="1">
                <a:tableStyleId>{5C22544A-7EE6-4342-B048-85BDC9FD1C3A}</a:tableStyleId>
              </a:tblPr>
              <a:tblGrid>
                <a:gridCol w="1478280"/>
                <a:gridCol w="1478280"/>
                <a:gridCol w="1506172"/>
                <a:gridCol w="1450388"/>
                <a:gridCol w="1935480"/>
              </a:tblGrid>
              <a:tr h="655597">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Performance analysis of Mobile IPv6 support for Dual Stack hosts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Bruno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Faria</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Eduardo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Souto</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B. </a:t>
                      </a:r>
                      <a:r>
                        <a:rPr lang="en-US" sz="1200" dirty="0" err="1" smtClean="0">
                          <a:latin typeface="Times New Roman" panose="02020603050405020304" pitchFamily="18" charset="0"/>
                          <a:cs typeface="Times New Roman" panose="02020603050405020304" pitchFamily="18" charset="0"/>
                        </a:rPr>
                        <a:t>Faria</a:t>
                      </a:r>
                      <a:r>
                        <a:rPr lang="en-US" sz="1200" dirty="0" smtClean="0">
                          <a:latin typeface="Times New Roman" panose="02020603050405020304" pitchFamily="18" charset="0"/>
                          <a:cs typeface="Times New Roman" panose="02020603050405020304" pitchFamily="18" charset="0"/>
                        </a:rPr>
                        <a:t> and E. </a:t>
                      </a:r>
                      <a:r>
                        <a:rPr lang="en-US" sz="1200" dirty="0" err="1" smtClean="0">
                          <a:latin typeface="Times New Roman" panose="02020603050405020304" pitchFamily="18" charset="0"/>
                          <a:cs typeface="Times New Roman" panose="02020603050405020304" pitchFamily="18" charset="0"/>
                        </a:rPr>
                        <a:t>Souto</a:t>
                      </a:r>
                      <a:r>
                        <a:rPr lang="en-US" sz="1200" dirty="0" smtClean="0">
                          <a:latin typeface="Times New Roman" panose="02020603050405020304" pitchFamily="18" charset="0"/>
                          <a:cs typeface="Times New Roman" panose="02020603050405020304" pitchFamily="18" charset="0"/>
                        </a:rPr>
                        <a:t>, "Performance analysis of Mobile IPv6 support for Dual Stack hosts," 2014 IEEE/ACS 11th International Conference on Computer Systems and Applications (AICCSA), 2014, pp. 92-100, doi: 10.1109/AICCSA.2014.7073184.</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Dual Stack Mobile IPv6 as a mobility management solution for dual stack nodes to roam between different IPv4 and IPv6 networks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Performance metrics as binding management signaling cost, session disruption time, average packet loss and packet delivery cost were carefully derived according to handoff scenarios, user mobility and traffic patterns</a:t>
                      </a:r>
                      <a:r>
                        <a:rPr lang="en-US" sz="1800" b="0" i="0" kern="1200" dirty="0" smtClean="0">
                          <a:solidFill>
                            <a:schemeClr val="dk1"/>
                          </a:solidFill>
                          <a:effectLst/>
                          <a:latin typeface="+mn-lt"/>
                          <a:ea typeface="+mn-ea"/>
                          <a:cs typeface="+mn-cs"/>
                        </a:rPr>
                        <a:t>. </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231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21-Sep-21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041524298"/>
              </p:ext>
            </p:extLst>
          </p:nvPr>
        </p:nvGraphicFramePr>
        <p:xfrm>
          <a:off x="762000" y="533400"/>
          <a:ext cx="7848600" cy="3931920"/>
        </p:xfrm>
        <a:graphic>
          <a:graphicData uri="http://schemas.openxmlformats.org/drawingml/2006/table">
            <a:tbl>
              <a:tblPr firstRow="1" bandRow="1">
                <a:tableStyleId>{5C22544A-7EE6-4342-B048-85BDC9FD1C3A}</a:tableStyleId>
              </a:tblPr>
              <a:tblGrid>
                <a:gridCol w="1478280"/>
                <a:gridCol w="1478280"/>
                <a:gridCol w="1506172"/>
                <a:gridCol w="1450388"/>
                <a:gridCol w="1935480"/>
              </a:tblGrid>
              <a:tr h="655597">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Measuring TCP connection establishment times of dual-stacked web services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sng" kern="1200" dirty="0" smtClean="0">
                          <a:solidFill>
                            <a:schemeClr val="dk1"/>
                          </a:solidFill>
                          <a:effectLst/>
                          <a:latin typeface="Times New Roman" panose="02020603050405020304" pitchFamily="18" charset="0"/>
                          <a:ea typeface="+mn-ea"/>
                          <a:cs typeface="Times New Roman" panose="02020603050405020304" pitchFamily="18" charset="0"/>
                        </a:rPr>
                        <a:t>Vaibhav Bajpai</a:t>
                      </a:r>
                      <a:endPar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Jürgen Schönwälder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V. Bajpai and J. Schönwälder, "Measuring TCP connection establishment times of dual-stacked web services," Proceedings of the 9th International Conference on Network and Service Management (CNSM 2013), 2013, pp. 130-133, doi: 10.1109/CNSM.2013.6727822.</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The happy program, a simple TCP happy eyeballs probing tool, is the implementation of metric.</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Connection establishment times over IPv6 were higher.</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568252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21-Sep-21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200613173"/>
              </p:ext>
            </p:extLst>
          </p:nvPr>
        </p:nvGraphicFramePr>
        <p:xfrm>
          <a:off x="762000" y="533400"/>
          <a:ext cx="7848600" cy="4907280"/>
        </p:xfrm>
        <a:graphic>
          <a:graphicData uri="http://schemas.openxmlformats.org/drawingml/2006/table">
            <a:tbl>
              <a:tblPr firstRow="1" bandRow="1">
                <a:tableStyleId>{5C22544A-7EE6-4342-B048-85BDC9FD1C3A}</a:tableStyleId>
              </a:tblPr>
              <a:tblGrid>
                <a:gridCol w="1478280"/>
                <a:gridCol w="1478280"/>
                <a:gridCol w="1506172"/>
                <a:gridCol w="1450388"/>
                <a:gridCol w="1935480"/>
              </a:tblGrid>
              <a:tr h="655597">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IPv4 versus IPv6 - who connects faster?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Vaibhav Bajpai</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Jürgen Schönwälder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V. Bajpai and J. Schönwälder, "IPv4 versus IPv6 - who connects faster?," 2015 IFIP Networking Conference (IFIP Networking), 2015, pp. 1-9, doi: 10.1109/IFIPNetworking.2015.7145323.</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Metric that measures the time taken to establish a TCP connection to a given endpoint. The input parameter of the metric is a tuple (service name, port number) and the output is the TCP connection establishment time for all endpoints the service(The Happy</a:t>
                      </a:r>
                      <a:r>
                        <a:rPr lang="en-US" sz="14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tool</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Multiple websites are served from CDN(content delivery network) caches deployed within access networks. We also witnessed cases where these CDN caches were present for IPv4, but were largely absent for IPv6 leading to relatively higher TCP connection establishment times.</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905882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1857</TotalTime>
  <Words>1504</Words>
  <Application>Microsoft Office PowerPoint</Application>
  <PresentationFormat>On-screen Show (4:3)</PresentationFormat>
  <Paragraphs>242</Paragraphs>
  <Slides>19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MS Mincho</vt:lpstr>
      <vt:lpstr>Times New Roman</vt:lpstr>
      <vt:lpstr>Office Theme</vt:lpstr>
      <vt:lpstr>CLIENT SERVER PROGRAMMING USING DUAL STACK (IPv4 and IPv6) HOST</vt:lpstr>
      <vt:lpstr>Presentation Outline</vt:lpstr>
      <vt:lpstr>Introduction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 Architecture</vt:lpstr>
      <vt:lpstr>Tools Required</vt:lpstr>
      <vt:lpstr>PowerPoint Presentation</vt:lpstr>
      <vt:lpstr>Tools</vt:lpstr>
      <vt:lpstr>Project Objectives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thimr</dc:creator>
  <cp:lastModifiedBy>Sujith</cp:lastModifiedBy>
  <cp:revision>78</cp:revision>
  <dcterms:created xsi:type="dcterms:W3CDTF">2006-08-16T00:00:00Z</dcterms:created>
  <dcterms:modified xsi:type="dcterms:W3CDTF">2021-09-21T16:06:55Z</dcterms:modified>
</cp:coreProperties>
</file>