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70" r:id="rId2"/>
    <p:sldId id="256" r:id="rId3"/>
    <p:sldId id="257" r:id="rId4"/>
    <p:sldId id="276" r:id="rId5"/>
    <p:sldId id="280" r:id="rId6"/>
    <p:sldId id="278" r:id="rId7"/>
    <p:sldId id="277" r:id="rId8"/>
    <p:sldId id="288" r:id="rId9"/>
    <p:sldId id="258" r:id="rId10"/>
    <p:sldId id="279" r:id="rId11"/>
    <p:sldId id="291" r:id="rId12"/>
    <p:sldId id="287" r:id="rId13"/>
    <p:sldId id="275" r:id="rId14"/>
    <p:sldId id="283" r:id="rId15"/>
    <p:sldId id="282" r:id="rId16"/>
    <p:sldId id="259" r:id="rId17"/>
    <p:sldId id="286" r:id="rId18"/>
    <p:sldId id="281" r:id="rId19"/>
    <p:sldId id="285" r:id="rId20"/>
    <p:sldId id="264"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22-Sep-21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22-Sep-21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842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22-Sep-21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22-Sep-21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22-Sep-21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22-Sep-21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(IPv4 and 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a:t>Professor Dept. of Electronics and Communication Engineering </a:t>
            </a:r>
          </a:p>
          <a:p>
            <a:pPr marL="0" indent="0" algn="ctr">
              <a:buNone/>
            </a:pPr>
            <a:r>
              <a:rPr lang="en-US" sz="1400" dirty="0"/>
              <a:t>Nitte 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00613173"/>
              </p:ext>
            </p:extLst>
          </p:nvPr>
        </p:nvGraphicFramePr>
        <p:xfrm>
          <a:off x="762000" y="533400"/>
          <a:ext cx="7848600" cy="490728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935480">
                  <a:extLst>
                    <a:ext uri="{9D8B030D-6E8A-4147-A177-3AD203B41FA5}">
                      <a16:colId xmlns:a16="http://schemas.microsoft.com/office/drawing/2014/main" xmlns=""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IPv4 versus IPv6 - who connects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Vaibhav Bajpai</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 Bajpai and J. Schönwälder, "IPv4 versus IPv6 - who connects faster?," 2015 IFIP Networking Conference (IFIP Networking), 2015, pp. 1-9, doi: 10.1109/IFIPNetworking.2015.7145323.</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Metric that measures the time taken to establish a TCP connection to a given endpoint. The input parameter of the metric is a tuple (service name, port number) and the output is the TCP connection establishment time for all endpoints the service(The Happy</a:t>
                      </a:r>
                      <a:r>
                        <a:rPr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 tool</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Multiple websites are served from CDN(content delivery network) caches deployed within access networks. We also witnessed cases where these CDN caches were present for IPv4, but were largely absent for IPv6 leading to relatively higher TCP connection establishment times.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0588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66750254"/>
              </p:ext>
            </p:extLst>
          </p:nvPr>
        </p:nvGraphicFramePr>
        <p:xfrm>
          <a:off x="533400" y="304800"/>
          <a:ext cx="7848600" cy="59436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935480">
                  <a:extLst>
                    <a:ext uri="{9D8B030D-6E8A-4147-A177-3AD203B41FA5}">
                      <a16:colId xmlns:a16="http://schemas.microsoft.com/office/drawing/2014/main" xmlns="" val="20004"/>
                    </a:ext>
                  </a:extLst>
                </a:gridCol>
              </a:tblGrid>
              <a:tr h="1102701">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4840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Transition to IPv6 with Realm Gateway 64</a:t>
                      </a:r>
                    </a:p>
                  </a:txBody>
                  <a:tcPr/>
                </a:tc>
                <a:tc>
                  <a:txBody>
                    <a:bodyPr/>
                    <a:lstStyle/>
                    <a:p>
                      <a:r>
                        <a:rPr lang="en-US" sz="1600" u="none" dirty="0">
                          <a:latin typeface="Times New Roman" panose="02020603050405020304" pitchFamily="18" charset="0"/>
                          <a:cs typeface="Times New Roman" panose="02020603050405020304" pitchFamily="18" charset="0"/>
                        </a:rPr>
                        <a:t>Jesús </a:t>
                      </a:r>
                      <a:r>
                        <a:rPr lang="en-US" sz="1600" u="none" dirty="0" err="1">
                          <a:latin typeface="Times New Roman" panose="02020603050405020304" pitchFamily="18" charset="0"/>
                          <a:cs typeface="Times New Roman" panose="02020603050405020304" pitchFamily="18" charset="0"/>
                        </a:rPr>
                        <a:t>Llorente</a:t>
                      </a:r>
                      <a:r>
                        <a:rPr lang="en-US" sz="1600" u="none" dirty="0">
                          <a:latin typeface="Times New Roman" panose="02020603050405020304" pitchFamily="18" charset="0"/>
                          <a:cs typeface="Times New Roman" panose="02020603050405020304" pitchFamily="18" charset="0"/>
                        </a:rPr>
                        <a:t> Santos; </a:t>
                      </a:r>
                      <a:r>
                        <a:rPr lang="en-US" sz="1600" u="none" dirty="0" err="1">
                          <a:latin typeface="Times New Roman" panose="02020603050405020304" pitchFamily="18" charset="0"/>
                          <a:cs typeface="Times New Roman" panose="02020603050405020304" pitchFamily="18" charset="0"/>
                        </a:rPr>
                        <a:t>Raimo</a:t>
                      </a:r>
                      <a:r>
                        <a:rPr lang="en-US" sz="1600" u="none" dirty="0">
                          <a:latin typeface="Times New Roman" panose="02020603050405020304" pitchFamily="18" charset="0"/>
                          <a:cs typeface="Times New Roman" panose="02020603050405020304" pitchFamily="18" charset="0"/>
                        </a:rPr>
                        <a:t> </a:t>
                      </a:r>
                      <a:r>
                        <a:rPr lang="en-US" sz="1600" u="none" dirty="0" err="1">
                          <a:latin typeface="Times New Roman" panose="02020603050405020304" pitchFamily="18" charset="0"/>
                          <a:cs typeface="Times New Roman" panose="02020603050405020304" pitchFamily="18" charset="0"/>
                        </a:rPr>
                        <a:t>Kantola</a:t>
                      </a:r>
                      <a:endParaRPr lang="en-US" sz="1600" u="none"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J. L. Santos and R. </a:t>
                      </a:r>
                      <a:r>
                        <a:rPr lang="en-US" sz="1200" dirty="0" err="1">
                          <a:latin typeface="Times New Roman" panose="02020603050405020304" pitchFamily="18" charset="0"/>
                          <a:cs typeface="Times New Roman" panose="02020603050405020304" pitchFamily="18" charset="0"/>
                        </a:rPr>
                        <a:t>Kantola</a:t>
                      </a:r>
                      <a:r>
                        <a:rPr lang="en-US" sz="1200" dirty="0">
                          <a:latin typeface="Times New Roman" panose="02020603050405020304" pitchFamily="18" charset="0"/>
                          <a:cs typeface="Times New Roman" panose="02020603050405020304" pitchFamily="18" charset="0"/>
                        </a:rPr>
                        <a:t>, "Transition to IPv6 with Realm Gateway 64," 2015 IEEE International Conference on Communications (ICC), 2015, pp. 5614-5620,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10.1109/ICC.2015.7249217.</a:t>
                      </a:r>
                    </a:p>
                  </a:txBody>
                  <a:tcPr/>
                </a:tc>
                <a:tc>
                  <a:txBody>
                    <a:bodyPr/>
                    <a:lstStyle/>
                    <a:p>
                      <a:r>
                        <a:rPr lang="en-US" sz="1400" dirty="0">
                          <a:latin typeface="Times New Roman" panose="02020603050405020304" pitchFamily="18" charset="0"/>
                          <a:cs typeface="Times New Roman" panose="02020603050405020304" pitchFamily="18" charset="0"/>
                        </a:rPr>
                        <a:t>Enhancing the Circular Pool, The Circular Pool is used to establish new incoming connections to hosts located in the private network. , IP/ICMP Translation, DoS/DDoS to the Circular Pool</a:t>
                      </a:r>
                    </a:p>
                  </a:txBody>
                  <a:tcPr/>
                </a:tc>
                <a:tc>
                  <a:txBody>
                    <a:bodyPr/>
                    <a:lstStyle/>
                    <a:p>
                      <a:r>
                        <a:rPr lang="en-US" sz="1600" dirty="0">
                          <a:latin typeface="Times New Roman" panose="02020603050405020304" pitchFamily="18" charset="0"/>
                          <a:cs typeface="Times New Roman" panose="02020603050405020304" pitchFamily="18" charset="0"/>
                        </a:rPr>
                        <a:t>Presented a stateful transition mechanism for IPv6 named Realm Gateway 64 (RGW64) as a solution that does not require additional third-party elements or changes in hosts or application. The RGW64 implements the DNS64/NAT64 functionality, relying on protocol and address translation at the border of address realms.</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9132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77562647"/>
              </p:ext>
            </p:extLst>
          </p:nvPr>
        </p:nvGraphicFramePr>
        <p:xfrm>
          <a:off x="533400" y="304800"/>
          <a:ext cx="7848600" cy="59436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935480">
                  <a:extLst>
                    <a:ext uri="{9D8B030D-6E8A-4147-A177-3AD203B41FA5}">
                      <a16:colId xmlns:a16="http://schemas.microsoft.com/office/drawing/2014/main" xmlns="" val="20004"/>
                    </a:ext>
                  </a:extLst>
                </a:gridCol>
              </a:tblGrid>
              <a:tr h="1102701">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4840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IPv4 and IPv6 performance comparison in IPv6 LTE network</a:t>
                      </a:r>
                    </a:p>
                  </a:txBody>
                  <a:tcPr/>
                </a:tc>
                <a:tc>
                  <a:txBody>
                    <a:bodyPr/>
                    <a:lstStyle/>
                    <a:p>
                      <a:r>
                        <a:rPr lang="en-US" sz="1600" u="none" dirty="0" err="1">
                          <a:latin typeface="Times New Roman" panose="02020603050405020304" pitchFamily="18" charset="0"/>
                          <a:cs typeface="Times New Roman" panose="02020603050405020304" pitchFamily="18" charset="0"/>
                        </a:rPr>
                        <a:t>Jonghwan</a:t>
                      </a:r>
                      <a:r>
                        <a:rPr lang="en-US" sz="1600" u="none" dirty="0">
                          <a:latin typeface="Times New Roman" panose="02020603050405020304" pitchFamily="18" charset="0"/>
                          <a:cs typeface="Times New Roman" panose="02020603050405020304" pitchFamily="18" charset="0"/>
                        </a:rPr>
                        <a:t> Hyun; Jian Li; </a:t>
                      </a:r>
                      <a:r>
                        <a:rPr lang="en-US" sz="1600" u="none" dirty="0" err="1">
                          <a:latin typeface="Times New Roman" panose="02020603050405020304" pitchFamily="18" charset="0"/>
                          <a:cs typeface="Times New Roman" panose="02020603050405020304" pitchFamily="18" charset="0"/>
                        </a:rPr>
                        <a:t>Hwankuk</a:t>
                      </a:r>
                      <a:r>
                        <a:rPr lang="en-US" sz="1600" u="none" dirty="0">
                          <a:latin typeface="Times New Roman" panose="02020603050405020304" pitchFamily="18" charset="0"/>
                          <a:cs typeface="Times New Roman" panose="02020603050405020304" pitchFamily="18" charset="0"/>
                        </a:rPr>
                        <a:t> Kim; Jae-</a:t>
                      </a:r>
                      <a:r>
                        <a:rPr lang="en-US" sz="1600" u="none" dirty="0" err="1">
                          <a:latin typeface="Times New Roman" panose="02020603050405020304" pitchFamily="18" charset="0"/>
                          <a:cs typeface="Times New Roman" panose="02020603050405020304" pitchFamily="18" charset="0"/>
                        </a:rPr>
                        <a:t>Hyoung</a:t>
                      </a:r>
                      <a:r>
                        <a:rPr lang="en-US" sz="1600" u="none" dirty="0">
                          <a:latin typeface="Times New Roman" panose="02020603050405020304" pitchFamily="18" charset="0"/>
                          <a:cs typeface="Times New Roman" panose="02020603050405020304" pitchFamily="18" charset="0"/>
                        </a:rPr>
                        <a:t> </a:t>
                      </a:r>
                      <a:r>
                        <a:rPr lang="en-US" sz="1600" u="none" dirty="0" err="1">
                          <a:latin typeface="Times New Roman" panose="02020603050405020304" pitchFamily="18" charset="0"/>
                          <a:cs typeface="Times New Roman" panose="02020603050405020304" pitchFamily="18" charset="0"/>
                        </a:rPr>
                        <a:t>Yoo</a:t>
                      </a:r>
                      <a:r>
                        <a:rPr lang="en-US" sz="1600" u="none" dirty="0">
                          <a:latin typeface="Times New Roman" panose="02020603050405020304" pitchFamily="18" charset="0"/>
                          <a:cs typeface="Times New Roman" panose="02020603050405020304" pitchFamily="18" charset="0"/>
                        </a:rPr>
                        <a:t>; James Won-Ki Hong</a:t>
                      </a:r>
                    </a:p>
                  </a:txBody>
                  <a:tcPr/>
                </a:tc>
                <a:tc>
                  <a:txBody>
                    <a:bodyPr/>
                    <a:lstStyle/>
                    <a:p>
                      <a:r>
                        <a:rPr lang="en-US" sz="1200" dirty="0">
                          <a:latin typeface="Times New Roman" panose="02020603050405020304" pitchFamily="18" charset="0"/>
                          <a:cs typeface="Times New Roman" panose="02020603050405020304" pitchFamily="18" charset="0"/>
                        </a:rPr>
                        <a:t>IPv4 and IPv6 performance comparison in IPv6 LTE network, “</a:t>
                      </a:r>
                      <a:r>
                        <a:rPr lang="en-US" sz="1200" dirty="0" err="1">
                          <a:latin typeface="Times New Roman" panose="02020603050405020304" pitchFamily="18" charset="0"/>
                          <a:cs typeface="Times New Roman" panose="02020603050405020304" pitchFamily="18" charset="0"/>
                        </a:rPr>
                        <a:t>Jonghwan</a:t>
                      </a:r>
                      <a:r>
                        <a:rPr lang="en-US" sz="1200" dirty="0">
                          <a:latin typeface="Times New Roman" panose="02020603050405020304" pitchFamily="18" charset="0"/>
                          <a:cs typeface="Times New Roman" panose="02020603050405020304" pitchFamily="18" charset="0"/>
                        </a:rPr>
                        <a:t> Hyun; Jian Li; </a:t>
                      </a:r>
                      <a:r>
                        <a:rPr lang="en-US" sz="1200" dirty="0" err="1">
                          <a:latin typeface="Times New Roman" panose="02020603050405020304" pitchFamily="18" charset="0"/>
                          <a:cs typeface="Times New Roman" panose="02020603050405020304" pitchFamily="18" charset="0"/>
                        </a:rPr>
                        <a:t>Hwankuk</a:t>
                      </a:r>
                      <a:r>
                        <a:rPr lang="en-US" sz="1200" dirty="0">
                          <a:latin typeface="Times New Roman" panose="02020603050405020304" pitchFamily="18" charset="0"/>
                          <a:cs typeface="Times New Roman" panose="02020603050405020304" pitchFamily="18" charset="0"/>
                        </a:rPr>
                        <a:t> Kim; Jae-</a:t>
                      </a:r>
                      <a:r>
                        <a:rPr lang="en-US" sz="1200" dirty="0" err="1">
                          <a:latin typeface="Times New Roman" panose="02020603050405020304" pitchFamily="18" charset="0"/>
                          <a:cs typeface="Times New Roman" panose="02020603050405020304" pitchFamily="18" charset="0"/>
                        </a:rPr>
                        <a:t>Hyoung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Yoo</a:t>
                      </a:r>
                      <a:r>
                        <a:rPr lang="en-US" sz="1200" dirty="0">
                          <a:latin typeface="Times New Roman" panose="02020603050405020304" pitchFamily="18" charset="0"/>
                          <a:cs typeface="Times New Roman" panose="02020603050405020304" pitchFamily="18" charset="0"/>
                        </a:rPr>
                        <a:t>; James Won-Ki Hong” 2015 17th Asia-Pacific Network Operations and Management Symposium (APNOMS),</a:t>
                      </a:r>
                    </a:p>
                    <a:p>
                      <a:r>
                        <a:rPr lang="en-US" sz="1200" dirty="0">
                          <a:latin typeface="Times New Roman" panose="02020603050405020304" pitchFamily="18" charset="0"/>
                          <a:cs typeface="Times New Roman" panose="02020603050405020304" pitchFamily="18" charset="0"/>
                        </a:rPr>
                        <a:t>DOI: 10.1109/APNOMS.2015.7275417</a:t>
                      </a:r>
                    </a:p>
                  </a:txBody>
                  <a:tcPr/>
                </a:tc>
                <a:tc>
                  <a:txBody>
                    <a:bodyPr/>
                    <a:lstStyle/>
                    <a:p>
                      <a:r>
                        <a:rPr lang="en-US" sz="1400" dirty="0">
                          <a:latin typeface="Times New Roman" panose="02020603050405020304" pitchFamily="18" charset="0"/>
                          <a:cs typeface="Times New Roman" panose="02020603050405020304" pitchFamily="18" charset="0"/>
                        </a:rPr>
                        <a:t>Happy Eyeballs , kind of a fast fallback mechanism that waits only 300 </a:t>
                      </a:r>
                      <a:r>
                        <a:rPr lang="en-US" sz="1400" dirty="0" err="1">
                          <a:latin typeface="Times New Roman" panose="02020603050405020304" pitchFamily="18" charset="0"/>
                          <a:cs typeface="Times New Roman" panose="02020603050405020304" pitchFamily="18" charset="0"/>
                        </a:rPr>
                        <a:t>ms</a:t>
                      </a:r>
                      <a:r>
                        <a:rPr lang="en-US" sz="1400" dirty="0">
                          <a:latin typeface="Times New Roman" panose="02020603050405020304" pitchFamily="18" charset="0"/>
                          <a:cs typeface="Times New Roman" panose="02020603050405020304" pitchFamily="18" charset="0"/>
                        </a:rPr>
                        <a:t> after sending a TCP SYN packet, , which provides a fast fallback mechanism for the dual-stack hosts.</a:t>
                      </a:r>
                    </a:p>
                  </a:txBody>
                  <a:tcPr/>
                </a:tc>
                <a:tc>
                  <a:txBody>
                    <a:bodyPr/>
                    <a:lstStyle/>
                    <a:p>
                      <a:r>
                        <a:rPr lang="en-US" sz="1600" dirty="0">
                          <a:latin typeface="Times New Roman" panose="02020603050405020304" pitchFamily="18" charset="0"/>
                          <a:cs typeface="Times New Roman" panose="02020603050405020304" pitchFamily="18" charset="0"/>
                        </a:rPr>
                        <a:t>TCP connection procedure for each combination of different endpoint IP versions in the IPV6 LTE network: from IPV6 to IPv6, from IPV6 to IPv4, and from IPv4 to IPv4. We also found possible ways to shorten IPV6 connection time by sending AAAA and A DNS queries simultaneously and connecting to the server using two IP stacks if available. </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65256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8963000"/>
              </p:ext>
            </p:extLst>
          </p:nvPr>
        </p:nvGraphicFramePr>
        <p:xfrm>
          <a:off x="762000" y="1066800"/>
          <a:ext cx="7391400" cy="448056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478280">
                  <a:extLst>
                    <a:ext uri="{9D8B030D-6E8A-4147-A177-3AD203B41FA5}">
                      <a16:colId xmlns:a16="http://schemas.microsoft.com/office/drawing/2014/main" xmlns=""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Performance comparison of Multimedia Applications over IPv4 and IPv6 Dual Stack technology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a:solidFill>
                            <a:schemeClr val="dk1"/>
                          </a:solidFill>
                          <a:effectLst/>
                          <a:latin typeface="+mn-lt"/>
                          <a:ea typeface="+mn-ea"/>
                          <a:cs typeface="+mn-cs"/>
                        </a:rPr>
                        <a:t>Ummi</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Suraya</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Shaharuddin</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Ruhani</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Ab</a:t>
                      </a:r>
                      <a:r>
                        <a:rPr lang="en-US" sz="1800" b="0" i="0" u="none" strike="noStrike" kern="1200" dirty="0">
                          <a:solidFill>
                            <a:schemeClr val="dk1"/>
                          </a:solidFill>
                          <a:effectLst/>
                          <a:latin typeface="+mn-lt"/>
                          <a:ea typeface="+mn-ea"/>
                          <a:cs typeface="+mn-cs"/>
                        </a:rPr>
                        <a:t> Rahman</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Murizah</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Kassim</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Mat </a:t>
                      </a:r>
                      <a:r>
                        <a:rPr lang="en-US" sz="1800" b="0" i="0" u="none" strike="noStrike" kern="1200" dirty="0" err="1">
                          <a:solidFill>
                            <a:schemeClr val="dk1"/>
                          </a:solidFill>
                          <a:effectLst/>
                          <a:latin typeface="+mn-lt"/>
                          <a:ea typeface="+mn-ea"/>
                          <a:cs typeface="+mn-cs"/>
                        </a:rPr>
                        <a:t>Ikram</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Yusof</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Ummi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Suraya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Shaharuddin</a:t>
                      </a:r>
                      <a:r>
                        <a:rPr lang="en-US" sz="1200" dirty="0">
                          <a:latin typeface="Times New Roman" panose="02020603050405020304" pitchFamily="18" charset="0"/>
                          <a:cs typeface="Times New Roman" panose="02020603050405020304" pitchFamily="18" charset="0"/>
                        </a:rPr>
                        <a:t>, R. </a:t>
                      </a:r>
                      <a:r>
                        <a:rPr lang="en-US" sz="1200" dirty="0" err="1">
                          <a:latin typeface="Times New Roman" panose="02020603050405020304" pitchFamily="18" charset="0"/>
                          <a:cs typeface="Times New Roman" panose="02020603050405020304" pitchFamily="18" charset="0"/>
                        </a:rPr>
                        <a:t>Ab</a:t>
                      </a:r>
                      <a:r>
                        <a:rPr lang="en-US" sz="1200" dirty="0">
                          <a:latin typeface="Times New Roman" panose="02020603050405020304" pitchFamily="18" charset="0"/>
                          <a:cs typeface="Times New Roman" panose="02020603050405020304" pitchFamily="18" charset="0"/>
                        </a:rPr>
                        <a:t> Rahman, M. </a:t>
                      </a:r>
                      <a:r>
                        <a:rPr lang="en-US" sz="1200" dirty="0" err="1">
                          <a:latin typeface="Times New Roman" panose="02020603050405020304" pitchFamily="18" charset="0"/>
                          <a:cs typeface="Times New Roman" panose="02020603050405020304" pitchFamily="18" charset="0"/>
                        </a:rPr>
                        <a:t>Kassim</a:t>
                      </a:r>
                      <a:r>
                        <a:rPr lang="en-US" sz="1200" dirty="0">
                          <a:latin typeface="Times New Roman" panose="02020603050405020304" pitchFamily="18" charset="0"/>
                          <a:cs typeface="Times New Roman" panose="02020603050405020304" pitchFamily="18" charset="0"/>
                        </a:rPr>
                        <a:t> and M. I. </a:t>
                      </a:r>
                      <a:r>
                        <a:rPr lang="en-US" sz="1200" dirty="0" err="1">
                          <a:latin typeface="Times New Roman" panose="02020603050405020304" pitchFamily="18" charset="0"/>
                          <a:cs typeface="Times New Roman" panose="02020603050405020304" pitchFamily="18" charset="0"/>
                        </a:rPr>
                        <a:t>Yusof</a:t>
                      </a:r>
                      <a:r>
                        <a:rPr lang="en-US" sz="1200" dirty="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doi: 10.1109/ICSEngT.2016.7849613.</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RIPv2 routing protocol for both GNS3 simulation and Cisco hardware routers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IPv6 is better compared to IPv4 through Dual Stack protocol. Multimedia streaming data analysis proved that IPv6 is faster than IPv4 transmission with Dual stack protocol.</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2607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87983978"/>
              </p:ext>
            </p:extLst>
          </p:nvPr>
        </p:nvGraphicFramePr>
        <p:xfrm>
          <a:off x="533400" y="1066800"/>
          <a:ext cx="7848600" cy="42672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935480">
                  <a:extLst>
                    <a:ext uri="{9D8B030D-6E8A-4147-A177-3AD203B41FA5}">
                      <a16:colId xmlns:a16="http://schemas.microsoft.com/office/drawing/2014/main" xmlns="" val="20004"/>
                    </a:ext>
                  </a:extLst>
                </a:gridCol>
              </a:tblGrid>
              <a:tr h="1078302">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318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IPv4 to IPv6 Migration and Performance Analysis using GNS3 and Wireshark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kern="1200">
                          <a:solidFill>
                            <a:schemeClr val="dk1"/>
                          </a:solidFill>
                          <a:effectLst/>
                          <a:latin typeface="Times New Roman" panose="02020603050405020304" pitchFamily="18" charset="0"/>
                          <a:ea typeface="+mn-ea"/>
                          <a:cs typeface="Times New Roman" panose="02020603050405020304" pitchFamily="18" charset="0"/>
                        </a:rPr>
                        <a:t>Ravi Kumar CV</a:t>
                      </a:r>
                    </a:p>
                    <a:p>
                      <a:r>
                        <a:rPr lang="en-US" sz="1600" b="0" i="0" u="none" kern="120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a:solidFill>
                            <a:schemeClr val="dk1"/>
                          </a:solidFill>
                          <a:effectLst/>
                          <a:latin typeface="Times New Roman" panose="02020603050405020304" pitchFamily="18" charset="0"/>
                          <a:ea typeface="+mn-ea"/>
                          <a:cs typeface="Times New Roman" panose="02020603050405020304" pitchFamily="18" charset="0"/>
                        </a:rPr>
                        <a:t>Hrithik Goyal</a:t>
                      </a:r>
                      <a:endParaRPr lang="en-US" sz="1600" u="none"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R. K. CV and H. Goyal, "IPv4 to IPv6 Migration and Performance Analysis using GNS3 and Wireshark," 2019 International Conference on Vision Towards Emerging Trends in Communication and Networking (ViTECoN), 2019, pp. 1-6, doi: 10.1109/ViTECoN.2019.8899746.</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a:latin typeface="Times New Roman" panose="02020603050405020304" pitchFamily="18" charset="0"/>
                          <a:cs typeface="Times New Roman" panose="02020603050405020304" pitchFamily="18" charset="0"/>
                        </a:rPr>
                        <a:t>Static Routing</a:t>
                      </a:r>
                      <a:r>
                        <a:rPr lang="en-US" sz="1400" baseline="0">
                          <a:latin typeface="Times New Roman" panose="02020603050405020304" pitchFamily="18" charset="0"/>
                          <a:cs typeface="Times New Roman" panose="02020603050405020304" pitchFamily="18" charset="0"/>
                        </a:rPr>
                        <a:t>,Dynamic Rounting,Open Shortest Path First(OSPF)</a:t>
                      </a:r>
                    </a:p>
                    <a:p>
                      <a:r>
                        <a:rPr lang="en-US" sz="1400" baseline="0">
                          <a:latin typeface="Times New Roman" panose="02020603050405020304" pitchFamily="18" charset="0"/>
                          <a:cs typeface="Times New Roman" panose="02020603050405020304" pitchFamily="18" charset="0"/>
                        </a:rPr>
                        <a:t>Performance metrics-Latency and Throughput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IPv6 protocol along with providing much wider address space also provides less latency and better throughput than the IPv4 protocol.</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1531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457200" y="18288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Implement  client server communication between dual stack host and IPv4 only host</a:t>
            </a: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Implement  client server communication between dual stack host and IPv6 only host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implement both of above simultaneously </a:t>
            </a: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Seminar hall booking application (Dual stack host and IPv4 only host)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implement IP IVR system(Dual stack host and IPv6 only host)</a:t>
            </a: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9085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Basic Architecture</a:t>
            </a: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Content Placeholder 6"/>
          <p:cNvSpPr>
            <a:spLocks noGrp="1"/>
          </p:cNvSpPr>
          <p:nvPr>
            <p:ph idx="1"/>
          </p:nvPr>
        </p:nvSpPr>
        <p:spPr>
          <a:xfrm>
            <a:off x="457200" y="1600200"/>
            <a:ext cx="8229600" cy="4756150"/>
          </a:xfrm>
        </p:spPr>
        <p:txBody>
          <a:bodyPr>
            <a:normAutofit/>
          </a:bodyPr>
          <a:lstStyle/>
          <a:p>
            <a:r>
              <a:rPr lang="en-US" sz="1600" dirty="0">
                <a:latin typeface="Times New Roman" panose="02020603050405020304" pitchFamily="18" charset="0"/>
                <a:cs typeface="Times New Roman" panose="02020603050405020304" pitchFamily="18" charset="0"/>
              </a:rPr>
              <a:t>Three Hosts on LAN </a:t>
            </a:r>
          </a:p>
          <a:p>
            <a:pPr lvl="1"/>
            <a:r>
              <a:rPr lang="en-US" sz="1600" dirty="0">
                <a:latin typeface="Times New Roman" panose="02020603050405020304" pitchFamily="18" charset="0"/>
                <a:cs typeface="Times New Roman" panose="02020603050405020304" pitchFamily="18" charset="0"/>
              </a:rPr>
              <a:t>Host 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 only</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IPv6 only</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program for NMIT seminar hall booking application (using IPv4)</a:t>
            </a:r>
          </a:p>
          <a:p>
            <a:pPr lvl="1"/>
            <a:r>
              <a:rPr lang="en-IN" sz="1600" dirty="0">
                <a:latin typeface="Times New Roman" panose="02020603050405020304" pitchFamily="18" charset="0"/>
                <a:cs typeface="Times New Roman" panose="02020603050405020304" pitchFamily="18" charset="0"/>
              </a:rPr>
              <a:t>Second server program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program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program for application - NMIT IP IVR(interactive voice response)  system (using IPv6)</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b="1" u="sng" dirty="0">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Works for WAN also (Assuming IPv6 routing also enabled in WAN)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89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FC5DC846-D108-4B7F-A641-2014248D06A1}"/>
              </a:ext>
            </a:extLst>
          </p:cNvPr>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a:extLst>
              <a:ext uri="{FF2B5EF4-FFF2-40B4-BE49-F238E27FC236}">
                <a16:creationId xmlns:a16="http://schemas.microsoft.com/office/drawing/2014/main" xmlns=""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xmlns="" id="{751C6CAB-D118-4A59-A5FF-1BD87857B1F4}"/>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9" name="Rectangle 8">
            <a:extLst>
              <a:ext uri="{FF2B5EF4-FFF2-40B4-BE49-F238E27FC236}">
                <a16:creationId xmlns:a16="http://schemas.microsoft.com/office/drawing/2014/main" xmlns="" id="{B7912E41-6B3C-4A45-85F4-BC64F00F4F49}"/>
              </a:ext>
            </a:extLst>
          </p:cNvPr>
          <p:cNvSpPr/>
          <p:nvPr/>
        </p:nvSpPr>
        <p:spPr>
          <a:xfrm>
            <a:off x="2554957" y="228600"/>
            <a:ext cx="4274247" cy="707886"/>
          </a:xfrm>
          <a:prstGeom prst="rect">
            <a:avLst/>
          </a:prstGeom>
          <a:noFill/>
        </p:spPr>
        <p:txBody>
          <a:bodyPr wrap="none" lIns="91440" tIns="45720" rIns="91440" bIns="45720">
            <a:spAutoFit/>
          </a:bodyPr>
          <a:lstStyle/>
          <a:p>
            <a:pPr algn="ctr"/>
            <a:r>
              <a:rPr lang="en-US" sz="4000" u="sng" dirty="0">
                <a:ln w="0"/>
              </a:rPr>
              <a:t>Three Hosts on LAN</a:t>
            </a:r>
          </a:p>
        </p:txBody>
      </p:sp>
      <p:sp>
        <p:nvSpPr>
          <p:cNvPr id="10" name="Rectangle 9">
            <a:extLst>
              <a:ext uri="{FF2B5EF4-FFF2-40B4-BE49-F238E27FC236}">
                <a16:creationId xmlns:a16="http://schemas.microsoft.com/office/drawing/2014/main" xmlns=""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a16="http://schemas.microsoft.com/office/drawing/2014/main" xmlns=""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a16="http://schemas.microsoft.com/office/drawing/2014/main" xmlns=""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a16="http://schemas.microsoft.com/office/drawing/2014/main" xmlns=""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a16="http://schemas.microsoft.com/office/drawing/2014/main" xmlns=""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a16="http://schemas.microsoft.com/office/drawing/2014/main" xmlns=""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a16="http://schemas.microsoft.com/office/drawing/2014/main" xmlns=""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System</a:t>
            </a:r>
          </a:p>
          <a:p>
            <a:pPr algn="ctr"/>
            <a:r>
              <a:rPr lang="en-US" sz="1200" dirty="0">
                <a:ln w="0"/>
              </a:rPr>
              <a:t>(IPv4 only)</a:t>
            </a:r>
            <a:endParaRPr lang="en-US" sz="1200" b="0" cap="none" spc="0" dirty="0">
              <a:ln w="0"/>
              <a:solidFill>
                <a:schemeClr val="tx1"/>
              </a:solidFill>
            </a:endParaRPr>
          </a:p>
        </p:txBody>
      </p:sp>
      <p:sp>
        <p:nvSpPr>
          <p:cNvPr id="35" name="Rectangle 34">
            <a:extLst>
              <a:ext uri="{FF2B5EF4-FFF2-40B4-BE49-F238E27FC236}">
                <a16:creationId xmlns:a16="http://schemas.microsoft.com/office/drawing/2014/main" xmlns=""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Pi</a:t>
            </a:r>
          </a:p>
          <a:p>
            <a:pPr algn="ctr"/>
            <a:r>
              <a:rPr lang="en-US" sz="1200" dirty="0">
                <a:ln w="0"/>
              </a:rPr>
              <a:t>(IPv6 only)</a:t>
            </a:r>
            <a:endParaRPr lang="en-US" sz="1200" b="0" cap="none" spc="0" dirty="0">
              <a:ln w="0"/>
              <a:solidFill>
                <a:schemeClr val="tx1"/>
              </a:solidFill>
            </a:endParaRPr>
          </a:p>
        </p:txBody>
      </p:sp>
      <p:sp>
        <p:nvSpPr>
          <p:cNvPr id="36" name="Rectangle 35">
            <a:extLst>
              <a:ext uri="{FF2B5EF4-FFF2-40B4-BE49-F238E27FC236}">
                <a16:creationId xmlns:a16="http://schemas.microsoft.com/office/drawing/2014/main" xmlns=""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Host</a:t>
            </a:r>
            <a:br>
              <a:rPr lang="en-US" sz="1200" b="0" cap="none" spc="0" dirty="0">
                <a:ln w="0"/>
                <a:solidFill>
                  <a:schemeClr val="tx1"/>
                </a:solidFill>
              </a:rPr>
            </a:br>
            <a:r>
              <a:rPr lang="en-US" sz="1200" b="0" cap="none" spc="0" dirty="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87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IN" sz="2000" dirty="0"/>
              <a:t>C compiler or Python interpreter</a:t>
            </a:r>
          </a:p>
          <a:p>
            <a:endParaRPr lang="en-IN" sz="2000" dirty="0">
              <a:latin typeface="Times New Roman" panose="02020603050405020304" pitchFamily="18" charset="0"/>
              <a:cs typeface="Times New Roman" panose="02020603050405020304" pitchFamily="18" charset="0"/>
            </a:endParaRPr>
          </a:p>
          <a:p>
            <a:r>
              <a:rPr lang="en-IN" sz="2000" dirty="0"/>
              <a:t>Socket APIs (software)</a:t>
            </a:r>
          </a:p>
          <a:p>
            <a:endParaRPr lang="en-IN" sz="2000" dirty="0"/>
          </a:p>
          <a:p>
            <a:r>
              <a:rPr lang="en-IN" sz="2000" dirty="0"/>
              <a:t>GDB and Wireshark tool may be used during testing / debugging</a:t>
            </a:r>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Tools Required</a:t>
            </a:r>
          </a:p>
        </p:txBody>
      </p:sp>
    </p:spTree>
    <p:extLst>
      <p:ext uri="{BB962C8B-B14F-4D97-AF65-F5344CB8AC3E}">
        <p14:creationId xmlns:p14="http://schemas.microsoft.com/office/powerpoint/2010/main" val="429082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will follow SDLC for development and testing of two applications </a:t>
            </a:r>
          </a:p>
          <a:p>
            <a:r>
              <a:rPr lang="en-US" sz="2000" dirty="0">
                <a:latin typeface="Times New Roman" panose="02020603050405020304" pitchFamily="18" charset="0"/>
                <a:cs typeface="Times New Roman" panose="02020603050405020304" pitchFamily="18" charset="0"/>
              </a:rPr>
              <a:t>Requirements specifications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Design</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Coding</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Testing</a:t>
            </a:r>
          </a:p>
          <a:p>
            <a:pPr marL="0" indent="0">
              <a:buNone/>
            </a:pPr>
            <a:endParaRPr lang="en-US"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We will start on requirements specifications after phase 1. </a:t>
            </a: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Design Approach</a:t>
            </a:r>
          </a:p>
        </p:txBody>
      </p:sp>
    </p:spTree>
    <p:extLst>
      <p:ext uri="{BB962C8B-B14F-4D97-AF65-F5344CB8AC3E}">
        <p14:creationId xmlns:p14="http://schemas.microsoft.com/office/powerpoint/2010/main" val="348220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lnSpcReduction="10000"/>
          </a:bodyPr>
          <a:lstStyle/>
          <a:p>
            <a:r>
              <a:rPr lang="en-US" sz="2000" dirty="0">
                <a:latin typeface="Times New Roman" pitchFamily="18" charset="0"/>
                <a:cs typeface="Times New Roman" pitchFamily="18" charset="0"/>
              </a:rPr>
              <a:t>Brief Introduction</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Survey</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Project Objectives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Basic Architecture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Tools Required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Design Approach</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F. </a:t>
            </a:r>
            <a:r>
              <a:rPr lang="en-US" sz="1600" dirty="0" err="1">
                <a:latin typeface="Times New Roman" panose="02020603050405020304" pitchFamily="18" charset="0"/>
                <a:cs typeface="Times New Roman" panose="02020603050405020304" pitchFamily="18" charset="0"/>
              </a:rPr>
              <a:t>Ren</a:t>
            </a:r>
            <a:r>
              <a:rPr lang="en-US" sz="1600" dirty="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10.1109/IMIS.2012.67.</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Bagnulo</a:t>
            </a:r>
            <a:r>
              <a:rPr lang="en-US" sz="1600" dirty="0">
                <a:latin typeface="Times New Roman" panose="02020603050405020304" pitchFamily="18" charset="0"/>
                <a:cs typeface="Times New Roman" panose="02020603050405020304" pitchFamily="18" charset="0"/>
              </a:rPr>
              <a:t>, A. Garcia-Martinez and I. V. </a:t>
            </a:r>
            <a:r>
              <a:rPr lang="en-US" sz="1600" dirty="0" err="1">
                <a:latin typeface="Times New Roman" panose="02020603050405020304" pitchFamily="18" charset="0"/>
                <a:cs typeface="Times New Roman" panose="02020603050405020304" pitchFamily="18" charset="0"/>
              </a:rPr>
              <a:t>Beijnum</a:t>
            </a:r>
            <a:r>
              <a:rPr lang="en-US" sz="1600" dirty="0">
                <a:latin typeface="Times New Roman" panose="02020603050405020304" pitchFamily="18" charset="0"/>
                <a:cs typeface="Times New Roman" panose="02020603050405020304" pitchFamily="18" charset="0"/>
              </a:rPr>
              <a:t>, "The NAT64/DNS64 tool suite for IPv6 transition," in IEEE Communications Magazine, vol. 50, no. 7, pp. 177-183, July 2012,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10.1109/MCOM.2012.6231295.</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"Measuring TCP connection establishment times of dual-stacked web services," Proceedings of the 9th International Conference on Network and Service Management (CNSM 2013), 2013, pp. 130-133,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10.1109/CNSM.2013.6727822.</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Faria</a:t>
            </a:r>
            <a:r>
              <a:rPr lang="en-US" sz="1600" dirty="0">
                <a:latin typeface="Times New Roman" panose="02020603050405020304" pitchFamily="18" charset="0"/>
                <a:cs typeface="Times New Roman" panose="02020603050405020304" pitchFamily="18" charset="0"/>
              </a:rPr>
              <a:t> and E. </a:t>
            </a:r>
            <a:r>
              <a:rPr lang="en-US" sz="1600" dirty="0" err="1">
                <a:latin typeface="Times New Roman" panose="02020603050405020304" pitchFamily="18" charset="0"/>
                <a:cs typeface="Times New Roman" panose="02020603050405020304" pitchFamily="18" charset="0"/>
              </a:rPr>
              <a:t>Souto</a:t>
            </a:r>
            <a:r>
              <a:rPr lang="en-US" sz="1600" dirty="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10.1109/AICCSA.2014.7073184.</a:t>
            </a:r>
          </a:p>
          <a:p>
            <a:pPr marL="228600" indent="-228600">
              <a:buFont typeface="+mj-lt"/>
              <a:buAutoNum type="arabicPeriod"/>
            </a:pPr>
            <a:r>
              <a:rPr lang="en-US" sz="1600" dirty="0" smtClean="0">
                <a:latin typeface="Times New Roman" panose="02020603050405020304" pitchFamily="18" charset="0"/>
                <a:cs typeface="Times New Roman" panose="02020603050405020304" pitchFamily="18" charset="0"/>
              </a:rPr>
              <a:t>Security </a:t>
            </a:r>
            <a:r>
              <a:rPr lang="en-US" sz="1600" dirty="0">
                <a:latin typeface="Times New Roman" panose="02020603050405020304" pitchFamily="18" charset="0"/>
                <a:cs typeface="Times New Roman" panose="02020603050405020304" pitchFamily="18" charset="0"/>
              </a:rPr>
              <a:t>threats for IPv6 transition strategies , “</a:t>
            </a:r>
            <a:r>
              <a:rPr lang="en-US" sz="1600" dirty="0" smtClean="0">
                <a:latin typeface="Times New Roman" panose="02020603050405020304" pitchFamily="18" charset="0"/>
                <a:cs typeface="Times New Roman" panose="02020603050405020304" pitchFamily="18" charset="0"/>
              </a:rPr>
              <a:t>PDF </a:t>
            </a:r>
            <a:r>
              <a:rPr lang="en-US" sz="1600" dirty="0" err="1" smtClean="0">
                <a:latin typeface="Times New Roman" panose="02020603050405020304" pitchFamily="18" charset="0"/>
                <a:cs typeface="Times New Roman" panose="02020603050405020304" pitchFamily="18" charset="0"/>
              </a:rPr>
              <a:t>Amjed</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Sid Ahmed; </a:t>
            </a:r>
            <a:r>
              <a:rPr lang="en-US" sz="1600" dirty="0" err="1">
                <a:latin typeface="Times New Roman" panose="02020603050405020304" pitchFamily="18" charset="0"/>
                <a:cs typeface="Times New Roman" panose="02020603050405020304" pitchFamily="18" charset="0"/>
              </a:rPr>
              <a:t>Rosilah</a:t>
            </a:r>
            <a:r>
              <a:rPr lang="en-US" sz="1600" dirty="0">
                <a:latin typeface="Times New Roman" panose="02020603050405020304" pitchFamily="18" charset="0"/>
                <a:cs typeface="Times New Roman" panose="02020603050405020304" pitchFamily="18" charset="0"/>
              </a:rPr>
              <a:t> Hassan; </a:t>
            </a:r>
            <a:r>
              <a:rPr lang="en-US" sz="1600" dirty="0" err="1">
                <a:latin typeface="Times New Roman" panose="02020603050405020304" pitchFamily="18" charset="0"/>
                <a:cs typeface="Times New Roman" panose="02020603050405020304" pitchFamily="18" charset="0"/>
              </a:rPr>
              <a:t>Nur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Effendy</a:t>
            </a:r>
            <a:r>
              <a:rPr lang="en-US" sz="1600" dirty="0">
                <a:latin typeface="Times New Roman" panose="02020603050405020304" pitchFamily="18" charset="0"/>
                <a:cs typeface="Times New Roman" panose="02020603050405020304" pitchFamily="18" charset="0"/>
              </a:rPr>
              <a:t> Othman “ </a:t>
            </a:r>
            <a:r>
              <a:rPr lang="en-US" sz="1600" dirty="0" smtClean="0">
                <a:latin typeface="Times New Roman" panose="02020603050405020304" pitchFamily="18" charset="0"/>
                <a:cs typeface="Times New Roman" panose="02020603050405020304" pitchFamily="18" charset="0"/>
              </a:rPr>
              <a:t>,2014 </a:t>
            </a:r>
            <a:r>
              <a:rPr lang="en-US" sz="1600" dirty="0">
                <a:latin typeface="Times New Roman" panose="02020603050405020304" pitchFamily="18" charset="0"/>
                <a:cs typeface="Times New Roman" panose="02020603050405020304" pitchFamily="18" charset="0"/>
              </a:rPr>
              <a:t>4th International Conference on Engineering Technology and </a:t>
            </a:r>
            <a:r>
              <a:rPr lang="en-US" sz="1600" dirty="0" err="1">
                <a:latin typeface="Times New Roman" panose="02020603050405020304" pitchFamily="18" charset="0"/>
                <a:cs typeface="Times New Roman" panose="02020603050405020304" pitchFamily="18" charset="0"/>
              </a:rPr>
              <a:t>Technopreneuship</a:t>
            </a:r>
            <a:r>
              <a:rPr lang="en-US" sz="1600" dirty="0">
                <a:latin typeface="Times New Roman" panose="02020603050405020304" pitchFamily="18" charset="0"/>
                <a:cs typeface="Times New Roman" panose="02020603050405020304" pitchFamily="18" charset="0"/>
              </a:rPr>
              <a:t> (ICE2T) , DOI: 10.1109/ICE2T.2014.7006224 </a:t>
            </a:r>
          </a:p>
          <a:p>
            <a:pPr marL="0" indent="0">
              <a:buNone/>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418289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9" name="TextBox 8"/>
          <p:cNvSpPr txBox="1"/>
          <p:nvPr/>
        </p:nvSpPr>
        <p:spPr>
          <a:xfrm>
            <a:off x="480646" y="1829931"/>
            <a:ext cx="7772400" cy="4708981"/>
          </a:xfrm>
          <a:prstGeom prst="rect">
            <a:avLst/>
          </a:prstGeom>
          <a:noFill/>
        </p:spPr>
        <p:txBody>
          <a:bodyPr wrap="square" rtlCol="0">
            <a:spAutoFit/>
          </a:bodyPr>
          <a:lstStyle/>
          <a:p>
            <a:pPr marL="342900" indent="-342900">
              <a:buFont typeface="+mj-lt"/>
              <a:buAutoNum type="arabicPeriod" startAt="6"/>
            </a:pPr>
            <a:r>
              <a:rPr lang="en-US" sz="1400" dirty="0">
                <a:latin typeface="Times New Roman" panose="02020603050405020304" pitchFamily="18" charset="0"/>
                <a:cs typeface="Times New Roman" panose="02020603050405020304" pitchFamily="18" charset="0"/>
              </a:rPr>
              <a:t>S. </a:t>
            </a:r>
            <a:r>
              <a:rPr lang="en-US" sz="1400" dirty="0" err="1">
                <a:latin typeface="Times New Roman" panose="02020603050405020304" pitchFamily="18" charset="0"/>
                <a:cs typeface="Times New Roman" panose="02020603050405020304" pitchFamily="18" charset="0"/>
              </a:rPr>
              <a:t>Aravind</a:t>
            </a:r>
            <a:r>
              <a:rPr lang="en-US" sz="1400" dirty="0">
                <a:latin typeface="Times New Roman" panose="02020603050405020304" pitchFamily="18" charset="0"/>
                <a:cs typeface="Times New Roman" panose="02020603050405020304" pitchFamily="18" charset="0"/>
              </a:rPr>
              <a:t> and G. </a:t>
            </a:r>
            <a:r>
              <a:rPr lang="en-US" sz="1400" dirty="0" err="1">
                <a:latin typeface="Times New Roman" panose="02020603050405020304" pitchFamily="18" charset="0"/>
                <a:cs typeface="Times New Roman" panose="02020603050405020304" pitchFamily="18" charset="0"/>
              </a:rPr>
              <a:t>Padmavathi</a:t>
            </a:r>
            <a:r>
              <a:rPr lang="en-US" sz="1400" dirty="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10.1109/ICSTM.2015.7225398</a:t>
            </a:r>
            <a:r>
              <a:rPr lang="en-US"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sz="1400" dirty="0" smtClean="0">
                <a:latin typeface="Times New Roman" panose="02020603050405020304" pitchFamily="18" charset="0"/>
                <a:cs typeface="Times New Roman" panose="02020603050405020304" pitchFamily="18" charset="0"/>
              </a:rPr>
              <a:t>V</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Bajpai</a:t>
            </a:r>
            <a:r>
              <a:rPr lang="en-US" sz="1400" dirty="0">
                <a:latin typeface="Times New Roman" panose="02020603050405020304" pitchFamily="18" charset="0"/>
                <a:cs typeface="Times New Roman" panose="02020603050405020304" pitchFamily="18" charset="0"/>
              </a:rPr>
              <a:t> and J. </a:t>
            </a:r>
            <a:r>
              <a:rPr lang="en-US" sz="1400" dirty="0" err="1">
                <a:latin typeface="Times New Roman" panose="02020603050405020304" pitchFamily="18" charset="0"/>
                <a:cs typeface="Times New Roman" panose="02020603050405020304" pitchFamily="18" charset="0"/>
              </a:rPr>
              <a:t>Schönwälder</a:t>
            </a:r>
            <a:r>
              <a:rPr lang="en-US" sz="1400" dirty="0">
                <a:latin typeface="Times New Roman" panose="02020603050405020304" pitchFamily="18" charset="0"/>
                <a:cs typeface="Times New Roman" panose="02020603050405020304" pitchFamily="18" charset="0"/>
              </a:rPr>
              <a:t>, "IPv4 versus IPv6 - who connects faster?," 2015 IFIP Networking Conference (IFIP Networking), 2015, pp. 1-9,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10.1109/IFIPNetworking.2015.7145323</a:t>
            </a:r>
          </a:p>
          <a:p>
            <a:pPr marL="342900" indent="-342900">
              <a:buFont typeface="+mj-lt"/>
              <a:buAutoNum type="arabicPeriod" startAt="6"/>
            </a:pPr>
            <a:r>
              <a:rPr lang="en-US" sz="1400" dirty="0">
                <a:latin typeface="Times New Roman" panose="02020603050405020304" pitchFamily="18" charset="0"/>
                <a:cs typeface="Times New Roman" panose="02020603050405020304" pitchFamily="18" charset="0"/>
              </a:rPr>
              <a:t>J. L. Santos and R. </a:t>
            </a:r>
            <a:r>
              <a:rPr lang="en-US" sz="1400" dirty="0" err="1">
                <a:latin typeface="Times New Roman" panose="02020603050405020304" pitchFamily="18" charset="0"/>
                <a:cs typeface="Times New Roman" panose="02020603050405020304" pitchFamily="18" charset="0"/>
              </a:rPr>
              <a:t>Kantola</a:t>
            </a:r>
            <a:r>
              <a:rPr lang="en-US" sz="1400" dirty="0">
                <a:latin typeface="Times New Roman" panose="02020603050405020304" pitchFamily="18" charset="0"/>
                <a:cs typeface="Times New Roman" panose="02020603050405020304" pitchFamily="18" charset="0"/>
              </a:rPr>
              <a:t>, "Transition to IPv6 with Realm Gateway 64," 2015 IEEE International Conference on Communications (ICC), 2015, pp. 5614-5620,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10.1109/ICC.2015.7249217.</a:t>
            </a:r>
          </a:p>
          <a:p>
            <a:pPr marL="342900" indent="-342900">
              <a:buFont typeface="+mj-lt"/>
              <a:buAutoNum type="arabicPeriod" startAt="6"/>
            </a:pPr>
            <a:r>
              <a:rPr lang="en-US" sz="1400" dirty="0" smtClean="0">
                <a:latin typeface="Times New Roman" panose="02020603050405020304" pitchFamily="18" charset="0"/>
                <a:cs typeface="Times New Roman" panose="02020603050405020304" pitchFamily="18" charset="0"/>
              </a:rPr>
              <a:t>IPv4 </a:t>
            </a:r>
            <a:r>
              <a:rPr lang="en-US" sz="1400" dirty="0">
                <a:latin typeface="Times New Roman" panose="02020603050405020304" pitchFamily="18" charset="0"/>
                <a:cs typeface="Times New Roman" panose="02020603050405020304" pitchFamily="18" charset="0"/>
              </a:rPr>
              <a:t>and IPv6 performance comparison in IPv6 LTE network, “</a:t>
            </a:r>
            <a:r>
              <a:rPr lang="en-US" sz="1400" dirty="0" err="1">
                <a:latin typeface="Times New Roman" panose="02020603050405020304" pitchFamily="18" charset="0"/>
                <a:cs typeface="Times New Roman" panose="02020603050405020304" pitchFamily="18" charset="0"/>
              </a:rPr>
              <a:t>Jonghwan</a:t>
            </a:r>
            <a:r>
              <a:rPr lang="en-US" sz="1400" dirty="0">
                <a:latin typeface="Times New Roman" panose="02020603050405020304" pitchFamily="18" charset="0"/>
                <a:cs typeface="Times New Roman" panose="02020603050405020304" pitchFamily="18" charset="0"/>
              </a:rPr>
              <a:t> Hyun; </a:t>
            </a:r>
            <a:r>
              <a:rPr lang="en-US" sz="1400" dirty="0" err="1">
                <a:latin typeface="Times New Roman" panose="02020603050405020304" pitchFamily="18" charset="0"/>
                <a:cs typeface="Times New Roman" panose="02020603050405020304" pitchFamily="18" charset="0"/>
              </a:rPr>
              <a:t>Jian</a:t>
            </a:r>
            <a:r>
              <a:rPr lang="en-US" sz="1400" dirty="0">
                <a:latin typeface="Times New Roman" panose="02020603050405020304" pitchFamily="18" charset="0"/>
                <a:cs typeface="Times New Roman" panose="02020603050405020304" pitchFamily="18" charset="0"/>
              </a:rPr>
              <a:t> Li; </a:t>
            </a:r>
            <a:r>
              <a:rPr lang="en-US" sz="1400" dirty="0" err="1">
                <a:latin typeface="Times New Roman" panose="02020603050405020304" pitchFamily="18" charset="0"/>
                <a:cs typeface="Times New Roman" panose="02020603050405020304" pitchFamily="18" charset="0"/>
              </a:rPr>
              <a:t>Hwankuk</a:t>
            </a:r>
            <a:r>
              <a:rPr lang="en-US" sz="1400" dirty="0">
                <a:latin typeface="Times New Roman" panose="02020603050405020304" pitchFamily="18" charset="0"/>
                <a:cs typeface="Times New Roman" panose="02020603050405020304" pitchFamily="18" charset="0"/>
              </a:rPr>
              <a:t> Kim; Jae-</a:t>
            </a:r>
            <a:r>
              <a:rPr lang="en-US" sz="1400" dirty="0" err="1">
                <a:latin typeface="Times New Roman" panose="02020603050405020304" pitchFamily="18" charset="0"/>
                <a:cs typeface="Times New Roman" panose="02020603050405020304" pitchFamily="18" charset="0"/>
              </a:rPr>
              <a:t>Hyoung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Yoo</a:t>
            </a:r>
            <a:r>
              <a:rPr lang="en-US" sz="1400" dirty="0">
                <a:latin typeface="Times New Roman" panose="02020603050405020304" pitchFamily="18" charset="0"/>
                <a:cs typeface="Times New Roman" panose="02020603050405020304" pitchFamily="18" charset="0"/>
              </a:rPr>
              <a:t>; James Won-Ki Hong” 2015 17th Asia-Pacific Network Operations and Management Symposium (APNOMS</a:t>
            </a:r>
            <a:r>
              <a:rPr lang="en-US" sz="1400" dirty="0" smtClean="0">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10.1109/APNOMS.2015.7275417</a:t>
            </a: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sz="1400" dirty="0" err="1">
                <a:latin typeface="Times New Roman" panose="02020603050405020304" pitchFamily="18" charset="0"/>
                <a:cs typeface="Times New Roman" panose="02020603050405020304" pitchFamily="18" charset="0"/>
              </a:rPr>
              <a:t>Ummi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Suraya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Shaharuddin</a:t>
            </a:r>
            <a:r>
              <a:rPr lang="en-US" sz="1400" dirty="0">
                <a:latin typeface="Times New Roman" panose="02020603050405020304" pitchFamily="18" charset="0"/>
                <a:cs typeface="Times New Roman" panose="02020603050405020304" pitchFamily="18" charset="0"/>
              </a:rPr>
              <a:t>, R. </a:t>
            </a:r>
            <a:r>
              <a:rPr lang="en-US" sz="1400" dirty="0" err="1">
                <a:latin typeface="Times New Roman" panose="02020603050405020304" pitchFamily="18" charset="0"/>
                <a:cs typeface="Times New Roman" panose="02020603050405020304" pitchFamily="18" charset="0"/>
              </a:rPr>
              <a:t>Ab</a:t>
            </a:r>
            <a:r>
              <a:rPr lang="en-US" sz="1400" dirty="0">
                <a:latin typeface="Times New Roman" panose="02020603050405020304" pitchFamily="18" charset="0"/>
                <a:cs typeface="Times New Roman" panose="02020603050405020304" pitchFamily="18" charset="0"/>
              </a:rPr>
              <a:t> Rahman, M. </a:t>
            </a:r>
            <a:r>
              <a:rPr lang="en-US" sz="1400" dirty="0" err="1">
                <a:latin typeface="Times New Roman" panose="02020603050405020304" pitchFamily="18" charset="0"/>
                <a:cs typeface="Times New Roman" panose="02020603050405020304" pitchFamily="18" charset="0"/>
              </a:rPr>
              <a:t>Kassim</a:t>
            </a:r>
            <a:r>
              <a:rPr lang="en-US" sz="1400" dirty="0">
                <a:latin typeface="Times New Roman" panose="02020603050405020304" pitchFamily="18" charset="0"/>
                <a:cs typeface="Times New Roman" panose="02020603050405020304" pitchFamily="18" charset="0"/>
              </a:rPr>
              <a:t> and M. I. </a:t>
            </a:r>
            <a:r>
              <a:rPr lang="en-US" sz="1400" dirty="0" err="1">
                <a:latin typeface="Times New Roman" panose="02020603050405020304" pitchFamily="18" charset="0"/>
                <a:cs typeface="Times New Roman" panose="02020603050405020304" pitchFamily="18" charset="0"/>
              </a:rPr>
              <a:t>Yusof</a:t>
            </a:r>
            <a:r>
              <a:rPr lang="en-US" sz="1400" dirty="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10.1109/ICSEngT.2016.7849613.</a:t>
            </a:r>
          </a:p>
          <a:p>
            <a:pPr marL="342900" indent="-342900">
              <a:buFont typeface="+mj-lt"/>
              <a:buAutoNum type="arabicPeriod" startAt="6"/>
            </a:pPr>
            <a:r>
              <a:rPr lang="en-US" sz="1400" dirty="0">
                <a:latin typeface="Times New Roman" panose="02020603050405020304" pitchFamily="18" charset="0"/>
                <a:cs typeface="Times New Roman" panose="02020603050405020304" pitchFamily="18" charset="0"/>
              </a:rPr>
              <a:t>R. K. CV and H. </a:t>
            </a:r>
            <a:r>
              <a:rPr lang="en-US" sz="1400" dirty="0" err="1">
                <a:latin typeface="Times New Roman" panose="02020603050405020304" pitchFamily="18" charset="0"/>
                <a:cs typeface="Times New Roman" panose="02020603050405020304" pitchFamily="18" charset="0"/>
              </a:rPr>
              <a:t>Goyal</a:t>
            </a:r>
            <a:r>
              <a:rPr lang="en-US" sz="1400" dirty="0">
                <a:latin typeface="Times New Roman" panose="02020603050405020304" pitchFamily="18" charset="0"/>
                <a:cs typeface="Times New Roman" panose="02020603050405020304" pitchFamily="18" charset="0"/>
              </a:rPr>
              <a:t>, "IPv4 to IPv6 Migration and Performance Analysis using GNS3 and </a:t>
            </a:r>
            <a:r>
              <a:rPr lang="en-US" sz="1400" dirty="0" err="1">
                <a:latin typeface="Times New Roman" panose="02020603050405020304" pitchFamily="18" charset="0"/>
                <a:cs typeface="Times New Roman" panose="02020603050405020304" pitchFamily="18" charset="0"/>
              </a:rPr>
              <a:t>Wireshark</a:t>
            </a:r>
            <a:r>
              <a:rPr lang="en-US" sz="1400" dirty="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400" dirty="0" err="1">
                <a:latin typeface="Times New Roman" panose="02020603050405020304" pitchFamily="18" charset="0"/>
                <a:cs typeface="Times New Roman" panose="02020603050405020304" pitchFamily="18" charset="0"/>
              </a:rPr>
              <a:t>ViTECoN</a:t>
            </a:r>
            <a:r>
              <a:rPr lang="en-US" sz="1400" dirty="0">
                <a:latin typeface="Times New Roman" panose="02020603050405020304" pitchFamily="18" charset="0"/>
                <a:cs typeface="Times New Roman" panose="02020603050405020304" pitchFamily="18" charset="0"/>
              </a:rPr>
              <a:t>), 2019, pp. 1-6,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10.1109/ViTECoN.2019.8899746.</a:t>
            </a: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a:p>
        </p:txBody>
      </p:sp>
    </p:spTree>
    <p:extLst>
      <p:ext uri="{BB962C8B-B14F-4D97-AF65-F5344CB8AC3E}">
        <p14:creationId xmlns:p14="http://schemas.microsoft.com/office/powerpoint/2010/main" val="263841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946150"/>
            <a:ext cx="8229600" cy="5410200"/>
          </a:xfrm>
        </p:spPr>
        <p:txBody>
          <a:bodyPr>
            <a:normAutofit/>
          </a:bodyPr>
          <a:lstStyle/>
          <a:p>
            <a:endParaRPr lang="en-US" dirty="0"/>
          </a:p>
          <a:p>
            <a:endParaRPr lang="en-US" sz="1500" dirty="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IPv6</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Not only is the transition, integration of IPv6 is also required into the existing networks.</a:t>
            </a: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91587842"/>
              </p:ext>
            </p:extLst>
          </p:nvPr>
        </p:nvGraphicFramePr>
        <p:xfrm>
          <a:off x="685800" y="1600200"/>
          <a:ext cx="7848600" cy="420624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935480">
                  <a:extLst>
                    <a:ext uri="{9D8B030D-6E8A-4147-A177-3AD203B41FA5}">
                      <a16:colId xmlns:a16="http://schemas.microsoft.com/office/drawing/2014/main" xmlns=""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Implementation and Test of PMIPv6 Dual Stack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Fei</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Ren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Huachun</a:t>
                      </a: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Zhou</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F. </a:t>
                      </a:r>
                      <a:r>
                        <a:rPr lang="en-US" sz="1200" dirty="0" err="1">
                          <a:latin typeface="Times New Roman" panose="02020603050405020304" pitchFamily="18" charset="0"/>
                          <a:cs typeface="Times New Roman" panose="02020603050405020304" pitchFamily="18" charset="0"/>
                        </a:rPr>
                        <a:t>Ren</a:t>
                      </a:r>
                      <a:r>
                        <a:rPr lang="en-US" sz="1200" dirty="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doi: 10.1109/IMIS.2012.67.</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Proxy Mobile IPv6 Dual Stack, which is easy, dynamic, scalable, and manageable, enabling the integration of IPv4 and IPv6</a:t>
                      </a:r>
                      <a:r>
                        <a:rPr lang="en-US" sz="1600" b="0" i="0" kern="1200" dirty="0">
                          <a:solidFill>
                            <a:schemeClr val="dk1"/>
                          </a:solidFill>
                          <a:effectLst/>
                          <a:latin typeface="+mn-lt"/>
                          <a:ea typeface="+mn-ea"/>
                          <a:cs typeface="+mn-cs"/>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Proxy Mobile IPv6 Dual Stack technology allows mobile node which supports dual stack protocol to communicate through IPv6 or IPv4 network and resolves the problem of migrating from IPv4 to IPv6.</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Proxy Mobile IPv6 Dual Stack technology does not introduce more delay by expanding relevant models.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
        <p:nvSpPr>
          <p:cNvPr id="8" name="Title 1"/>
          <p:cNvSpPr>
            <a:spLocks noGrp="1"/>
          </p:cNvSpPr>
          <p:nvPr>
            <p:ph type="title"/>
          </p:nvPr>
        </p:nvSpPr>
        <p:spPr>
          <a:xfrm>
            <a:off x="457200" y="274638"/>
            <a:ext cx="8229600" cy="1143000"/>
          </a:xfrm>
          <a:solidFill>
            <a:srgbClr val="0000FF"/>
          </a:solidFill>
        </p:spPr>
        <p:txBody>
          <a:bodyPr/>
          <a:lstStyle/>
          <a:p>
            <a:r>
              <a:rPr lang="en-US" b="1" dirty="0">
                <a:solidFill>
                  <a:schemeClr val="bg1"/>
                </a:solidFill>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691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8197499"/>
              </p:ext>
            </p:extLst>
          </p:nvPr>
        </p:nvGraphicFramePr>
        <p:xfrm>
          <a:off x="685800" y="381000"/>
          <a:ext cx="7848600" cy="57150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935480">
                  <a:extLst>
                    <a:ext uri="{9D8B030D-6E8A-4147-A177-3AD203B41FA5}">
                      <a16:colId xmlns:a16="http://schemas.microsoft.com/office/drawing/2014/main" xmlns="" val="20004"/>
                    </a:ext>
                  </a:extLst>
                </a:gridCol>
              </a:tblGrid>
              <a:tr h="1078302">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4636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The NAT64/DNS64 tool suite for IPv6 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Marcelo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Bagnulo</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Alberto Garcia-Martinez</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Iljitsch</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Van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Beijnum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 </a:t>
                      </a:r>
                      <a:r>
                        <a:rPr lang="en-US" sz="1200" dirty="0" err="1">
                          <a:latin typeface="Times New Roman" panose="02020603050405020304" pitchFamily="18" charset="0"/>
                          <a:cs typeface="Times New Roman" panose="02020603050405020304" pitchFamily="18" charset="0"/>
                        </a:rPr>
                        <a:t>Bagnulo</a:t>
                      </a:r>
                      <a:r>
                        <a:rPr lang="en-US" sz="1200" dirty="0">
                          <a:latin typeface="Times New Roman" panose="02020603050405020304" pitchFamily="18" charset="0"/>
                          <a:cs typeface="Times New Roman" panose="02020603050405020304" pitchFamily="18" charset="0"/>
                        </a:rPr>
                        <a:t>, A. Garcia-Martinez and I. V. </a:t>
                      </a:r>
                      <a:r>
                        <a:rPr lang="en-US" sz="1200" dirty="0" err="1">
                          <a:latin typeface="Times New Roman" panose="02020603050405020304" pitchFamily="18" charset="0"/>
                          <a:cs typeface="Times New Roman" panose="02020603050405020304" pitchFamily="18" charset="0"/>
                        </a:rPr>
                        <a:t>Beijnum</a:t>
                      </a:r>
                      <a:r>
                        <a:rPr lang="en-US" sz="1200" dirty="0">
                          <a:latin typeface="Times New Roman" panose="02020603050405020304" pitchFamily="18" charset="0"/>
                          <a:cs typeface="Times New Roman" panose="02020603050405020304" pitchFamily="18" charset="0"/>
                        </a:rPr>
                        <a:t>, "The NAT64/DNS64 tool suite for IPv6 transition," in IEEE Communications Magazine, vol. 50, no. 7, pp. 177-183, July 2012, doi: 10.1109/MCOM.2012.6231295.</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NAT64 (NAT-Network Address Translation)translates IPv6 packets into IPv4 packets and vice versa.</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Binding Information</a:t>
                      </a:r>
                      <a:r>
                        <a:rPr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 Base,</a:t>
                      </a:r>
                    </a:p>
                    <a:p>
                      <a:r>
                        <a:rPr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Session Table,</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DNS64 synthesizes AAAA resource records (AAAA RRs) from A resource records (A RRs)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DNS64/NAT64 manages explicitly only communications initiated from the IPv6 side. </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DNS64 is a full-fledged architectural component that is part of a DNS resolver, As such, it does not need to transparently intercept DNS queries. DNS64/NAT64 uses by default the Well-Known Prefix that allows having a globally valid IPv6 representation of an IPv4 address.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6855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78642374"/>
              </p:ext>
            </p:extLst>
          </p:nvPr>
        </p:nvGraphicFramePr>
        <p:xfrm>
          <a:off x="609600" y="1295400"/>
          <a:ext cx="7848600" cy="393192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935480">
                  <a:extLst>
                    <a:ext uri="{9D8B030D-6E8A-4147-A177-3AD203B41FA5}">
                      <a16:colId xmlns:a16="http://schemas.microsoft.com/office/drawing/2014/main" xmlns=""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Measuring TCP connection establishment times of dual-stacked web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a:solidFill>
                            <a:schemeClr val="dk1"/>
                          </a:solidFill>
                          <a:effectLst/>
                          <a:latin typeface="Times New Roman" panose="02020603050405020304" pitchFamily="18" charset="0"/>
                          <a:ea typeface="+mn-ea"/>
                          <a:cs typeface="Times New Roman" panose="02020603050405020304" pitchFamily="18" charset="0"/>
                        </a:rPr>
                        <a:t>Vaibhav Bajpai</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 Bajpai and J. Schönwälder, "Measuring TCP connection establishment times of dual-stacked web services," Proceedings of the 9th International Conference on Network and Service Management (CNSM 2013), 2013, pp. 130-133, doi: 10.1109/CNSM.2013.6727822.</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happy program, a simple TCP happy eyeballs probing tool, is the implementation of metric.</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Connection establishment times over IPv6 were higher.</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56825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73585164"/>
              </p:ext>
            </p:extLst>
          </p:nvPr>
        </p:nvGraphicFramePr>
        <p:xfrm>
          <a:off x="609600" y="1143000"/>
          <a:ext cx="7848600" cy="420624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935480">
                  <a:extLst>
                    <a:ext uri="{9D8B030D-6E8A-4147-A177-3AD203B41FA5}">
                      <a16:colId xmlns:a16="http://schemas.microsoft.com/office/drawing/2014/main" xmlns=""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Performance analysis of Mobile IPv6 support for Dual Stack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Bruno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Faria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Eduardo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Souto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 </a:t>
                      </a:r>
                      <a:r>
                        <a:rPr lang="en-US" sz="1200" dirty="0" err="1">
                          <a:latin typeface="Times New Roman" panose="02020603050405020304" pitchFamily="18" charset="0"/>
                          <a:cs typeface="Times New Roman" panose="02020603050405020304" pitchFamily="18" charset="0"/>
                        </a:rPr>
                        <a:t>Faria</a:t>
                      </a:r>
                      <a:r>
                        <a:rPr lang="en-US" sz="1200" dirty="0">
                          <a:latin typeface="Times New Roman" panose="02020603050405020304" pitchFamily="18" charset="0"/>
                          <a:cs typeface="Times New Roman" panose="02020603050405020304" pitchFamily="18" charset="0"/>
                        </a:rPr>
                        <a:t> and E. </a:t>
                      </a:r>
                      <a:r>
                        <a:rPr lang="en-US" sz="1200" dirty="0" err="1">
                          <a:latin typeface="Times New Roman" panose="02020603050405020304" pitchFamily="18" charset="0"/>
                          <a:cs typeface="Times New Roman" panose="02020603050405020304" pitchFamily="18" charset="0"/>
                        </a:rPr>
                        <a:t>Souto</a:t>
                      </a:r>
                      <a:r>
                        <a:rPr lang="en-US" sz="1200" dirty="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doi: 10.1109/AICCSA.2014.7073184.</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Dual Stack Mobile IPv6 as a mobility management solution for dual stack nodes to roam between different IPv4 and IPv6 networks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Performance metrics as binding management signaling cost, session disruption time, average packet loss and packet delivery cost were carefully derived according to handoff scenarios, user mobility and traffic patterns</a:t>
                      </a:r>
                      <a:r>
                        <a:rPr lang="en-US" sz="1800" b="0" i="0" kern="1200" dirty="0">
                          <a:solidFill>
                            <a:schemeClr val="dk1"/>
                          </a:solidFill>
                          <a:effectLst/>
                          <a:latin typeface="+mn-lt"/>
                          <a:ea typeface="+mn-ea"/>
                          <a:cs typeface="+mn-cs"/>
                        </a:rPr>
                        <a:t>. </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3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64915042"/>
              </p:ext>
            </p:extLst>
          </p:nvPr>
        </p:nvGraphicFramePr>
        <p:xfrm>
          <a:off x="533400" y="304800"/>
          <a:ext cx="7848600" cy="59436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935480">
                  <a:extLst>
                    <a:ext uri="{9D8B030D-6E8A-4147-A177-3AD203B41FA5}">
                      <a16:colId xmlns:a16="http://schemas.microsoft.com/office/drawing/2014/main" xmlns="" val="20004"/>
                    </a:ext>
                  </a:extLst>
                </a:gridCol>
              </a:tblGrid>
              <a:tr h="1102701">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4840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Security threats for IPv6 transition strategies</a:t>
                      </a:r>
                    </a:p>
                  </a:txBody>
                  <a:tcPr/>
                </a:tc>
                <a:tc>
                  <a:txBody>
                    <a:bodyPr/>
                    <a:lstStyle/>
                    <a:p>
                      <a:r>
                        <a:rPr lang="en-US" sz="1600" u="none" dirty="0">
                          <a:latin typeface="Times New Roman" panose="02020603050405020304" pitchFamily="18" charset="0"/>
                          <a:cs typeface="Times New Roman" panose="02020603050405020304" pitchFamily="18" charset="0"/>
                        </a:rPr>
                        <a:t>PDF</a:t>
                      </a:r>
                    </a:p>
                    <a:p>
                      <a:r>
                        <a:rPr lang="en-US" sz="1600" u="none" dirty="0">
                          <a:latin typeface="Times New Roman" panose="02020603050405020304" pitchFamily="18" charset="0"/>
                          <a:cs typeface="Times New Roman" panose="02020603050405020304" pitchFamily="18" charset="0"/>
                        </a:rPr>
                        <a:t>Amjed Sid Ahmed; </a:t>
                      </a:r>
                      <a:r>
                        <a:rPr lang="en-US" sz="1600" u="none" dirty="0" err="1">
                          <a:latin typeface="Times New Roman" panose="02020603050405020304" pitchFamily="18" charset="0"/>
                          <a:cs typeface="Times New Roman" panose="02020603050405020304" pitchFamily="18" charset="0"/>
                        </a:rPr>
                        <a:t>Rosilah</a:t>
                      </a:r>
                      <a:r>
                        <a:rPr lang="en-US" sz="1600" u="none" dirty="0">
                          <a:latin typeface="Times New Roman" panose="02020603050405020304" pitchFamily="18" charset="0"/>
                          <a:cs typeface="Times New Roman" panose="02020603050405020304" pitchFamily="18" charset="0"/>
                        </a:rPr>
                        <a:t> Hassan; Nur Effendy Othman</a:t>
                      </a:r>
                    </a:p>
                  </a:txBody>
                  <a:tcPr/>
                </a:tc>
                <a:tc>
                  <a:txBody>
                    <a:bodyPr/>
                    <a:lstStyle/>
                    <a:p>
                      <a:r>
                        <a:rPr lang="en-US" sz="1200" dirty="0">
                          <a:latin typeface="Times New Roman" panose="02020603050405020304" pitchFamily="18" charset="0"/>
                          <a:cs typeface="Times New Roman" panose="02020603050405020304" pitchFamily="18" charset="0"/>
                        </a:rPr>
                        <a:t>Security threats for IPv6 transition strategies , “PDF</a:t>
                      </a:r>
                    </a:p>
                    <a:p>
                      <a:r>
                        <a:rPr lang="en-US" sz="1200" dirty="0">
                          <a:latin typeface="Times New Roman" panose="02020603050405020304" pitchFamily="18" charset="0"/>
                          <a:cs typeface="Times New Roman" panose="02020603050405020304" pitchFamily="18" charset="0"/>
                        </a:rPr>
                        <a:t>Amjed Sid Ahmed; </a:t>
                      </a:r>
                      <a:r>
                        <a:rPr lang="en-US" sz="1200" dirty="0" err="1">
                          <a:latin typeface="Times New Roman" panose="02020603050405020304" pitchFamily="18" charset="0"/>
                          <a:cs typeface="Times New Roman" panose="02020603050405020304" pitchFamily="18" charset="0"/>
                        </a:rPr>
                        <a:t>Rosilah</a:t>
                      </a:r>
                      <a:r>
                        <a:rPr lang="en-US" sz="1200" dirty="0">
                          <a:latin typeface="Times New Roman" panose="02020603050405020304" pitchFamily="18" charset="0"/>
                          <a:cs typeface="Times New Roman" panose="02020603050405020304" pitchFamily="18" charset="0"/>
                        </a:rPr>
                        <a:t> Hassan; Nur Effendy Othman “ ,</a:t>
                      </a:r>
                    </a:p>
                    <a:p>
                      <a:r>
                        <a:rPr lang="en-US" sz="1200" dirty="0">
                          <a:latin typeface="Times New Roman" panose="02020603050405020304" pitchFamily="18" charset="0"/>
                          <a:cs typeface="Times New Roman" panose="02020603050405020304" pitchFamily="18" charset="0"/>
                        </a:rPr>
                        <a:t>2014 4th International Conference on Engineering Technology and </a:t>
                      </a:r>
                      <a:r>
                        <a:rPr lang="en-US" sz="1200" dirty="0" err="1">
                          <a:latin typeface="Times New Roman" panose="02020603050405020304" pitchFamily="18" charset="0"/>
                          <a:cs typeface="Times New Roman" panose="02020603050405020304" pitchFamily="18" charset="0"/>
                        </a:rPr>
                        <a:t>Technopreneuship</a:t>
                      </a:r>
                      <a:r>
                        <a:rPr lang="en-US" sz="1200" dirty="0">
                          <a:latin typeface="Times New Roman" panose="02020603050405020304" pitchFamily="18" charset="0"/>
                          <a:cs typeface="Times New Roman" panose="02020603050405020304" pitchFamily="18" charset="0"/>
                        </a:rPr>
                        <a:t> (ICE2T) , DOI: 10.1109/ICE2T.2014.7006224 </a:t>
                      </a:r>
                    </a:p>
                  </a:txBody>
                  <a:tcPr/>
                </a:tc>
                <a:tc>
                  <a:txBody>
                    <a:bodyPr/>
                    <a:lstStyle/>
                    <a:p>
                      <a:r>
                        <a:rPr lang="en-US" sz="1600" dirty="0" smtClean="0">
                          <a:latin typeface="Times New Roman" panose="02020603050405020304" pitchFamily="18" charset="0"/>
                          <a:cs typeface="Times New Roman" panose="02020603050405020304" pitchFamily="18" charset="0"/>
                        </a:rPr>
                        <a:t>Dual Stack Mechanism,</a:t>
                      </a:r>
                    </a:p>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Tunneling IP/TCP/UDP protocol field translation.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IPv6 transitioning mechanisms, explaining how do they work and discuss the security threats that each mechanism could face. We found that every transition technique between IPv4 and IPv6 entails some security threat.</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6420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latin typeface="Times New Roman" pitchFamily="18" charset="0"/>
                <a:cs typeface="Times New Roman" pitchFamily="18" charset="0"/>
              </a:rPr>
              <a:t>17-Aug-21</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13492852"/>
              </p:ext>
            </p:extLst>
          </p:nvPr>
        </p:nvGraphicFramePr>
        <p:xfrm>
          <a:off x="1066800" y="1066800"/>
          <a:ext cx="7391400" cy="429768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xmlns="" val="20000"/>
                    </a:ext>
                  </a:extLst>
                </a:gridCol>
                <a:gridCol w="1478280">
                  <a:extLst>
                    <a:ext uri="{9D8B030D-6E8A-4147-A177-3AD203B41FA5}">
                      <a16:colId xmlns:a16="http://schemas.microsoft.com/office/drawing/2014/main" xmlns="" val="20001"/>
                    </a:ext>
                  </a:extLst>
                </a:gridCol>
                <a:gridCol w="1506172">
                  <a:extLst>
                    <a:ext uri="{9D8B030D-6E8A-4147-A177-3AD203B41FA5}">
                      <a16:colId xmlns:a16="http://schemas.microsoft.com/office/drawing/2014/main" xmlns="" val="20002"/>
                    </a:ext>
                  </a:extLst>
                </a:gridCol>
                <a:gridCol w="1450388">
                  <a:extLst>
                    <a:ext uri="{9D8B030D-6E8A-4147-A177-3AD203B41FA5}">
                      <a16:colId xmlns:a16="http://schemas.microsoft.com/office/drawing/2014/main" xmlns="" val="20003"/>
                    </a:ext>
                  </a:extLst>
                </a:gridCol>
                <a:gridCol w="1478280">
                  <a:extLst>
                    <a:ext uri="{9D8B030D-6E8A-4147-A177-3AD203B41FA5}">
                      <a16:colId xmlns:a16="http://schemas.microsoft.com/office/drawing/2014/main" xmlns="" val="20004"/>
                    </a:ext>
                  </a:extLst>
                </a:gridCol>
              </a:tblGrid>
              <a:tr h="655597">
                <a:tc>
                  <a:txBody>
                    <a:bodyPr/>
                    <a:lstStyle/>
                    <a:p>
                      <a:r>
                        <a:rPr lang="en-US" dirty="0"/>
                        <a:t>Title</a:t>
                      </a:r>
                    </a:p>
                  </a:txBody>
                  <a:tcPr/>
                </a:tc>
                <a:tc>
                  <a:txBody>
                    <a:bodyPr/>
                    <a:lstStyle/>
                    <a:p>
                      <a:r>
                        <a:rPr lang="en-US" dirty="0"/>
                        <a:t>Author Name</a:t>
                      </a:r>
                    </a:p>
                  </a:txBody>
                  <a:tcPr/>
                </a:tc>
                <a:tc>
                  <a:txBody>
                    <a:bodyPr/>
                    <a:lstStyle/>
                    <a:p>
                      <a:r>
                        <a:rPr lang="en-US" sz="2000" dirty="0"/>
                        <a:t>Citation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Algorithms/Techniques</a:t>
                      </a:r>
                      <a:r>
                        <a:rPr lang="en-US" baseline="0" dirty="0"/>
                        <a:t> </a:t>
                      </a:r>
                      <a:endParaRPr lang="en-US" dirty="0"/>
                    </a:p>
                    <a:p>
                      <a:endParaRPr lang="en-US" dirty="0"/>
                    </a:p>
                  </a:txBody>
                  <a:tcPr/>
                </a:tc>
                <a:tc>
                  <a:txBody>
                    <a:bodyPr/>
                    <a:lstStyle/>
                    <a:p>
                      <a:r>
                        <a:rPr lang="en-US" dirty="0"/>
                        <a:t>Conclusion</a:t>
                      </a:r>
                    </a:p>
                  </a:txBody>
                  <a:tcPr/>
                </a:tc>
                <a:extLst>
                  <a:ext uri="{0D108BD9-81ED-4DB2-BD59-A6C34878D82A}">
                    <a16:rowId xmlns:a16="http://schemas.microsoft.com/office/drawing/2014/main" xmlns="" val="10000"/>
                  </a:ext>
                </a:extLst>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kern="1200" dirty="0">
                          <a:solidFill>
                            <a:schemeClr val="dk1"/>
                          </a:solidFill>
                          <a:effectLst/>
                          <a:latin typeface="Times New Roman" panose="02020603050405020304" pitchFamily="18" charset="0"/>
                          <a:ea typeface="+mn-ea"/>
                          <a:cs typeface="Times New Roman" panose="02020603050405020304" pitchFamily="18" charset="0"/>
                        </a:rPr>
                        <a:t>Migration to Ipv6 from IPV4 by dual stack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Aravind</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G.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Padmavathi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 </a:t>
                      </a:r>
                      <a:r>
                        <a:rPr lang="en-US" sz="1200" dirty="0" err="1">
                          <a:latin typeface="Times New Roman" panose="02020603050405020304" pitchFamily="18" charset="0"/>
                          <a:cs typeface="Times New Roman" panose="02020603050405020304" pitchFamily="18" charset="0"/>
                        </a:rPr>
                        <a:t>Aravind</a:t>
                      </a:r>
                      <a:r>
                        <a:rPr lang="en-US" sz="1200" dirty="0">
                          <a:latin typeface="Times New Roman" panose="02020603050405020304" pitchFamily="18" charset="0"/>
                          <a:cs typeface="Times New Roman" panose="02020603050405020304" pitchFamily="18" charset="0"/>
                        </a:rPr>
                        <a:t> and G. </a:t>
                      </a:r>
                      <a:r>
                        <a:rPr lang="en-US" sz="1200" dirty="0" err="1">
                          <a:latin typeface="Times New Roman" panose="02020603050405020304" pitchFamily="18" charset="0"/>
                          <a:cs typeface="Times New Roman" panose="02020603050405020304" pitchFamily="18" charset="0"/>
                        </a:rPr>
                        <a:t>Padmavathi</a:t>
                      </a:r>
                      <a:r>
                        <a:rPr lang="en-US" sz="1200" dirty="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doi: 10.1109/ICSTM.2015.7225398.</a:t>
                      </a:r>
                    </a:p>
                  </a:txBody>
                  <a:tcPr/>
                </a:tc>
                <a:tc>
                  <a:txBody>
                    <a:bodyPr/>
                    <a:lstStyle/>
                    <a:p>
                      <a:r>
                        <a:rPr lang="en-US" sz="1600" dirty="0">
                          <a:latin typeface="Times New Roman" panose="02020603050405020304" pitchFamily="18" charset="0"/>
                          <a:cs typeface="Times New Roman" panose="02020603050405020304" pitchFamily="18" charset="0"/>
                        </a:rPr>
                        <a:t>Dual Stack Protocol</a:t>
                      </a:r>
                      <a:br>
                        <a:rPr lang="en-US" sz="1600" dirty="0">
                          <a:latin typeface="Times New Roman" panose="02020603050405020304" pitchFamily="18" charset="0"/>
                          <a:cs typeface="Times New Roman" panose="02020603050405020304" pitchFamily="18" charset="0"/>
                        </a:rPr>
                      </a:b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 transferring of data from IPv4 network to IPv6 network in both static and dynamic routing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Dynamic IPv4 has least minimum &amp; average round trip delay and Dynamic IPv6 has least maximum round trip delay. </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82899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2425</Words>
  <Application>Microsoft Office PowerPoint</Application>
  <PresentationFormat>On-screen Show (4:3)</PresentationFormat>
  <Paragraphs>303</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CLIENT SERVER PROGRAMMING USING DUAL STACK (IPv4 and IPv6) HOST</vt:lpstr>
      <vt:lpstr>Presentation Outline</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Objectives</vt:lpstr>
      <vt:lpstr>Basic Architecture</vt:lpstr>
      <vt:lpstr>PowerPoint Presentation</vt:lpstr>
      <vt:lpstr>Tools Required</vt:lpstr>
      <vt:lpstr>Design Approach</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94</cp:revision>
  <dcterms:created xsi:type="dcterms:W3CDTF">2006-08-16T00:00:00Z</dcterms:created>
  <dcterms:modified xsi:type="dcterms:W3CDTF">2021-09-22T15:25:49Z</dcterms:modified>
</cp:coreProperties>
</file>