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70" r:id="rId2"/>
    <p:sldId id="256" r:id="rId3"/>
    <p:sldId id="257" r:id="rId4"/>
    <p:sldId id="258" r:id="rId5"/>
    <p:sldId id="275" r:id="rId6"/>
    <p:sldId id="276" r:id="rId7"/>
    <p:sldId id="277" r:id="rId8"/>
    <p:sldId id="278" r:id="rId9"/>
    <p:sldId id="279" r:id="rId10"/>
    <p:sldId id="280" r:id="rId11"/>
    <p:sldId id="272" r:id="rId12"/>
    <p:sldId id="274" r:id="rId13"/>
    <p:sldId id="259" r:id="rId14"/>
    <p:sldId id="281" r:id="rId15"/>
    <p:sldId id="273" r:id="rId16"/>
    <p:sldId id="260" r:id="rId17"/>
    <p:sldId id="282"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21-Sep-21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21-Sep-21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21-Sep-21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21-Sep-21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21-Sep-21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21-Sep-21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21-Sep-21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21-Sep-21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 </a:t>
                      </a:r>
                      <a:r>
                        <a:rPr lang="en-US" sz="1200" dirty="0" err="1" smtClean="0">
                          <a:latin typeface="Times New Roman" panose="02020603050405020304" pitchFamily="18" charset="0"/>
                          <a:cs typeface="Times New Roman" panose="02020603050405020304" pitchFamily="18" charset="0"/>
                        </a:rPr>
                        <a:t>Bagnulo</a:t>
                      </a:r>
                      <a:r>
                        <a:rPr lang="en-US" sz="1200" dirty="0" smtClean="0">
                          <a:latin typeface="Times New Roman" panose="02020603050405020304" pitchFamily="18" charset="0"/>
                          <a:cs typeface="Times New Roman" panose="02020603050405020304" pitchFamily="18" charset="0"/>
                        </a:rPr>
                        <a:t>, A. Garcia-Martinez and I. V. </a:t>
                      </a:r>
                      <a:r>
                        <a:rPr lang="en-US" sz="1200" dirty="0" err="1" smtClean="0">
                          <a:latin typeface="Times New Roman" panose="02020603050405020304" pitchFamily="18" charset="0"/>
                          <a:cs typeface="Times New Roman" panose="02020603050405020304" pitchFamily="18" charset="0"/>
                        </a:rPr>
                        <a:t>Beijnum</a:t>
                      </a:r>
                      <a:r>
                        <a:rPr lang="en-US" sz="1200" dirty="0" smtClean="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855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EAD64D-79FF-4795-84B6-68D804FD3CE2}"/>
              </a:ext>
            </a:extLst>
          </p:cNvPr>
          <p:cNvSpPr>
            <a:spLocks noGrp="1"/>
          </p:cNvSpPr>
          <p:nvPr>
            <p:ph idx="1"/>
          </p:nvPr>
        </p:nvSpPr>
        <p:spPr>
          <a:xfrm>
            <a:off x="152400" y="304800"/>
            <a:ext cx="8534400" cy="5821363"/>
          </a:xfrm>
        </p:spPr>
        <p:txBody>
          <a:bodyPr>
            <a:normAutofit/>
          </a:bodyPr>
          <a:lstStyle/>
          <a:p>
            <a:pPr indent="0" algn="just">
              <a:lnSpc>
                <a:spcPct val="115000"/>
              </a:lnSpc>
              <a:spcAft>
                <a:spcPts val="1000"/>
              </a:spcAft>
              <a:buNone/>
            </a:pP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15000"/>
              </a:lnSpc>
              <a:spcAft>
                <a:spcPts val="1000"/>
              </a:spcAft>
              <a:buNone/>
            </a:pPr>
            <a:r>
              <a:rPr lang="en-US" sz="1800" b="1" dirty="0">
                <a:effectLst/>
                <a:latin typeface="Calibri" panose="020F0502020204030204" pitchFamily="34" charset="0"/>
                <a:ea typeface="Times New Roman" panose="02020603050405020304" pitchFamily="18" charset="0"/>
              </a:rPr>
              <a:t>Implementation of IPv6/IPv4 Dual-Stack Transition Mechanism </a:t>
            </a:r>
            <a:r>
              <a:rPr lang="en-US" sz="1800" b="0" dirty="0">
                <a:effectLst/>
                <a:latin typeface="Times New Roman" panose="02020603050405020304" pitchFamily="18" charset="0"/>
                <a:ea typeface="Times New Roman" panose="02020603050405020304" pitchFamily="18" charset="0"/>
              </a:rPr>
              <a:t> </a:t>
            </a:r>
            <a:endParaRPr lang="en-US" sz="1800" b="0" dirty="0" smtClean="0">
              <a:effectLst/>
              <a:latin typeface="Times New Roman" panose="02020603050405020304" pitchFamily="18" charset="0"/>
              <a:ea typeface="Times New Roman" panose="02020603050405020304" pitchFamily="18" charset="0"/>
            </a:endParaRPr>
          </a:p>
          <a:p>
            <a:pPr indent="0" algn="just">
              <a:lnSpc>
                <a:spcPct val="115000"/>
              </a:lnSpc>
              <a:spcAft>
                <a:spcPts val="1000"/>
              </a:spcAft>
              <a:buNone/>
            </a:pPr>
            <a:endParaRPr lang="en-IN" sz="1800" b="1" dirty="0">
              <a:latin typeface="Times New Roman" panose="02020603050405020304" pitchFamily="18" charset="0"/>
              <a:ea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With the rapid development of Internet, IPv4 protocol can no longer meet the needs of users. This is mainly due to the limitations of IPv4 in terms of addresses, routing and security.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Correspondingly, IPv6 has the advantage of large address space, security, mobility, quality of service and so on. So IPv6 protocol has become the inevitable trend of network development. However IPv4 and IPv6 are incompatible protocols, so a solution to transition is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required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order to achieve smooth and stepwise transition, IETF recommends three kinds of transition mechanisms: dual stack, tunneling and translation technology.</a:t>
            </a:r>
          </a:p>
        </p:txBody>
      </p:sp>
      <p:sp>
        <p:nvSpPr>
          <p:cNvPr id="4" name="Date Placeholder 3">
            <a:extLst>
              <a:ext uri="{FF2B5EF4-FFF2-40B4-BE49-F238E27FC236}">
                <a16:creationId xmlns:a16="http://schemas.microsoft.com/office/drawing/2014/main" xmlns="" id="{BADA8D08-B442-46D6-9832-F441A832C6E4}"/>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A454B4D8-51F7-4013-A00C-8B62B65CE316}"/>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9007017B-9902-48CD-900F-A2DDA42BE803}"/>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2022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800" b="1" dirty="0"/>
              <a:t>IPv4 to IPv6 Migration and Performance Analysis using GNS3 and Wireshark </a:t>
            </a:r>
            <a:endParaRPr lang="en-US" sz="1800" b="1" dirty="0" smtClean="0"/>
          </a:p>
          <a:p>
            <a:endParaRPr lang="en-US" sz="1600" dirty="0" smtClean="0"/>
          </a:p>
          <a:p>
            <a:endParaRPr lang="en-US" sz="1600" dirty="0"/>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IPv4 protocol is not particularly efficient in its use of the available space, with many addresses being wasted. The internet authorities started to predict address exhaustion in the late </a:t>
            </a:r>
            <a:r>
              <a:rPr lang="en-US" sz="1600" dirty="0" smtClean="0">
                <a:latin typeface="Times New Roman" panose="02020603050405020304" pitchFamily="18" charset="0"/>
                <a:cs typeface="Times New Roman" panose="02020603050405020304" pitchFamily="18" charset="0"/>
              </a:rPr>
              <a:t>1980s </a:t>
            </a:r>
            <a:r>
              <a:rPr lang="en-US" sz="1600" dirty="0">
                <a:latin typeface="Times New Roman" panose="02020603050405020304" pitchFamily="18" charset="0"/>
                <a:cs typeface="Times New Roman" panose="02020603050405020304" pitchFamily="18" charset="0"/>
              </a:rPr>
              <a:t>and IPv6 was developed in the 1990s as the long-term solution</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Dual-Stack Transition Technique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IPv4 </a:t>
            </a:r>
            <a:r>
              <a:rPr lang="en-US" sz="1600" dirty="0">
                <a:latin typeface="Times New Roman" panose="02020603050405020304" pitchFamily="18" charset="0"/>
                <a:cs typeface="Times New Roman" panose="02020603050405020304" pitchFamily="18" charset="0"/>
              </a:rPr>
              <a:t>and IPv6 do not have to be an ‘either or’ decision. In a dual stack implementation, a network interface can have both an IPv4 and IPv6 address at the same time. It can </a:t>
            </a:r>
            <a:r>
              <a:rPr lang="en-US" sz="1600" dirty="0" smtClean="0">
                <a:latin typeface="Times New Roman" panose="02020603050405020304" pitchFamily="18" charset="0"/>
                <a:cs typeface="Times New Roman" panose="02020603050405020304" pitchFamily="18" charset="0"/>
              </a:rPr>
              <a:t>communicate </a:t>
            </a:r>
            <a:r>
              <a:rPr lang="en-US" sz="1600" dirty="0">
                <a:latin typeface="Times New Roman" panose="02020603050405020304" pitchFamily="18" charset="0"/>
                <a:cs typeface="Times New Roman" panose="02020603050405020304" pitchFamily="18" charset="0"/>
              </a:rPr>
              <a:t>using either of the protocol available</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Design and Configuration of the Dual-Stack Transition Technique </a:t>
            </a:r>
            <a:r>
              <a:rPr lang="en-US" sz="1600" dirty="0">
                <a:latin typeface="Times New Roman" panose="02020603050405020304" pitchFamily="18" charset="0"/>
                <a:cs typeface="Times New Roman" panose="02020603050405020304" pitchFamily="18" charset="0"/>
              </a:rPr>
              <a:t>Dual stack is designed to support both the IPv4 and IPv6 addresses on the same network interface, thereby allowing the data to transfer from IPv4 network to IPv6 network using both static and dynamic routing</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network consists of five routers, two Ethernet switches, and four end hosts. All router interfaces, as well as the hosts, have been configured with an IPv4 address as well as with an IPv6 address. The network can then communicate using either protocol.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67217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t>
            </a:r>
            <a:r>
              <a:rPr lang="en-US" sz="3600" b="1" dirty="0" smtClean="0">
                <a:solidFill>
                  <a:schemeClr val="bg1"/>
                </a:solidFill>
                <a:latin typeface="Times New Roman" panose="02020603050405020304" pitchFamily="18" charset="0"/>
                <a:cs typeface="Times New Roman" panose="02020603050405020304" pitchFamily="18" charset="0"/>
              </a:rPr>
              <a:t>Architecture</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Content Placeholder 6"/>
          <p:cNvSpPr>
            <a:spLocks noGrp="1"/>
          </p:cNvSpPr>
          <p:nvPr>
            <p:ph idx="1"/>
          </p:nvPr>
        </p:nvSpPr>
        <p:spPr/>
        <p:txBody>
          <a:bodyPr/>
          <a:lstStyle/>
          <a:p>
            <a:r>
              <a:rPr lang="en-US" sz="1600" dirty="0" smtClean="0">
                <a:latin typeface="Times New Roman" panose="02020603050405020304" pitchFamily="18" charset="0"/>
                <a:cs typeface="Times New Roman" panose="02020603050405020304" pitchFamily="18" charset="0"/>
              </a:rPr>
              <a:t>Three Hosts on LAN</a:t>
            </a:r>
          </a:p>
          <a:p>
            <a:pPr lvl="1"/>
            <a:r>
              <a:rPr lang="en-US" sz="1600" dirty="0" smtClean="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a:t>
            </a:r>
            <a:r>
              <a:rPr lang="en-IN" sz="1600" dirty="0" smtClean="0">
                <a:latin typeface="Times New Roman" panose="02020603050405020304" pitchFamily="18" charset="0"/>
                <a:cs typeface="Times New Roman" panose="02020603050405020304" pitchFamily="18" charset="0"/>
              </a:rPr>
              <a:t>IPv6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t>
            </a:r>
            <a:r>
              <a:rPr lang="en-IN" sz="1600" dirty="0" smtClean="0">
                <a:latin typeface="Times New Roman" panose="02020603050405020304" pitchFamily="18" charset="0"/>
                <a:cs typeface="Times New Roman" panose="02020603050405020304" pitchFamily="18" charset="0"/>
              </a:rPr>
              <a:t>ost </a:t>
            </a: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for NMIT seminar hall booking application (using IPv4</a:t>
            </a:r>
            <a:r>
              <a:rPr lang="en-IN" sz="1600" dirty="0" smtClean="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Second server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for application - NMIT IP IVR(interactive voice response)  system (using IPv6)</a:t>
            </a:r>
            <a:endParaRPr lang="en-US" sz="1600" dirty="0">
              <a:latin typeface="Times New Roman" panose="02020603050405020304" pitchFamily="18" charset="0"/>
              <a:cs typeface="Times New Roman" panose="02020603050405020304" pitchFamily="18" charset="0"/>
            </a:endParaRPr>
          </a:p>
          <a:p>
            <a:pPr marL="457200" lvl="1" indent="0">
              <a:buNone/>
            </a:pPr>
            <a:endParaRPr lang="en-US" dirty="0" smtClean="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a:t>
            </a:r>
            <a:r>
              <a:rPr lang="en-IN" sz="2000" dirty="0" smtClean="0"/>
              <a:t>Raspberry Pi </a:t>
            </a:r>
            <a:r>
              <a:rPr lang="en-IN" sz="2000" dirty="0"/>
              <a:t>board</a:t>
            </a:r>
            <a:endParaRPr lang="en-US" sz="2000" dirty="0"/>
          </a:p>
          <a:p>
            <a:endParaRPr lang="en-US" sz="2000" dirty="0" smtClean="0">
              <a:latin typeface="Times New Roman" panose="02020603050405020304" pitchFamily="18" charset="0"/>
              <a:cs typeface="Times New Roman" panose="02020603050405020304" pitchFamily="18" charset="0"/>
            </a:endParaRPr>
          </a:p>
          <a:p>
            <a:r>
              <a:rPr lang="en-IN" sz="2000" dirty="0"/>
              <a:t>C or </a:t>
            </a:r>
            <a:r>
              <a:rPr lang="en-IN" sz="2000" dirty="0" smtClean="0"/>
              <a:t>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endParaRPr lang="en-IN" sz="2000" dirty="0"/>
          </a:p>
          <a:p>
            <a:endParaRPr lang="en-IN" sz="2000" dirty="0" smtClean="0"/>
          </a:p>
          <a:p>
            <a:r>
              <a:rPr lang="en-IN" sz="2000" dirty="0" smtClean="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Tools Required</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908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751C6CAB-D118-4A59-A5FF-1BD87857B1F4}"/>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9" name="Rectangle 8">
            <a:extLst>
              <a:ext uri="{FF2B5EF4-FFF2-40B4-BE49-F238E27FC236}">
                <a16:creationId xmlns:a16="http://schemas.microsoft.com/office/drawing/2014/main" xmlns=""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a16="http://schemas.microsoft.com/office/drawing/2014/main" xmlns=""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xmlns=""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xmlns=""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xmlns=""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xmlns=""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xmlns=""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xmlns=""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xmlns=""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xmlns=""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Tools</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3400"/>
          </a:xfrm>
        </p:spPr>
        <p:txBody>
          <a:bodyPr>
            <a:normAutofit/>
          </a:bodyPr>
          <a:lstStyle/>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 gaps:</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programming on dual stack host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Dual stack host running two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programs</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VoIP,  udp)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a:latin typeface="Times New Roman" panose="02020603050405020304" pitchFamily="18" charset="0"/>
                <a:ea typeface="Calibri" panose="020F0502020204030204" pitchFamily="34" charset="0"/>
                <a:cs typeface="Times New Roman" panose="02020603050405020304" pitchFamily="18" charset="0"/>
              </a:rPr>
              <a:t>(data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application/TCP</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Both clients contacting dual stack host at the same time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Desktop/Laptop and Raspberry Pi boards will be used for establishing Communication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fontScale="25000" lnSpcReduction="20000"/>
          </a:bodyPr>
          <a:lstStyle/>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K. CV and H. Goyal, "IPv4 to IPv6 Migration and Performance Analysis using GNS3 and </a:t>
            </a:r>
            <a:r>
              <a:rPr lang="en-US" sz="560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Wireshark</a:t>
            </a: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2019 International Conference on Vision Towards Emerging Trends in Communication and Networking (ViTECoN)</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2019, pp. 1-6, doi: 10.1109/ViTECoN.2019.8899746</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Hyun, J. Li, H. Kim, J. Yoo and J. W. Hong, "IPv4 and IPv6 performance comparison in IPv6 </a:t>
            </a:r>
            <a:r>
              <a:rPr lang="en-US" sz="56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LTE network,"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2015 17th Asia-Pacific Network Operations and Management Symposium (APNOMS)</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2015, pp. 145-150, doi: 10.1109/APNOMS.2015.7275417.</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Aravind and G. Padmavathi, "Migration to Ipv6 from IPV4 by dual stack and tunneling techniques," </a:t>
            </a:r>
            <a:r>
              <a:rPr lang="en-US"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2015 International Conference on Smart Technologies and Management for Computing, Communication, Controls, Energy and Materials (ICSTM)</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2015, pp. 107-111, doi: 10.1109/ICSTM.2015.7225398.</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Hatim Mohamad tahir,</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Azman Taa</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Norshakinah Bt. Md. Nasir</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 Over IPv4 Using Dual Stack Transition Mechanism (DSTM) on 6iNet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Universiti Utara Malaysia, December 2014</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pP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Niranjan Ravi</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Muppidathi Saravanan A</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Manoranjan Periyasamy</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Niraj Prasad Bhatta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IPv6/IPv4 Dual-Stack Transition Mechanism</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Jain University, November 2014</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Gap Analysis/Drawbacks in Existing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05600" y="5867400"/>
            <a:ext cx="5562600" cy="2415381"/>
          </a:xfrm>
        </p:spPr>
        <p:txBody>
          <a:bodyPr>
            <a:normAutofit fontScale="47500" lnSpcReduction="20000"/>
          </a:bodyPr>
          <a:lstStyle/>
          <a:p>
            <a:pPr marL="0" indent="0">
              <a:lnSpc>
                <a:spcPct val="115000"/>
              </a:lnSpc>
              <a:spcAft>
                <a:spcPts val="1000"/>
              </a:spcAft>
              <a:buNone/>
            </a:pPr>
            <a:endParaRPr lang="en-US" sz="19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900" b="1" dirty="0" smtClean="0">
                <a:effectLst/>
                <a:latin typeface="Times New Roman" panose="02020603050405020304" pitchFamily="18" charset="0"/>
                <a:ea typeface="Calibri" panose="020F0502020204030204" pitchFamily="34" charset="0"/>
                <a:cs typeface="Times New Roman" panose="02020603050405020304" pitchFamily="18" charset="0"/>
              </a:rPr>
              <a:t>Implementation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of IPv6 Over IPv4 Using Dual Stack Transition Mechanism (DSTM) on 6iNet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latin typeface="Times New Roman" panose="02020603050405020304" pitchFamily="18" charset="0"/>
                <a:ea typeface="Calibri" panose="020F0502020204030204" pitchFamily="34" charset="0"/>
                <a:cs typeface="Times New Roman" panose="02020603050405020304" pitchFamily="18" charset="0"/>
              </a:rPr>
              <a:t/>
            </a:r>
            <a:br>
              <a:rPr lang="en-US" sz="1900" dirty="0">
                <a:latin typeface="Times New Roman" panose="02020603050405020304" pitchFamily="18" charset="0"/>
                <a:ea typeface="Calibri" panose="020F0502020204030204" pitchFamily="34" charset="0"/>
                <a:cs typeface="Times New Roman" panose="02020603050405020304" pitchFamily="18" charset="0"/>
              </a:rPr>
            </a:b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Moving from Internet Protocol version Four (IPv4) to Internet Protocol version six (IPv6) is not straightforward because IPv4 and IPv6 are incompatible protocols</a:t>
            </a:r>
            <a: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To enable the smooth integration between IPv4 and IPv6, several transition mechanisms have been proposed by IETF IPng Transition Working Group (NGTrans). One of them is Dual Stack Transition Mechanism (DSTM).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he DSTM architecture is consist of three (3) parts. They are the client (using FreeBSD and Linux as an operating system), the server and the DSTM gateway or called tunnel end-point router (TEP).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smtClean="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 </a:t>
                      </a:r>
                      <a:r>
                        <a:rPr lang="en-US" sz="1200" dirty="0" err="1" smtClean="0">
                          <a:latin typeface="Times New Roman" panose="02020603050405020304" pitchFamily="18" charset="0"/>
                          <a:cs typeface="Times New Roman" panose="02020603050405020304" pitchFamily="18" charset="0"/>
                        </a:rPr>
                        <a:t>Aravind</a:t>
                      </a:r>
                      <a:r>
                        <a:rPr lang="en-US" sz="1200" dirty="0" smtClean="0">
                          <a:latin typeface="Times New Roman" panose="02020603050405020304" pitchFamily="18" charset="0"/>
                          <a:cs typeface="Times New Roman" panose="02020603050405020304" pitchFamily="18" charset="0"/>
                        </a:rPr>
                        <a:t> and G. </a:t>
                      </a:r>
                      <a:r>
                        <a:rPr lang="en-US" sz="1200" dirty="0" err="1" smtClean="0">
                          <a:latin typeface="Times New Roman" panose="02020603050405020304" pitchFamily="18" charset="0"/>
                          <a:cs typeface="Times New Roman" panose="02020603050405020304" pitchFamily="18" charset="0"/>
                        </a:rPr>
                        <a:t>Padmavathi</a:t>
                      </a:r>
                      <a:r>
                        <a:rPr lang="en-US" sz="1200" dirty="0" smtClean="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Dual Stack Protocol</a:t>
                      </a:r>
                      <a:br>
                        <a:rPr lang="en-US" sz="1600" dirty="0" smtClean="0">
                          <a:latin typeface="Times New Roman" panose="02020603050405020304" pitchFamily="18" charset="0"/>
                          <a:cs typeface="Times New Roman" panose="02020603050405020304" pitchFamily="18" charset="0"/>
                        </a:rPr>
                      </a:b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42167019"/>
              </p:ext>
            </p:extLst>
          </p:nvPr>
        </p:nvGraphicFramePr>
        <p:xfrm>
          <a:off x="762000" y="533400"/>
          <a:ext cx="7391400" cy="448056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mn-lt"/>
                          <a:ea typeface="+mn-ea"/>
                          <a:cs typeface="+mn-cs"/>
                        </a:rPr>
                        <a:t>Ummi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Suraya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Shaharuddin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Ruhani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Ab</a:t>
                      </a:r>
                      <a:r>
                        <a:rPr lang="en-US" sz="1800" b="0" i="0" u="none" strike="noStrike" kern="1200" dirty="0" smtClean="0">
                          <a:solidFill>
                            <a:schemeClr val="dk1"/>
                          </a:solidFill>
                          <a:effectLst/>
                          <a:latin typeface="+mn-lt"/>
                          <a:ea typeface="+mn-ea"/>
                          <a:cs typeface="+mn-cs"/>
                        </a:rPr>
                        <a:t> Rahman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Murizah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Kassim</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Mat </a:t>
                      </a:r>
                      <a:r>
                        <a:rPr lang="en-US" sz="1800" b="0" i="0" u="none" strike="noStrike" kern="1200" dirty="0" err="1" smtClean="0">
                          <a:solidFill>
                            <a:schemeClr val="dk1"/>
                          </a:solidFill>
                          <a:effectLst/>
                          <a:latin typeface="+mn-lt"/>
                          <a:ea typeface="+mn-ea"/>
                          <a:cs typeface="+mn-cs"/>
                        </a:rPr>
                        <a:t>Ikram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Ummi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Suraya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Shaharuddin</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Ab</a:t>
                      </a:r>
                      <a:r>
                        <a:rPr lang="en-US" sz="1200" dirty="0" smtClean="0">
                          <a:latin typeface="Times New Roman" panose="02020603050405020304" pitchFamily="18" charset="0"/>
                          <a:cs typeface="Times New Roman" panose="02020603050405020304" pitchFamily="18" charset="0"/>
                        </a:rPr>
                        <a:t> Rahman, M. </a:t>
                      </a:r>
                      <a:r>
                        <a:rPr lang="en-US" sz="1200" dirty="0" err="1" smtClean="0">
                          <a:latin typeface="Times New Roman" panose="02020603050405020304" pitchFamily="18" charset="0"/>
                          <a:cs typeface="Times New Roman" panose="02020603050405020304" pitchFamily="18" charset="0"/>
                        </a:rPr>
                        <a:t>Kassim</a:t>
                      </a:r>
                      <a:r>
                        <a:rPr lang="en-US" sz="1200" dirty="0" smtClean="0">
                          <a:latin typeface="Times New Roman" panose="02020603050405020304" pitchFamily="18" charset="0"/>
                          <a:cs typeface="Times New Roman" panose="02020603050405020304" pitchFamily="18" charset="0"/>
                        </a:rPr>
                        <a:t> and M. I. </a:t>
                      </a:r>
                      <a:r>
                        <a:rPr lang="en-US" sz="1200" dirty="0" err="1" smtClean="0">
                          <a:latin typeface="Times New Roman" panose="02020603050405020304" pitchFamily="18" charset="0"/>
                          <a:cs typeface="Times New Roman" panose="02020603050405020304" pitchFamily="18" charset="0"/>
                        </a:rPr>
                        <a:t>Yusof</a:t>
                      </a:r>
                      <a:r>
                        <a:rPr lang="en-US" sz="1200" dirty="0" smtClean="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2607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27124807"/>
              </p:ext>
            </p:extLst>
          </p:nvPr>
        </p:nvGraphicFramePr>
        <p:xfrm>
          <a:off x="762000" y="533400"/>
          <a:ext cx="7848600" cy="539496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F. </a:t>
                      </a:r>
                      <a:r>
                        <a:rPr lang="en-US" sz="1200" dirty="0" err="1" smtClean="0">
                          <a:latin typeface="Times New Roman" panose="02020603050405020304" pitchFamily="18" charset="0"/>
                          <a:cs typeface="Times New Roman" panose="02020603050405020304" pitchFamily="18" charset="0"/>
                        </a:rPr>
                        <a:t>Ren</a:t>
                      </a:r>
                      <a:r>
                        <a:rPr lang="en-US" sz="1200" dirty="0" smtClean="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smtClean="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0691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90733469"/>
              </p:ext>
            </p:extLst>
          </p:nvPr>
        </p:nvGraphicFramePr>
        <p:xfrm>
          <a:off x="762000" y="5334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B. </a:t>
                      </a:r>
                      <a:r>
                        <a:rPr lang="en-US" sz="1200" dirty="0" err="1" smtClean="0">
                          <a:latin typeface="Times New Roman" panose="02020603050405020304" pitchFamily="18" charset="0"/>
                          <a:cs typeface="Times New Roman" panose="02020603050405020304" pitchFamily="18" charset="0"/>
                        </a:rPr>
                        <a:t>Faria</a:t>
                      </a:r>
                      <a:r>
                        <a:rPr lang="en-US" sz="1200" dirty="0" smtClean="0">
                          <a:latin typeface="Times New Roman" panose="02020603050405020304" pitchFamily="18" charset="0"/>
                          <a:cs typeface="Times New Roman" panose="02020603050405020304" pitchFamily="18" charset="0"/>
                        </a:rPr>
                        <a:t> and E. </a:t>
                      </a:r>
                      <a:r>
                        <a:rPr lang="en-US" sz="1200" dirty="0" err="1" smtClean="0">
                          <a:latin typeface="Times New Roman" panose="02020603050405020304" pitchFamily="18" charset="0"/>
                          <a:cs typeface="Times New Roman" panose="02020603050405020304" pitchFamily="18" charset="0"/>
                        </a:rPr>
                        <a:t>Souto</a:t>
                      </a:r>
                      <a:r>
                        <a:rPr lang="en-US" sz="1200" dirty="0" smtClean="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smtClean="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41524298"/>
              </p:ext>
            </p:extLst>
          </p:nvPr>
        </p:nvGraphicFramePr>
        <p:xfrm>
          <a:off x="762000" y="533400"/>
          <a:ext cx="7848600" cy="393192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825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21-Sep-21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1425</Words>
  <Application>Microsoft Office PowerPoint</Application>
  <PresentationFormat>On-screen Show (4:3)</PresentationFormat>
  <Paragraphs>230</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MS Mincho</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Architecture</vt:lpstr>
      <vt:lpstr>Tools Required</vt:lpstr>
      <vt:lpstr>PowerPoint Presentation</vt:lpstr>
      <vt:lpstr>Tools</vt:lpstr>
      <vt:lpstr>Project Objectives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77</cp:revision>
  <dcterms:created xsi:type="dcterms:W3CDTF">2006-08-16T00:00:00Z</dcterms:created>
  <dcterms:modified xsi:type="dcterms:W3CDTF">2021-09-21T15:18:04Z</dcterms:modified>
</cp:coreProperties>
</file>