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70" r:id="rId2"/>
    <p:sldId id="256" r:id="rId3"/>
    <p:sldId id="257" r:id="rId4"/>
    <p:sldId id="258" r:id="rId5"/>
    <p:sldId id="272" r:id="rId6"/>
    <p:sldId id="274" r:id="rId7"/>
    <p:sldId id="259" r:id="rId8"/>
    <p:sldId id="260" r:id="rId9"/>
    <p:sldId id="27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17-Aug-21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17-Aug-21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17-Aug-21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17-Aug-21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17-Aug-21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17-Aug-21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17-Aug-21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17-Aug-21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17-Aug-21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17-Aug-21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17-Aug-21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17-Aug-21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17-Aug-21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17-Aug-21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a:t>
            </a:r>
            <a:r>
              <a:rPr lang="en-US" sz="2800" b="1" dirty="0" smtClean="0">
                <a:solidFill>
                  <a:schemeClr val="bg1"/>
                </a:solidFill>
                <a:latin typeface="Times New Roman" pitchFamily="18" charset="0"/>
                <a:cs typeface="Times New Roman" pitchFamily="18" charset="0"/>
              </a:rPr>
              <a:t>(IPv4 and </a:t>
            </a:r>
            <a:r>
              <a:rPr lang="en-US" sz="2800" b="1" dirty="0">
                <a:solidFill>
                  <a:schemeClr val="bg1"/>
                </a:solidFill>
                <a:latin typeface="Times New Roman" pitchFamily="18" charset="0"/>
                <a:cs typeface="Times New Roman" pitchFamily="18" charset="0"/>
              </a:rPr>
              <a:t>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smtClean="0"/>
              <a:t>Professor </a:t>
            </a:r>
            <a:r>
              <a:rPr lang="en-US" sz="1400" dirty="0"/>
              <a:t>Dept. of Electronics and Communication Engineering </a:t>
            </a:r>
            <a:endParaRPr lang="en-US" sz="1400" dirty="0" smtClean="0"/>
          </a:p>
          <a:p>
            <a:pPr marL="0" indent="0" algn="ctr">
              <a:buNone/>
            </a:pPr>
            <a:r>
              <a:rPr lang="en-US" sz="1400" dirty="0" smtClean="0"/>
              <a:t>Nitte </a:t>
            </a:r>
            <a:r>
              <a:rPr lang="en-US" sz="1400" dirty="0"/>
              <a:t>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fontScale="25000" lnSpcReduction="20000"/>
          </a:bodyPr>
          <a:lstStyle/>
          <a:p>
            <a:pPr marL="342900" lvl="0" indent="-342900" algn="just">
              <a:lnSpc>
                <a:spcPct val="150000"/>
              </a:lnSpc>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K. CV and H. Goyal, "IPv4 to IPv6 Migration and Performance Analysis using GNS3 and </a:t>
            </a:r>
            <a:r>
              <a:rPr lang="en-US" sz="5600" dirty="0" err="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Wireshark</a:t>
            </a:r>
            <a:r>
              <a:rPr lang="en-US" sz="5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2019 International Conference on Vision Towards Emerging Trends in Communication and Networking (ViTECoN)</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2019, pp. 1-6, doi: 10.1109/ViTECoN.2019.8899746</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 Hyun, J. Li, H. Kim, J. Yoo and J. W. Hong, "IPv4 and IPv6 performance comparison in IPv6 </a:t>
            </a:r>
            <a:r>
              <a:rPr lang="en-US" sz="56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5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LTE network," </a:t>
            </a:r>
            <a:r>
              <a:rPr lang="en-US" sz="56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2015 17th Asia-Pacific Network Operations and Management Symposium (APNOMS)</a:t>
            </a:r>
            <a:r>
              <a:rPr lang="en-US" sz="5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2015, pp. 145-150, doi: 10.1109/APNOMS.2015.7275417.</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 Aravind and G. Padmavathi, "Migration to Ipv6 from IPV4 by dual stack and tunneling techniques," </a:t>
            </a:r>
            <a:r>
              <a:rPr lang="en-US" sz="5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2015 International Conference on Smart Technologies and Management for Computing, Communication, Controls, Energy and Materials (ICSTM)</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2015, pp. 107-111, doi: 10.1109/ICSTM.2015.7225398.</a:t>
            </a:r>
            <a:r>
              <a:rPr lang="en-US"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Hatim Mohamad tahir,</a:t>
            </a:r>
            <a:r>
              <a:rPr lang="en-US" sz="5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Azman Taa</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Norshakinah Bt. Md. Nasir</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5600" i="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Implementation of IPv6 Over IPv4 Using Dual Stack Transition Mechanism (DSTM) on 6iNet</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Universiti Utara Malaysia, December 2014</a:t>
            </a:r>
            <a:r>
              <a:rPr lang="en-US" sz="5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pP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Niranjan Ravi</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Muppidathi Saravanan A</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Manoranjan Periyasamy</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Niraj Prasad Bhatta “</a:t>
            </a:r>
            <a:r>
              <a:rPr lang="en-US" sz="5600" i="1"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Implementation of IPv6/IPv4 Dual-Stack Transition Mechanism</a:t>
            </a: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Jain University, November 2014</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Brief </a:t>
            </a:r>
            <a:r>
              <a:rPr lang="en-US" sz="2000" dirty="0" smtClean="0">
                <a:latin typeface="Times New Roman" pitchFamily="18" charset="0"/>
                <a:cs typeface="Times New Roman" pitchFamily="18" charset="0"/>
              </a:rPr>
              <a:t>Introduction</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a:t>
            </a:r>
            <a:r>
              <a:rPr lang="en-US" sz="2000" dirty="0" smtClean="0">
                <a:latin typeface="Times New Roman" pitchFamily="18" charset="0"/>
                <a:cs typeface="Times New Roman" pitchFamily="18" charset="0"/>
              </a:rPr>
              <a:t>Survey</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Research Gap Analysis/Drawbacks in Existing </a:t>
            </a:r>
            <a:r>
              <a:rPr lang="en-US" sz="2000" dirty="0" smtClean="0">
                <a:latin typeface="Times New Roman" pitchFamily="18" charset="0"/>
                <a:cs typeface="Times New Roman" pitchFamily="18" charset="0"/>
              </a:rPr>
              <a:t>Systems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Project </a:t>
            </a:r>
            <a:r>
              <a:rPr lang="en-US" sz="2000" dirty="0" smtClean="0">
                <a:latin typeface="Times New Roman" pitchFamily="18" charset="0"/>
                <a:cs typeface="Times New Roman" pitchFamily="18" charset="0"/>
              </a:rPr>
              <a:t>Objectives</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946150"/>
            <a:ext cx="8229600" cy="5410200"/>
          </a:xfrm>
        </p:spPr>
        <p:txBody>
          <a:bodyPr>
            <a:normAutofit/>
          </a:bodyPr>
          <a:lstStyle/>
          <a:p>
            <a:endParaRPr lang="en-US" dirty="0"/>
          </a:p>
          <a:p>
            <a:endParaRPr lang="en-US" sz="1500" dirty="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smtClean="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IPV6. Not only is the transition, integration of IPv6 is also required into the existing networks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spcAft>
                <a:spcPts val="800"/>
              </a:spcAf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13618"/>
            <a:ext cx="8229600" cy="5463381"/>
          </a:xfrm>
        </p:spPr>
        <p:txBody>
          <a:bodyPr>
            <a:normAutofit/>
          </a:bodyPr>
          <a:lstStyle/>
          <a:p>
            <a:pPr marL="0" indent="0">
              <a:buNone/>
            </a:pPr>
            <a:endParaRPr lang="en-US" dirty="0"/>
          </a:p>
          <a:p>
            <a:pPr marL="0" indent="0">
              <a:lnSpc>
                <a:spcPct val="115000"/>
              </a:lnSpc>
              <a:spcAft>
                <a:spcPts val="1000"/>
              </a:spcAft>
              <a:buNone/>
            </a:pP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Implementation of IPv6 Over IPv4 Using Dual Stack Transition Mechanism (DSTM) on 6iNet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latin typeface="Times New Roman" panose="02020603050405020304" pitchFamily="18" charset="0"/>
                <a:ea typeface="Calibri" panose="020F0502020204030204" pitchFamily="34" charset="0"/>
                <a:cs typeface="Times New Roman" panose="02020603050405020304" pitchFamily="18" charset="0"/>
              </a:rPr>
              <a:t/>
            </a:r>
            <a:br>
              <a:rPr lang="en-US" sz="1900" dirty="0">
                <a:latin typeface="Times New Roman" panose="02020603050405020304" pitchFamily="18" charset="0"/>
                <a:ea typeface="Calibri" panose="020F0502020204030204" pitchFamily="34" charset="0"/>
                <a:cs typeface="Times New Roman" panose="02020603050405020304" pitchFamily="18" charset="0"/>
              </a:rPr>
            </a:br>
            <a:endParaRPr lang="en-IN" sz="19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Moving from Internet Protocol version Four (IPv4) to Internet Protocol version six (IPv6) is not straightforward because IPv4 and IPv6 are incompatible protocols</a:t>
            </a:r>
            <a:r>
              <a:rPr lang="en-US" sz="1600" b="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600" b="0" dirty="0" smtClean="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To enable the smooth integration between IPv4 and IPv6, several transition mechanisms have been proposed by IETF IPng Transition Working Group (NGTrans). One of them is Dual Stack Transition Mechanism (DSTM).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r>
            <a:br>
              <a:rPr lang="en-US" sz="1600" dirty="0">
                <a:latin typeface="Times New Roman" panose="02020603050405020304" pitchFamily="18" charset="0"/>
                <a:ea typeface="Times New Roman" panose="02020603050405020304" pitchFamily="18" charset="0"/>
                <a:cs typeface="Times New Roman" panose="02020603050405020304" pitchFamily="18" charset="0"/>
              </a:rPr>
            </a:b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he DSTM architecture is consist of three (3) parts. They are the client (using FreeBSD and Linux as an operating system), the server and the DSTM gateway or called tunnel end-point router (TEP).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EAD64D-79FF-4795-84B6-68D804FD3CE2}"/>
              </a:ext>
            </a:extLst>
          </p:cNvPr>
          <p:cNvSpPr>
            <a:spLocks noGrp="1"/>
          </p:cNvSpPr>
          <p:nvPr>
            <p:ph idx="1"/>
          </p:nvPr>
        </p:nvSpPr>
        <p:spPr>
          <a:xfrm>
            <a:off x="152400" y="304800"/>
            <a:ext cx="8534400" cy="5821363"/>
          </a:xfrm>
        </p:spPr>
        <p:txBody>
          <a:bodyPr>
            <a:normAutofit/>
          </a:bodyPr>
          <a:lstStyle/>
          <a:p>
            <a:pPr indent="0" algn="just">
              <a:lnSpc>
                <a:spcPct val="115000"/>
              </a:lnSpc>
              <a:spcAft>
                <a:spcPts val="1000"/>
              </a:spcAft>
              <a:buNone/>
            </a:pPr>
            <a:endParaRPr lang="en-IN" sz="1600" b="1" dirty="0">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15000"/>
              </a:lnSpc>
              <a:spcAft>
                <a:spcPts val="1000"/>
              </a:spcAft>
              <a:buNone/>
            </a:pPr>
            <a:r>
              <a:rPr lang="en-US" sz="1800" b="1" dirty="0">
                <a:effectLst/>
                <a:latin typeface="Calibri" panose="020F0502020204030204" pitchFamily="34" charset="0"/>
                <a:ea typeface="Times New Roman" panose="02020603050405020304" pitchFamily="18" charset="0"/>
              </a:rPr>
              <a:t>Implementation of IPv6/IPv4 Dual-Stack Transition Mechanism </a:t>
            </a:r>
            <a:r>
              <a:rPr lang="en-US" sz="1800" b="0" dirty="0">
                <a:effectLst/>
                <a:latin typeface="Times New Roman" panose="02020603050405020304" pitchFamily="18" charset="0"/>
                <a:ea typeface="Times New Roman" panose="02020603050405020304" pitchFamily="18" charset="0"/>
              </a:rPr>
              <a:t> </a:t>
            </a:r>
            <a:endParaRPr lang="en-US" sz="1800" b="0" dirty="0" smtClean="0">
              <a:effectLst/>
              <a:latin typeface="Times New Roman" panose="02020603050405020304" pitchFamily="18" charset="0"/>
              <a:ea typeface="Times New Roman" panose="02020603050405020304" pitchFamily="18" charset="0"/>
            </a:endParaRPr>
          </a:p>
          <a:p>
            <a:pPr indent="0" algn="just">
              <a:lnSpc>
                <a:spcPct val="115000"/>
              </a:lnSpc>
              <a:spcAft>
                <a:spcPts val="1000"/>
              </a:spcAft>
              <a:buNone/>
            </a:pPr>
            <a:endParaRPr lang="en-IN" sz="1800" b="1" dirty="0">
              <a:latin typeface="Times New Roman" panose="02020603050405020304" pitchFamily="18" charset="0"/>
              <a:ea typeface="Times New Roman" panose="02020603050405020304" pitchFamily="18" charset="0"/>
            </a:endParaRPr>
          </a:p>
          <a:p>
            <a:pPr marL="628650" indent="-285750"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With the rapid development of Internet, IPv4 protocol can no longer meet the needs of users. This is mainly due to the limitations of IPv4 in terms of addresses, routing and security. </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Correspondingly, IPv6 has the advantage of large address space, security, mobility, quality of service and so on. So IPv6 protocol has become the inevitable trend of network development. However IPv4 and IPv6 are incompatible protocols, so a solution to transition is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required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285750"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order to achieve smooth and stepwise transition, IETF recommends three kinds of transition mechanisms: dual stack, tunneling and translation technology.</a:t>
            </a:r>
          </a:p>
        </p:txBody>
      </p:sp>
      <p:sp>
        <p:nvSpPr>
          <p:cNvPr id="4" name="Date Placeholder 3">
            <a:extLst>
              <a:ext uri="{FF2B5EF4-FFF2-40B4-BE49-F238E27FC236}">
                <a16:creationId xmlns="" xmlns:a16="http://schemas.microsoft.com/office/drawing/2014/main" id="{BADA8D08-B442-46D6-9832-F441A832C6E4}"/>
              </a:ext>
            </a:extLst>
          </p:cNvPr>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A454B4D8-51F7-4013-A00C-8B62B65CE316}"/>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 xmlns:a16="http://schemas.microsoft.com/office/drawing/2014/main" id="{9007017B-9902-48CD-900F-A2DDA42BE803}"/>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2022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800" b="1" dirty="0"/>
              <a:t>IPv4 to IPv6 Migration and Performance Analysis using GNS3 and Wireshark </a:t>
            </a:r>
            <a:endParaRPr lang="en-US" sz="1800" b="1" dirty="0" smtClean="0"/>
          </a:p>
          <a:p>
            <a:endParaRPr lang="en-US" sz="1600" dirty="0" smtClean="0"/>
          </a:p>
          <a:p>
            <a:endParaRPr lang="en-US" sz="1600" dirty="0"/>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IPv4 protocol is not particularly efficient in its use of the available space, with many addresses being wasted. The internet authorities started to predict address exhaustion in the late </a:t>
            </a:r>
            <a:r>
              <a:rPr lang="en-US" sz="1600" dirty="0" smtClean="0">
                <a:latin typeface="Times New Roman" panose="02020603050405020304" pitchFamily="18" charset="0"/>
                <a:cs typeface="Times New Roman" panose="02020603050405020304" pitchFamily="18" charset="0"/>
              </a:rPr>
              <a:t>1980s </a:t>
            </a:r>
            <a:r>
              <a:rPr lang="en-US" sz="1600" dirty="0">
                <a:latin typeface="Times New Roman" panose="02020603050405020304" pitchFamily="18" charset="0"/>
                <a:cs typeface="Times New Roman" panose="02020603050405020304" pitchFamily="18" charset="0"/>
              </a:rPr>
              <a:t>and IPv6 was developed in the 1990s as the long-term solution</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Dual-Stack Transition Technique </a:t>
            </a: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IPv4 </a:t>
            </a:r>
            <a:r>
              <a:rPr lang="en-US" sz="1600" dirty="0">
                <a:latin typeface="Times New Roman" panose="02020603050405020304" pitchFamily="18" charset="0"/>
                <a:cs typeface="Times New Roman" panose="02020603050405020304" pitchFamily="18" charset="0"/>
              </a:rPr>
              <a:t>and IPv6 do not have to be an ‘either or’ decision. In a dual stack implementation, a network interface can have both an IPv4 and IPv6 address at the same time. It can </a:t>
            </a:r>
            <a:r>
              <a:rPr lang="en-US" sz="1600" dirty="0" smtClean="0">
                <a:latin typeface="Times New Roman" panose="02020603050405020304" pitchFamily="18" charset="0"/>
                <a:cs typeface="Times New Roman" panose="02020603050405020304" pitchFamily="18" charset="0"/>
              </a:rPr>
              <a:t>communicate </a:t>
            </a:r>
            <a:r>
              <a:rPr lang="en-US" sz="1600" dirty="0">
                <a:latin typeface="Times New Roman" panose="02020603050405020304" pitchFamily="18" charset="0"/>
                <a:cs typeface="Times New Roman" panose="02020603050405020304" pitchFamily="18" charset="0"/>
              </a:rPr>
              <a:t>using either of the protocol available</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Design and Configuration of the Dual-Stack Transition Technique </a:t>
            </a:r>
            <a:r>
              <a:rPr lang="en-US" sz="1600" dirty="0">
                <a:latin typeface="Times New Roman" panose="02020603050405020304" pitchFamily="18" charset="0"/>
                <a:cs typeface="Times New Roman" panose="02020603050405020304" pitchFamily="18" charset="0"/>
              </a:rPr>
              <a:t>Dual stack is designed to support both the IPv4 and IPv6 addresses on the same network interface, thereby allowing the data to transfer from IPv4 network to IPv6 network using both static and dynamic routing</a:t>
            </a:r>
            <a:r>
              <a:rPr lang="en-US" sz="1600" dirty="0" smtClean="0">
                <a:latin typeface="Times New Roman" panose="02020603050405020304" pitchFamily="18" charset="0"/>
                <a:cs typeface="Times New Roman" panose="02020603050405020304" pitchFamily="18" charset="0"/>
              </a:rPr>
              <a:t>.</a:t>
            </a:r>
            <a:br>
              <a:rPr lang="en-US" sz="1600" dirty="0" smtClean="0">
                <a:latin typeface="Times New Roman" panose="02020603050405020304" pitchFamily="18" charset="0"/>
                <a:cs typeface="Times New Roman" panose="02020603050405020304" pitchFamily="18" charset="0"/>
              </a:rPr>
            </a:b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network consists of five routers, two Ethernet switches, and four end hosts. All router interfaces, as well as the hosts, have been configured with an IPv4 address as well as with an IPv6 address. The network can then communicate using either protocol. </a:t>
            </a: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67217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Autofit/>
          </a:bodyPr>
          <a:lstStyle/>
          <a:p>
            <a:r>
              <a:rPr lang="en-US" sz="3200" b="1" dirty="0">
                <a:solidFill>
                  <a:schemeClr val="bg1"/>
                </a:solidFill>
                <a:latin typeface="Times New Roman" pitchFamily="18" charset="0"/>
                <a:cs typeface="Times New Roman" pitchFamily="18" charset="0"/>
              </a:rPr>
              <a:t>Research Gap Analysis/Drawbacks in Existing Systems</a:t>
            </a:r>
          </a:p>
        </p:txBody>
      </p:sp>
      <p:sp>
        <p:nvSpPr>
          <p:cNvPr id="3" name="Content Placeholder 2"/>
          <p:cNvSpPr>
            <a:spLocks noGrp="1"/>
          </p:cNvSpPr>
          <p:nvPr>
            <p:ph idx="1"/>
          </p:nvPr>
        </p:nvSpPr>
        <p:spPr>
          <a:xfrm>
            <a:off x="457200" y="136526"/>
            <a:ext cx="8229600" cy="5989638"/>
          </a:xfrm>
        </p:spPr>
        <p:txBody>
          <a:bodyPr>
            <a:normAutofit/>
          </a:bodyPr>
          <a:lstStyle/>
          <a:p>
            <a:pPr marL="457200" lvl="1" indent="0">
              <a:buNone/>
            </a:pPr>
            <a:endParaRPr lang="en-US" sz="1600" dirty="0">
              <a:latin typeface="Times New Roman" pitchFamily="18" charset="0"/>
              <a:cs typeface="Times New Roman" pitchFamily="18" charset="0"/>
            </a:endParaRPr>
          </a:p>
          <a:p>
            <a:pPr marL="457200" lvl="1" indent="0">
              <a:buNone/>
            </a:pPr>
            <a:endParaRPr lang="en-US" sz="1600" dirty="0">
              <a:latin typeface="Times New Roman" pitchFamily="18" charset="0"/>
              <a:cs typeface="Times New Roman" pitchFamily="18" charset="0"/>
            </a:endParaRPr>
          </a:p>
          <a:p>
            <a:pPr marL="457200" lvl="1" indent="0">
              <a:buNone/>
            </a:pPr>
            <a:endParaRPr lang="en-US" sz="1600" dirty="0">
              <a:latin typeface="Times New Roman" pitchFamily="18" charset="0"/>
              <a:cs typeface="Times New Roman" pitchFamily="18" charset="0"/>
            </a:endParaRPr>
          </a:p>
          <a:p>
            <a:pPr marL="457200" lvl="1" indent="0">
              <a:buNone/>
            </a:pPr>
            <a:endParaRPr lang="en-US" sz="1600" dirty="0">
              <a:latin typeface="Times New Roman" pitchFamily="18" charset="0"/>
              <a:cs typeface="Times New Roman" pitchFamily="18" charset="0"/>
            </a:endParaRPr>
          </a:p>
          <a:p>
            <a:pPr marL="457200" lvl="1" indent="0">
              <a:buNone/>
            </a:pPr>
            <a:endParaRPr lang="en-US" sz="1600" dirty="0">
              <a:latin typeface="Times New Roman" pitchFamily="18" charset="0"/>
              <a:cs typeface="Times New Roman" pitchFamily="18" charset="0"/>
            </a:endParaRPr>
          </a:p>
          <a:p>
            <a:pPr marL="0" indent="0" algn="just">
              <a:lnSpc>
                <a:spcPct val="115000"/>
              </a:lnSpc>
              <a:spcAft>
                <a:spcPts val="1000"/>
              </a:spcAft>
              <a:buNone/>
            </a:pPr>
            <a:r>
              <a:rPr lang="en-US" sz="1800" b="1" dirty="0">
                <a:effectLst/>
                <a:latin typeface="Times New Roman" panose="02020603050405020304" pitchFamily="18" charset="0"/>
                <a:ea typeface="Calibri" panose="020F0502020204030204" pitchFamily="34" charset="0"/>
                <a:cs typeface="Gautami" panose="020B0502040204020203" pitchFamily="34" charset="0"/>
              </a:rPr>
              <a:t>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r>
              <a:rPr lang="en-IN" sz="1800" dirty="0">
                <a:effectLst/>
                <a:latin typeface="Times New Roman" panose="02020603050405020304" pitchFamily="18" charset="0"/>
                <a:ea typeface="Calibri" panose="020F0502020204030204" pitchFamily="34" charset="0"/>
              </a:rPr>
              <a:t>Transition to IPv6 is in progress in LANs and WAN.</a:t>
            </a:r>
          </a:p>
          <a:p>
            <a:pPr marL="0" indent="0">
              <a:buNone/>
            </a:pP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 A dual stack host may need to communicate with IPv4 only host and IPv6 only host. This is an implementation project for this scenario</a:t>
            </a: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457200" y="1600200"/>
            <a:ext cx="8229600" cy="53340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research gaps:</a:t>
            </a: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Implement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server programming on dual stack host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Dual stack host running two server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programs</a:t>
            </a:r>
            <a:r>
              <a:rPr lang="en-IN" sz="1600" dirty="0">
                <a:latin typeface="Times New Roman" panose="02020603050405020304" pitchFamily="18" charset="0"/>
                <a:ea typeface="Calibri" panose="020F0502020204030204" pitchFamily="34" charset="0"/>
                <a:cs typeface="Times New Roman" panose="02020603050405020304" pitchFamily="18" charset="0"/>
              </a:rPr>
              <a:t/>
            </a:r>
            <a:br>
              <a:rPr lang="en-IN" sz="1600" dirty="0">
                <a:latin typeface="Times New Roman" panose="02020603050405020304" pitchFamily="18" charset="0"/>
                <a:ea typeface="Calibri" panose="020F0502020204030204" pitchFamily="34" charset="0"/>
                <a:cs typeface="Times New Roman" panose="02020603050405020304" pitchFamily="18" charset="0"/>
              </a:rPr>
            </a:b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VoIP,  udp)</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
            </a:r>
            <a:br>
              <a:rPr lang="en-IN" sz="1600" dirty="0">
                <a:latin typeface="Times New Roman" panose="02020603050405020304" pitchFamily="18" charset="0"/>
                <a:ea typeface="Calibri" panose="020F0502020204030204" pitchFamily="34" charset="0"/>
                <a:cs typeface="Times New Roman" panose="02020603050405020304" pitchFamily="18" charset="0"/>
              </a:rPr>
            </a:b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Ipv6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a:t>
            </a:r>
            <a:r>
              <a:rPr lang="en-US" sz="1600" dirty="0">
                <a:latin typeface="Times New Roman" panose="02020603050405020304" pitchFamily="18" charset="0"/>
                <a:ea typeface="Calibri" panose="020F0502020204030204" pitchFamily="34" charset="0"/>
                <a:cs typeface="Times New Roman" panose="02020603050405020304" pitchFamily="18" charset="0"/>
              </a:rPr>
              <a:t>(data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application/TCP</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Both clients contacting dual stack host at the same time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Desktop/Laptop and Raspberry Pi boards will be used for establishing Communication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C5DC846-D108-4B7F-A641-2014248D06A1}"/>
              </a:ext>
            </a:extLst>
          </p:cNvPr>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 xmlns:a16="http://schemas.microsoft.com/office/drawing/2014/main" id="{751C6CAB-D118-4A59-A5FF-1BD87857B1F4}"/>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9" name="Rectangle 8">
            <a:extLst>
              <a:ext uri="{FF2B5EF4-FFF2-40B4-BE49-F238E27FC236}">
                <a16:creationId xmlns="" xmlns:a16="http://schemas.microsoft.com/office/drawing/2014/main" id="{B7912E41-6B3C-4A45-85F4-BC64F00F4F49}"/>
              </a:ext>
            </a:extLst>
          </p:cNvPr>
          <p:cNvSpPr/>
          <p:nvPr/>
        </p:nvSpPr>
        <p:spPr>
          <a:xfrm>
            <a:off x="2554957" y="228600"/>
            <a:ext cx="4274247" cy="707886"/>
          </a:xfrm>
          <a:prstGeom prst="rect">
            <a:avLst/>
          </a:prstGeom>
          <a:noFill/>
        </p:spPr>
        <p:txBody>
          <a:bodyPr wrap="none" lIns="91440" tIns="45720" rIns="91440" bIns="45720">
            <a:spAutoFit/>
          </a:bodyPr>
          <a:lstStyle/>
          <a:p>
            <a:pPr algn="ctr"/>
            <a:r>
              <a:rPr lang="en-US" sz="4000" u="sng" dirty="0" smtClean="0">
                <a:ln w="0"/>
              </a:rPr>
              <a:t>Three Hosts on LAN</a:t>
            </a:r>
            <a:endParaRPr lang="en-US" sz="4000" u="sng" dirty="0">
              <a:ln w="0"/>
            </a:endParaRPr>
          </a:p>
        </p:txBody>
      </p:sp>
      <p:sp>
        <p:nvSpPr>
          <p:cNvPr id="10" name="Rectangle 9">
            <a:extLst>
              <a:ext uri="{FF2B5EF4-FFF2-40B4-BE49-F238E27FC236}">
                <a16:creationId xmlns="" xmlns:a16="http://schemas.microsoft.com/office/drawing/2014/main"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 xmlns:a16="http://schemas.microsoft.com/office/drawing/2014/main"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 xmlns:a16="http://schemas.microsoft.com/office/drawing/2014/main"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 xmlns:a16="http://schemas.microsoft.com/office/drawing/2014/main"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 xmlns:a16="http://schemas.microsoft.com/office/drawing/2014/main"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 xmlns:a16="http://schemas.microsoft.com/office/drawing/2014/main"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 xmlns:a16="http://schemas.microsoft.com/office/drawing/2014/main"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a:t>
            </a:r>
            <a:r>
              <a:rPr lang="en-US" sz="1200" b="0" cap="none" spc="0" dirty="0" smtClean="0">
                <a:ln w="0"/>
                <a:solidFill>
                  <a:schemeClr val="tx1"/>
                </a:solidFill>
              </a:rPr>
              <a:t>System</a:t>
            </a:r>
          </a:p>
          <a:p>
            <a:pPr algn="ctr"/>
            <a:r>
              <a:rPr lang="en-US" sz="1200" dirty="0" smtClean="0">
                <a:ln w="0"/>
              </a:rPr>
              <a:t>(IPv4 only)</a:t>
            </a:r>
            <a:endParaRPr lang="en-US" sz="1200" b="0" cap="none" spc="0" dirty="0">
              <a:ln w="0"/>
              <a:solidFill>
                <a:schemeClr val="tx1"/>
              </a:solidFill>
            </a:endParaRPr>
          </a:p>
        </p:txBody>
      </p:sp>
      <p:sp>
        <p:nvSpPr>
          <p:cNvPr id="35" name="Rectangle 34">
            <a:extLst>
              <a:ext uri="{FF2B5EF4-FFF2-40B4-BE49-F238E27FC236}">
                <a16:creationId xmlns="" xmlns:a16="http://schemas.microsoft.com/office/drawing/2014/main"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a:t>
            </a:r>
            <a:r>
              <a:rPr lang="en-US" sz="1200" b="0" cap="none" spc="0" dirty="0" smtClean="0">
                <a:ln w="0"/>
                <a:solidFill>
                  <a:schemeClr val="tx1"/>
                </a:solidFill>
              </a:rPr>
              <a:t>Pi</a:t>
            </a:r>
          </a:p>
          <a:p>
            <a:pPr algn="ctr"/>
            <a:r>
              <a:rPr lang="en-US" sz="1200" dirty="0" smtClean="0">
                <a:ln w="0"/>
              </a:rPr>
              <a:t>(IPv6 only)</a:t>
            </a:r>
            <a:endParaRPr lang="en-US" sz="1200" b="0" cap="none" spc="0" dirty="0">
              <a:ln w="0"/>
              <a:solidFill>
                <a:schemeClr val="tx1"/>
              </a:solidFill>
            </a:endParaRPr>
          </a:p>
        </p:txBody>
      </p:sp>
      <p:sp>
        <p:nvSpPr>
          <p:cNvPr id="36" name="Rectangle 35">
            <a:extLst>
              <a:ext uri="{FF2B5EF4-FFF2-40B4-BE49-F238E27FC236}">
                <a16:creationId xmlns="" xmlns:a16="http://schemas.microsoft.com/office/drawing/2014/main"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a:t>
            </a:r>
            <a:r>
              <a:rPr lang="en-US" sz="1200" b="0" cap="none" spc="0" dirty="0" smtClean="0">
                <a:ln w="0"/>
                <a:solidFill>
                  <a:schemeClr val="tx1"/>
                </a:solidFill>
              </a:rPr>
              <a:t>Host</a:t>
            </a:r>
            <a:br>
              <a:rPr lang="en-US" sz="1200" b="0" cap="none" spc="0" dirty="0" smtClean="0">
                <a:ln w="0"/>
                <a:solidFill>
                  <a:schemeClr val="tx1"/>
                </a:solidFill>
              </a:rPr>
            </a:br>
            <a:r>
              <a:rPr lang="en-US" sz="1200" b="0" cap="none" spc="0" dirty="0" smtClean="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313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1204</TotalTime>
  <Words>457</Words>
  <Application>Microsoft Office PowerPoint</Application>
  <PresentationFormat>On-screen Show (4:3)</PresentationFormat>
  <Paragraphs>116</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Gautami</vt:lpstr>
      <vt:lpstr>MS Mincho</vt:lpstr>
      <vt:lpstr>Times New Roman</vt:lpstr>
      <vt:lpstr>Office Theme</vt:lpstr>
      <vt:lpstr>CLIENT SERVER PROGRAMMING USING DUAL STACK (IPv4 and IPv6) HOST</vt:lpstr>
      <vt:lpstr>Presentation Outline</vt:lpstr>
      <vt:lpstr>Introduction</vt:lpstr>
      <vt:lpstr>Literature Survey</vt:lpstr>
      <vt:lpstr>PowerPoint Presentation</vt:lpstr>
      <vt:lpstr>PowerPoint Presentation</vt:lpstr>
      <vt:lpstr>Research Gap Analysis/Drawbacks in Existing Systems</vt:lpstr>
      <vt:lpstr>Project Objectives</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55</cp:revision>
  <dcterms:created xsi:type="dcterms:W3CDTF">2006-08-16T00:00:00Z</dcterms:created>
  <dcterms:modified xsi:type="dcterms:W3CDTF">2021-08-17T15:01:01Z</dcterms:modified>
</cp:coreProperties>
</file>