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70" r:id="rId2"/>
    <p:sldId id="256" r:id="rId3"/>
    <p:sldId id="257" r:id="rId4"/>
    <p:sldId id="276" r:id="rId5"/>
    <p:sldId id="280" r:id="rId6"/>
    <p:sldId id="278" r:id="rId7"/>
    <p:sldId id="277" r:id="rId8"/>
    <p:sldId id="258" r:id="rId9"/>
    <p:sldId id="279" r:id="rId10"/>
    <p:sldId id="275" r:id="rId11"/>
    <p:sldId id="283" r:id="rId12"/>
    <p:sldId id="282" r:id="rId13"/>
    <p:sldId id="259" r:id="rId14"/>
    <p:sldId id="286" r:id="rId15"/>
    <p:sldId id="281" r:id="rId16"/>
    <p:sldId id="285" r:id="rId17"/>
    <p:sldId id="264"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9/22/2021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9/22/2021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9/22/2021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9/22/2021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9/22/2021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9/22/2021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9/22/2021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9/22/2021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9/22/2021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mn-lt"/>
                          <a:ea typeface="+mn-ea"/>
                          <a:cs typeface="+mn-cs"/>
                        </a:rPr>
                        <a:t>Ummi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Suraya</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Shaharuddin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Ruhani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Ab</a:t>
                      </a:r>
                      <a:r>
                        <a:rPr lang="en-US" sz="1800" b="0" i="0" u="none" strike="noStrike" kern="1200" dirty="0">
                          <a:solidFill>
                            <a:schemeClr val="dk1"/>
                          </a:solidFill>
                          <a:effectLst/>
                          <a:latin typeface="+mn-lt"/>
                          <a:ea typeface="+mn-ea"/>
                          <a:cs typeface="+mn-cs"/>
                        </a:rPr>
                        <a:t> Rahman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Murizah</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Kassim</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Mat </a:t>
                      </a:r>
                      <a:r>
                        <a:rPr lang="en-US" sz="1800" b="0" i="0" u="none" strike="noStrike" kern="1200" dirty="0" err="1">
                          <a:solidFill>
                            <a:schemeClr val="dk1"/>
                          </a:solidFill>
                          <a:effectLst/>
                          <a:latin typeface="+mn-lt"/>
                          <a:ea typeface="+mn-ea"/>
                          <a:cs typeface="+mn-cs"/>
                        </a:rPr>
                        <a:t>Ikram</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Ummi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Suraya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Shaharuddin</a:t>
                      </a:r>
                      <a:r>
                        <a:rPr lang="en-US" sz="1200" dirty="0">
                          <a:latin typeface="Times New Roman" panose="02020603050405020304" pitchFamily="18" charset="0"/>
                          <a:cs typeface="Times New Roman" panose="02020603050405020304" pitchFamily="18" charset="0"/>
                        </a:rPr>
                        <a:t>, R. </a:t>
                      </a:r>
                      <a:r>
                        <a:rPr lang="en-US" sz="1200" dirty="0" err="1">
                          <a:latin typeface="Times New Roman" panose="02020603050405020304" pitchFamily="18" charset="0"/>
                          <a:cs typeface="Times New Roman" panose="02020603050405020304" pitchFamily="18" charset="0"/>
                        </a:rPr>
                        <a:t>Ab</a:t>
                      </a:r>
                      <a:r>
                        <a:rPr lang="en-US" sz="1200" dirty="0">
                          <a:latin typeface="Times New Roman" panose="02020603050405020304" pitchFamily="18" charset="0"/>
                          <a:cs typeface="Times New Roman" panose="02020603050405020304" pitchFamily="18" charset="0"/>
                        </a:rPr>
                        <a:t> Rahman, M. </a:t>
                      </a:r>
                      <a:r>
                        <a:rPr lang="en-US" sz="1200" dirty="0" err="1">
                          <a:latin typeface="Times New Roman" panose="02020603050405020304" pitchFamily="18" charset="0"/>
                          <a:cs typeface="Times New Roman" panose="02020603050405020304" pitchFamily="18" charset="0"/>
                        </a:rPr>
                        <a:t>Kassim</a:t>
                      </a:r>
                      <a:r>
                        <a:rPr lang="en-US" sz="1200" dirty="0">
                          <a:latin typeface="Times New Roman" panose="02020603050405020304" pitchFamily="18" charset="0"/>
                          <a:cs typeface="Times New Roman" panose="02020603050405020304" pitchFamily="18" charset="0"/>
                        </a:rPr>
                        <a:t> and M. I. </a:t>
                      </a:r>
                      <a:r>
                        <a:rPr lang="en-US" sz="1200" dirty="0" err="1">
                          <a:latin typeface="Times New Roman" panose="02020603050405020304" pitchFamily="18" charset="0"/>
                          <a:cs typeface="Times New Roman" panose="02020603050405020304" pitchFamily="18" charset="0"/>
                        </a:rPr>
                        <a:t>Yusof</a:t>
                      </a:r>
                      <a:r>
                        <a:rPr lang="en-US" sz="12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053799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 K. CV and H. </a:t>
                      </a:r>
                      <a:r>
                        <a:rPr lang="en-US" sz="1200" dirty="0" err="1">
                          <a:latin typeface="Times New Roman" panose="02020603050405020304" pitchFamily="18" charset="0"/>
                          <a:cs typeface="Times New Roman" panose="02020603050405020304" pitchFamily="18" charset="0"/>
                        </a:rPr>
                        <a:t>Goyal</a:t>
                      </a:r>
                      <a:r>
                        <a:rPr lang="en-US" sz="1200" dirty="0">
                          <a:latin typeface="Times New Roman" panose="02020603050405020304" pitchFamily="18" charset="0"/>
                          <a:cs typeface="Times New Roman" panose="02020603050405020304" pitchFamily="18" charset="0"/>
                        </a:rPr>
                        <a:t>, "IPv4 to IPv6 Migration and Performance Analysis using GNS3 and </a:t>
                      </a:r>
                      <a:r>
                        <a:rPr lang="en-US" sz="1200" dirty="0" err="1">
                          <a:latin typeface="Times New Roman" panose="02020603050405020304" pitchFamily="18" charset="0"/>
                          <a:cs typeface="Times New Roman" panose="02020603050405020304" pitchFamily="18" charset="0"/>
                        </a:rPr>
                        <a:t>Wireshark</a:t>
                      </a:r>
                      <a:r>
                        <a:rPr lang="en-US" sz="12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a:latin typeface="Times New Roman" panose="02020603050405020304" pitchFamily="18" charset="0"/>
                          <a:cs typeface="Times New Roman" panose="02020603050405020304" pitchFamily="18" charset="0"/>
                        </a:rPr>
                        <a:t>ViTECoN</a:t>
                      </a:r>
                      <a:r>
                        <a:rPr lang="en-US" sz="1200" dirty="0">
                          <a:latin typeface="Times New Roman" panose="02020603050405020304" pitchFamily="18" charset="0"/>
                          <a:cs typeface="Times New Roman" panose="02020603050405020304" pitchFamily="18" charset="0"/>
                        </a:rPr>
                        <a:t>), 2019, pp. 1-6, doi: 10.1109/ViTECoN.2019.8899746.</a:t>
                      </a:r>
                    </a:p>
                  </a:txBody>
                  <a:tcPr/>
                </a:tc>
                <a:tc>
                  <a:txBody>
                    <a:bodyPr/>
                    <a:lstStyle/>
                    <a:p>
                      <a:r>
                        <a:rPr lang="en-US" sz="1400" dirty="0">
                          <a:latin typeface="Times New Roman" panose="02020603050405020304" pitchFamily="18" charset="0"/>
                          <a:cs typeface="Times New Roman" panose="02020603050405020304" pitchFamily="18" charset="0"/>
                        </a:rPr>
                        <a:t>Static </a:t>
                      </a:r>
                      <a:r>
                        <a:rPr lang="en-US" sz="1400" dirty="0" err="1">
                          <a:latin typeface="Times New Roman" panose="02020603050405020304" pitchFamily="18" charset="0"/>
                          <a:cs typeface="Times New Roman" panose="02020603050405020304" pitchFamily="18" charset="0"/>
                        </a:rPr>
                        <a:t>Routing</a:t>
                      </a:r>
                      <a:r>
                        <a:rPr lang="en-US" sz="1400" baseline="0" dirty="0" err="1">
                          <a:latin typeface="Times New Roman" panose="02020603050405020304" pitchFamily="18" charset="0"/>
                          <a:cs typeface="Times New Roman" panose="02020603050405020304" pitchFamily="18" charset="0"/>
                        </a:rPr>
                        <a:t>,Dynamic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Rounting,Open</a:t>
                      </a:r>
                      <a:r>
                        <a:rPr lang="en-US" sz="1400" baseline="0" dirty="0">
                          <a:latin typeface="Times New Roman" panose="02020603050405020304" pitchFamily="18" charset="0"/>
                          <a:cs typeface="Times New Roman" panose="02020603050405020304" pitchFamily="18" charset="0"/>
                        </a:rPr>
                        <a:t> Shortest Path First(OSPF)</a:t>
                      </a:r>
                    </a:p>
                    <a:p>
                      <a:r>
                        <a:rPr lang="en-US" sz="1400" baseline="0" dirty="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69085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Architecture</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 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5DC846-D108-4B7F-A641-2014248D06A1}"/>
              </a:ext>
            </a:extLst>
          </p:cNvPr>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a:extLst>
              <a:ext uri="{FF2B5EF4-FFF2-40B4-BE49-F238E27FC236}">
                <a16:creationId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Rectangle 8">
            <a:extLst>
              <a:ext uri="{FF2B5EF4-FFF2-40B4-BE49-F238E27FC236}">
                <a16:creationId xmlns:a16="http://schemas.microsoft.com/office/drawing/2014/main"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a:ln w="0"/>
              </a:rPr>
              <a:t>Three Hosts on LAN</a:t>
            </a:r>
          </a:p>
        </p:txBody>
      </p:sp>
      <p:sp>
        <p:nvSpPr>
          <p:cNvPr id="10" name="Rectangle 9">
            <a:extLst>
              <a:ext uri="{FF2B5EF4-FFF2-40B4-BE49-F238E27FC236}">
                <a16:creationId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87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t>C compiler or Python interpreter</a:t>
            </a:r>
          </a:p>
          <a:p>
            <a:endParaRPr lang="en-IN" sz="2000" dirty="0">
              <a:latin typeface="Times New Roman" panose="02020603050405020304" pitchFamily="18" charset="0"/>
              <a:cs typeface="Times New Roman" panose="02020603050405020304" pitchFamily="18" charset="0"/>
            </a:endParaRPr>
          </a:p>
          <a:p>
            <a:r>
              <a:rPr lang="en-IN" sz="2000" dirty="0"/>
              <a:t>Socket APIs (software)</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Tools Required</a:t>
            </a:r>
          </a:p>
        </p:txBody>
      </p:sp>
    </p:spTree>
    <p:extLst>
      <p:ext uri="{BB962C8B-B14F-4D97-AF65-F5344CB8AC3E}">
        <p14:creationId xmlns:p14="http://schemas.microsoft.com/office/powerpoint/2010/main" val="429082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will follow SDLC for development and testing of two applications </a:t>
            </a:r>
          </a:p>
          <a:p>
            <a:r>
              <a:rPr lang="en-US" sz="2000" dirty="0">
                <a:latin typeface="Times New Roman" panose="02020603050405020304" pitchFamily="18" charset="0"/>
                <a:cs typeface="Times New Roman" panose="02020603050405020304" pitchFamily="18" charset="0"/>
              </a:rPr>
              <a:t>Requirements specifications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Design</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Coding</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Testing</a:t>
            </a:r>
          </a:p>
          <a:p>
            <a:pPr marL="0" indent="0">
              <a:buNone/>
            </a:pP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We will start on requirements specifications after phase 1. </a:t>
            </a:r>
          </a:p>
        </p:txBody>
      </p:sp>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Design Approach</a:t>
            </a:r>
          </a:p>
        </p:txBody>
      </p:sp>
    </p:spTree>
    <p:extLst>
      <p:ext uri="{BB962C8B-B14F-4D97-AF65-F5344CB8AC3E}">
        <p14:creationId xmlns:p14="http://schemas.microsoft.com/office/powerpoint/2010/main" val="348220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10.1109/AICCSA.2014.7073184.</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Aravind</a:t>
            </a:r>
            <a:r>
              <a:rPr lang="en-US" sz="1600" dirty="0">
                <a:latin typeface="Times New Roman" panose="02020603050405020304" pitchFamily="18" charset="0"/>
                <a:cs typeface="Times New Roman" panose="02020603050405020304" pitchFamily="18" charset="0"/>
              </a:rPr>
              <a:t> and G. </a:t>
            </a:r>
            <a:r>
              <a:rPr lang="en-US" sz="1600" dirty="0" err="1">
                <a:latin typeface="Times New Roman" panose="02020603050405020304" pitchFamily="18" charset="0"/>
                <a:cs typeface="Times New Roman" panose="02020603050405020304" pitchFamily="18" charset="0"/>
              </a:rPr>
              <a:t>Padmavathi</a:t>
            </a:r>
            <a:r>
              <a:rPr lang="en-US" sz="16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10.1109/ICSTM.2015.7225398.</a:t>
            </a: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8289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9" name="TextBox 8"/>
          <p:cNvSpPr txBox="1"/>
          <p:nvPr/>
        </p:nvSpPr>
        <p:spPr>
          <a:xfrm>
            <a:off x="685800" y="1981200"/>
            <a:ext cx="7772400" cy="3539430"/>
          </a:xfrm>
          <a:prstGeom prst="rect">
            <a:avLst/>
          </a:prstGeom>
          <a:noFill/>
        </p:spPr>
        <p:txBody>
          <a:bodyPr wrap="square" rtlCol="0">
            <a:spAutoFit/>
          </a:bodyPr>
          <a:lstStyle/>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10.1109/IFIPNetworking.2015.7145323</a:t>
            </a:r>
          </a:p>
          <a:p>
            <a:pPr marL="342900" indent="-342900">
              <a:buFont typeface="+mj-lt"/>
              <a:buAutoNum type="arabicPeriod" startAt="6"/>
            </a:pPr>
            <a:r>
              <a:rPr lang="en-US" sz="1600" dirty="0" err="1">
                <a:latin typeface="Times New Roman" panose="02020603050405020304" pitchFamily="18" charset="0"/>
                <a:cs typeface="Times New Roman" panose="02020603050405020304" pitchFamily="18" charset="0"/>
              </a:rPr>
              <a:t>Ummi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Shaharuddin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Rahman, M. </a:t>
            </a:r>
            <a:r>
              <a:rPr lang="en-US" sz="1600" dirty="0" err="1">
                <a:latin typeface="Times New Roman" panose="02020603050405020304" pitchFamily="18" charset="0"/>
                <a:cs typeface="Times New Roman" panose="02020603050405020304" pitchFamily="18" charset="0"/>
              </a:rPr>
              <a:t>Kassim</a:t>
            </a:r>
            <a:r>
              <a:rPr lang="en-US" sz="1600" dirty="0">
                <a:latin typeface="Times New Roman" panose="02020603050405020304" pitchFamily="18" charset="0"/>
                <a:cs typeface="Times New Roman" panose="02020603050405020304" pitchFamily="18" charset="0"/>
              </a:rPr>
              <a:t> and M. I. </a:t>
            </a:r>
            <a:r>
              <a:rPr lang="en-US" sz="1600" dirty="0" err="1">
                <a:latin typeface="Times New Roman" panose="02020603050405020304" pitchFamily="18" charset="0"/>
                <a:cs typeface="Times New Roman" panose="02020603050405020304" pitchFamily="18" charset="0"/>
              </a:rPr>
              <a:t>Yusof</a:t>
            </a:r>
            <a:r>
              <a:rPr lang="en-US" sz="16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10.1109/ICSEngT.2016.7849613.</a:t>
            </a:r>
          </a:p>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R. K. CV and H. </a:t>
            </a:r>
            <a:r>
              <a:rPr lang="en-US" sz="1600" dirty="0" err="1">
                <a:latin typeface="Times New Roman" panose="02020603050405020304" pitchFamily="18" charset="0"/>
                <a:cs typeface="Times New Roman" panose="02020603050405020304" pitchFamily="18" charset="0"/>
              </a:rPr>
              <a:t>Goyal</a:t>
            </a:r>
            <a:r>
              <a:rPr lang="en-US" sz="1600" dirty="0">
                <a:latin typeface="Times New Roman" panose="02020603050405020304" pitchFamily="18" charset="0"/>
                <a:cs typeface="Times New Roman" panose="02020603050405020304" pitchFamily="18" charset="0"/>
              </a:rPr>
              <a:t>, "IPv4 to IPv6 Migration and Performance Analysis using GNS3 and </a:t>
            </a:r>
            <a:r>
              <a:rPr lang="en-US" sz="1600" dirty="0" err="1">
                <a:latin typeface="Times New Roman" panose="02020603050405020304" pitchFamily="18" charset="0"/>
                <a:cs typeface="Times New Roman" panose="02020603050405020304" pitchFamily="18" charset="0"/>
              </a:rPr>
              <a:t>Wireshark</a:t>
            </a:r>
            <a:r>
              <a:rPr lang="en-US" sz="16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600" dirty="0" err="1">
                <a:latin typeface="Times New Roman" panose="02020603050405020304" pitchFamily="18" charset="0"/>
                <a:cs typeface="Times New Roman" panose="02020603050405020304" pitchFamily="18" charset="0"/>
              </a:rPr>
              <a:t>ViTECoN</a:t>
            </a:r>
            <a:r>
              <a:rPr lang="en-US" sz="1600" dirty="0">
                <a:latin typeface="Times New Roman" panose="02020603050405020304" pitchFamily="18" charset="0"/>
                <a:cs typeface="Times New Roman" panose="02020603050405020304" pitchFamily="18" charset="0"/>
              </a:rPr>
              <a:t>), 2019,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lnSpcReduction="10000"/>
          </a:bodyPr>
          <a:lstStyle/>
          <a:p>
            <a:r>
              <a:rPr lang="en-US" sz="2000" dirty="0">
                <a:latin typeface="Times New Roman" pitchFamily="18" charset="0"/>
                <a:cs typeface="Times New Roman" pitchFamily="18" charset="0"/>
              </a:rPr>
              <a:t>Brief 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Objectives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Basic Architecture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Tools Required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Design Approach</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 </a:t>
                      </a:r>
                      <a:r>
                        <a:rPr lang="en-US" sz="1200" dirty="0" err="1">
                          <a:latin typeface="Times New Roman" panose="02020603050405020304" pitchFamily="18" charset="0"/>
                          <a:cs typeface="Times New Roman" panose="02020603050405020304" pitchFamily="18" charset="0"/>
                        </a:rPr>
                        <a:t>Ren</a:t>
                      </a:r>
                      <a:r>
                        <a:rPr lang="en-US" sz="12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Bagnulo</a:t>
                      </a:r>
                      <a:r>
                        <a:rPr lang="en-US" sz="1200" dirty="0">
                          <a:latin typeface="Times New Roman" panose="02020603050405020304" pitchFamily="18" charset="0"/>
                          <a:cs typeface="Times New Roman" panose="02020603050405020304" pitchFamily="18" charset="0"/>
                        </a:rPr>
                        <a:t>, A. Garcia-Martinez and I. V. </a:t>
                      </a:r>
                      <a:r>
                        <a:rPr lang="en-US" sz="1200" dirty="0" err="1">
                          <a:latin typeface="Times New Roman" panose="02020603050405020304" pitchFamily="18" charset="0"/>
                          <a:cs typeface="Times New Roman" panose="02020603050405020304" pitchFamily="18" charset="0"/>
                        </a:rPr>
                        <a:t>Beijnum</a:t>
                      </a:r>
                      <a:r>
                        <a:rPr lang="en-US" sz="12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Faria</a:t>
                      </a:r>
                      <a:r>
                        <a:rPr lang="en-US" sz="1200" dirty="0">
                          <a:latin typeface="Times New Roman" panose="02020603050405020304" pitchFamily="18" charset="0"/>
                          <a:cs typeface="Times New Roman" panose="02020603050405020304" pitchFamily="18" charset="0"/>
                        </a:rPr>
                        <a:t> and E. </a:t>
                      </a:r>
                      <a:r>
                        <a:rPr lang="en-US" sz="1200" dirty="0" err="1">
                          <a:latin typeface="Times New Roman" panose="02020603050405020304" pitchFamily="18" charset="0"/>
                          <a:cs typeface="Times New Roman" panose="02020603050405020304" pitchFamily="18" charset="0"/>
                        </a:rPr>
                        <a:t>Souto</a:t>
                      </a:r>
                      <a:r>
                        <a:rPr lang="en-US" sz="12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 </a:t>
                      </a:r>
                      <a:r>
                        <a:rPr lang="en-US" sz="1200" dirty="0" err="1">
                          <a:latin typeface="Times New Roman" panose="02020603050405020304" pitchFamily="18" charset="0"/>
                          <a:cs typeface="Times New Roman" panose="02020603050405020304" pitchFamily="18" charset="0"/>
                        </a:rPr>
                        <a:t>Aravind</a:t>
                      </a:r>
                      <a:r>
                        <a:rPr lang="en-US" sz="1200" dirty="0">
                          <a:latin typeface="Times New Roman" panose="02020603050405020304" pitchFamily="18" charset="0"/>
                          <a:cs typeface="Times New Roman" panose="02020603050405020304" pitchFamily="18" charset="0"/>
                        </a:rPr>
                        <a:t> and G. </a:t>
                      </a:r>
                      <a:r>
                        <a:rPr lang="en-US" sz="1200" dirty="0" err="1">
                          <a:latin typeface="Times New Roman" panose="02020603050405020304" pitchFamily="18" charset="0"/>
                          <a:cs typeface="Times New Roman" panose="02020603050405020304" pitchFamily="18" charset="0"/>
                        </a:rPr>
                        <a:t>Padmavathi</a:t>
                      </a:r>
                      <a:r>
                        <a:rPr lang="en-US" sz="12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p>
                  </a:txBody>
                  <a:tcPr/>
                </a:tc>
                <a:tc>
                  <a:txBody>
                    <a:bodyPr/>
                    <a:lstStyle/>
                    <a:p>
                      <a:r>
                        <a:rPr lang="en-US" sz="1600" dirty="0">
                          <a:latin typeface="Times New Roman" panose="02020603050405020304" pitchFamily="18" charset="0"/>
                          <a:cs typeface="Times New Roman" panose="02020603050405020304" pitchFamily="18" charset="0"/>
                        </a:rPr>
                        <a:t>Dual Stack Protocol</a:t>
                      </a:r>
                      <a:br>
                        <a:rPr lang="en-US" sz="1600" dirty="0">
                          <a:latin typeface="Times New Roman" panose="02020603050405020304" pitchFamily="18" charset="0"/>
                          <a:cs typeface="Times New Roman" panose="02020603050405020304" pitchFamily="18" charset="0"/>
                        </a:rPr>
                      </a:b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289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9/22/2021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506172">
                  <a:extLst>
                    <a:ext uri="{9D8B030D-6E8A-4147-A177-3AD203B41FA5}">
                      <a16:colId xmlns:a16="http://schemas.microsoft.com/office/drawing/2014/main" val="20002"/>
                    </a:ext>
                  </a:extLst>
                </a:gridCol>
                <a:gridCol w="1450388">
                  <a:extLst>
                    <a:ext uri="{9D8B030D-6E8A-4147-A177-3AD203B41FA5}">
                      <a16:colId xmlns:a16="http://schemas.microsoft.com/office/drawing/2014/main" val="20003"/>
                    </a:ext>
                  </a:extLst>
                </a:gridCol>
                <a:gridCol w="1935480">
                  <a:extLst>
                    <a:ext uri="{9D8B030D-6E8A-4147-A177-3AD203B41FA5}">
                      <a16:colId xmlns:a16="http://schemas.microsoft.com/office/drawing/2014/main"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2169</Words>
  <Application>Microsoft Office PowerPoint</Application>
  <PresentationFormat>On-screen Show (4:3)</PresentationFormat>
  <Paragraphs>253</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Objectives</vt:lpstr>
      <vt:lpstr>Basic Architecture</vt:lpstr>
      <vt:lpstr>PowerPoint Presentation</vt:lpstr>
      <vt:lpstr>Tools Required</vt:lpstr>
      <vt:lpstr>Design Approach</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Sitaram Yaji</cp:lastModifiedBy>
  <cp:revision>90</cp:revision>
  <dcterms:created xsi:type="dcterms:W3CDTF">2006-08-16T00:00:00Z</dcterms:created>
  <dcterms:modified xsi:type="dcterms:W3CDTF">2021-09-22T06:34:25Z</dcterms:modified>
</cp:coreProperties>
</file>