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70" r:id="rId2"/>
    <p:sldId id="256" r:id="rId3"/>
    <p:sldId id="257" r:id="rId4"/>
    <p:sldId id="276" r:id="rId5"/>
    <p:sldId id="280" r:id="rId6"/>
    <p:sldId id="278" r:id="rId7"/>
    <p:sldId id="277" r:id="rId8"/>
    <p:sldId id="258" r:id="rId9"/>
    <p:sldId id="279" r:id="rId10"/>
    <p:sldId id="275" r:id="rId11"/>
    <p:sldId id="283" r:id="rId12"/>
    <p:sldId id="259" r:id="rId13"/>
    <p:sldId id="281" r:id="rId14"/>
    <p:sldId id="273" r:id="rId15"/>
    <p:sldId id="282" r:id="rId16"/>
    <p:sldId id="264" r:id="rId17"/>
    <p:sldId id="28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22-Sep-21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22-Sep-21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35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688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8426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22-Sep-21</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22-Sep-21</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22-Sep-21</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22-Sep-21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2800" b="1" dirty="0">
                <a:solidFill>
                  <a:schemeClr val="bg1"/>
                </a:solidFill>
                <a:latin typeface="Times New Roman" pitchFamily="18" charset="0"/>
                <a:cs typeface="Times New Roman" pitchFamily="18" charset="0"/>
              </a:rPr>
              <a:t>CLIENT SERVER PROGRAMMING USING DUAL STACK </a:t>
            </a:r>
            <a:r>
              <a:rPr lang="en-US" sz="2800" b="1" dirty="0" smtClean="0">
                <a:solidFill>
                  <a:schemeClr val="bg1"/>
                </a:solidFill>
                <a:latin typeface="Times New Roman" pitchFamily="18" charset="0"/>
                <a:cs typeface="Times New Roman" pitchFamily="18" charset="0"/>
              </a:rPr>
              <a:t>(IPv4 and </a:t>
            </a:r>
            <a:r>
              <a:rPr lang="en-US" sz="2800" b="1" dirty="0">
                <a:solidFill>
                  <a:schemeClr val="bg1"/>
                </a:solidFill>
                <a:latin typeface="Times New Roman" pitchFamily="18" charset="0"/>
                <a:cs typeface="Times New Roman" pitchFamily="18" charset="0"/>
              </a:rPr>
              <a:t>IPv6) HOST</a:t>
            </a:r>
          </a:p>
        </p:txBody>
      </p:sp>
      <p:sp>
        <p:nvSpPr>
          <p:cNvPr id="3" name="Content Placeholder 2"/>
          <p:cNvSpPr>
            <a:spLocks noGrp="1"/>
          </p:cNvSpPr>
          <p:nvPr>
            <p:ph idx="1"/>
          </p:nvPr>
        </p:nvSpPr>
        <p:spPr>
          <a:xfrm>
            <a:off x="457200" y="1295400"/>
            <a:ext cx="8229600" cy="5060950"/>
          </a:xfrm>
        </p:spPr>
        <p:txBody>
          <a:bodyPr>
            <a:normAutofit/>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r>
              <a:rPr lang="en-US" sz="2000" u="sng" dirty="0">
                <a:latin typeface="Times New Roman" pitchFamily="18" charset="0"/>
                <a:cs typeface="Times New Roman" pitchFamily="18" charset="0"/>
              </a:rPr>
              <a:t>Batch Details</a:t>
            </a:r>
            <a:r>
              <a:rPr lang="en-US" sz="2000" dirty="0">
                <a:latin typeface="Times New Roman" pitchFamily="18" charset="0"/>
                <a:cs typeface="Times New Roman" pitchFamily="18" charset="0"/>
              </a:rPr>
              <a:t> : </a:t>
            </a:r>
            <a:r>
              <a:rPr lang="en-US" sz="2000" u="sng" dirty="0">
                <a:latin typeface="Times New Roman" pitchFamily="18" charset="0"/>
                <a:cs typeface="Times New Roman" pitchFamily="18" charset="0"/>
              </a:rPr>
              <a:t>Batch 16     </a:t>
            </a:r>
          </a:p>
          <a:p>
            <a:pPr marL="0" indent="0" algn="ctr">
              <a:buNone/>
            </a:pPr>
            <a:r>
              <a:rPr lang="en-US" sz="1600" dirty="0">
                <a:latin typeface="Times New Roman" pitchFamily="18" charset="0"/>
                <a:cs typeface="Times New Roman" pitchFamily="18" charset="0"/>
              </a:rPr>
              <a:t>Name                           USN</a:t>
            </a:r>
          </a:p>
          <a:p>
            <a:pPr marL="0" indent="0" algn="ctr">
              <a:buNone/>
            </a:pPr>
            <a:r>
              <a:rPr lang="en-US" sz="1400" dirty="0">
                <a:latin typeface="Times New Roman" pitchFamily="18" charset="0"/>
                <a:cs typeface="Times New Roman" pitchFamily="18" charset="0"/>
              </a:rPr>
              <a:t>S Bharath                       1NT18EC134</a:t>
            </a:r>
          </a:p>
          <a:p>
            <a:pPr marL="0" indent="0" algn="ctr">
              <a:buNone/>
            </a:pPr>
            <a:r>
              <a:rPr lang="en-US" sz="1400" dirty="0">
                <a:latin typeface="Times New Roman" pitchFamily="18" charset="0"/>
                <a:cs typeface="Times New Roman" pitchFamily="18" charset="0"/>
              </a:rPr>
              <a:t>Shaik Abdul Aleem        1NT18EC143</a:t>
            </a:r>
          </a:p>
          <a:p>
            <a:pPr marL="0" indent="0" algn="ctr">
              <a:buNone/>
            </a:pPr>
            <a:r>
              <a:rPr lang="en-US" sz="1400" dirty="0">
                <a:latin typeface="Times New Roman" pitchFamily="18" charset="0"/>
                <a:cs typeface="Times New Roman" pitchFamily="18" charset="0"/>
              </a:rPr>
              <a:t>Likith N                          1NT18EC083</a:t>
            </a:r>
          </a:p>
          <a:p>
            <a:pPr marL="0" indent="0" algn="ctr">
              <a:buNone/>
            </a:pPr>
            <a:r>
              <a:rPr lang="en-US" sz="1400" dirty="0">
                <a:latin typeface="Times New Roman" pitchFamily="18" charset="0"/>
                <a:cs typeface="Times New Roman" pitchFamily="18" charset="0"/>
              </a:rPr>
              <a:t>Rizwan Khan                  1NT18EC130</a:t>
            </a:r>
          </a:p>
          <a:p>
            <a:pPr marL="0" indent="0" algn="ctr">
              <a:buNone/>
            </a:pPr>
            <a:endParaRPr lang="en-US"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Project Supervisor 	</a:t>
            </a:r>
          </a:p>
          <a:p>
            <a:pPr marL="0" indent="0" algn="ctr">
              <a:buNone/>
            </a:pPr>
            <a:r>
              <a:rPr lang="en-US" sz="1400" dirty="0">
                <a:latin typeface="Times New Roman" pitchFamily="18" charset="0"/>
                <a:cs typeface="Times New Roman" pitchFamily="18" charset="0"/>
              </a:rPr>
              <a:t>      Prof. Sitaram Yaji</a:t>
            </a:r>
          </a:p>
          <a:p>
            <a:pPr marL="0" indent="0" algn="ctr">
              <a:buNone/>
            </a:pPr>
            <a:r>
              <a:rPr lang="en-US" sz="1400" dirty="0">
                <a:latin typeface="Times New Roman" pitchFamily="18" charset="0"/>
                <a:cs typeface="Times New Roman" pitchFamily="18" charset="0"/>
              </a:rPr>
              <a:t> </a:t>
            </a:r>
            <a:r>
              <a:rPr lang="en-US" sz="1400" dirty="0" smtClean="0"/>
              <a:t>Professor </a:t>
            </a:r>
            <a:r>
              <a:rPr lang="en-US" sz="1400" dirty="0"/>
              <a:t>Dept. of Electronics and Communication Engineering </a:t>
            </a:r>
            <a:endParaRPr lang="en-US" sz="1400" dirty="0" smtClean="0"/>
          </a:p>
          <a:p>
            <a:pPr marL="0" indent="0" algn="ctr">
              <a:buNone/>
            </a:pPr>
            <a:r>
              <a:rPr lang="en-US" sz="1400" dirty="0" smtClean="0"/>
              <a:t>Nitte </a:t>
            </a:r>
            <a:r>
              <a:rPr lang="en-US" sz="1400" dirty="0"/>
              <a:t>Meenakshi Institute of Technology Yelahanka, Bangalore-560064</a:t>
            </a:r>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447800"/>
            <a:ext cx="1543050" cy="1280832"/>
          </a:xfrm>
          <a:prstGeom prst="rect">
            <a:avLst/>
          </a:prstGeom>
        </p:spPr>
      </p:pic>
    </p:spTree>
    <p:extLst>
      <p:ext uri="{BB962C8B-B14F-4D97-AF65-F5344CB8AC3E}">
        <p14:creationId xmlns:p14="http://schemas.microsoft.com/office/powerpoint/2010/main" val="378869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8963000"/>
              </p:ext>
            </p:extLst>
          </p:nvPr>
        </p:nvGraphicFramePr>
        <p:xfrm>
          <a:off x="762000" y="1066800"/>
          <a:ext cx="7391400" cy="4480560"/>
        </p:xfrm>
        <a:graphic>
          <a:graphicData uri="http://schemas.openxmlformats.org/drawingml/2006/table">
            <a:tbl>
              <a:tblPr firstRow="1" bandRow="1">
                <a:tableStyleId>{5C22544A-7EE6-4342-B048-85BDC9FD1C3A}</a:tableStyleId>
              </a:tblPr>
              <a:tblGrid>
                <a:gridCol w="1478280"/>
                <a:gridCol w="1478280"/>
                <a:gridCol w="1506172"/>
                <a:gridCol w="1450388"/>
                <a:gridCol w="14782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Performance comparison of Multimedia Applications over IPv4 and IPv6 Dual Stack technology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smtClean="0">
                          <a:solidFill>
                            <a:schemeClr val="dk1"/>
                          </a:solidFill>
                          <a:effectLst/>
                          <a:latin typeface="+mn-lt"/>
                          <a:ea typeface="+mn-ea"/>
                          <a:cs typeface="+mn-cs"/>
                        </a:rPr>
                        <a:t>Ummi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Suraya</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Shaharuddin</a:t>
                      </a:r>
                      <a:r>
                        <a:rPr lang="en-US" sz="1800" b="0" i="0"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Ruhani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Ab</a:t>
                      </a:r>
                      <a:r>
                        <a:rPr lang="en-US" sz="1800" b="0" i="0" u="none" strike="noStrike" kern="1200" dirty="0" smtClean="0">
                          <a:solidFill>
                            <a:schemeClr val="dk1"/>
                          </a:solidFill>
                          <a:effectLst/>
                          <a:latin typeface="+mn-lt"/>
                          <a:ea typeface="+mn-ea"/>
                          <a:cs typeface="+mn-cs"/>
                        </a:rPr>
                        <a:t> Rahman</a:t>
                      </a:r>
                      <a:r>
                        <a:rPr lang="en-US" sz="1800" b="0" i="0"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Murizah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Kassim</a:t>
                      </a:r>
                      <a:r>
                        <a:rPr lang="en-US" sz="1800" b="0" i="0" kern="1200" dirty="0" smtClean="0">
                          <a:solidFill>
                            <a:schemeClr val="dk1"/>
                          </a:solidFill>
                          <a:effectLst/>
                          <a:latin typeface="+mn-lt"/>
                          <a:ea typeface="+mn-ea"/>
                          <a:cs typeface="+mn-cs"/>
                        </a:rPr>
                        <a:t>; </a:t>
                      </a:r>
                      <a:r>
                        <a:rPr lang="en-US" sz="1800" b="0" i="0" u="none" strike="noStrike" kern="1200" dirty="0" smtClean="0">
                          <a:solidFill>
                            <a:schemeClr val="dk1"/>
                          </a:solidFill>
                          <a:effectLst/>
                          <a:latin typeface="+mn-lt"/>
                          <a:ea typeface="+mn-ea"/>
                          <a:cs typeface="+mn-cs"/>
                        </a:rPr>
                        <a:t>Mat </a:t>
                      </a:r>
                      <a:r>
                        <a:rPr lang="en-US" sz="1800" b="0" i="0" u="none" strike="noStrike" kern="1200" dirty="0" err="1" smtClean="0">
                          <a:solidFill>
                            <a:schemeClr val="dk1"/>
                          </a:solidFill>
                          <a:effectLst/>
                          <a:latin typeface="+mn-lt"/>
                          <a:ea typeface="+mn-ea"/>
                          <a:cs typeface="+mn-cs"/>
                        </a:rPr>
                        <a:t>Ikram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Yusof</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err="1" smtClean="0">
                          <a:latin typeface="Times New Roman" panose="02020603050405020304" pitchFamily="18" charset="0"/>
                          <a:cs typeface="Times New Roman" panose="02020603050405020304" pitchFamily="18" charset="0"/>
                        </a:rPr>
                        <a:t>Ummi</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Suraya</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Shaharuddin</a:t>
                      </a:r>
                      <a:r>
                        <a:rPr lang="en-US" sz="1200" dirty="0" smtClean="0">
                          <a:latin typeface="Times New Roman" panose="02020603050405020304" pitchFamily="18" charset="0"/>
                          <a:cs typeface="Times New Roman" panose="02020603050405020304" pitchFamily="18" charset="0"/>
                        </a:rPr>
                        <a:t>, R. </a:t>
                      </a:r>
                      <a:r>
                        <a:rPr lang="en-US" sz="1200" dirty="0" err="1" smtClean="0">
                          <a:latin typeface="Times New Roman" panose="02020603050405020304" pitchFamily="18" charset="0"/>
                          <a:cs typeface="Times New Roman" panose="02020603050405020304" pitchFamily="18" charset="0"/>
                        </a:rPr>
                        <a:t>Ab</a:t>
                      </a:r>
                      <a:r>
                        <a:rPr lang="en-US" sz="1200" dirty="0" smtClean="0">
                          <a:latin typeface="Times New Roman" panose="02020603050405020304" pitchFamily="18" charset="0"/>
                          <a:cs typeface="Times New Roman" panose="02020603050405020304" pitchFamily="18" charset="0"/>
                        </a:rPr>
                        <a:t> Rahman, M. </a:t>
                      </a:r>
                      <a:r>
                        <a:rPr lang="en-US" sz="1200" dirty="0" err="1" smtClean="0">
                          <a:latin typeface="Times New Roman" panose="02020603050405020304" pitchFamily="18" charset="0"/>
                          <a:cs typeface="Times New Roman" panose="02020603050405020304" pitchFamily="18" charset="0"/>
                        </a:rPr>
                        <a:t>Kassim</a:t>
                      </a:r>
                      <a:r>
                        <a:rPr lang="en-US" sz="1200" dirty="0" smtClean="0">
                          <a:latin typeface="Times New Roman" panose="02020603050405020304" pitchFamily="18" charset="0"/>
                          <a:cs typeface="Times New Roman" panose="02020603050405020304" pitchFamily="18" charset="0"/>
                        </a:rPr>
                        <a:t> and M. I. </a:t>
                      </a:r>
                      <a:r>
                        <a:rPr lang="en-US" sz="1200" dirty="0" err="1" smtClean="0">
                          <a:latin typeface="Times New Roman" panose="02020603050405020304" pitchFamily="18" charset="0"/>
                          <a:cs typeface="Times New Roman" panose="02020603050405020304" pitchFamily="18" charset="0"/>
                        </a:rPr>
                        <a:t>Yusof</a:t>
                      </a:r>
                      <a:r>
                        <a:rPr lang="en-US" sz="1200" dirty="0" smtClean="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doi: 10.1109/ICSEngT.2016.7849613.</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RIPv2 routing protocol for both GNS3 simulation and Cisco hardware routers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IPv6 is better compared to IPv4 through Dual Stack protocol. Multimedia streaming data analysis proved that IPv6 is faster than IPv4 transmission with Dual stack protocol.</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42607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50537998"/>
              </p:ext>
            </p:extLst>
          </p:nvPr>
        </p:nvGraphicFramePr>
        <p:xfrm>
          <a:off x="533400" y="1066800"/>
          <a:ext cx="7848600" cy="426720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1078302">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318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IPv4 to IPv6 Migration and Performance Analysis using GNS3 and </a:t>
                      </a:r>
                      <a:r>
                        <a:rPr lang="en-US" sz="1600" b="1" i="0" kern="1200" dirty="0" err="1" smtClean="0">
                          <a:solidFill>
                            <a:schemeClr val="dk1"/>
                          </a:solidFill>
                          <a:effectLst/>
                          <a:latin typeface="Times New Roman" panose="02020603050405020304" pitchFamily="18" charset="0"/>
                          <a:ea typeface="+mn-ea"/>
                          <a:cs typeface="Times New Roman" panose="02020603050405020304" pitchFamily="18" charset="0"/>
                        </a:rPr>
                        <a:t>Wireshark</a:t>
                      </a:r>
                      <a:endPar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kern="1200" dirty="0" smtClean="0">
                          <a:solidFill>
                            <a:schemeClr val="dk1"/>
                          </a:solidFill>
                          <a:effectLst/>
                          <a:latin typeface="Times New Roman" panose="02020603050405020304" pitchFamily="18" charset="0"/>
                          <a:ea typeface="+mn-ea"/>
                          <a:cs typeface="Times New Roman" panose="02020603050405020304" pitchFamily="18" charset="0"/>
                        </a:rPr>
                        <a:t>Ravi Kumar CV</a:t>
                      </a:r>
                    </a:p>
                    <a:p>
                      <a:r>
                        <a:rPr lang="en-US" sz="1600" b="0" i="0" u="non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Hrithik</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Goyal</a:t>
                      </a:r>
                      <a:endParaRPr lang="en-US" sz="1600" u="none"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R. K. CV and H. </a:t>
                      </a:r>
                      <a:r>
                        <a:rPr lang="en-US" sz="1200" dirty="0" err="1" smtClean="0">
                          <a:latin typeface="Times New Roman" panose="02020603050405020304" pitchFamily="18" charset="0"/>
                          <a:cs typeface="Times New Roman" panose="02020603050405020304" pitchFamily="18" charset="0"/>
                        </a:rPr>
                        <a:t>Goyal</a:t>
                      </a:r>
                      <a:r>
                        <a:rPr lang="en-US" sz="1200" dirty="0" smtClean="0">
                          <a:latin typeface="Times New Roman" panose="02020603050405020304" pitchFamily="18" charset="0"/>
                          <a:cs typeface="Times New Roman" panose="02020603050405020304" pitchFamily="18" charset="0"/>
                        </a:rPr>
                        <a:t>, "IPv4 to IPv6 Migration and Performance Analysis using GNS3 and </a:t>
                      </a:r>
                      <a:r>
                        <a:rPr lang="en-US" sz="1200" dirty="0" err="1" smtClean="0">
                          <a:latin typeface="Times New Roman" panose="02020603050405020304" pitchFamily="18" charset="0"/>
                          <a:cs typeface="Times New Roman" panose="02020603050405020304" pitchFamily="18" charset="0"/>
                        </a:rPr>
                        <a:t>Wireshark</a:t>
                      </a:r>
                      <a:r>
                        <a:rPr lang="en-US" sz="1200" dirty="0" smtClean="0">
                          <a:latin typeface="Times New Roman" panose="02020603050405020304" pitchFamily="18" charset="0"/>
                          <a:cs typeface="Times New Roman" panose="02020603050405020304" pitchFamily="18" charset="0"/>
                        </a:rPr>
                        <a:t>," 2019 International Conference on Vision Towards Emerging Trends in Communication and Networking (</a:t>
                      </a:r>
                      <a:r>
                        <a:rPr lang="en-US" sz="1200" dirty="0" err="1" smtClean="0">
                          <a:latin typeface="Times New Roman" panose="02020603050405020304" pitchFamily="18" charset="0"/>
                          <a:cs typeface="Times New Roman" panose="02020603050405020304" pitchFamily="18" charset="0"/>
                        </a:rPr>
                        <a:t>ViTECoN</a:t>
                      </a:r>
                      <a:r>
                        <a:rPr lang="en-US" sz="1200" dirty="0" smtClean="0">
                          <a:latin typeface="Times New Roman" panose="02020603050405020304" pitchFamily="18" charset="0"/>
                          <a:cs typeface="Times New Roman" panose="02020603050405020304" pitchFamily="18" charset="0"/>
                        </a:rPr>
                        <a:t>), 2019, pp. 1-6, doi: 10.1109/ViTECoN.2019.8899746.</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Static </a:t>
                      </a:r>
                      <a:r>
                        <a:rPr lang="en-US" sz="1400" dirty="0" err="1" smtClean="0">
                          <a:latin typeface="Times New Roman" panose="02020603050405020304" pitchFamily="18" charset="0"/>
                          <a:cs typeface="Times New Roman" panose="02020603050405020304" pitchFamily="18" charset="0"/>
                        </a:rPr>
                        <a:t>Routing</a:t>
                      </a:r>
                      <a:r>
                        <a:rPr lang="en-US" sz="1400" baseline="0" dirty="0" err="1" smtClean="0">
                          <a:latin typeface="Times New Roman" panose="02020603050405020304" pitchFamily="18" charset="0"/>
                          <a:cs typeface="Times New Roman" panose="02020603050405020304" pitchFamily="18" charset="0"/>
                        </a:rPr>
                        <a:t>,Dynamic</a:t>
                      </a:r>
                      <a:r>
                        <a:rPr lang="en-US" sz="1400" baseline="0" dirty="0" smtClean="0">
                          <a:latin typeface="Times New Roman" panose="02020603050405020304" pitchFamily="18" charset="0"/>
                          <a:cs typeface="Times New Roman" panose="02020603050405020304" pitchFamily="18" charset="0"/>
                        </a:rPr>
                        <a:t> </a:t>
                      </a:r>
                      <a:r>
                        <a:rPr lang="en-US" sz="1400" baseline="0" dirty="0" err="1" smtClean="0">
                          <a:latin typeface="Times New Roman" panose="02020603050405020304" pitchFamily="18" charset="0"/>
                          <a:cs typeface="Times New Roman" panose="02020603050405020304" pitchFamily="18" charset="0"/>
                        </a:rPr>
                        <a:t>Rounting,Open</a:t>
                      </a:r>
                      <a:r>
                        <a:rPr lang="en-US" sz="1400" baseline="0" dirty="0" smtClean="0">
                          <a:latin typeface="Times New Roman" panose="02020603050405020304" pitchFamily="18" charset="0"/>
                          <a:cs typeface="Times New Roman" panose="02020603050405020304" pitchFamily="18" charset="0"/>
                        </a:rPr>
                        <a:t> Shortest Path First(OSPF)</a:t>
                      </a:r>
                    </a:p>
                    <a:p>
                      <a:r>
                        <a:rPr lang="en-US" sz="1400" baseline="0" dirty="0" smtClean="0">
                          <a:latin typeface="Times New Roman" panose="02020603050405020304" pitchFamily="18" charset="0"/>
                          <a:cs typeface="Times New Roman" panose="02020603050405020304" pitchFamily="18" charset="0"/>
                        </a:rPr>
                        <a:t>Performance metrics-Latency and Throughput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IPv6 protocol along with providing much wider address space also provides less latency and better throughput than the IPv4 protocol.</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1531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Basic </a:t>
            </a:r>
            <a:r>
              <a:rPr lang="en-US" sz="3600" b="1" dirty="0" smtClean="0">
                <a:solidFill>
                  <a:schemeClr val="bg1"/>
                </a:solidFill>
                <a:latin typeface="Times New Roman" panose="02020603050405020304" pitchFamily="18" charset="0"/>
                <a:cs typeface="Times New Roman" panose="02020603050405020304" pitchFamily="18" charset="0"/>
              </a:rPr>
              <a:t>Architecture</a:t>
            </a:r>
            <a:endParaRPr lang="en-US" sz="3600"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Content Placeholder 6"/>
          <p:cNvSpPr>
            <a:spLocks noGrp="1"/>
          </p:cNvSpPr>
          <p:nvPr>
            <p:ph idx="1"/>
          </p:nvPr>
        </p:nvSpPr>
        <p:spPr/>
        <p:txBody>
          <a:bodyPr/>
          <a:lstStyle/>
          <a:p>
            <a:r>
              <a:rPr lang="en-US" sz="1600" dirty="0" smtClean="0">
                <a:latin typeface="Times New Roman" panose="02020603050405020304" pitchFamily="18" charset="0"/>
                <a:cs typeface="Times New Roman" panose="02020603050405020304" pitchFamily="18" charset="0"/>
              </a:rPr>
              <a:t>Three Hosts on </a:t>
            </a:r>
            <a:r>
              <a:rPr lang="en-US" sz="1600" dirty="0" smtClean="0">
                <a:latin typeface="Times New Roman" panose="02020603050405020304" pitchFamily="18" charset="0"/>
                <a:cs typeface="Times New Roman" panose="02020603050405020304" pitchFamily="18" charset="0"/>
              </a:rPr>
              <a:t>LAN(Works for Wan also)</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Host1  </a:t>
            </a:r>
            <a:r>
              <a:rPr lang="en-IN" sz="1600" dirty="0">
                <a:latin typeface="Times New Roman" panose="02020603050405020304" pitchFamily="18" charset="0"/>
                <a:cs typeface="Times New Roman" panose="02020603050405020304" pitchFamily="18" charset="0"/>
              </a:rPr>
              <a:t>IPv4/IPv6 (LAN interface should have both IPv4 and IPv6 addresses)</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2 IPv4</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3 </a:t>
            </a:r>
            <a:r>
              <a:rPr lang="en-IN" sz="1600" dirty="0" smtClean="0">
                <a:latin typeface="Times New Roman" panose="02020603050405020304" pitchFamily="18" charset="0"/>
                <a:cs typeface="Times New Roman" panose="02020603050405020304" pitchFamily="18" charset="0"/>
              </a:rPr>
              <a:t>IPv6</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a:t>
            </a:r>
            <a:r>
              <a:rPr lang="en-IN" sz="1600" dirty="0" smtClean="0">
                <a:latin typeface="Times New Roman" panose="02020603050405020304" pitchFamily="18" charset="0"/>
                <a:cs typeface="Times New Roman" panose="02020603050405020304" pitchFamily="18" charset="0"/>
              </a:rPr>
              <a:t>ost </a:t>
            </a:r>
            <a:r>
              <a:rPr lang="en-IN" sz="1600" dirty="0">
                <a:latin typeface="Times New Roman" panose="02020603050405020304" pitchFamily="18" charset="0"/>
                <a:cs typeface="Times New Roman" panose="02020603050405020304" pitchFamily="18" charset="0"/>
              </a:rPr>
              <a:t>1  -</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One server for NMIT seminar hall booking application (using IPv4</a:t>
            </a:r>
            <a:r>
              <a:rPr lang="en-IN" sz="1600" dirty="0" smtClean="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Second server for application -  NMIT IP IVR (interactive voice response) system (using IPv6)</a:t>
            </a:r>
          </a:p>
          <a:p>
            <a:pPr lvl="1"/>
            <a:r>
              <a:rPr lang="en-IN" sz="1600" dirty="0">
                <a:latin typeface="Times New Roman" panose="02020603050405020304" pitchFamily="18" charset="0"/>
                <a:cs typeface="Times New Roman" panose="02020603050405020304" pitchFamily="18" charset="0"/>
              </a:rPr>
              <a:t>Both servers will be running at the same time</a:t>
            </a:r>
          </a:p>
          <a:p>
            <a:r>
              <a:rPr lang="en-IN" sz="1600" dirty="0">
                <a:latin typeface="Times New Roman" panose="02020603050405020304" pitchFamily="18" charset="0"/>
                <a:cs typeface="Times New Roman" panose="02020603050405020304" pitchFamily="18" charset="0"/>
              </a:rPr>
              <a:t>Host 2 </a:t>
            </a:r>
          </a:p>
          <a:p>
            <a:pPr lvl="1"/>
            <a:r>
              <a:rPr lang="en-IN" sz="1600" dirty="0">
                <a:latin typeface="Times New Roman" panose="02020603050405020304" pitchFamily="18" charset="0"/>
                <a:cs typeface="Times New Roman" panose="02020603050405020304" pitchFamily="18" charset="0"/>
              </a:rPr>
              <a:t>One client for NMIT seminar hall booking application (using IPv4)</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3 </a:t>
            </a:r>
          </a:p>
          <a:p>
            <a:pPr lvl="1"/>
            <a:r>
              <a:rPr lang="en-IN" sz="1600" dirty="0">
                <a:latin typeface="Times New Roman" panose="02020603050405020304" pitchFamily="18" charset="0"/>
                <a:cs typeface="Times New Roman" panose="02020603050405020304" pitchFamily="18" charset="0"/>
              </a:rPr>
              <a:t>One client for application - NMIT IP IVR(interactive voice response)  system (using IPv6)</a:t>
            </a:r>
            <a:endParaRPr lang="en-US" sz="1600" dirty="0">
              <a:latin typeface="Times New Roman" panose="02020603050405020304" pitchFamily="18" charset="0"/>
              <a:cs typeface="Times New Roman" panose="02020603050405020304" pitchFamily="18" charset="0"/>
            </a:endParaRPr>
          </a:p>
          <a:p>
            <a:pPr marL="457200" lvl="1" indent="0">
              <a:buNone/>
            </a:pPr>
            <a:endParaRPr lang="en-US" dirty="0" smtClean="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4175"/>
            <a:ext cx="8229600" cy="4343400"/>
          </a:xfrm>
        </p:spPr>
        <p:txBody>
          <a:bodyPr>
            <a:normAutofit/>
          </a:bodyPr>
          <a:lstStyle/>
          <a:p>
            <a:r>
              <a:rPr lang="en-IN" sz="2000" dirty="0"/>
              <a:t>Two Linux desktops/laptops, One </a:t>
            </a:r>
            <a:r>
              <a:rPr lang="en-IN" sz="2000" dirty="0" smtClean="0"/>
              <a:t>Raspberry Pi </a:t>
            </a:r>
            <a:r>
              <a:rPr lang="en-IN" sz="2000" dirty="0"/>
              <a:t>board</a:t>
            </a:r>
            <a:endParaRPr lang="en-US" sz="2000" dirty="0"/>
          </a:p>
          <a:p>
            <a:endParaRPr lang="en-US" sz="2000" dirty="0" smtClean="0">
              <a:latin typeface="Times New Roman" panose="02020603050405020304" pitchFamily="18" charset="0"/>
              <a:cs typeface="Times New Roman" panose="02020603050405020304" pitchFamily="18" charset="0"/>
            </a:endParaRPr>
          </a:p>
          <a:p>
            <a:r>
              <a:rPr lang="en-IN" sz="2000" dirty="0"/>
              <a:t>C or </a:t>
            </a:r>
            <a:r>
              <a:rPr lang="en-IN" sz="2000" dirty="0" smtClean="0"/>
              <a:t>Python</a:t>
            </a:r>
          </a:p>
          <a:p>
            <a:endParaRPr lang="en-IN" sz="2000" dirty="0">
              <a:latin typeface="Times New Roman" panose="02020603050405020304" pitchFamily="18" charset="0"/>
              <a:cs typeface="Times New Roman" panose="02020603050405020304" pitchFamily="18" charset="0"/>
            </a:endParaRPr>
          </a:p>
          <a:p>
            <a:r>
              <a:rPr lang="en-IN" sz="2000" dirty="0"/>
              <a:t>Socket programming </a:t>
            </a:r>
          </a:p>
          <a:p>
            <a:endParaRPr lang="en-IN" sz="2000" dirty="0" smtClean="0"/>
          </a:p>
          <a:p>
            <a:r>
              <a:rPr lang="en-IN" sz="2000" dirty="0" smtClean="0"/>
              <a:t>Software development for Applications</a:t>
            </a:r>
          </a:p>
          <a:p>
            <a:endParaRPr lang="en-IN" sz="2000" dirty="0"/>
          </a:p>
          <a:p>
            <a:r>
              <a:rPr lang="en-IN" sz="2000" dirty="0"/>
              <a:t>GDB and Wireshark tool may be used during testing / debugging</a:t>
            </a:r>
            <a:endParaRPr lang="en-US" sz="2000" dirty="0"/>
          </a:p>
          <a:p>
            <a:endParaRPr lang="en-US" sz="2000" dirty="0"/>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a:spLocks noGrp="1"/>
          </p:cNvSpPr>
          <p:nvPr>
            <p:ph type="title"/>
          </p:nvPr>
        </p:nvSpPr>
        <p:spPr>
          <a:xfrm>
            <a:off x="457200" y="152400"/>
            <a:ext cx="8229600" cy="1143000"/>
          </a:xfrm>
          <a:solidFill>
            <a:srgbClr val="0000FF"/>
          </a:solidFill>
        </p:spPr>
        <p:txBody>
          <a:bodyPr>
            <a:noAutofit/>
          </a:bodyPr>
          <a:lstStyle/>
          <a:p>
            <a:r>
              <a:rPr lang="en-US" sz="3600" b="1" dirty="0" smtClean="0">
                <a:solidFill>
                  <a:schemeClr val="bg1"/>
                </a:solidFill>
                <a:latin typeface="Times New Roman" panose="02020603050405020304" pitchFamily="18" charset="0"/>
                <a:cs typeface="Times New Roman" panose="02020603050405020304" pitchFamily="18" charset="0"/>
              </a:rPr>
              <a:t>Tools Required</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9082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C5DC846-D108-4B7F-A641-2014248D06A1}"/>
              </a:ext>
            </a:extLst>
          </p:cNvPr>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a:extLst>
              <a:ext uri="{FF2B5EF4-FFF2-40B4-BE49-F238E27FC236}">
                <a16:creationId xmlns="" xmlns:a16="http://schemas.microsoft.com/office/drawing/2014/main" id="{94F76D2A-D755-4BD1-9236-1FBDA8B544CB}"/>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 xmlns:a16="http://schemas.microsoft.com/office/drawing/2014/main" id="{751C6CAB-D118-4A59-A5FF-1BD87857B1F4}"/>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9" name="Rectangle 8">
            <a:extLst>
              <a:ext uri="{FF2B5EF4-FFF2-40B4-BE49-F238E27FC236}">
                <a16:creationId xmlns="" xmlns:a16="http://schemas.microsoft.com/office/drawing/2014/main" id="{B7912E41-6B3C-4A45-85F4-BC64F00F4F49}"/>
              </a:ext>
            </a:extLst>
          </p:cNvPr>
          <p:cNvSpPr/>
          <p:nvPr/>
        </p:nvSpPr>
        <p:spPr>
          <a:xfrm>
            <a:off x="2554957" y="228600"/>
            <a:ext cx="4274247" cy="707886"/>
          </a:xfrm>
          <a:prstGeom prst="rect">
            <a:avLst/>
          </a:prstGeom>
          <a:noFill/>
        </p:spPr>
        <p:txBody>
          <a:bodyPr wrap="none" lIns="91440" tIns="45720" rIns="91440" bIns="45720">
            <a:spAutoFit/>
          </a:bodyPr>
          <a:lstStyle/>
          <a:p>
            <a:pPr algn="ctr"/>
            <a:r>
              <a:rPr lang="en-US" sz="4000" u="sng" dirty="0" smtClean="0">
                <a:ln w="0"/>
              </a:rPr>
              <a:t>Three Hosts on LAN</a:t>
            </a:r>
            <a:endParaRPr lang="en-US" sz="4000" u="sng" dirty="0">
              <a:ln w="0"/>
            </a:endParaRPr>
          </a:p>
        </p:txBody>
      </p:sp>
      <p:sp>
        <p:nvSpPr>
          <p:cNvPr id="10" name="Rectangle 9">
            <a:extLst>
              <a:ext uri="{FF2B5EF4-FFF2-40B4-BE49-F238E27FC236}">
                <a16:creationId xmlns="" xmlns:a16="http://schemas.microsoft.com/office/drawing/2014/main" id="{77CAF576-6446-4093-8D69-86D0A12BD6E1}"/>
              </a:ext>
            </a:extLst>
          </p:cNvPr>
          <p:cNvSpPr/>
          <p:nvPr/>
        </p:nvSpPr>
        <p:spPr>
          <a:xfrm>
            <a:off x="564463" y="5694811"/>
            <a:ext cx="4344779" cy="553998"/>
          </a:xfrm>
          <a:prstGeom prst="rect">
            <a:avLst/>
          </a:prstGeom>
          <a:noFill/>
        </p:spPr>
        <p:txBody>
          <a:bodyPr wrap="none" lIns="91440" tIns="45720" rIns="91440" bIns="45720">
            <a:spAutoFit/>
          </a:bodyPr>
          <a:lstStyle/>
          <a:p>
            <a:pPr algn="ctr"/>
            <a:r>
              <a:rPr lang="en-US" sz="3000" b="0" cap="none" spc="0" dirty="0">
                <a:ln w="0"/>
                <a:solidFill>
                  <a:schemeClr val="tx1"/>
                </a:solidFill>
              </a:rPr>
              <a:t>Note : </a:t>
            </a:r>
            <a:r>
              <a:rPr lang="en-US" sz="3000" cap="none" spc="0" dirty="0">
                <a:ln w="0"/>
                <a:solidFill>
                  <a:schemeClr val="tx1"/>
                </a:solidFill>
              </a:rPr>
              <a:t>Works for WAN also</a:t>
            </a:r>
            <a:endParaRPr lang="en-US" sz="5400" cap="none" spc="0" dirty="0">
              <a:ln w="0"/>
              <a:solidFill>
                <a:schemeClr val="tx1"/>
              </a:solidFill>
              <a:effectLst>
                <a:outerShdw blurRad="38100" dist="19050" dir="2700000" algn="tl" rotWithShape="0">
                  <a:schemeClr val="dk1">
                    <a:alpha val="40000"/>
                  </a:schemeClr>
                </a:outerShdw>
              </a:effectLst>
            </a:endParaRPr>
          </a:p>
        </p:txBody>
      </p:sp>
      <p:pic>
        <p:nvPicPr>
          <p:cNvPr id="18" name="Content Placeholder 17">
            <a:extLst>
              <a:ext uri="{FF2B5EF4-FFF2-40B4-BE49-F238E27FC236}">
                <a16:creationId xmlns="" xmlns:a16="http://schemas.microsoft.com/office/drawing/2014/main" id="{F6633F0C-40DF-4C0D-82AC-D4603EEE6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1930761"/>
            <a:ext cx="3040516" cy="2180431"/>
          </a:xfrm>
        </p:spPr>
      </p:pic>
      <p:pic>
        <p:nvPicPr>
          <p:cNvPr id="20" name="Picture 19">
            <a:extLst>
              <a:ext uri="{FF2B5EF4-FFF2-40B4-BE49-F238E27FC236}">
                <a16:creationId xmlns="" xmlns:a16="http://schemas.microsoft.com/office/drawing/2014/main" id="{E6765A6B-DEDC-44FE-AFB1-7C1E22F6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20" y="3480415"/>
            <a:ext cx="2843440" cy="2039103"/>
          </a:xfrm>
          <a:prstGeom prst="rect">
            <a:avLst/>
          </a:prstGeom>
        </p:spPr>
      </p:pic>
      <p:pic>
        <p:nvPicPr>
          <p:cNvPr id="22" name="Picture 21">
            <a:extLst>
              <a:ext uri="{FF2B5EF4-FFF2-40B4-BE49-F238E27FC236}">
                <a16:creationId xmlns="" xmlns:a16="http://schemas.microsoft.com/office/drawing/2014/main" id="{4205A1F5-568D-49B4-A017-13295C180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082" y="2452022"/>
            <a:ext cx="1892178" cy="1419134"/>
          </a:xfrm>
          <a:prstGeom prst="rect">
            <a:avLst/>
          </a:prstGeom>
        </p:spPr>
      </p:pic>
      <p:pic>
        <p:nvPicPr>
          <p:cNvPr id="24" name="Picture 23">
            <a:extLst>
              <a:ext uri="{FF2B5EF4-FFF2-40B4-BE49-F238E27FC236}">
                <a16:creationId xmlns="" xmlns:a16="http://schemas.microsoft.com/office/drawing/2014/main" id="{75483FCB-9A42-45BB-8261-D568072CB8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20" y="1338482"/>
            <a:ext cx="2093533" cy="1232019"/>
          </a:xfrm>
          <a:prstGeom prst="rect">
            <a:avLst/>
          </a:prstGeom>
        </p:spPr>
      </p:pic>
      <p:sp>
        <p:nvSpPr>
          <p:cNvPr id="33" name="Rectangle 32">
            <a:extLst>
              <a:ext uri="{FF2B5EF4-FFF2-40B4-BE49-F238E27FC236}">
                <a16:creationId xmlns="" xmlns:a16="http://schemas.microsoft.com/office/drawing/2014/main" id="{EF4F77E9-7009-49B6-98AF-2EBBAEADCC9D}"/>
              </a:ext>
            </a:extLst>
          </p:cNvPr>
          <p:cNvSpPr/>
          <p:nvPr/>
        </p:nvSpPr>
        <p:spPr>
          <a:xfrm>
            <a:off x="2876753" y="3377897"/>
            <a:ext cx="3899502" cy="276999"/>
          </a:xfrm>
          <a:prstGeom prst="rect">
            <a:avLst/>
          </a:prstGeom>
          <a:noFill/>
        </p:spPr>
        <p:txBody>
          <a:bodyPr wrap="square" lIns="91440" tIns="45720" rIns="91440" bIns="45720">
            <a:spAutoFit/>
          </a:bodyPr>
          <a:lstStyle/>
          <a:p>
            <a:pPr algn="ctr"/>
            <a:r>
              <a:rPr lang="en-US" sz="1200" dirty="0">
                <a:ln w="0"/>
              </a:rPr>
              <a:t>Switch</a:t>
            </a:r>
          </a:p>
        </p:txBody>
      </p:sp>
      <p:sp>
        <p:nvSpPr>
          <p:cNvPr id="34" name="Rectangle 33">
            <a:extLst>
              <a:ext uri="{FF2B5EF4-FFF2-40B4-BE49-F238E27FC236}">
                <a16:creationId xmlns="" xmlns:a16="http://schemas.microsoft.com/office/drawing/2014/main" id="{EC14AF26-1FFB-4708-8381-73CC15BD712E}"/>
              </a:ext>
            </a:extLst>
          </p:cNvPr>
          <p:cNvSpPr/>
          <p:nvPr/>
        </p:nvSpPr>
        <p:spPr>
          <a:xfrm>
            <a:off x="1475031" y="5248717"/>
            <a:ext cx="992323" cy="461665"/>
          </a:xfrm>
          <a:prstGeom prst="rect">
            <a:avLst/>
          </a:prstGeom>
          <a:noFill/>
        </p:spPr>
        <p:txBody>
          <a:bodyPr wrap="none" lIns="91440" tIns="45720" rIns="91440" bIns="45720">
            <a:spAutoFit/>
          </a:bodyPr>
          <a:lstStyle/>
          <a:p>
            <a:pPr algn="ctr"/>
            <a:r>
              <a:rPr lang="en-US" sz="1200" b="0" cap="none" spc="0" dirty="0">
                <a:ln w="0"/>
                <a:solidFill>
                  <a:schemeClr val="tx1"/>
                </a:solidFill>
              </a:rPr>
              <a:t>Linux </a:t>
            </a:r>
            <a:r>
              <a:rPr lang="en-US" sz="1200" b="0" cap="none" spc="0" dirty="0" smtClean="0">
                <a:ln w="0"/>
                <a:solidFill>
                  <a:schemeClr val="tx1"/>
                </a:solidFill>
              </a:rPr>
              <a:t>System</a:t>
            </a:r>
          </a:p>
          <a:p>
            <a:pPr algn="ctr"/>
            <a:r>
              <a:rPr lang="en-US" sz="1200" dirty="0" smtClean="0">
                <a:ln w="0"/>
              </a:rPr>
              <a:t>(IPv4 only)</a:t>
            </a:r>
            <a:endParaRPr lang="en-US" sz="1200" b="0" cap="none" spc="0" dirty="0">
              <a:ln w="0"/>
              <a:solidFill>
                <a:schemeClr val="tx1"/>
              </a:solidFill>
            </a:endParaRPr>
          </a:p>
        </p:txBody>
      </p:sp>
      <p:sp>
        <p:nvSpPr>
          <p:cNvPr id="35" name="Rectangle 34">
            <a:extLst>
              <a:ext uri="{FF2B5EF4-FFF2-40B4-BE49-F238E27FC236}">
                <a16:creationId xmlns="" xmlns:a16="http://schemas.microsoft.com/office/drawing/2014/main" id="{CAA9C0DD-C44F-470C-80AA-236BCD830B95}"/>
              </a:ext>
            </a:extLst>
          </p:cNvPr>
          <p:cNvSpPr/>
          <p:nvPr/>
        </p:nvSpPr>
        <p:spPr>
          <a:xfrm>
            <a:off x="1143960" y="2483112"/>
            <a:ext cx="966098" cy="461665"/>
          </a:xfrm>
          <a:prstGeom prst="rect">
            <a:avLst/>
          </a:prstGeom>
          <a:noFill/>
        </p:spPr>
        <p:txBody>
          <a:bodyPr wrap="none" lIns="91440" tIns="45720" rIns="91440" bIns="45720">
            <a:spAutoFit/>
          </a:bodyPr>
          <a:lstStyle/>
          <a:p>
            <a:pPr algn="ctr"/>
            <a:r>
              <a:rPr lang="en-US" sz="1200" b="0" cap="none" spc="0" dirty="0">
                <a:ln w="0"/>
                <a:solidFill>
                  <a:schemeClr val="tx1"/>
                </a:solidFill>
              </a:rPr>
              <a:t>Raspberry </a:t>
            </a:r>
            <a:r>
              <a:rPr lang="en-US" sz="1200" b="0" cap="none" spc="0" dirty="0" smtClean="0">
                <a:ln w="0"/>
                <a:solidFill>
                  <a:schemeClr val="tx1"/>
                </a:solidFill>
              </a:rPr>
              <a:t>Pi</a:t>
            </a:r>
          </a:p>
          <a:p>
            <a:pPr algn="ctr"/>
            <a:r>
              <a:rPr lang="en-US" sz="1200" dirty="0" smtClean="0">
                <a:ln w="0"/>
              </a:rPr>
              <a:t>(IPv6 only)</a:t>
            </a:r>
            <a:endParaRPr lang="en-US" sz="1200" b="0" cap="none" spc="0" dirty="0">
              <a:ln w="0"/>
              <a:solidFill>
                <a:schemeClr val="tx1"/>
              </a:solidFill>
            </a:endParaRPr>
          </a:p>
        </p:txBody>
      </p:sp>
      <p:sp>
        <p:nvSpPr>
          <p:cNvPr id="36" name="Rectangle 35">
            <a:extLst>
              <a:ext uri="{FF2B5EF4-FFF2-40B4-BE49-F238E27FC236}">
                <a16:creationId xmlns="" xmlns:a16="http://schemas.microsoft.com/office/drawing/2014/main" id="{295CFA09-A69C-4D90-9344-DA4D42504099}"/>
              </a:ext>
            </a:extLst>
          </p:cNvPr>
          <p:cNvSpPr/>
          <p:nvPr/>
        </p:nvSpPr>
        <p:spPr>
          <a:xfrm>
            <a:off x="6961405" y="3854050"/>
            <a:ext cx="1157305" cy="461665"/>
          </a:xfrm>
          <a:prstGeom prst="rect">
            <a:avLst/>
          </a:prstGeom>
          <a:noFill/>
        </p:spPr>
        <p:txBody>
          <a:bodyPr wrap="none" lIns="91440" tIns="45720" rIns="91440" bIns="45720">
            <a:spAutoFit/>
          </a:bodyPr>
          <a:lstStyle/>
          <a:p>
            <a:pPr algn="ctr"/>
            <a:r>
              <a:rPr lang="en-US" sz="1200" b="0" cap="none" spc="0" dirty="0">
                <a:ln w="0"/>
                <a:solidFill>
                  <a:schemeClr val="tx1"/>
                </a:solidFill>
              </a:rPr>
              <a:t>Dual Stack </a:t>
            </a:r>
            <a:r>
              <a:rPr lang="en-US" sz="1200" b="0" cap="none" spc="0" dirty="0" smtClean="0">
                <a:ln w="0"/>
                <a:solidFill>
                  <a:schemeClr val="tx1"/>
                </a:solidFill>
              </a:rPr>
              <a:t>Host</a:t>
            </a:r>
            <a:br>
              <a:rPr lang="en-US" sz="1200" b="0" cap="none" spc="0" dirty="0" smtClean="0">
                <a:ln w="0"/>
                <a:solidFill>
                  <a:schemeClr val="tx1"/>
                </a:solidFill>
              </a:rPr>
            </a:br>
            <a:r>
              <a:rPr lang="en-US" sz="1200" b="0" cap="none" spc="0" dirty="0" smtClean="0">
                <a:ln w="0"/>
                <a:solidFill>
                  <a:schemeClr val="tx1"/>
                </a:solidFill>
              </a:rPr>
              <a:t>(IPv4 and IPv6)</a:t>
            </a:r>
          </a:p>
        </p:txBody>
      </p:sp>
      <p:cxnSp>
        <p:nvCxnSpPr>
          <p:cNvPr id="3" name="Straight Connector 2"/>
          <p:cNvCxnSpPr/>
          <p:nvPr/>
        </p:nvCxnSpPr>
        <p:spPr>
          <a:xfrm>
            <a:off x="2554957" y="2403974"/>
            <a:ext cx="1301747" cy="4572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2636682" y="3617154"/>
            <a:ext cx="1220711" cy="724265"/>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V="1">
            <a:off x="5749242" y="3124200"/>
            <a:ext cx="803958" cy="1211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313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Project Objectives</a:t>
            </a:r>
          </a:p>
        </p:txBody>
      </p:sp>
      <p:sp>
        <p:nvSpPr>
          <p:cNvPr id="3" name="Content Placeholder 2"/>
          <p:cNvSpPr>
            <a:spLocks noGrp="1"/>
          </p:cNvSpPr>
          <p:nvPr>
            <p:ph idx="1"/>
          </p:nvPr>
        </p:nvSpPr>
        <p:spPr>
          <a:xfrm>
            <a:off x="457200" y="1600200"/>
            <a:ext cx="8229600" cy="4343400"/>
          </a:xfrm>
        </p:spPr>
        <p:txBody>
          <a:bodyPr>
            <a:normAutofit/>
          </a:bodyPr>
          <a:lstStyle/>
          <a:p>
            <a:pPr marL="0" indent="0">
              <a:buNone/>
            </a:pPr>
            <a:r>
              <a:rPr lang="en-US" sz="2000" dirty="0">
                <a:latin typeface="Times New Roman" panose="02020603050405020304" pitchFamily="18" charset="0"/>
                <a:cs typeface="Times New Roman" pitchFamily="18" charset="0"/>
              </a:rPr>
              <a:t>The following are the proposed objectives of the project based on the research gaps:</a:t>
            </a:r>
          </a:p>
          <a:p>
            <a:pPr marL="0" indent="0">
              <a:lnSpc>
                <a:spcPct val="150000"/>
              </a:lnSpc>
              <a:spcAft>
                <a:spcPts val="10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To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Implement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server programming on dual stack host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To implement Dual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stack host running two server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programs</a:t>
            </a:r>
          </a:p>
          <a:p>
            <a:pPr lvl="1">
              <a:lnSpc>
                <a:spcPct val="150000"/>
              </a:lnSpc>
              <a:spcAft>
                <a:spcPts val="10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Ipv4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VoIP,  udp)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10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Ipv6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a:t>
            </a:r>
            <a:r>
              <a:rPr lang="en-US" sz="1600" dirty="0">
                <a:latin typeface="Times New Roman" panose="02020603050405020304" pitchFamily="18" charset="0"/>
                <a:ea typeface="Calibri" panose="020F0502020204030204" pitchFamily="34" charset="0"/>
                <a:cs typeface="Times New Roman" panose="02020603050405020304" pitchFamily="18" charset="0"/>
              </a:rPr>
              <a:t>(data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application/TCP</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To use Desktop/Laptop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and Raspberry Pi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boards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for establishing Communication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90854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F. </a:t>
            </a:r>
            <a:r>
              <a:rPr lang="en-US" sz="1600" dirty="0" err="1">
                <a:latin typeface="Times New Roman" panose="02020603050405020304" pitchFamily="18" charset="0"/>
                <a:cs typeface="Times New Roman" panose="02020603050405020304" pitchFamily="18" charset="0"/>
              </a:rPr>
              <a:t>Ren</a:t>
            </a:r>
            <a:r>
              <a:rPr lang="en-US" sz="1600" dirty="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10.1109/IMIS.2012.67</a:t>
            </a:r>
            <a:r>
              <a:rPr lang="en-US" sz="1600" dirty="0" smtClean="0">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Bagnulo</a:t>
            </a:r>
            <a:r>
              <a:rPr lang="en-US" sz="1600" dirty="0">
                <a:latin typeface="Times New Roman" panose="02020603050405020304" pitchFamily="18" charset="0"/>
                <a:cs typeface="Times New Roman" panose="02020603050405020304" pitchFamily="18" charset="0"/>
              </a:rPr>
              <a:t>, A. Garcia-Martinez and I. V. </a:t>
            </a:r>
            <a:r>
              <a:rPr lang="en-US" sz="1600" dirty="0" err="1">
                <a:latin typeface="Times New Roman" panose="02020603050405020304" pitchFamily="18" charset="0"/>
                <a:cs typeface="Times New Roman" panose="02020603050405020304" pitchFamily="18" charset="0"/>
              </a:rPr>
              <a:t>Beijnum</a:t>
            </a:r>
            <a:r>
              <a:rPr lang="en-US" sz="1600" dirty="0">
                <a:latin typeface="Times New Roman" panose="02020603050405020304" pitchFamily="18" charset="0"/>
                <a:cs typeface="Times New Roman" panose="02020603050405020304" pitchFamily="18" charset="0"/>
              </a:rPr>
              <a:t>, "The NAT64/DNS64 tool suite for IPv6 transition," in IEEE Communications Magazine, vol. 50, no. 7, pp. 177-183, July 2012,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10.1109/MCOM.2012.6231295.</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V. </a:t>
            </a:r>
            <a:r>
              <a:rPr lang="en-US" sz="1600" dirty="0" err="1">
                <a:latin typeface="Times New Roman" panose="02020603050405020304" pitchFamily="18" charset="0"/>
                <a:cs typeface="Times New Roman" panose="02020603050405020304" pitchFamily="18" charset="0"/>
              </a:rPr>
              <a:t>Bajpai</a:t>
            </a:r>
            <a:r>
              <a:rPr lang="en-US" sz="1600" dirty="0">
                <a:latin typeface="Times New Roman" panose="02020603050405020304" pitchFamily="18" charset="0"/>
                <a:cs typeface="Times New Roman" panose="02020603050405020304" pitchFamily="18" charset="0"/>
              </a:rPr>
              <a:t> and J. </a:t>
            </a:r>
            <a:r>
              <a:rPr lang="en-US" sz="1600" dirty="0" err="1">
                <a:latin typeface="Times New Roman" panose="02020603050405020304" pitchFamily="18" charset="0"/>
                <a:cs typeface="Times New Roman" panose="02020603050405020304" pitchFamily="18" charset="0"/>
              </a:rPr>
              <a:t>Schönwälder</a:t>
            </a:r>
            <a:r>
              <a:rPr lang="en-US" sz="1600" dirty="0">
                <a:latin typeface="Times New Roman" panose="02020603050405020304" pitchFamily="18" charset="0"/>
                <a:cs typeface="Times New Roman" panose="02020603050405020304" pitchFamily="18" charset="0"/>
              </a:rPr>
              <a:t>, "Measuring TCP connection establishment times of dual-stacked web services," Proceedings of the 9th International Conference on Network and Service Management (CNSM 2013), 2013, pp. 130-133,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10.1109/CNSM.2013.6727822</a:t>
            </a:r>
            <a:r>
              <a:rPr lang="en-US" sz="1600" dirty="0" smtClean="0">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B. </a:t>
            </a:r>
            <a:r>
              <a:rPr lang="en-US" sz="1600" dirty="0" err="1">
                <a:latin typeface="Times New Roman" panose="02020603050405020304" pitchFamily="18" charset="0"/>
                <a:cs typeface="Times New Roman" panose="02020603050405020304" pitchFamily="18" charset="0"/>
              </a:rPr>
              <a:t>Faria</a:t>
            </a:r>
            <a:r>
              <a:rPr lang="en-US" sz="1600" dirty="0">
                <a:latin typeface="Times New Roman" panose="02020603050405020304" pitchFamily="18" charset="0"/>
                <a:cs typeface="Times New Roman" panose="02020603050405020304" pitchFamily="18" charset="0"/>
              </a:rPr>
              <a:t> and E. </a:t>
            </a:r>
            <a:r>
              <a:rPr lang="en-US" sz="1600" dirty="0" err="1">
                <a:latin typeface="Times New Roman" panose="02020603050405020304" pitchFamily="18" charset="0"/>
                <a:cs typeface="Times New Roman" panose="02020603050405020304" pitchFamily="18" charset="0"/>
              </a:rPr>
              <a:t>Souto</a:t>
            </a:r>
            <a:r>
              <a:rPr lang="en-US" sz="1600" dirty="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10.1109/AICCSA.2014.7073184</a:t>
            </a:r>
            <a:r>
              <a:rPr lang="en-US" sz="1600" dirty="0" smtClean="0">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S. </a:t>
            </a:r>
            <a:r>
              <a:rPr lang="en-US" sz="1600" dirty="0" err="1">
                <a:latin typeface="Times New Roman" panose="02020603050405020304" pitchFamily="18" charset="0"/>
                <a:cs typeface="Times New Roman" panose="02020603050405020304" pitchFamily="18" charset="0"/>
              </a:rPr>
              <a:t>Aravind</a:t>
            </a:r>
            <a:r>
              <a:rPr lang="en-US" sz="1600" dirty="0">
                <a:latin typeface="Times New Roman" panose="02020603050405020304" pitchFamily="18" charset="0"/>
                <a:cs typeface="Times New Roman" panose="02020603050405020304" pitchFamily="18" charset="0"/>
              </a:rPr>
              <a:t> and G. </a:t>
            </a:r>
            <a:r>
              <a:rPr lang="en-US" sz="1600" dirty="0" err="1">
                <a:latin typeface="Times New Roman" panose="02020603050405020304" pitchFamily="18" charset="0"/>
                <a:cs typeface="Times New Roman" panose="02020603050405020304" pitchFamily="18" charset="0"/>
              </a:rPr>
              <a:t>Padmavathi</a:t>
            </a:r>
            <a:r>
              <a:rPr lang="en-US" sz="1600" dirty="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10.1109/ICSTM.2015.7225398</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9" name="TextBox 8"/>
          <p:cNvSpPr txBox="1"/>
          <p:nvPr/>
        </p:nvSpPr>
        <p:spPr>
          <a:xfrm>
            <a:off x="685800" y="1981200"/>
            <a:ext cx="7772400" cy="3539430"/>
          </a:xfrm>
          <a:prstGeom prst="rect">
            <a:avLst/>
          </a:prstGeom>
          <a:noFill/>
        </p:spPr>
        <p:txBody>
          <a:bodyPr wrap="square" rtlCol="0">
            <a:spAutoFit/>
          </a:bodyPr>
          <a:lstStyle/>
          <a:p>
            <a:pPr marL="342900" indent="-342900">
              <a:buFont typeface="+mj-lt"/>
              <a:buAutoNum type="arabicPeriod" startAt="6"/>
            </a:pPr>
            <a:r>
              <a:rPr lang="en-US" sz="1600" dirty="0">
                <a:latin typeface="Times New Roman" panose="02020603050405020304" pitchFamily="18" charset="0"/>
                <a:cs typeface="Times New Roman" panose="02020603050405020304" pitchFamily="18" charset="0"/>
              </a:rPr>
              <a:t>V. </a:t>
            </a:r>
            <a:r>
              <a:rPr lang="en-US" sz="1600" dirty="0" err="1">
                <a:latin typeface="Times New Roman" panose="02020603050405020304" pitchFamily="18" charset="0"/>
                <a:cs typeface="Times New Roman" panose="02020603050405020304" pitchFamily="18" charset="0"/>
              </a:rPr>
              <a:t>Bajpai</a:t>
            </a:r>
            <a:r>
              <a:rPr lang="en-US" sz="1600" dirty="0">
                <a:latin typeface="Times New Roman" panose="02020603050405020304" pitchFamily="18" charset="0"/>
                <a:cs typeface="Times New Roman" panose="02020603050405020304" pitchFamily="18" charset="0"/>
              </a:rPr>
              <a:t> and J. </a:t>
            </a:r>
            <a:r>
              <a:rPr lang="en-US" sz="1600" dirty="0" err="1">
                <a:latin typeface="Times New Roman" panose="02020603050405020304" pitchFamily="18" charset="0"/>
                <a:cs typeface="Times New Roman" panose="02020603050405020304" pitchFamily="18" charset="0"/>
              </a:rPr>
              <a:t>Schönwälder</a:t>
            </a:r>
            <a:r>
              <a:rPr lang="en-US" sz="1600" dirty="0">
                <a:latin typeface="Times New Roman" panose="02020603050405020304" pitchFamily="18" charset="0"/>
                <a:cs typeface="Times New Roman" panose="02020603050405020304" pitchFamily="18" charset="0"/>
              </a:rPr>
              <a:t>, "IPv4 versus IPv6 - who connects faster?," 2015 IFIP Networking Conference (IFIP Networking), 2015, pp. 1-9,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10.1109/IFIPNetworking.2015.7145323</a:t>
            </a:r>
          </a:p>
          <a:p>
            <a:pPr marL="342900" indent="-342900">
              <a:buFont typeface="+mj-lt"/>
              <a:buAutoNum type="arabicPeriod" startAt="6"/>
            </a:pPr>
            <a:r>
              <a:rPr lang="en-US" sz="1600" dirty="0" err="1">
                <a:latin typeface="Times New Roman" panose="02020603050405020304" pitchFamily="18" charset="0"/>
                <a:cs typeface="Times New Roman" panose="02020603050405020304" pitchFamily="18" charset="0"/>
              </a:rPr>
              <a:t>Ummi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Suraya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Shaharuddin</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Ab</a:t>
            </a:r>
            <a:r>
              <a:rPr lang="en-US" sz="1600" dirty="0">
                <a:latin typeface="Times New Roman" panose="02020603050405020304" pitchFamily="18" charset="0"/>
                <a:cs typeface="Times New Roman" panose="02020603050405020304" pitchFamily="18" charset="0"/>
              </a:rPr>
              <a:t> Rahman, M. </a:t>
            </a:r>
            <a:r>
              <a:rPr lang="en-US" sz="1600" dirty="0" err="1">
                <a:latin typeface="Times New Roman" panose="02020603050405020304" pitchFamily="18" charset="0"/>
                <a:cs typeface="Times New Roman" panose="02020603050405020304" pitchFamily="18" charset="0"/>
              </a:rPr>
              <a:t>Kassim</a:t>
            </a:r>
            <a:r>
              <a:rPr lang="en-US" sz="1600" dirty="0">
                <a:latin typeface="Times New Roman" panose="02020603050405020304" pitchFamily="18" charset="0"/>
                <a:cs typeface="Times New Roman" panose="02020603050405020304" pitchFamily="18" charset="0"/>
              </a:rPr>
              <a:t> and M. I. </a:t>
            </a:r>
            <a:r>
              <a:rPr lang="en-US" sz="1600" dirty="0" err="1">
                <a:latin typeface="Times New Roman" panose="02020603050405020304" pitchFamily="18" charset="0"/>
                <a:cs typeface="Times New Roman" panose="02020603050405020304" pitchFamily="18" charset="0"/>
              </a:rPr>
              <a:t>Yusof</a:t>
            </a:r>
            <a:r>
              <a:rPr lang="en-US" sz="1600" dirty="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10.1109/ICSEngT.2016.7849613</a:t>
            </a:r>
            <a:r>
              <a:rPr lang="en-US" sz="1600" dirty="0" smtClean="0">
                <a:latin typeface="Times New Roman" panose="02020603050405020304" pitchFamily="18" charset="0"/>
                <a:cs typeface="Times New Roman" panose="02020603050405020304" pitchFamily="18" charset="0"/>
              </a:rPr>
              <a:t>.</a:t>
            </a:r>
          </a:p>
          <a:p>
            <a:pPr marL="342900" indent="-342900">
              <a:buFont typeface="+mj-lt"/>
              <a:buAutoNum type="arabicPeriod" startAt="6"/>
            </a:pPr>
            <a:r>
              <a:rPr lang="en-US" sz="1600" dirty="0">
                <a:latin typeface="Times New Roman" panose="02020603050405020304" pitchFamily="18" charset="0"/>
                <a:cs typeface="Times New Roman" panose="02020603050405020304" pitchFamily="18" charset="0"/>
              </a:rPr>
              <a:t>R. K. CV and H. </a:t>
            </a:r>
            <a:r>
              <a:rPr lang="en-US" sz="1600" dirty="0" err="1">
                <a:latin typeface="Times New Roman" panose="02020603050405020304" pitchFamily="18" charset="0"/>
                <a:cs typeface="Times New Roman" panose="02020603050405020304" pitchFamily="18" charset="0"/>
              </a:rPr>
              <a:t>Goyal</a:t>
            </a:r>
            <a:r>
              <a:rPr lang="en-US" sz="1600" dirty="0">
                <a:latin typeface="Times New Roman" panose="02020603050405020304" pitchFamily="18" charset="0"/>
                <a:cs typeface="Times New Roman" panose="02020603050405020304" pitchFamily="18" charset="0"/>
              </a:rPr>
              <a:t>, "IPv4 to IPv6 Migration and Performance Analysis using GNS3 and </a:t>
            </a:r>
            <a:r>
              <a:rPr lang="en-US" sz="1600" dirty="0" err="1">
                <a:latin typeface="Times New Roman" panose="02020603050405020304" pitchFamily="18" charset="0"/>
                <a:cs typeface="Times New Roman" panose="02020603050405020304" pitchFamily="18" charset="0"/>
              </a:rPr>
              <a:t>Wireshark</a:t>
            </a:r>
            <a:r>
              <a:rPr lang="en-US" sz="1600" dirty="0">
                <a:latin typeface="Times New Roman" panose="02020603050405020304" pitchFamily="18" charset="0"/>
                <a:cs typeface="Times New Roman" panose="02020603050405020304" pitchFamily="18" charset="0"/>
              </a:rPr>
              <a:t>," 2019 International Conference on Vision Towards Emerging Trends in Communication and Networking (</a:t>
            </a:r>
            <a:r>
              <a:rPr lang="en-US" sz="1600" dirty="0" err="1">
                <a:latin typeface="Times New Roman" panose="02020603050405020304" pitchFamily="18" charset="0"/>
                <a:cs typeface="Times New Roman" panose="02020603050405020304" pitchFamily="18" charset="0"/>
              </a:rPr>
              <a:t>ViTECoN</a:t>
            </a:r>
            <a:r>
              <a:rPr lang="en-US" sz="1600" dirty="0">
                <a:latin typeface="Times New Roman" panose="02020603050405020304" pitchFamily="18" charset="0"/>
                <a:cs typeface="Times New Roman" panose="02020603050405020304" pitchFamily="18" charset="0"/>
              </a:rPr>
              <a:t>), 2019,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10.1109/ViTECoN.2019.8899746.</a:t>
            </a:r>
          </a:p>
          <a:p>
            <a:pPr marL="342900" indent="-342900">
              <a:buFont typeface="+mj-lt"/>
              <a:buAutoNum type="arabicPeriod" startAt="6"/>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endParaRPr lang="en-US" sz="1600" dirty="0" smtClean="0">
              <a:latin typeface="Times New Roman" panose="02020603050405020304" pitchFamily="18" charset="0"/>
              <a:cs typeface="Times New Roman" panose="02020603050405020304" pitchFamily="18" charset="0"/>
            </a:endParaRPr>
          </a:p>
          <a:p>
            <a:pPr marL="342900" indent="-342900">
              <a:buFont typeface="+mj-lt"/>
              <a:buAutoNum type="arabicPeriod" startAt="6"/>
            </a:pPr>
            <a:endParaRPr lang="en-US" sz="1600" dirty="0"/>
          </a:p>
        </p:txBody>
      </p:sp>
    </p:spTree>
    <p:extLst>
      <p:ext uri="{BB962C8B-B14F-4D97-AF65-F5344CB8AC3E}">
        <p14:creationId xmlns:p14="http://schemas.microsoft.com/office/powerpoint/2010/main" val="2638417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Brief </a:t>
            </a:r>
            <a:r>
              <a:rPr lang="en-US" sz="2000" dirty="0" smtClean="0">
                <a:latin typeface="Times New Roman" pitchFamily="18" charset="0"/>
                <a:cs typeface="Times New Roman" pitchFamily="18" charset="0"/>
              </a:rPr>
              <a:t>Introduction</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Literature </a:t>
            </a:r>
            <a:r>
              <a:rPr lang="en-US" sz="2000" dirty="0" smtClean="0">
                <a:latin typeface="Times New Roman" pitchFamily="18" charset="0"/>
                <a:cs typeface="Times New Roman" pitchFamily="18" charset="0"/>
              </a:rPr>
              <a:t>Survey</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Research Gap Analysis/Drawbacks in Existing </a:t>
            </a:r>
            <a:r>
              <a:rPr lang="en-US" sz="2000" dirty="0" smtClean="0">
                <a:latin typeface="Times New Roman" pitchFamily="18" charset="0"/>
                <a:cs typeface="Times New Roman" pitchFamily="18" charset="0"/>
              </a:rPr>
              <a:t>Systems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Project </a:t>
            </a:r>
            <a:r>
              <a:rPr lang="en-US" sz="2000" dirty="0" smtClean="0">
                <a:latin typeface="Times New Roman" pitchFamily="18" charset="0"/>
                <a:cs typeface="Times New Roman" pitchFamily="18" charset="0"/>
              </a:rPr>
              <a:t>Objectives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References </a:t>
            </a: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54267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946150"/>
            <a:ext cx="8229600" cy="5410200"/>
          </a:xfrm>
        </p:spPr>
        <p:txBody>
          <a:bodyPr>
            <a:normAutofit/>
          </a:bodyPr>
          <a:lstStyle/>
          <a:p>
            <a:endParaRPr lang="en-US" dirty="0"/>
          </a:p>
          <a:p>
            <a:endParaRPr lang="en-US" sz="1500" dirty="0">
              <a:latin typeface="Times New Roman" panose="02020603050405020304" pitchFamily="18" charset="0"/>
              <a:cs typeface="Times New Roman" panose="02020603050405020304" pitchFamily="18" charset="0"/>
            </a:endParaRP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internet can be accessible worldwide which is system of interconnected networks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current versions of the Internet Protocol (IPv4 and IPv6  ) are provided by Internet    Assigned     Numbers Authority (IANA). </a:t>
            </a:r>
          </a:p>
          <a:p>
            <a:pPr>
              <a:lnSpc>
                <a:spcPct val="115000"/>
              </a:lnSpc>
              <a:spcAft>
                <a:spcPts val="800"/>
              </a:spcAft>
            </a:pPr>
            <a:r>
              <a:rPr lang="en-US" sz="1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IPv4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protocol was already allotted to Regional Internet Registries (RIR) and there is no more IPv4 address to allot and IANA has started issuing the IPv6 address to RIR. In February 2011, all IPv4 addresses had vanished and now we are going for IPv6.</a:t>
            </a:r>
            <a:r>
              <a:rPr lang="en-US" sz="1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smtClean="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Therefore several mechanisms are required which ensures smooth, stepwise an independent change to IPV6. Not only is the transition, integration of IPv6 is also required into the existing networks</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15000"/>
              </a:lnSpc>
              <a:spcAft>
                <a:spcPts val="800"/>
              </a:spcAft>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solutions (or mechanisms) can be</a:t>
            </a:r>
            <a:r>
              <a:rPr lang="en-US" sz="1600" dirty="0">
                <a:latin typeface="Times New Roman" panose="02020603050405020304" pitchFamily="18" charset="0"/>
                <a:ea typeface="Calibri" panose="020F0502020204030204" pitchFamily="34" charset="0"/>
                <a:cs typeface="Times New Roman" panose="02020603050405020304" pitchFamily="18" charset="0"/>
              </a:rPr>
              <a:t> divided into three categories: dual stack, tunneling and translation.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Dual-stack is a preferred, most versatile way to deploy IPv6 in existing IPv4 environments.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91587842"/>
              </p:ext>
            </p:extLst>
          </p:nvPr>
        </p:nvGraphicFramePr>
        <p:xfrm>
          <a:off x="685800" y="1600200"/>
          <a:ext cx="7848600" cy="420624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Implementation and Test of PMIPv6 Dual Stack Protocol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Fei</a:t>
                      </a:r>
                      <a:r>
                        <a:rPr lang="en-US" sz="1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Ren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Huachun</a:t>
                      </a:r>
                      <a:r>
                        <a:rPr lang="en-US" sz="1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Zhou</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F. </a:t>
                      </a:r>
                      <a:r>
                        <a:rPr lang="en-US" sz="1200" dirty="0" err="1" smtClean="0">
                          <a:latin typeface="Times New Roman" panose="02020603050405020304" pitchFamily="18" charset="0"/>
                          <a:cs typeface="Times New Roman" panose="02020603050405020304" pitchFamily="18" charset="0"/>
                        </a:rPr>
                        <a:t>Ren</a:t>
                      </a:r>
                      <a:r>
                        <a:rPr lang="en-US" sz="1200" dirty="0" smtClean="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doi: 10.1109/IMIS.2012.67.</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which is easy, dynamic, scalable, and manageable, enabling the integration of IPv4 and IPv6</a:t>
                      </a:r>
                      <a:r>
                        <a:rPr lang="en-US" sz="1600" b="0" i="0" kern="1200" dirty="0" smtClean="0">
                          <a:solidFill>
                            <a:schemeClr val="dk1"/>
                          </a:solidFill>
                          <a:effectLst/>
                          <a:latin typeface="+mn-lt"/>
                          <a:ea typeface="+mn-ea"/>
                          <a:cs typeface="+mn-cs"/>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technology allows mobile node which supports dual stack protocol to communicate through IPv6 or IPv4 network and resolves the problem of migrating from IPv4 to IPv6.</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technology does not introduce more delay by expanding relevant models.</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
        <p:nvSpPr>
          <p:cNvPr id="8" name="Title 1"/>
          <p:cNvSpPr>
            <a:spLocks noGrp="1"/>
          </p:cNvSpPr>
          <p:nvPr>
            <p:ph type="title"/>
          </p:nvPr>
        </p:nvSpPr>
        <p:spPr>
          <a:xfrm>
            <a:off x="457200" y="274638"/>
            <a:ext cx="8229600" cy="1143000"/>
          </a:xfrm>
          <a:solidFill>
            <a:srgbClr val="0000FF"/>
          </a:solidFill>
        </p:spPr>
        <p:txBody>
          <a:bodyPr/>
          <a:lstStyle/>
          <a:p>
            <a:r>
              <a:rPr lang="en-US" b="1" dirty="0">
                <a:solidFill>
                  <a:schemeClr val="bg1"/>
                </a:solidFill>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0691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58197499"/>
              </p:ext>
            </p:extLst>
          </p:nvPr>
        </p:nvGraphicFramePr>
        <p:xfrm>
          <a:off x="685800" y="381000"/>
          <a:ext cx="7848600" cy="571500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1078302">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4636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The NAT64/DNS64 tool suite for IPv6 transition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Marcelo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Bagnulo</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Alberto Garcia-Martinez</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Iljitsch</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Van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Beijnum</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M. </a:t>
                      </a:r>
                      <a:r>
                        <a:rPr lang="en-US" sz="1200" dirty="0" err="1" smtClean="0">
                          <a:latin typeface="Times New Roman" panose="02020603050405020304" pitchFamily="18" charset="0"/>
                          <a:cs typeface="Times New Roman" panose="02020603050405020304" pitchFamily="18" charset="0"/>
                        </a:rPr>
                        <a:t>Bagnulo</a:t>
                      </a:r>
                      <a:r>
                        <a:rPr lang="en-US" sz="1200" dirty="0" smtClean="0">
                          <a:latin typeface="Times New Roman" panose="02020603050405020304" pitchFamily="18" charset="0"/>
                          <a:cs typeface="Times New Roman" panose="02020603050405020304" pitchFamily="18" charset="0"/>
                        </a:rPr>
                        <a:t>, A. Garcia-Martinez and I. V. </a:t>
                      </a:r>
                      <a:r>
                        <a:rPr lang="en-US" sz="1200" dirty="0" err="1" smtClean="0">
                          <a:latin typeface="Times New Roman" panose="02020603050405020304" pitchFamily="18" charset="0"/>
                          <a:cs typeface="Times New Roman" panose="02020603050405020304" pitchFamily="18" charset="0"/>
                        </a:rPr>
                        <a:t>Beijnum</a:t>
                      </a:r>
                      <a:r>
                        <a:rPr lang="en-US" sz="1200" dirty="0" smtClean="0">
                          <a:latin typeface="Times New Roman" panose="02020603050405020304" pitchFamily="18" charset="0"/>
                          <a:cs typeface="Times New Roman" panose="02020603050405020304" pitchFamily="18" charset="0"/>
                        </a:rPr>
                        <a:t>, "The NAT64/DNS64 tool suite for IPv6 transition," in IEEE Communications Magazine, vol. 50, no. 7, pp. 177-183, July 2012, doi: 10.1109/MCOM.2012.6231295.</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NAT64 (NAT-Network Address Translation)translates IPv6 packets into IPv4 packets and vice versa.</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Binding Information</a:t>
                      </a:r>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Base,</a:t>
                      </a:r>
                    </a:p>
                    <a:p>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Session Table,</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DNS64 synthesizes AAAA resource records (AAAA RRs) from A resource records (A RRs)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The DNS64/NAT64 manages explicitly only communications initiated from the IPv6 side. </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DNS64 is a full-fledged architectural component that is part of a DNS resolver, As such, it does not need to transparently intercept DNS queries. DNS64/NAT64 uses by default the Well-Known Prefix that allows having a globally valid IPv6 representation of an IPv4 address.</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6855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78642374"/>
              </p:ext>
            </p:extLst>
          </p:nvPr>
        </p:nvGraphicFramePr>
        <p:xfrm>
          <a:off x="609600" y="1295400"/>
          <a:ext cx="7848600" cy="393192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Measuring TCP connection establishment times of dual-stacked web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sng" kern="1200" dirty="0" smtClean="0">
                          <a:solidFill>
                            <a:schemeClr val="dk1"/>
                          </a:solidFill>
                          <a:effectLst/>
                          <a:latin typeface="Times New Roman" panose="02020603050405020304" pitchFamily="18" charset="0"/>
                          <a:ea typeface="+mn-ea"/>
                          <a:cs typeface="Times New Roman" panose="02020603050405020304" pitchFamily="18" charset="0"/>
                        </a:rPr>
                        <a:t>Vaibhav Bajpai</a:t>
                      </a:r>
                      <a:endPar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V. Bajpai and J. Schönwälder, "Measuring TCP connection establishment times of dual-stacked web services," Proceedings of the 9th International Conference on Network and Service Management (CNSM 2013), 2013, pp. 130-133, doi: 10.1109/CNSM.2013.6727822.</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The happy program, a simple TCP happy eyeballs probing tool, is the implementation of metric.</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Connection establishment times over IPv6 were higher.</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56825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73585164"/>
              </p:ext>
            </p:extLst>
          </p:nvPr>
        </p:nvGraphicFramePr>
        <p:xfrm>
          <a:off x="609600" y="1143000"/>
          <a:ext cx="7848600" cy="420624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Performance analysis of Mobile IPv6 support for Dual Stack hosts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Bruno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Faria</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Eduardo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Souto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B. </a:t>
                      </a:r>
                      <a:r>
                        <a:rPr lang="en-US" sz="1200" dirty="0" err="1" smtClean="0">
                          <a:latin typeface="Times New Roman" panose="02020603050405020304" pitchFamily="18" charset="0"/>
                          <a:cs typeface="Times New Roman" panose="02020603050405020304" pitchFamily="18" charset="0"/>
                        </a:rPr>
                        <a:t>Faria</a:t>
                      </a:r>
                      <a:r>
                        <a:rPr lang="en-US" sz="1200" dirty="0" smtClean="0">
                          <a:latin typeface="Times New Roman" panose="02020603050405020304" pitchFamily="18" charset="0"/>
                          <a:cs typeface="Times New Roman" panose="02020603050405020304" pitchFamily="18" charset="0"/>
                        </a:rPr>
                        <a:t> and E. </a:t>
                      </a:r>
                      <a:r>
                        <a:rPr lang="en-US" sz="1200" dirty="0" err="1" smtClean="0">
                          <a:latin typeface="Times New Roman" panose="02020603050405020304" pitchFamily="18" charset="0"/>
                          <a:cs typeface="Times New Roman" panose="02020603050405020304" pitchFamily="18" charset="0"/>
                        </a:rPr>
                        <a:t>Souto</a:t>
                      </a:r>
                      <a:r>
                        <a:rPr lang="en-US" sz="1200" dirty="0" smtClean="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doi: 10.1109/AICCSA.2014.7073184.</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Dual Stack Mobile IPv6 as a mobility management solution for dual stack nodes to roam between different IPv4 and IPv6 networks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Performance metrics as binding management signaling cost, session disruption time, average packet loss and packet delivery cost were carefully derived according to handoff scenarios, user mobility and traffic patterns</a:t>
                      </a:r>
                      <a:r>
                        <a:rPr lang="en-US" sz="1800" b="0" i="0" kern="1200" dirty="0" smtClean="0">
                          <a:solidFill>
                            <a:schemeClr val="dk1"/>
                          </a:solidFill>
                          <a:effectLst/>
                          <a:latin typeface="+mn-lt"/>
                          <a:ea typeface="+mn-ea"/>
                          <a:cs typeface="+mn-cs"/>
                        </a:rPr>
                        <a:t>. </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31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96488101"/>
              </p:ext>
            </p:extLst>
          </p:nvPr>
        </p:nvGraphicFramePr>
        <p:xfrm>
          <a:off x="990600" y="1752600"/>
          <a:ext cx="7391400" cy="4297680"/>
        </p:xfrm>
        <a:graphic>
          <a:graphicData uri="http://schemas.openxmlformats.org/drawingml/2006/table">
            <a:tbl>
              <a:tblPr firstRow="1" bandRow="1">
                <a:tableStyleId>{5C22544A-7EE6-4342-B048-85BDC9FD1C3A}</a:tableStyleId>
              </a:tblPr>
              <a:tblGrid>
                <a:gridCol w="1478280"/>
                <a:gridCol w="1478280"/>
                <a:gridCol w="1506172"/>
                <a:gridCol w="1450388"/>
                <a:gridCol w="14782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kern="1200" dirty="0" smtClean="0">
                          <a:solidFill>
                            <a:schemeClr val="dk1"/>
                          </a:solidFill>
                          <a:effectLst/>
                          <a:latin typeface="Times New Roman" panose="02020603050405020304" pitchFamily="18" charset="0"/>
                          <a:ea typeface="+mn-ea"/>
                          <a:cs typeface="Times New Roman" panose="02020603050405020304" pitchFamily="18" charset="0"/>
                        </a:rPr>
                        <a:t>Migration to Ipv6 from IPV4 by dual stack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S.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Aravind</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G.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Padmavathi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S. </a:t>
                      </a:r>
                      <a:r>
                        <a:rPr lang="en-US" sz="1200" dirty="0" err="1" smtClean="0">
                          <a:latin typeface="Times New Roman" panose="02020603050405020304" pitchFamily="18" charset="0"/>
                          <a:cs typeface="Times New Roman" panose="02020603050405020304" pitchFamily="18" charset="0"/>
                        </a:rPr>
                        <a:t>Aravind</a:t>
                      </a:r>
                      <a:r>
                        <a:rPr lang="en-US" sz="1200" dirty="0" smtClean="0">
                          <a:latin typeface="Times New Roman" panose="02020603050405020304" pitchFamily="18" charset="0"/>
                          <a:cs typeface="Times New Roman" panose="02020603050405020304" pitchFamily="18" charset="0"/>
                        </a:rPr>
                        <a:t> and G. </a:t>
                      </a:r>
                      <a:r>
                        <a:rPr lang="en-US" sz="1200" dirty="0" err="1" smtClean="0">
                          <a:latin typeface="Times New Roman" panose="02020603050405020304" pitchFamily="18" charset="0"/>
                          <a:cs typeface="Times New Roman" panose="02020603050405020304" pitchFamily="18" charset="0"/>
                        </a:rPr>
                        <a:t>Padmavathi</a:t>
                      </a:r>
                      <a:r>
                        <a:rPr lang="en-US" sz="1200" dirty="0" smtClean="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doi: 10.1109/ICSTM.2015.7225398.</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Dual Stack Protocol</a:t>
                      </a:r>
                      <a:br>
                        <a:rPr lang="en-US" sz="1600" dirty="0" smtClean="0">
                          <a:latin typeface="Times New Roman" panose="02020603050405020304" pitchFamily="18" charset="0"/>
                          <a:cs typeface="Times New Roman" panose="02020603050405020304" pitchFamily="18" charset="0"/>
                        </a:rPr>
                      </a:b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 transferring of data from IPv4 network to IPv6 network in both static and dynamic routing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Dynamic IPv4 has least minimum &amp; average round trip delay and Dynamic IPv6 has least maximum round trip delay. </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00613173"/>
              </p:ext>
            </p:extLst>
          </p:nvPr>
        </p:nvGraphicFramePr>
        <p:xfrm>
          <a:off x="762000" y="533400"/>
          <a:ext cx="7848600" cy="490728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IPv4 versus IPv6 - who connects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Vaibhav Bajpai</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V. Bajpai and J. Schönwälder, "IPv4 versus IPv6 - who connects faster?," 2015 IFIP Networking Conference (IFIP Networking), 2015, pp. 1-9, doi: 10.1109/IFIPNetworking.2015.7145323.</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Metric that measures the time taken to establish a TCP connection to a given endpoint. The input parameter of the metric is a tuple (service name, port number) and the output is the TCP connection establishment time for all endpoints the service(The Happy</a:t>
                      </a:r>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tool</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Multiple websites are served from CDN(content delivery network) caches deployed within access networks. We also witnessed cases where these CDN caches were present for IPv4, but were largely absent for IPv6 leading to relatively higher TCP connection establishment times.</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0588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1877</TotalTime>
  <Words>1794</Words>
  <Application>Microsoft Office PowerPoint</Application>
  <PresentationFormat>On-screen Show (4:3)</PresentationFormat>
  <Paragraphs>236</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CLIENT SERVER PROGRAMMING USING DUAL STACK (IPv4 and IPv6) HOST</vt:lpstr>
      <vt:lpstr>Presentation Outline</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Architecture</vt:lpstr>
      <vt:lpstr>Tools Required</vt:lpstr>
      <vt:lpstr>PowerPoint Presentation</vt:lpstr>
      <vt:lpstr>Project Objectives</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Sujith</cp:lastModifiedBy>
  <cp:revision>80</cp:revision>
  <dcterms:created xsi:type="dcterms:W3CDTF">2006-08-16T00:00:00Z</dcterms:created>
  <dcterms:modified xsi:type="dcterms:W3CDTF">2021-09-22T03:35:02Z</dcterms:modified>
</cp:coreProperties>
</file>