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70" r:id="rId2"/>
    <p:sldId id="256" r:id="rId3"/>
    <p:sldId id="257" r:id="rId4"/>
    <p:sldId id="282" r:id="rId5"/>
    <p:sldId id="259" r:id="rId6"/>
    <p:sldId id="286" r:id="rId7"/>
    <p:sldId id="289" r:id="rId8"/>
    <p:sldId id="287" r:id="rId9"/>
    <p:sldId id="298" r:id="rId10"/>
    <p:sldId id="299" r:id="rId11"/>
    <p:sldId id="290" r:id="rId12"/>
    <p:sldId id="291" r:id="rId13"/>
    <p:sldId id="300" r:id="rId14"/>
    <p:sldId id="292" r:id="rId15"/>
    <p:sldId id="293" r:id="rId16"/>
    <p:sldId id="301" r:id="rId17"/>
    <p:sldId id="294" r:id="rId18"/>
    <p:sldId id="295" r:id="rId19"/>
    <p:sldId id="296" r:id="rId20"/>
    <p:sldId id="285" r:id="rId21"/>
    <p:sldId id="29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p:cViewPr varScale="1">
        <p:scale>
          <a:sx n="70" d="100"/>
          <a:sy n="70" d="100"/>
        </p:scale>
        <p:origin x="13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26-Oct-21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26-Oct-21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58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808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75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78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26-Oct-21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26-Oct-21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26-Oct-21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26-Oct-21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26-Oct-21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26-Oct-21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26-Oct-21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(IPv4 and 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a:t>Professor Dept. of Electronics and Communication Engineering </a:t>
            </a:r>
          </a:p>
          <a:p>
            <a:pPr marL="0" indent="0" algn="ctr">
              <a:buNone/>
            </a:pPr>
            <a:r>
              <a:rPr lang="en-US" sz="1400" dirty="0"/>
              <a:t>Nitte 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8" name="Rectangle 7"/>
          <p:cNvSpPr/>
          <p:nvPr/>
        </p:nvSpPr>
        <p:spPr>
          <a:xfrm>
            <a:off x="727139" y="2812444"/>
            <a:ext cx="7689722" cy="1200329"/>
          </a:xfrm>
          <a:prstGeom prst="rect">
            <a:avLst/>
          </a:prstGeom>
          <a:noFill/>
        </p:spPr>
        <p:txBody>
          <a:bodyPr wrap="square" lIns="91440" tIns="45720" rIns="91440" bIns="45720">
            <a:spAutoFit/>
          </a:bodyPr>
          <a:lstStyle/>
          <a:p>
            <a:pPr algn="ct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Server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IPv4 only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1</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728023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18595" b="15781"/>
          <a:stretch/>
        </p:blipFill>
        <p:spPr>
          <a:xfrm>
            <a:off x="245969" y="993473"/>
            <a:ext cx="8652061" cy="5168439"/>
          </a:xfrm>
        </p:spPr>
      </p:pic>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p:cNvSpPr txBox="1"/>
          <p:nvPr/>
        </p:nvSpPr>
        <p:spPr>
          <a:xfrm>
            <a:off x="1981200" y="337371"/>
            <a:ext cx="5855355" cy="461665"/>
          </a:xfrm>
          <a:prstGeom prst="rect">
            <a:avLst/>
          </a:prstGeom>
          <a:noFill/>
        </p:spPr>
        <p:txBody>
          <a:bodyPr wrap="square" rtlCol="0">
            <a:spAutoFit/>
          </a:bodyPr>
          <a:lstStyle/>
          <a:p>
            <a:r>
              <a:rPr lang="en-US" sz="2400" dirty="0" smtClean="0"/>
              <a:t>Server Using IPv4 Protocol on Dual Stack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4784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TextBox 8"/>
          <p:cNvSpPr txBox="1"/>
          <p:nvPr/>
        </p:nvSpPr>
        <p:spPr>
          <a:xfrm>
            <a:off x="2425605" y="331466"/>
            <a:ext cx="4292790" cy="461665"/>
          </a:xfrm>
          <a:prstGeom prst="rect">
            <a:avLst/>
          </a:prstGeom>
          <a:noFill/>
        </p:spPr>
        <p:txBody>
          <a:bodyPr wrap="square" rtlCol="0">
            <a:spAutoFit/>
          </a:bodyPr>
          <a:lstStyle/>
          <a:p>
            <a:r>
              <a:rPr lang="en-US" sz="2400" dirty="0" smtClean="0"/>
              <a:t>Client running on IPv4 Only Host</a:t>
            </a:r>
            <a:endParaRPr lang="en-US" sz="2400" dirty="0"/>
          </a:p>
        </p:txBody>
      </p:sp>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28333" b="22748"/>
          <a:stretch/>
        </p:blipFill>
        <p:spPr>
          <a:xfrm>
            <a:off x="264971" y="989914"/>
            <a:ext cx="8614058" cy="5169653"/>
          </a:xfrm>
          <a:prstGeom prst="rect">
            <a:avLst/>
          </a:prstGeom>
        </p:spPr>
      </p:pic>
      <p:sp>
        <p:nvSpPr>
          <p:cNvPr id="1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215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8" name="Rectangle 7"/>
          <p:cNvSpPr/>
          <p:nvPr/>
        </p:nvSpPr>
        <p:spPr>
          <a:xfrm>
            <a:off x="709871" y="2812444"/>
            <a:ext cx="7613522" cy="1200329"/>
          </a:xfrm>
          <a:prstGeom prst="rect">
            <a:avLst/>
          </a:prstGeom>
          <a:noFill/>
        </p:spPr>
        <p:txBody>
          <a:bodyPr wrap="square" lIns="91440" tIns="45720" rIns="91440" bIns="45720">
            <a:spAutoFit/>
          </a:bodyPr>
          <a:lstStyle/>
          <a:p>
            <a:pPr algn="ct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Server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IPv6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only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2</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16915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1" r="28332" b="21973"/>
          <a:stretch/>
        </p:blipFill>
        <p:spPr>
          <a:xfrm>
            <a:off x="180682" y="924313"/>
            <a:ext cx="8782636" cy="5376054"/>
          </a:xfrm>
          <a:prstGeom prst="rect">
            <a:avLst/>
          </a:prstGeom>
        </p:spPr>
      </p:pic>
      <p:sp>
        <p:nvSpPr>
          <p:cNvPr id="10" name="TextBox 9"/>
          <p:cNvSpPr txBox="1"/>
          <p:nvPr/>
        </p:nvSpPr>
        <p:spPr>
          <a:xfrm>
            <a:off x="1581150" y="203824"/>
            <a:ext cx="5981700" cy="461665"/>
          </a:xfrm>
          <a:prstGeom prst="rect">
            <a:avLst/>
          </a:prstGeom>
          <a:noFill/>
        </p:spPr>
        <p:txBody>
          <a:bodyPr wrap="square" rtlCol="0">
            <a:spAutoFit/>
          </a:bodyPr>
          <a:lstStyle/>
          <a:p>
            <a:r>
              <a:rPr lang="en-US" sz="2400" dirty="0" smtClean="0"/>
              <a:t>Server Using IPv6 Protocol on Dual Stack Host</a:t>
            </a:r>
            <a:endParaRPr lang="en-US" sz="2400" dirty="0"/>
          </a:p>
        </p:txBody>
      </p:sp>
      <p:sp>
        <p:nvSpPr>
          <p:cNvPr id="11"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48718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27017" b="24888"/>
          <a:stretch/>
        </p:blipFill>
        <p:spPr>
          <a:xfrm>
            <a:off x="193229" y="948285"/>
            <a:ext cx="8757542" cy="5223793"/>
          </a:xfrm>
          <a:prstGeom prst="rect">
            <a:avLst/>
          </a:prstGeom>
        </p:spPr>
      </p:pic>
      <p:sp>
        <p:nvSpPr>
          <p:cNvPr id="9" name="TextBox 8"/>
          <p:cNvSpPr txBox="1"/>
          <p:nvPr/>
        </p:nvSpPr>
        <p:spPr>
          <a:xfrm>
            <a:off x="2412810" y="302348"/>
            <a:ext cx="4318380" cy="461665"/>
          </a:xfrm>
          <a:prstGeom prst="rect">
            <a:avLst/>
          </a:prstGeom>
          <a:noFill/>
        </p:spPr>
        <p:txBody>
          <a:bodyPr wrap="square" rtlCol="0">
            <a:spAutoFit/>
          </a:bodyPr>
          <a:lstStyle/>
          <a:p>
            <a:r>
              <a:rPr lang="en-US" sz="2400" dirty="0" smtClean="0"/>
              <a:t>Client running on IPv6 Only Host</a:t>
            </a:r>
            <a:endParaRPr lang="en-US" sz="2400" dirty="0"/>
          </a:p>
        </p:txBody>
      </p:sp>
      <p:sp>
        <p:nvSpPr>
          <p:cNvPr id="11"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2864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3</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2" name="Rectangle 1"/>
          <p:cNvSpPr/>
          <p:nvPr/>
        </p:nvSpPr>
        <p:spPr>
          <a:xfrm>
            <a:off x="-60765" y="2667000"/>
            <a:ext cx="9154794" cy="1200329"/>
          </a:xfrm>
          <a:prstGeom prst="rect">
            <a:avLst/>
          </a:prstGeom>
          <a:noFill/>
        </p:spPr>
        <p:txBody>
          <a:bodyPr wrap="square" lIns="91440" tIns="45720" rIns="91440" bIns="45720">
            <a:spAutoFit/>
          </a:bodyPr>
          <a:lstStyle/>
          <a:p>
            <a:pPr algn="ct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Server communication between dual stack host and IPv6/IPv4 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3960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b="14427"/>
          <a:stretch/>
        </p:blipFill>
        <p:spPr>
          <a:xfrm>
            <a:off x="228600" y="1219200"/>
            <a:ext cx="8686800" cy="4399295"/>
          </a:xfrm>
          <a:prstGeom prst="rect">
            <a:avLst/>
          </a:prstGeom>
        </p:spPr>
      </p:pic>
      <p:sp>
        <p:nvSpPr>
          <p:cNvPr id="7" name="TextBox 6"/>
          <p:cNvSpPr txBox="1"/>
          <p:nvPr/>
        </p:nvSpPr>
        <p:spPr>
          <a:xfrm>
            <a:off x="1219200" y="152400"/>
            <a:ext cx="6705600" cy="830997"/>
          </a:xfrm>
          <a:prstGeom prst="rect">
            <a:avLst/>
          </a:prstGeom>
          <a:noFill/>
        </p:spPr>
        <p:txBody>
          <a:bodyPr wrap="square" rtlCol="0">
            <a:spAutoFit/>
          </a:bodyPr>
          <a:lstStyle/>
          <a:p>
            <a:pPr algn="ctr"/>
            <a:r>
              <a:rPr lang="en-US" sz="2400" dirty="0" smtClean="0"/>
              <a:t>Both IPv4 and IPv6 Servers Running at the same time on Dual Stack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9004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8333" b="17362"/>
          <a:stretch/>
        </p:blipFill>
        <p:spPr>
          <a:xfrm>
            <a:off x="218342" y="914400"/>
            <a:ext cx="8707315" cy="4949231"/>
          </a:xfrm>
          <a:prstGeom prst="rect">
            <a:avLst/>
          </a:prstGeom>
        </p:spPr>
      </p:pic>
      <p:sp>
        <p:nvSpPr>
          <p:cNvPr id="9" name="TextBox 8"/>
          <p:cNvSpPr txBox="1"/>
          <p:nvPr/>
        </p:nvSpPr>
        <p:spPr>
          <a:xfrm>
            <a:off x="2381250" y="228600"/>
            <a:ext cx="4248150" cy="461665"/>
          </a:xfrm>
          <a:prstGeom prst="rect">
            <a:avLst/>
          </a:prstGeom>
          <a:noFill/>
        </p:spPr>
        <p:txBody>
          <a:bodyPr wrap="square" rtlCol="0">
            <a:spAutoFit/>
          </a:bodyPr>
          <a:lstStyle/>
          <a:p>
            <a:r>
              <a:rPr lang="en-US" sz="2400" dirty="0" smtClean="0"/>
              <a:t>Client running on IPv4 Only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48445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TextBox 8"/>
          <p:cNvSpPr txBox="1"/>
          <p:nvPr/>
        </p:nvSpPr>
        <p:spPr>
          <a:xfrm>
            <a:off x="2419350" y="382418"/>
            <a:ext cx="4305300" cy="461665"/>
          </a:xfrm>
          <a:prstGeom prst="rect">
            <a:avLst/>
          </a:prstGeom>
          <a:noFill/>
        </p:spPr>
        <p:txBody>
          <a:bodyPr wrap="square" rtlCol="0">
            <a:spAutoFit/>
          </a:bodyPr>
          <a:lstStyle/>
          <a:p>
            <a:r>
              <a:rPr lang="en-US" sz="2400" dirty="0" smtClean="0"/>
              <a:t>Client running on IPv6 Only Host</a:t>
            </a:r>
            <a:endParaRPr lang="en-US" sz="24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 r="25644" b="30075"/>
          <a:stretch/>
        </p:blipFill>
        <p:spPr>
          <a:xfrm>
            <a:off x="152400" y="990600"/>
            <a:ext cx="8860713" cy="4782589"/>
          </a:xfrm>
          <a:prstGeom prst="rect">
            <a:avLst/>
          </a:prstGeom>
        </p:spPr>
      </p:pic>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0364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4012"/>
            <a:ext cx="8229600" cy="4525963"/>
          </a:xfrm>
        </p:spPr>
        <p:txBody>
          <a:bodyPr>
            <a:normAutofit/>
          </a:bodyPr>
          <a:lstStyle/>
          <a:p>
            <a:r>
              <a:rPr lang="en-US" sz="2000" dirty="0" smtClean="0">
                <a:latin typeface="Times New Roman" pitchFamily="18" charset="0"/>
                <a:cs typeface="Times New Roman" pitchFamily="18" charset="0"/>
              </a:rPr>
              <a:t>Introduction</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Project Objectives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Basic Architecture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Client Server Programming Using Socket APIs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Experimental Results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Project Timeline</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Work Assigned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Date Placeholder 3"/>
          <p:cNvSpPr txBox="1">
            <a:spLocks/>
          </p:cNvSpPr>
          <p:nvPr/>
        </p:nvSpPr>
        <p:spPr>
          <a:xfrm>
            <a:off x="457200" y="6356350"/>
            <a:ext cx="914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a:off x="1981200" y="152400"/>
            <a:ext cx="5181600" cy="1143000"/>
          </a:xfrm>
        </p:spPr>
        <p:txBody>
          <a:bodyPr/>
          <a:lstStyle/>
          <a:p>
            <a:r>
              <a:rPr lang="en-US" b="1" dirty="0" smtClean="0"/>
              <a:t>Presentation Outline</a:t>
            </a:r>
            <a:endParaRPr lang="en-US" b="1" dirty="0"/>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8" name="Date Placeholder 3"/>
          <p:cNvSpPr txBox="1">
            <a:spLocks/>
          </p:cNvSpPr>
          <p:nvPr/>
        </p:nvSpPr>
        <p:spPr>
          <a:xfrm>
            <a:off x="457200" y="6356349"/>
            <a:ext cx="914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t>Timeline for the Project</a:t>
            </a:r>
            <a:endParaRPr lang="en-US" b="1" dirty="0"/>
          </a:p>
        </p:txBody>
      </p:sp>
      <p:sp>
        <p:nvSpPr>
          <p:cNvPr id="9" name="TextBox 8"/>
          <p:cNvSpPr txBox="1"/>
          <p:nvPr/>
        </p:nvSpPr>
        <p:spPr>
          <a:xfrm>
            <a:off x="2209800" y="1275463"/>
            <a:ext cx="4953000" cy="523220"/>
          </a:xfrm>
          <a:prstGeom prst="rect">
            <a:avLst/>
          </a:prstGeom>
          <a:noFill/>
        </p:spPr>
        <p:txBody>
          <a:bodyPr wrap="square" rtlCol="0">
            <a:spAutoFit/>
          </a:bodyPr>
          <a:lstStyle/>
          <a:p>
            <a:r>
              <a:rPr lang="en-US" sz="2800" b="1" u="sng" dirty="0" smtClean="0"/>
              <a:t>Week-7 to Week-26 (20 weeks)</a:t>
            </a:r>
            <a:endParaRPr lang="en-US" sz="2800" b="1" u="sng" dirty="0"/>
          </a:p>
        </p:txBody>
      </p:sp>
      <p:sp>
        <p:nvSpPr>
          <p:cNvPr id="10" name="TextBox 9"/>
          <p:cNvSpPr txBox="1"/>
          <p:nvPr/>
        </p:nvSpPr>
        <p:spPr>
          <a:xfrm>
            <a:off x="1072661" y="2179729"/>
            <a:ext cx="3810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Seminar Hall Booking Application</a:t>
            </a:r>
          </a:p>
          <a:p>
            <a:pPr marL="742950" lvl="1" indent="-285750">
              <a:buFont typeface="Arial" panose="020B0604020202020204" pitchFamily="34" charset="0"/>
              <a:buChar char="•"/>
            </a:pPr>
            <a:r>
              <a:rPr lang="en-US" dirty="0" smtClean="0"/>
              <a:t>Design – 2 weeks</a:t>
            </a:r>
          </a:p>
          <a:p>
            <a:pPr marL="742950" lvl="1" indent="-285750">
              <a:buFont typeface="Arial" panose="020B0604020202020204" pitchFamily="34" charset="0"/>
              <a:buChar char="•"/>
            </a:pPr>
            <a:r>
              <a:rPr lang="en-US" dirty="0" smtClean="0"/>
              <a:t>Coding – 2 weeks</a:t>
            </a:r>
          </a:p>
          <a:p>
            <a:pPr marL="742950" lvl="1" indent="-285750">
              <a:buFont typeface="Arial" panose="020B0604020202020204" pitchFamily="34" charset="0"/>
              <a:buChar char="•"/>
            </a:pPr>
            <a:r>
              <a:rPr lang="en-US" dirty="0" smtClean="0"/>
              <a:t>Testing – 2 weeks</a:t>
            </a:r>
            <a:br>
              <a:rPr lang="en-US" dirty="0" smtClean="0"/>
            </a:br>
            <a:endParaRPr lang="en-US" dirty="0" smtClean="0"/>
          </a:p>
          <a:p>
            <a:pPr marL="285750" indent="-285750">
              <a:buFont typeface="Arial" panose="020B0604020202020204" pitchFamily="34" charset="0"/>
              <a:buChar char="•"/>
            </a:pPr>
            <a:r>
              <a:rPr lang="en-US" dirty="0" smtClean="0"/>
              <a:t> NMIT IP IVR</a:t>
            </a:r>
          </a:p>
          <a:p>
            <a:pPr marL="742950" lvl="1" indent="-285750">
              <a:buFont typeface="Arial" panose="020B0604020202020204" pitchFamily="34" charset="0"/>
              <a:buChar char="•"/>
            </a:pPr>
            <a:r>
              <a:rPr lang="en-US" dirty="0" smtClean="0"/>
              <a:t>Design – 2 weeks</a:t>
            </a:r>
          </a:p>
          <a:p>
            <a:pPr marL="742950" lvl="1" indent="-285750">
              <a:buFont typeface="Arial" panose="020B0604020202020204" pitchFamily="34" charset="0"/>
              <a:buChar char="•"/>
            </a:pPr>
            <a:r>
              <a:rPr lang="en-US" dirty="0" smtClean="0"/>
              <a:t>Coding – 2 weeks</a:t>
            </a:r>
          </a:p>
          <a:p>
            <a:pPr marL="742950" lvl="1" indent="-285750">
              <a:buFont typeface="Arial" panose="020B0604020202020204" pitchFamily="34" charset="0"/>
              <a:buChar char="•"/>
            </a:pPr>
            <a:r>
              <a:rPr lang="en-US" dirty="0" smtClean="0"/>
              <a:t>Testing -  2 weeks</a:t>
            </a:r>
            <a:r>
              <a:rPr lang="en-US" dirty="0"/>
              <a:t/>
            </a:r>
            <a:br>
              <a:rPr lang="en-US" dirty="0"/>
            </a:br>
            <a:endParaRPr lang="en-US" dirty="0" smtClean="0"/>
          </a:p>
          <a:p>
            <a:pPr marL="285750" indent="-285750">
              <a:buFont typeface="Arial" panose="020B0604020202020204" pitchFamily="34" charset="0"/>
              <a:buChar char="•"/>
            </a:pPr>
            <a:endParaRPr lang="en-US" dirty="0" smtClean="0"/>
          </a:p>
        </p:txBody>
      </p:sp>
      <p:sp>
        <p:nvSpPr>
          <p:cNvPr id="11" name="TextBox 10"/>
          <p:cNvSpPr txBox="1"/>
          <p:nvPr/>
        </p:nvSpPr>
        <p:spPr>
          <a:xfrm>
            <a:off x="4920175" y="2179729"/>
            <a:ext cx="3048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Objective 1(UDP) – 1 week</a:t>
            </a:r>
          </a:p>
          <a:p>
            <a:pPr marL="285750" indent="-285750">
              <a:buFont typeface="Arial" panose="020B0604020202020204" pitchFamily="34" charset="0"/>
              <a:buChar char="•"/>
            </a:pPr>
            <a:r>
              <a:rPr lang="en-US" dirty="0"/>
              <a:t>Objective 2(UDP) – 1 week</a:t>
            </a:r>
          </a:p>
          <a:p>
            <a:pPr marL="285750" indent="-285750">
              <a:buFont typeface="Arial" panose="020B0604020202020204" pitchFamily="34" charset="0"/>
              <a:buChar char="•"/>
            </a:pPr>
            <a:r>
              <a:rPr lang="en-US" dirty="0"/>
              <a:t>Objective 3(UDP) – 1 week</a:t>
            </a:r>
            <a:br>
              <a:rPr lang="en-US" dirty="0"/>
            </a:br>
            <a:endParaRPr lang="en-US" dirty="0"/>
          </a:p>
          <a:p>
            <a:pPr marL="285750" indent="-285750">
              <a:buFont typeface="Arial" panose="020B0604020202020204" pitchFamily="34" charset="0"/>
              <a:buChar char="•"/>
            </a:pPr>
            <a:r>
              <a:rPr lang="en-US" dirty="0"/>
              <a:t>Report – 3 weeks</a:t>
            </a:r>
            <a:br>
              <a:rPr lang="en-US" dirty="0"/>
            </a:br>
            <a:endParaRPr lang="en-US" dirty="0"/>
          </a:p>
          <a:p>
            <a:pPr marL="285750" indent="-285750">
              <a:buFont typeface="Arial" panose="020B0604020202020204" pitchFamily="34" charset="0"/>
              <a:buChar char="•"/>
            </a:pPr>
            <a:r>
              <a:rPr lang="en-US" dirty="0"/>
              <a:t>Paper – 2 weeks</a:t>
            </a:r>
          </a:p>
          <a:p>
            <a:endParaRPr lang="en-US" dirty="0"/>
          </a:p>
        </p:txBody>
      </p:sp>
    </p:spTree>
    <p:extLst>
      <p:ext uri="{BB962C8B-B14F-4D97-AF65-F5344CB8AC3E}">
        <p14:creationId xmlns:p14="http://schemas.microsoft.com/office/powerpoint/2010/main" val="3482205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lll – Work Assigned</a:t>
            </a:r>
            <a:endParaRPr lang="en-US" dirty="0"/>
          </a:p>
        </p:txBody>
      </p:sp>
      <p:sp>
        <p:nvSpPr>
          <p:cNvPr id="3" name="Content Placeholder 2"/>
          <p:cNvSpPr>
            <a:spLocks noGrp="1"/>
          </p:cNvSpPr>
          <p:nvPr>
            <p:ph idx="1"/>
          </p:nvPr>
        </p:nvSpPr>
        <p:spPr/>
        <p:txBody>
          <a:bodyPr/>
          <a:lstStyle/>
          <a:p>
            <a:r>
              <a:rPr lang="en-US" dirty="0" smtClean="0"/>
              <a:t>Seminar Hall Booking Application</a:t>
            </a:r>
          </a:p>
          <a:p>
            <a:pPr lvl="1"/>
            <a:r>
              <a:rPr lang="en-US" dirty="0" smtClean="0"/>
              <a:t>Design</a:t>
            </a:r>
            <a:br>
              <a:rPr lang="en-US" dirty="0" smtClean="0"/>
            </a:br>
            <a:r>
              <a:rPr lang="en-US" dirty="0" smtClean="0"/>
              <a:t> </a:t>
            </a:r>
          </a:p>
          <a:p>
            <a:pPr lvl="1"/>
            <a:r>
              <a:rPr lang="en-US" dirty="0" smtClean="0"/>
              <a:t>Coding</a:t>
            </a:r>
            <a:br>
              <a:rPr lang="en-US" dirty="0" smtClean="0"/>
            </a:br>
            <a:r>
              <a:rPr lang="en-US" dirty="0" smtClean="0"/>
              <a:t> </a:t>
            </a:r>
          </a:p>
          <a:p>
            <a:pPr lvl="1"/>
            <a:r>
              <a:rPr lang="en-US" dirty="0" smtClean="0"/>
              <a:t>Testing</a:t>
            </a:r>
            <a:endParaRPr lang="en-US" dirty="0"/>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6200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685800"/>
            <a:ext cx="8229600" cy="5137150"/>
          </a:xfrm>
        </p:spPr>
        <p:txBody>
          <a:bodyPr>
            <a:normAutofit/>
          </a:bodyPr>
          <a:lstStyle/>
          <a:p>
            <a:pPr marL="0" indent="0">
              <a:buNone/>
            </a:pPr>
            <a:endParaRPr lang="en-US" dirty="0"/>
          </a:p>
          <a:p>
            <a:endParaRPr lang="en-US" sz="1500" dirty="0" smtClean="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IPv6</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Not only is the transition, integration of IPv6 is also required into the existing networks.</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  client server 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IPv6 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dirty="0" smtClean="0"/>
              <a:t>Project Objectives</a:t>
            </a:r>
            <a:endParaRPr lang="en-US" b="1" dirty="0"/>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a:latin typeface="Times New Roman" panose="02020603050405020304" pitchFamily="18" charset="0"/>
                <a:cs typeface="Times New Roman" panose="02020603050405020304" pitchFamily="18" charset="0"/>
              </a:rPr>
              <a:t>Three Hosts on LAN </a:t>
            </a:r>
          </a:p>
          <a:p>
            <a:pPr lvl="1"/>
            <a:r>
              <a:rPr lang="en-US" sz="1600" dirty="0">
                <a:latin typeface="Times New Roman" panose="02020603050405020304" pitchFamily="18" charset="0"/>
                <a:cs typeface="Times New Roman" panose="02020603050405020304" pitchFamily="18" charset="0"/>
              </a:rPr>
              <a:t>Host 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 only</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IPv6 only</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program for NMIT seminar hall booking application (using IPv4)</a:t>
            </a:r>
          </a:p>
          <a:p>
            <a:pPr lvl="1"/>
            <a:r>
              <a:rPr lang="en-IN" sz="1600" dirty="0">
                <a:latin typeface="Times New Roman" panose="02020603050405020304" pitchFamily="18" charset="0"/>
                <a:cs typeface="Times New Roman" panose="02020603050405020304" pitchFamily="18" charset="0"/>
              </a:rPr>
              <a:t>Second server program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program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program for application - NMIT IP IVR(interactive voice response)  system (using 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Works for WAN also (Assuming IPv6 routing also enabled in WAN)</a:t>
            </a:r>
            <a:endParaRPr lang="en-IN" sz="1600" dirty="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t>Basic Architecture</a:t>
            </a:r>
            <a:endParaRPr lang="en-US" b="1"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xmlns="" id="{751C6CAB-D118-4A59-A5FF-1BD87857B1F4}"/>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9" name="Rectangle 8">
            <a:extLst>
              <a:ext uri="{FF2B5EF4-FFF2-40B4-BE49-F238E27FC236}">
                <a16:creationId xmlns:a16="http://schemas.microsoft.com/office/drawing/2014/main" xmlns="" id="{B7912E41-6B3C-4A45-85F4-BC64F00F4F49}"/>
              </a:ext>
            </a:extLst>
          </p:cNvPr>
          <p:cNvSpPr/>
          <p:nvPr/>
        </p:nvSpPr>
        <p:spPr>
          <a:xfrm>
            <a:off x="2308191" y="228600"/>
            <a:ext cx="4767780" cy="769441"/>
          </a:xfrm>
          <a:prstGeom prst="rect">
            <a:avLst/>
          </a:prstGeom>
          <a:noFill/>
        </p:spPr>
        <p:txBody>
          <a:bodyPr wrap="none" lIns="91440" tIns="45720" rIns="91440" bIns="45720">
            <a:spAutoFit/>
          </a:bodyPr>
          <a:lstStyle/>
          <a:p>
            <a:pPr algn="ctr"/>
            <a:r>
              <a:rPr lang="en-US" sz="4400" b="1" dirty="0">
                <a:ln w="0"/>
              </a:rPr>
              <a:t>Three Hosts on LAN</a:t>
            </a:r>
          </a:p>
        </p:txBody>
      </p:sp>
      <p:sp>
        <p:nvSpPr>
          <p:cNvPr id="10" name="Rectangle 9">
            <a:extLst>
              <a:ext uri="{FF2B5EF4-FFF2-40B4-BE49-F238E27FC236}">
                <a16:creationId xmlns:a16="http://schemas.microsoft.com/office/drawing/2014/main" xmlns="" id="{77CAF576-6446-4093-8D69-86D0A12BD6E1}"/>
              </a:ext>
            </a:extLst>
          </p:cNvPr>
          <p:cNvSpPr/>
          <p:nvPr/>
        </p:nvSpPr>
        <p:spPr>
          <a:xfrm>
            <a:off x="-78376" y="5720316"/>
            <a:ext cx="9300752"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t>
            </a:r>
            <a:r>
              <a:rPr lang="en-US" sz="3000" cap="none" spc="0" dirty="0" smtClean="0">
                <a:ln w="0"/>
                <a:solidFill>
                  <a:schemeClr val="tx1"/>
                </a:solidFill>
              </a:rPr>
              <a:t>also </a:t>
            </a:r>
            <a:r>
              <a:rPr lang="en-US" b="1" cap="none" spc="0" dirty="0" smtClean="0">
                <a:ln w="0"/>
                <a:solidFill>
                  <a:schemeClr val="tx1"/>
                </a:solidFill>
              </a:rPr>
              <a:t>(assuming routers in WAN can route IPv6 packets)</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a16="http://schemas.microsoft.com/office/drawing/2014/main" xmlns=""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a16="http://schemas.microsoft.com/office/drawing/2014/main" xmlns=""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a16="http://schemas.microsoft.com/office/drawing/2014/main" xmlns=""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a16="http://schemas.microsoft.com/office/drawing/2014/main" xmlns=""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a16="http://schemas.microsoft.com/office/drawing/2014/main" xmlns=""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a16="http://schemas.microsoft.com/office/drawing/2014/main" xmlns=""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System</a:t>
            </a:r>
          </a:p>
          <a:p>
            <a:pPr algn="ctr"/>
            <a:r>
              <a:rPr lang="en-US" sz="1200" dirty="0">
                <a:ln w="0"/>
              </a:rPr>
              <a:t>(IPv4 only)</a:t>
            </a:r>
            <a:endParaRPr lang="en-US" sz="1200" b="0" cap="none" spc="0" dirty="0">
              <a:ln w="0"/>
              <a:solidFill>
                <a:schemeClr val="tx1"/>
              </a:solidFill>
            </a:endParaRPr>
          </a:p>
        </p:txBody>
      </p:sp>
      <p:sp>
        <p:nvSpPr>
          <p:cNvPr id="35" name="Rectangle 34">
            <a:extLst>
              <a:ext uri="{FF2B5EF4-FFF2-40B4-BE49-F238E27FC236}">
                <a16:creationId xmlns:a16="http://schemas.microsoft.com/office/drawing/2014/main" xmlns=""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Pi</a:t>
            </a:r>
          </a:p>
          <a:p>
            <a:pPr algn="ctr"/>
            <a:r>
              <a:rPr lang="en-US" sz="1200" dirty="0">
                <a:ln w="0"/>
              </a:rPr>
              <a:t>(IPv6 only)</a:t>
            </a:r>
            <a:endParaRPr lang="en-US" sz="1200" b="0" cap="none" spc="0" dirty="0">
              <a:ln w="0"/>
              <a:solidFill>
                <a:schemeClr val="tx1"/>
              </a:solidFill>
            </a:endParaRPr>
          </a:p>
        </p:txBody>
      </p:sp>
      <p:sp>
        <p:nvSpPr>
          <p:cNvPr id="36" name="Rectangle 35">
            <a:extLst>
              <a:ext uri="{FF2B5EF4-FFF2-40B4-BE49-F238E27FC236}">
                <a16:creationId xmlns:a16="http://schemas.microsoft.com/office/drawing/2014/main" xmlns=""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Host</a:t>
            </a:r>
            <a:br>
              <a:rPr lang="en-US" sz="1200" b="0" cap="none" spc="0" dirty="0">
                <a:ln w="0"/>
                <a:solidFill>
                  <a:schemeClr val="tx1"/>
                </a:solidFill>
              </a:rPr>
            </a:br>
            <a:r>
              <a:rPr lang="en-US" sz="1200" b="0" cap="none" spc="0" dirty="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
        <p:nvSpPr>
          <p:cNvPr id="19"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268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14" name="Rectangle 13"/>
          <p:cNvSpPr/>
          <p:nvPr/>
        </p:nvSpPr>
        <p:spPr>
          <a:xfrm>
            <a:off x="3336495" y="934665"/>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336495" y="1849065"/>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36495" y="2740019"/>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36495" y="4532429"/>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36495" y="3642696"/>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67480" y="928102"/>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67480" y="1842502"/>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67480" y="2733456"/>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67480" y="4525866"/>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267480" y="3636133"/>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786675" y="457200"/>
            <a:ext cx="1752600" cy="369332"/>
          </a:xfrm>
          <a:prstGeom prst="rect">
            <a:avLst/>
          </a:prstGeom>
          <a:noFill/>
        </p:spPr>
        <p:txBody>
          <a:bodyPr wrap="square" rtlCol="0">
            <a:spAutoFit/>
          </a:bodyPr>
          <a:lstStyle/>
          <a:p>
            <a:r>
              <a:rPr lang="en-US" dirty="0" smtClean="0"/>
              <a:t>Dual Stack Host</a:t>
            </a:r>
            <a:endParaRPr lang="en-US" dirty="0"/>
          </a:p>
        </p:txBody>
      </p:sp>
      <p:sp>
        <p:nvSpPr>
          <p:cNvPr id="27" name="TextBox 26"/>
          <p:cNvSpPr txBox="1"/>
          <p:nvPr/>
        </p:nvSpPr>
        <p:spPr>
          <a:xfrm>
            <a:off x="6802644" y="443631"/>
            <a:ext cx="1597269" cy="369332"/>
          </a:xfrm>
          <a:prstGeom prst="rect">
            <a:avLst/>
          </a:prstGeom>
          <a:noFill/>
        </p:spPr>
        <p:txBody>
          <a:bodyPr wrap="square" rtlCol="0">
            <a:spAutoFit/>
          </a:bodyPr>
          <a:lstStyle/>
          <a:p>
            <a:r>
              <a:rPr lang="en-US" dirty="0" smtClean="0"/>
              <a:t>IPv4 Only Host</a:t>
            </a:r>
            <a:endParaRPr lang="en-US" dirty="0"/>
          </a:p>
        </p:txBody>
      </p:sp>
      <p:sp>
        <p:nvSpPr>
          <p:cNvPr id="33" name="Rounded Rectangle 32"/>
          <p:cNvSpPr/>
          <p:nvPr/>
        </p:nvSpPr>
        <p:spPr>
          <a:xfrm>
            <a:off x="4744543" y="4761029"/>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34" name="Rounded Rectangle 33"/>
          <p:cNvSpPr/>
          <p:nvPr/>
        </p:nvSpPr>
        <p:spPr>
          <a:xfrm>
            <a:off x="4750405" y="2975091"/>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IPv6 /IPv4 Datagram</a:t>
            </a:r>
            <a:endParaRPr lang="en-US" sz="1600" dirty="0"/>
          </a:p>
        </p:txBody>
      </p:sp>
      <p:sp>
        <p:nvSpPr>
          <p:cNvPr id="35" name="Rounded Rectangle 34"/>
          <p:cNvSpPr/>
          <p:nvPr/>
        </p:nvSpPr>
        <p:spPr>
          <a:xfrm>
            <a:off x="4750405" y="1183902"/>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ounded Rectangle 35"/>
          <p:cNvSpPr/>
          <p:nvPr/>
        </p:nvSpPr>
        <p:spPr>
          <a:xfrm>
            <a:off x="4750405" y="2071804"/>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TCP /UDP Segment</a:t>
            </a:r>
            <a:endParaRPr lang="en-US" sz="1600" dirty="0"/>
          </a:p>
        </p:txBody>
      </p:sp>
      <p:sp>
        <p:nvSpPr>
          <p:cNvPr id="37" name="Rounded Rectangle 36"/>
          <p:cNvSpPr/>
          <p:nvPr/>
        </p:nvSpPr>
        <p:spPr>
          <a:xfrm>
            <a:off x="4750405" y="3858962"/>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sp>
        <p:nvSpPr>
          <p:cNvPr id="55" name="Rounded Rectangle 54"/>
          <p:cNvSpPr/>
          <p:nvPr/>
        </p:nvSpPr>
        <p:spPr>
          <a:xfrm>
            <a:off x="7683167" y="4754466"/>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56" name="Rounded Rectangle 55"/>
          <p:cNvSpPr/>
          <p:nvPr/>
        </p:nvSpPr>
        <p:spPr>
          <a:xfrm>
            <a:off x="7689029" y="2968528"/>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IPv4 Datagram</a:t>
            </a:r>
            <a:endParaRPr lang="en-US" sz="1600" dirty="0"/>
          </a:p>
        </p:txBody>
      </p:sp>
      <p:sp>
        <p:nvSpPr>
          <p:cNvPr id="57" name="Rounded Rectangle 56"/>
          <p:cNvSpPr/>
          <p:nvPr/>
        </p:nvSpPr>
        <p:spPr>
          <a:xfrm>
            <a:off x="7689029" y="1177339"/>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58" name="Rounded Rectangle 57"/>
          <p:cNvSpPr/>
          <p:nvPr/>
        </p:nvSpPr>
        <p:spPr>
          <a:xfrm>
            <a:off x="7689029" y="2065241"/>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TCP /UDP Segment</a:t>
            </a:r>
            <a:endParaRPr lang="en-US" sz="1600" dirty="0"/>
          </a:p>
        </p:txBody>
      </p:sp>
      <p:sp>
        <p:nvSpPr>
          <p:cNvPr id="59" name="Rounded Rectangle 58"/>
          <p:cNvSpPr/>
          <p:nvPr/>
        </p:nvSpPr>
        <p:spPr>
          <a:xfrm>
            <a:off x="7689029" y="3852399"/>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cxnSp>
        <p:nvCxnSpPr>
          <p:cNvPr id="61" name="Straight Arrow Connector 60"/>
          <p:cNvCxnSpPr>
            <a:stCxn id="35" idx="2"/>
            <a:endCxn id="36" idx="0"/>
          </p:cNvCxnSpPr>
          <p:nvPr/>
        </p:nvCxnSpPr>
        <p:spPr>
          <a:xfrm>
            <a:off x="5329788" y="1641102"/>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p:nvPr/>
        </p:nvCxnSpPr>
        <p:spPr>
          <a:xfrm>
            <a:off x="5278982" y="2524668"/>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a:off x="5262863" y="3415928"/>
            <a:ext cx="16119" cy="4198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p:cNvCxnSpPr/>
          <p:nvPr/>
        </p:nvCxnSpPr>
        <p:spPr>
          <a:xfrm>
            <a:off x="5262863" y="4316162"/>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a:stCxn id="55" idx="0"/>
            <a:endCxn id="59" idx="2"/>
          </p:cNvCxnSpPr>
          <p:nvPr/>
        </p:nvCxnSpPr>
        <p:spPr>
          <a:xfrm flipV="1">
            <a:off x="8263946" y="4309599"/>
            <a:ext cx="5862" cy="444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p:cNvCxnSpPr>
            <a:stCxn id="59" idx="0"/>
            <a:endCxn id="56" idx="2"/>
          </p:cNvCxnSpPr>
          <p:nvPr/>
        </p:nvCxnSpPr>
        <p:spPr>
          <a:xfrm flipV="1">
            <a:off x="8269808" y="3425728"/>
            <a:ext cx="0" cy="426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56" idx="0"/>
            <a:endCxn id="58" idx="2"/>
          </p:cNvCxnSpPr>
          <p:nvPr/>
        </p:nvCxnSpPr>
        <p:spPr>
          <a:xfrm flipV="1">
            <a:off x="8269808" y="2522441"/>
            <a:ext cx="0" cy="44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p:cNvCxnSpPr>
            <a:stCxn id="58" idx="0"/>
          </p:cNvCxnSpPr>
          <p:nvPr/>
        </p:nvCxnSpPr>
        <p:spPr>
          <a:xfrm flipV="1">
            <a:off x="8269808" y="1634539"/>
            <a:ext cx="19171"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4" name="TextBox 93"/>
          <p:cNvSpPr txBox="1"/>
          <p:nvPr/>
        </p:nvSpPr>
        <p:spPr>
          <a:xfrm>
            <a:off x="3905702" y="5713866"/>
            <a:ext cx="1634635" cy="369332"/>
          </a:xfrm>
          <a:prstGeom prst="rect">
            <a:avLst/>
          </a:prstGeom>
          <a:noFill/>
        </p:spPr>
        <p:txBody>
          <a:bodyPr wrap="square" rtlCol="0">
            <a:spAutoFit/>
          </a:bodyPr>
          <a:lstStyle/>
          <a:p>
            <a:r>
              <a:rPr lang="en-US" dirty="0" smtClean="0"/>
              <a:t>Network Media</a:t>
            </a:r>
            <a:endParaRPr lang="en-US" dirty="0"/>
          </a:p>
        </p:txBody>
      </p:sp>
      <p:sp>
        <p:nvSpPr>
          <p:cNvPr id="62" name="Rectangle 61"/>
          <p:cNvSpPr/>
          <p:nvPr/>
        </p:nvSpPr>
        <p:spPr>
          <a:xfrm>
            <a:off x="433754" y="928102"/>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33754" y="1842502"/>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33754" y="2733456"/>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33754" y="4525866"/>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33754" y="3636133"/>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89857"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71" name="TextBox 70"/>
          <p:cNvSpPr txBox="1"/>
          <p:nvPr/>
        </p:nvSpPr>
        <p:spPr>
          <a:xfrm>
            <a:off x="584728"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72" name="TextBox 71"/>
          <p:cNvSpPr txBox="1"/>
          <p:nvPr/>
        </p:nvSpPr>
        <p:spPr>
          <a:xfrm>
            <a:off x="586926"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73" name="TextBox 72"/>
          <p:cNvSpPr txBox="1"/>
          <p:nvPr/>
        </p:nvSpPr>
        <p:spPr>
          <a:xfrm>
            <a:off x="584728"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74" name="TextBox 73"/>
          <p:cNvSpPr txBox="1"/>
          <p:nvPr/>
        </p:nvSpPr>
        <p:spPr>
          <a:xfrm>
            <a:off x="575668" y="4649655"/>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75" name="Rounded Rectangle 74"/>
          <p:cNvSpPr/>
          <p:nvPr/>
        </p:nvSpPr>
        <p:spPr>
          <a:xfrm>
            <a:off x="1824596" y="4754466"/>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76" name="Rounded Rectangle 75"/>
          <p:cNvSpPr/>
          <p:nvPr/>
        </p:nvSpPr>
        <p:spPr>
          <a:xfrm>
            <a:off x="1830458" y="2968528"/>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IPv6 Datagram</a:t>
            </a:r>
            <a:endParaRPr lang="en-US" sz="1600" dirty="0"/>
          </a:p>
        </p:txBody>
      </p:sp>
      <p:sp>
        <p:nvSpPr>
          <p:cNvPr id="77" name="Rounded Rectangle 76"/>
          <p:cNvSpPr/>
          <p:nvPr/>
        </p:nvSpPr>
        <p:spPr>
          <a:xfrm>
            <a:off x="1830458" y="1177339"/>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78" name="Rounded Rectangle 77"/>
          <p:cNvSpPr/>
          <p:nvPr/>
        </p:nvSpPr>
        <p:spPr>
          <a:xfrm>
            <a:off x="1830458" y="2065241"/>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UDP /UDP Segment</a:t>
            </a:r>
            <a:endParaRPr lang="en-US" sz="1600" dirty="0"/>
          </a:p>
        </p:txBody>
      </p:sp>
      <p:sp>
        <p:nvSpPr>
          <p:cNvPr id="79" name="Rounded Rectangle 78"/>
          <p:cNvSpPr/>
          <p:nvPr/>
        </p:nvSpPr>
        <p:spPr>
          <a:xfrm>
            <a:off x="1830458" y="3852399"/>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cxnSp>
        <p:nvCxnSpPr>
          <p:cNvPr id="80" name="Straight Arrow Connector 79"/>
          <p:cNvCxnSpPr>
            <a:stCxn id="75" idx="0"/>
            <a:endCxn id="79" idx="2"/>
          </p:cNvCxnSpPr>
          <p:nvPr/>
        </p:nvCxnSpPr>
        <p:spPr>
          <a:xfrm flipV="1">
            <a:off x="2395741" y="4309599"/>
            <a:ext cx="5862" cy="444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79" idx="0"/>
            <a:endCxn id="76" idx="2"/>
          </p:cNvCxnSpPr>
          <p:nvPr/>
        </p:nvCxnSpPr>
        <p:spPr>
          <a:xfrm flipV="1">
            <a:off x="2401603" y="3425728"/>
            <a:ext cx="0" cy="426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a:stCxn id="76" idx="0"/>
            <a:endCxn id="78" idx="2"/>
          </p:cNvCxnSpPr>
          <p:nvPr/>
        </p:nvCxnSpPr>
        <p:spPr>
          <a:xfrm flipV="1">
            <a:off x="2401603" y="2522441"/>
            <a:ext cx="0" cy="44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a:stCxn id="78" idx="0"/>
          </p:cNvCxnSpPr>
          <p:nvPr/>
        </p:nvCxnSpPr>
        <p:spPr>
          <a:xfrm flipV="1">
            <a:off x="2401603" y="1634539"/>
            <a:ext cx="9537"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3645980"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92" name="TextBox 91"/>
          <p:cNvSpPr txBox="1"/>
          <p:nvPr/>
        </p:nvSpPr>
        <p:spPr>
          <a:xfrm>
            <a:off x="3640851"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95" name="TextBox 94"/>
          <p:cNvSpPr txBox="1"/>
          <p:nvPr/>
        </p:nvSpPr>
        <p:spPr>
          <a:xfrm>
            <a:off x="3643049"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96" name="TextBox 95"/>
          <p:cNvSpPr txBox="1"/>
          <p:nvPr/>
        </p:nvSpPr>
        <p:spPr>
          <a:xfrm>
            <a:off x="3640851"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97" name="TextBox 96"/>
          <p:cNvSpPr txBox="1"/>
          <p:nvPr/>
        </p:nvSpPr>
        <p:spPr>
          <a:xfrm>
            <a:off x="3628637" y="4686324"/>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103" name="TextBox 102"/>
          <p:cNvSpPr txBox="1"/>
          <p:nvPr/>
        </p:nvSpPr>
        <p:spPr>
          <a:xfrm>
            <a:off x="6632563"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104" name="TextBox 103"/>
          <p:cNvSpPr txBox="1"/>
          <p:nvPr/>
        </p:nvSpPr>
        <p:spPr>
          <a:xfrm>
            <a:off x="6627434"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105" name="TextBox 104"/>
          <p:cNvSpPr txBox="1"/>
          <p:nvPr/>
        </p:nvSpPr>
        <p:spPr>
          <a:xfrm>
            <a:off x="6629632"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106" name="TextBox 105"/>
          <p:cNvSpPr txBox="1"/>
          <p:nvPr/>
        </p:nvSpPr>
        <p:spPr>
          <a:xfrm>
            <a:off x="6627434"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107" name="TextBox 106"/>
          <p:cNvSpPr txBox="1"/>
          <p:nvPr/>
        </p:nvSpPr>
        <p:spPr>
          <a:xfrm>
            <a:off x="6627434" y="4664231"/>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108" name="TextBox 107"/>
          <p:cNvSpPr txBox="1"/>
          <p:nvPr/>
        </p:nvSpPr>
        <p:spPr>
          <a:xfrm>
            <a:off x="1025961" y="455196"/>
            <a:ext cx="1597269" cy="369332"/>
          </a:xfrm>
          <a:prstGeom prst="rect">
            <a:avLst/>
          </a:prstGeom>
          <a:noFill/>
        </p:spPr>
        <p:txBody>
          <a:bodyPr wrap="square" rtlCol="0">
            <a:spAutoFit/>
          </a:bodyPr>
          <a:lstStyle/>
          <a:p>
            <a:r>
              <a:rPr lang="en-US" dirty="0" smtClean="0"/>
              <a:t>IPv6 Only Host</a:t>
            </a:r>
            <a:endParaRPr lang="en-US" dirty="0"/>
          </a:p>
        </p:txBody>
      </p:sp>
      <p:cxnSp>
        <p:nvCxnSpPr>
          <p:cNvPr id="87" name="Elbow Connector 86"/>
          <p:cNvCxnSpPr>
            <a:stCxn id="68" idx="2"/>
          </p:cNvCxnSpPr>
          <p:nvPr/>
        </p:nvCxnSpPr>
        <p:spPr>
          <a:xfrm rot="16200000" flipH="1">
            <a:off x="4545298" y="2636343"/>
            <a:ext cx="247939" cy="5855784"/>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110" name="Straight Connector 109"/>
          <p:cNvCxnSpPr>
            <a:stCxn id="22" idx="2"/>
          </p:cNvCxnSpPr>
          <p:nvPr/>
        </p:nvCxnSpPr>
        <p:spPr>
          <a:xfrm>
            <a:off x="7597157" y="5440266"/>
            <a:ext cx="0" cy="24793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Straight Arrow Connector 113"/>
          <p:cNvCxnSpPr>
            <a:stCxn id="17" idx="2"/>
          </p:cNvCxnSpPr>
          <p:nvPr/>
        </p:nvCxnSpPr>
        <p:spPr>
          <a:xfrm flipH="1">
            <a:off x="4662975" y="5446829"/>
            <a:ext cx="1" cy="1993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05678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AAF6F632-8336-4AB6-B807-330DA1AA4529}"/>
              </a:ext>
            </a:extLst>
          </p:cNvPr>
          <p:cNvSpPr>
            <a:spLocks noGrp="1"/>
          </p:cNvSpPr>
          <p:nvPr>
            <p:ph type="title"/>
          </p:nvPr>
        </p:nvSpPr>
        <p:spPr>
          <a:xfrm>
            <a:off x="34787" y="144108"/>
            <a:ext cx="9059501" cy="633756"/>
          </a:xfrm>
        </p:spPr>
        <p:txBody>
          <a:bodyPr>
            <a:noAutofit/>
          </a:bodyPr>
          <a:lstStyle/>
          <a:p>
            <a:r>
              <a:rPr lang="en-IN" sz="3600" b="1" dirty="0" smtClean="0">
                <a:latin typeface="Arial Rounded MT Bold" panose="020F0704030504030204" pitchFamily="34" charset="0"/>
                <a:cs typeface="Calibri" panose="020F0502020204030204" pitchFamily="34" charset="0"/>
              </a:rPr>
              <a:t>Client Server Programming Using Socket APi</a:t>
            </a:r>
            <a:endParaRPr lang="en-IN" sz="3600" b="1" dirty="0">
              <a:latin typeface="Arial Rounded MT Bold" panose="020F0704030504030204" pitchFamily="34" charset="0"/>
              <a:cs typeface="Calibri" panose="020F0502020204030204" pitchFamily="34" charset="0"/>
            </a:endParaRPr>
          </a:p>
        </p:txBody>
      </p:sp>
      <p:sp>
        <p:nvSpPr>
          <p:cNvPr id="64" name="Slide Number Placeholder 5">
            <a:extLst>
              <a:ext uri="{FF2B5EF4-FFF2-40B4-BE49-F238E27FC236}">
                <a16:creationId xmlns:a16="http://schemas.microsoft.com/office/drawing/2014/main" xmlns="" id="{751C6CAB-D118-4A59-A5FF-1BD87857B1F4}"/>
              </a:ext>
            </a:extLst>
          </p:cNvPr>
          <p:cNvSpPr txBox="1">
            <a:spLocks/>
          </p:cNvSpPr>
          <p:nvPr/>
        </p:nvSpPr>
        <p:spPr>
          <a:xfrm>
            <a:off x="8354775" y="6518726"/>
            <a:ext cx="555301" cy="33927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sp>
        <p:nvSpPr>
          <p:cNvPr id="63" name="Rectangle: Rounded Corners 4">
            <a:extLst>
              <a:ext uri="{FF2B5EF4-FFF2-40B4-BE49-F238E27FC236}">
                <a16:creationId xmlns="" xmlns:a16="http://schemas.microsoft.com/office/drawing/2014/main" id="{9A88568F-3506-42A8-931B-789BFAB25304}"/>
              </a:ext>
            </a:extLst>
          </p:cNvPr>
          <p:cNvSpPr/>
          <p:nvPr/>
        </p:nvSpPr>
        <p:spPr>
          <a:xfrm>
            <a:off x="1332062" y="1324001"/>
            <a:ext cx="1402672"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Socket</a:t>
            </a:r>
            <a:endParaRPr lang="en-IN" sz="1400" dirty="0"/>
          </a:p>
        </p:txBody>
      </p:sp>
      <p:sp>
        <p:nvSpPr>
          <p:cNvPr id="65" name="Rectangle: Rounded Corners 5">
            <a:extLst>
              <a:ext uri="{FF2B5EF4-FFF2-40B4-BE49-F238E27FC236}">
                <a16:creationId xmlns="" xmlns:a16="http://schemas.microsoft.com/office/drawing/2014/main" id="{655FBC90-9E52-4109-A8E4-67809B471C8B}"/>
              </a:ext>
            </a:extLst>
          </p:cNvPr>
          <p:cNvSpPr/>
          <p:nvPr/>
        </p:nvSpPr>
        <p:spPr>
          <a:xfrm>
            <a:off x="1342270" y="1855243"/>
            <a:ext cx="1402672" cy="2840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Bind</a:t>
            </a:r>
            <a:endParaRPr lang="en-IN" sz="1400" dirty="0"/>
          </a:p>
        </p:txBody>
      </p:sp>
      <p:sp>
        <p:nvSpPr>
          <p:cNvPr id="71" name="Rectangle 70">
            <a:extLst>
              <a:ext uri="{FF2B5EF4-FFF2-40B4-BE49-F238E27FC236}">
                <a16:creationId xmlns="" xmlns:a16="http://schemas.microsoft.com/office/drawing/2014/main" id="{2B7C2FAC-A911-4563-990C-E9258B7E8A95}"/>
              </a:ext>
            </a:extLst>
          </p:cNvPr>
          <p:cNvSpPr/>
          <p:nvPr/>
        </p:nvSpPr>
        <p:spPr>
          <a:xfrm>
            <a:off x="1332062" y="2427298"/>
            <a:ext cx="1402672" cy="107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Connect</a:t>
            </a:r>
            <a:endParaRPr lang="en-IN" dirty="0"/>
          </a:p>
        </p:txBody>
      </p:sp>
      <p:sp>
        <p:nvSpPr>
          <p:cNvPr id="72" name="Rectangle 71">
            <a:extLst>
              <a:ext uri="{FF2B5EF4-FFF2-40B4-BE49-F238E27FC236}">
                <a16:creationId xmlns="" xmlns:a16="http://schemas.microsoft.com/office/drawing/2014/main" id="{D1C473AB-09A9-43A5-BDB3-D6F2BF39265E}"/>
              </a:ext>
            </a:extLst>
          </p:cNvPr>
          <p:cNvSpPr/>
          <p:nvPr/>
        </p:nvSpPr>
        <p:spPr>
          <a:xfrm>
            <a:off x="387682" y="3933381"/>
            <a:ext cx="8226546" cy="2111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4" name="Rectangle: Rounded Corners 11">
            <a:extLst>
              <a:ext uri="{FF2B5EF4-FFF2-40B4-BE49-F238E27FC236}">
                <a16:creationId xmlns="" xmlns:a16="http://schemas.microsoft.com/office/drawing/2014/main" id="{54559BF4-36E1-42A4-A0EA-2ED4747FC802}"/>
              </a:ext>
            </a:extLst>
          </p:cNvPr>
          <p:cNvSpPr/>
          <p:nvPr/>
        </p:nvSpPr>
        <p:spPr>
          <a:xfrm>
            <a:off x="5486812" y="1312646"/>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Socket</a:t>
            </a:r>
            <a:r>
              <a:rPr lang="en-US" dirty="0"/>
              <a:t> </a:t>
            </a:r>
            <a:endParaRPr lang="en-IN" dirty="0"/>
          </a:p>
        </p:txBody>
      </p:sp>
      <p:sp>
        <p:nvSpPr>
          <p:cNvPr id="75" name="Rectangle: Rounded Corners 12">
            <a:extLst>
              <a:ext uri="{FF2B5EF4-FFF2-40B4-BE49-F238E27FC236}">
                <a16:creationId xmlns="" xmlns:a16="http://schemas.microsoft.com/office/drawing/2014/main" id="{978C6357-97C1-41A6-8BC2-7509160C4E00}"/>
              </a:ext>
            </a:extLst>
          </p:cNvPr>
          <p:cNvSpPr/>
          <p:nvPr/>
        </p:nvSpPr>
        <p:spPr>
          <a:xfrm>
            <a:off x="5486813" y="1839154"/>
            <a:ext cx="1615736" cy="3314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Bind</a:t>
            </a:r>
            <a:endParaRPr lang="en-IN" sz="1400" dirty="0"/>
          </a:p>
        </p:txBody>
      </p:sp>
      <p:sp>
        <p:nvSpPr>
          <p:cNvPr id="76" name="Rectangle 75">
            <a:extLst>
              <a:ext uri="{FF2B5EF4-FFF2-40B4-BE49-F238E27FC236}">
                <a16:creationId xmlns="" xmlns:a16="http://schemas.microsoft.com/office/drawing/2014/main" id="{35570A7C-424C-4FD7-926E-9AFB536B600C}"/>
              </a:ext>
            </a:extLst>
          </p:cNvPr>
          <p:cNvSpPr/>
          <p:nvPr/>
        </p:nvSpPr>
        <p:spPr>
          <a:xfrm>
            <a:off x="5486813" y="2440923"/>
            <a:ext cx="1615736" cy="1047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Listen</a:t>
            </a:r>
          </a:p>
          <a:p>
            <a:pPr algn="ctr"/>
            <a:endParaRPr lang="en-US" sz="1400" dirty="0"/>
          </a:p>
          <a:p>
            <a:pPr algn="ctr"/>
            <a:r>
              <a:rPr lang="en-US" sz="1400" dirty="0"/>
              <a:t>Accept</a:t>
            </a:r>
            <a:endParaRPr lang="en-IN" sz="1400" dirty="0"/>
          </a:p>
        </p:txBody>
      </p:sp>
      <p:sp>
        <p:nvSpPr>
          <p:cNvPr id="77" name="Rectangle: Rounded Corners 14">
            <a:extLst>
              <a:ext uri="{FF2B5EF4-FFF2-40B4-BE49-F238E27FC236}">
                <a16:creationId xmlns="" xmlns:a16="http://schemas.microsoft.com/office/drawing/2014/main" id="{15B030CD-4A12-440A-9647-10A73D78D47D}"/>
              </a:ext>
            </a:extLst>
          </p:cNvPr>
          <p:cNvSpPr/>
          <p:nvPr/>
        </p:nvSpPr>
        <p:spPr>
          <a:xfrm>
            <a:off x="1332062" y="4475329"/>
            <a:ext cx="1412879" cy="37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t>
            </a:r>
            <a:r>
              <a:rPr lang="en-US" sz="1000" dirty="0" smtClean="0"/>
              <a:t>end to/ </a:t>
            </a:r>
            <a:r>
              <a:rPr lang="en-US" sz="1000" dirty="0"/>
              <a:t>R</a:t>
            </a:r>
            <a:r>
              <a:rPr lang="en-US" sz="1000" dirty="0" smtClean="0"/>
              <a:t>ecv from</a:t>
            </a:r>
            <a:endParaRPr lang="en-IN" sz="1000" dirty="0"/>
          </a:p>
        </p:txBody>
      </p:sp>
      <p:sp>
        <p:nvSpPr>
          <p:cNvPr id="78" name="Rectangle: Rounded Corners 16">
            <a:extLst>
              <a:ext uri="{FF2B5EF4-FFF2-40B4-BE49-F238E27FC236}">
                <a16:creationId xmlns="" xmlns:a16="http://schemas.microsoft.com/office/drawing/2014/main" id="{F742DB85-EAF7-45F9-8FAB-0065EBFFBBCD}"/>
              </a:ext>
            </a:extLst>
          </p:cNvPr>
          <p:cNvSpPr/>
          <p:nvPr/>
        </p:nvSpPr>
        <p:spPr>
          <a:xfrm>
            <a:off x="5482371" y="4478904"/>
            <a:ext cx="1620177" cy="37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a:t>
            </a:r>
            <a:r>
              <a:rPr lang="en-US" sz="1000" dirty="0" smtClean="0"/>
              <a:t>ecv from/Send to</a:t>
            </a:r>
            <a:endParaRPr lang="en-IN" sz="1000" dirty="0"/>
          </a:p>
        </p:txBody>
      </p:sp>
      <p:sp>
        <p:nvSpPr>
          <p:cNvPr id="79" name="Arrow: Down 20">
            <a:extLst>
              <a:ext uri="{FF2B5EF4-FFF2-40B4-BE49-F238E27FC236}">
                <a16:creationId xmlns="" xmlns:a16="http://schemas.microsoft.com/office/drawing/2014/main" id="{2A8AC732-ED5C-4256-BD90-19535E902FA8}"/>
              </a:ext>
            </a:extLst>
          </p:cNvPr>
          <p:cNvSpPr/>
          <p:nvPr/>
        </p:nvSpPr>
        <p:spPr>
          <a:xfrm flipH="1">
            <a:off x="1916764" y="1672780"/>
            <a:ext cx="211733" cy="211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Down 22">
            <a:extLst>
              <a:ext uri="{FF2B5EF4-FFF2-40B4-BE49-F238E27FC236}">
                <a16:creationId xmlns="" xmlns:a16="http://schemas.microsoft.com/office/drawing/2014/main" id="{ADADAB2D-626A-4766-93A1-17DBBC3C6E5F}"/>
              </a:ext>
            </a:extLst>
          </p:cNvPr>
          <p:cNvSpPr/>
          <p:nvPr/>
        </p:nvSpPr>
        <p:spPr>
          <a:xfrm flipH="1">
            <a:off x="1916765" y="2152877"/>
            <a:ext cx="211732" cy="316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Down 23">
            <a:extLst>
              <a:ext uri="{FF2B5EF4-FFF2-40B4-BE49-F238E27FC236}">
                <a16:creationId xmlns="" xmlns:a16="http://schemas.microsoft.com/office/drawing/2014/main" id="{E9194813-4515-4281-B00D-64D51A09A079}"/>
              </a:ext>
            </a:extLst>
          </p:cNvPr>
          <p:cNvSpPr/>
          <p:nvPr/>
        </p:nvSpPr>
        <p:spPr>
          <a:xfrm>
            <a:off x="6202794" y="2199259"/>
            <a:ext cx="211732" cy="255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Arrow: Down 25">
            <a:extLst>
              <a:ext uri="{FF2B5EF4-FFF2-40B4-BE49-F238E27FC236}">
                <a16:creationId xmlns="" xmlns:a16="http://schemas.microsoft.com/office/drawing/2014/main" id="{982FC2D7-F7DF-4CA7-870B-37E6AEBAE44A}"/>
              </a:ext>
            </a:extLst>
          </p:cNvPr>
          <p:cNvSpPr/>
          <p:nvPr/>
        </p:nvSpPr>
        <p:spPr>
          <a:xfrm>
            <a:off x="6186592" y="1655224"/>
            <a:ext cx="211733" cy="219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Arrow: Down 26">
            <a:extLst>
              <a:ext uri="{FF2B5EF4-FFF2-40B4-BE49-F238E27FC236}">
                <a16:creationId xmlns="" xmlns:a16="http://schemas.microsoft.com/office/drawing/2014/main" id="{D5EE1D55-C12B-47A5-8BED-BEFCC9AF2278}"/>
              </a:ext>
            </a:extLst>
          </p:cNvPr>
          <p:cNvSpPr/>
          <p:nvPr/>
        </p:nvSpPr>
        <p:spPr>
          <a:xfrm>
            <a:off x="1873598" y="3499030"/>
            <a:ext cx="298067" cy="987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Down 27">
            <a:extLst>
              <a:ext uri="{FF2B5EF4-FFF2-40B4-BE49-F238E27FC236}">
                <a16:creationId xmlns="" xmlns:a16="http://schemas.microsoft.com/office/drawing/2014/main" id="{BDD43A48-5666-4DFF-B682-41477267978C}"/>
              </a:ext>
            </a:extLst>
          </p:cNvPr>
          <p:cNvSpPr/>
          <p:nvPr/>
        </p:nvSpPr>
        <p:spPr>
          <a:xfrm>
            <a:off x="1873598" y="4833578"/>
            <a:ext cx="298067" cy="687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Arrow: Down 28">
            <a:extLst>
              <a:ext uri="{FF2B5EF4-FFF2-40B4-BE49-F238E27FC236}">
                <a16:creationId xmlns="" xmlns:a16="http://schemas.microsoft.com/office/drawing/2014/main" id="{E0B3D283-F88B-4413-AD5D-8F79BF783EC3}"/>
              </a:ext>
            </a:extLst>
          </p:cNvPr>
          <p:cNvSpPr/>
          <p:nvPr/>
        </p:nvSpPr>
        <p:spPr>
          <a:xfrm>
            <a:off x="6167175" y="3499030"/>
            <a:ext cx="298067" cy="960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Arrow: Down 29">
            <a:extLst>
              <a:ext uri="{FF2B5EF4-FFF2-40B4-BE49-F238E27FC236}">
                <a16:creationId xmlns="" xmlns:a16="http://schemas.microsoft.com/office/drawing/2014/main" id="{08E15A71-991D-4B13-8C19-4081A38F2393}"/>
              </a:ext>
            </a:extLst>
          </p:cNvPr>
          <p:cNvSpPr/>
          <p:nvPr/>
        </p:nvSpPr>
        <p:spPr>
          <a:xfrm>
            <a:off x="6167175" y="4854819"/>
            <a:ext cx="298066" cy="59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 xmlns:a16="http://schemas.microsoft.com/office/drawing/2014/main" id="{B774742B-7074-4291-A829-6889310C9BB3}"/>
              </a:ext>
            </a:extLst>
          </p:cNvPr>
          <p:cNvSpPr/>
          <p:nvPr/>
        </p:nvSpPr>
        <p:spPr>
          <a:xfrm>
            <a:off x="2744942" y="2499613"/>
            <a:ext cx="149590" cy="284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a:extLst>
              <a:ext uri="{FF2B5EF4-FFF2-40B4-BE49-F238E27FC236}">
                <a16:creationId xmlns="" xmlns:a16="http://schemas.microsoft.com/office/drawing/2014/main" id="{EA39C89B-E40B-45A2-8052-34B4F4B1579C}"/>
              </a:ext>
            </a:extLst>
          </p:cNvPr>
          <p:cNvSpPr/>
          <p:nvPr/>
        </p:nvSpPr>
        <p:spPr>
          <a:xfrm>
            <a:off x="5327015" y="2550599"/>
            <a:ext cx="159798" cy="23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Rectangle 88">
            <a:extLst>
              <a:ext uri="{FF2B5EF4-FFF2-40B4-BE49-F238E27FC236}">
                <a16:creationId xmlns="" xmlns:a16="http://schemas.microsoft.com/office/drawing/2014/main" id="{DE1694FA-A127-4B35-9B2E-11275483295A}"/>
              </a:ext>
            </a:extLst>
          </p:cNvPr>
          <p:cNvSpPr/>
          <p:nvPr/>
        </p:nvSpPr>
        <p:spPr>
          <a:xfrm>
            <a:off x="5327015" y="3047257"/>
            <a:ext cx="159798" cy="28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Connector: Elbow 34">
            <a:extLst>
              <a:ext uri="{FF2B5EF4-FFF2-40B4-BE49-F238E27FC236}">
                <a16:creationId xmlns="" xmlns:a16="http://schemas.microsoft.com/office/drawing/2014/main" id="{01C00284-218B-4CFC-9C33-D7D270E6B655}"/>
              </a:ext>
            </a:extLst>
          </p:cNvPr>
          <p:cNvCxnSpPr>
            <a:stCxn id="87" idx="3"/>
            <a:endCxn id="89" idx="1"/>
          </p:cNvCxnSpPr>
          <p:nvPr/>
        </p:nvCxnSpPr>
        <p:spPr>
          <a:xfrm>
            <a:off x="2894532" y="2641656"/>
            <a:ext cx="2432483" cy="5474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36">
            <a:extLst>
              <a:ext uri="{FF2B5EF4-FFF2-40B4-BE49-F238E27FC236}">
                <a16:creationId xmlns="" xmlns:a16="http://schemas.microsoft.com/office/drawing/2014/main" id="{DEDA321E-F053-4CA0-A26A-553C97EE7927}"/>
              </a:ext>
            </a:extLst>
          </p:cNvPr>
          <p:cNvSpPr/>
          <p:nvPr/>
        </p:nvSpPr>
        <p:spPr>
          <a:xfrm>
            <a:off x="3143107" y="3587067"/>
            <a:ext cx="2050742" cy="63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inside the bracket will happen when request of client is accepted</a:t>
            </a:r>
            <a:endParaRPr lang="en-IN" sz="1000" dirty="0"/>
          </a:p>
        </p:txBody>
      </p:sp>
      <p:sp>
        <p:nvSpPr>
          <p:cNvPr id="92" name="Arrow: Left-Right 37">
            <a:extLst>
              <a:ext uri="{FF2B5EF4-FFF2-40B4-BE49-F238E27FC236}">
                <a16:creationId xmlns="" xmlns:a16="http://schemas.microsoft.com/office/drawing/2014/main" id="{011446B9-41DD-49E6-8DC4-4E4DF60E86E5}"/>
              </a:ext>
            </a:extLst>
          </p:cNvPr>
          <p:cNvSpPr/>
          <p:nvPr/>
        </p:nvSpPr>
        <p:spPr>
          <a:xfrm>
            <a:off x="2843925" y="4554327"/>
            <a:ext cx="2507278" cy="1706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ectangle 92">
            <a:extLst>
              <a:ext uri="{FF2B5EF4-FFF2-40B4-BE49-F238E27FC236}">
                <a16:creationId xmlns="" xmlns:a16="http://schemas.microsoft.com/office/drawing/2014/main" id="{2D2D8E5D-15BC-4A68-AD3D-38776E2845D9}"/>
              </a:ext>
            </a:extLst>
          </p:cNvPr>
          <p:cNvSpPr/>
          <p:nvPr/>
        </p:nvSpPr>
        <p:spPr>
          <a:xfrm>
            <a:off x="794188" y="4065618"/>
            <a:ext cx="1151455" cy="15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a:extLst>
              <a:ext uri="{FF2B5EF4-FFF2-40B4-BE49-F238E27FC236}">
                <a16:creationId xmlns="" xmlns:a16="http://schemas.microsoft.com/office/drawing/2014/main" id="{B3EE89B0-54CB-4790-9EA0-186BAA356C1E}"/>
              </a:ext>
            </a:extLst>
          </p:cNvPr>
          <p:cNvSpPr/>
          <p:nvPr/>
        </p:nvSpPr>
        <p:spPr>
          <a:xfrm>
            <a:off x="794188" y="4218855"/>
            <a:ext cx="147255" cy="948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 xmlns:a16="http://schemas.microsoft.com/office/drawing/2014/main" id="{015E4FE4-A23E-4A10-9D59-96197DD0AF05}"/>
              </a:ext>
            </a:extLst>
          </p:cNvPr>
          <p:cNvSpPr/>
          <p:nvPr/>
        </p:nvSpPr>
        <p:spPr>
          <a:xfrm>
            <a:off x="795629" y="5162076"/>
            <a:ext cx="1150014" cy="120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a:extLst>
              <a:ext uri="{FF2B5EF4-FFF2-40B4-BE49-F238E27FC236}">
                <a16:creationId xmlns="" xmlns:a16="http://schemas.microsoft.com/office/drawing/2014/main" id="{41ED55B5-DAFD-46D8-BE51-6892927EABDB}"/>
              </a:ext>
            </a:extLst>
          </p:cNvPr>
          <p:cNvSpPr/>
          <p:nvPr/>
        </p:nvSpPr>
        <p:spPr>
          <a:xfrm>
            <a:off x="6406947" y="4065618"/>
            <a:ext cx="1708922" cy="15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 xmlns:a16="http://schemas.microsoft.com/office/drawing/2014/main" id="{3ECEF86D-CD61-463C-B8D9-6303F19EDA2E}"/>
              </a:ext>
            </a:extLst>
          </p:cNvPr>
          <p:cNvSpPr/>
          <p:nvPr/>
        </p:nvSpPr>
        <p:spPr>
          <a:xfrm>
            <a:off x="7991835" y="4233631"/>
            <a:ext cx="115411" cy="940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a:extLst>
              <a:ext uri="{FF2B5EF4-FFF2-40B4-BE49-F238E27FC236}">
                <a16:creationId xmlns="" xmlns:a16="http://schemas.microsoft.com/office/drawing/2014/main" id="{DD2F281B-00F1-49C1-B701-65FBA61F18AB}"/>
              </a:ext>
            </a:extLst>
          </p:cNvPr>
          <p:cNvSpPr/>
          <p:nvPr/>
        </p:nvSpPr>
        <p:spPr>
          <a:xfrm>
            <a:off x="6398325" y="5106288"/>
            <a:ext cx="1708921" cy="12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Rounded Corners 11">
            <a:extLst>
              <a:ext uri="{FF2B5EF4-FFF2-40B4-BE49-F238E27FC236}">
                <a16:creationId xmlns="" xmlns:a16="http://schemas.microsoft.com/office/drawing/2014/main" id="{54559BF4-36E1-42A4-A0EA-2ED4747FC802}"/>
              </a:ext>
            </a:extLst>
          </p:cNvPr>
          <p:cNvSpPr/>
          <p:nvPr/>
        </p:nvSpPr>
        <p:spPr>
          <a:xfrm>
            <a:off x="5484591" y="5520920"/>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Close</a:t>
            </a:r>
            <a:endParaRPr lang="en-IN" dirty="0"/>
          </a:p>
        </p:txBody>
      </p:sp>
      <p:sp>
        <p:nvSpPr>
          <p:cNvPr id="100" name="Rectangle: Rounded Corners 11">
            <a:extLst>
              <a:ext uri="{FF2B5EF4-FFF2-40B4-BE49-F238E27FC236}">
                <a16:creationId xmlns="" xmlns:a16="http://schemas.microsoft.com/office/drawing/2014/main" id="{54559BF4-36E1-42A4-A0EA-2ED4747FC802}"/>
              </a:ext>
            </a:extLst>
          </p:cNvPr>
          <p:cNvSpPr/>
          <p:nvPr/>
        </p:nvSpPr>
        <p:spPr>
          <a:xfrm>
            <a:off x="1190018" y="5542992"/>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Close</a:t>
            </a:r>
            <a:endParaRPr lang="en-IN" dirty="0"/>
          </a:p>
        </p:txBody>
      </p:sp>
      <p:sp>
        <p:nvSpPr>
          <p:cNvPr id="4" name="Oval 3"/>
          <p:cNvSpPr/>
          <p:nvPr/>
        </p:nvSpPr>
        <p:spPr>
          <a:xfrm>
            <a:off x="1301654" y="789840"/>
            <a:ext cx="1392464" cy="365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Client</a:t>
            </a:r>
            <a:endParaRPr lang="en-US" b="1" dirty="0"/>
          </a:p>
        </p:txBody>
      </p:sp>
      <p:sp>
        <p:nvSpPr>
          <p:cNvPr id="101" name="Oval 100"/>
          <p:cNvSpPr/>
          <p:nvPr/>
        </p:nvSpPr>
        <p:spPr>
          <a:xfrm>
            <a:off x="5596226" y="779226"/>
            <a:ext cx="1392464" cy="365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Server</a:t>
            </a:r>
            <a:endParaRPr lang="en-US" b="1" dirty="0"/>
          </a:p>
        </p:txBody>
      </p:sp>
    </p:spTree>
    <p:extLst>
      <p:ext uri="{BB962C8B-B14F-4D97-AF65-F5344CB8AC3E}">
        <p14:creationId xmlns:p14="http://schemas.microsoft.com/office/powerpoint/2010/main" val="404575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8" name="Rectangle 7"/>
          <p:cNvSpPr/>
          <p:nvPr/>
        </p:nvSpPr>
        <p:spPr>
          <a:xfrm>
            <a:off x="1091508" y="2057400"/>
            <a:ext cx="6960984" cy="2123658"/>
          </a:xfrm>
          <a:prstGeom prst="rect">
            <a:avLst/>
          </a:prstGeom>
          <a:noFill/>
        </p:spPr>
        <p:txBody>
          <a:bodyPr wrap="square" lIns="91440" tIns="45720" rIns="91440" bIns="45720">
            <a:spAutoFit/>
          </a:bodyPr>
          <a:lstStyle/>
          <a:p>
            <a:pPr algn="ctr"/>
            <a:r>
              <a:rPr lang="en-US" sz="6600" b="0" cap="none" spc="0" dirty="0" smtClean="0">
                <a:ln w="0"/>
                <a:solidFill>
                  <a:schemeClr val="tx1">
                    <a:lumMod val="95000"/>
                    <a:lumOff val="5000"/>
                  </a:schemeClr>
                </a:solidFill>
                <a:effectLst>
                  <a:reflection blurRad="6350" stA="53000" endA="300" endPos="35500" dir="5400000" sy="-90000" algn="bl" rotWithShape="0"/>
                </a:effectLst>
              </a:rPr>
              <a:t>Experimental Results</a:t>
            </a:r>
            <a:endParaRPr lang="en-US" sz="66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26151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1166</TotalTime>
  <Words>857</Words>
  <Application>Microsoft Office PowerPoint</Application>
  <PresentationFormat>On-screen Show (4:3)</PresentationFormat>
  <Paragraphs>208</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Rounded MT Bold</vt:lpstr>
      <vt:lpstr>Calibri</vt:lpstr>
      <vt:lpstr>Times New Roman</vt:lpstr>
      <vt:lpstr>Office Theme</vt:lpstr>
      <vt:lpstr>CLIENT SERVER PROGRAMMING USING DUAL STACK (IPv4 and IPv6) HOST</vt:lpstr>
      <vt:lpstr>Presentation Outline</vt:lpstr>
      <vt:lpstr>Introduction</vt:lpstr>
      <vt:lpstr>Project Objectives</vt:lpstr>
      <vt:lpstr>Basic Architecture</vt:lpstr>
      <vt:lpstr>PowerPoint Presentation</vt:lpstr>
      <vt:lpstr>PowerPoint Presentation</vt:lpstr>
      <vt:lpstr>Client Server Programming Using Socket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for the Project</vt:lpstr>
      <vt:lpstr>Phase lll – Work Assigned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132</cp:revision>
  <dcterms:created xsi:type="dcterms:W3CDTF">2006-08-16T00:00:00Z</dcterms:created>
  <dcterms:modified xsi:type="dcterms:W3CDTF">2021-10-26T04:14:56Z</dcterms:modified>
</cp:coreProperties>
</file>