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70" r:id="rId2"/>
    <p:sldId id="256" r:id="rId3"/>
    <p:sldId id="257" r:id="rId4"/>
    <p:sldId id="282" r:id="rId5"/>
    <p:sldId id="259" r:id="rId6"/>
    <p:sldId id="286" r:id="rId7"/>
    <p:sldId id="289" r:id="rId8"/>
    <p:sldId id="287" r:id="rId9"/>
    <p:sldId id="298" r:id="rId10"/>
    <p:sldId id="299" r:id="rId11"/>
    <p:sldId id="290" r:id="rId12"/>
    <p:sldId id="291" r:id="rId13"/>
    <p:sldId id="300" r:id="rId14"/>
    <p:sldId id="292" r:id="rId15"/>
    <p:sldId id="293" r:id="rId16"/>
    <p:sldId id="301" r:id="rId17"/>
    <p:sldId id="294" r:id="rId18"/>
    <p:sldId id="295" r:id="rId19"/>
    <p:sldId id="296" r:id="rId20"/>
    <p:sldId id="302" r:id="rId21"/>
    <p:sldId id="285" r:id="rId22"/>
    <p:sldId id="29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7" autoAdjust="0"/>
    <p:restoredTop sz="94660"/>
  </p:normalViewPr>
  <p:slideViewPr>
    <p:cSldViewPr>
      <p:cViewPr varScale="1">
        <p:scale>
          <a:sx n="70" d="100"/>
          <a:sy n="70" d="100"/>
        </p:scale>
        <p:origin x="130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D7D9A4-864C-425A-A0E2-E462B7191CCD}" type="datetimeFigureOut">
              <a:rPr lang="en-US" smtClean="0"/>
              <a:t>26-Oct-21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DD7797-0E61-462D-AFD1-109569B13C65}" type="slidenum">
              <a:rPr lang="en-US" smtClean="0"/>
              <a:t>‹#›</a:t>
            </a:fld>
            <a:endParaRPr lang="en-US"/>
          </a:p>
        </p:txBody>
      </p:sp>
    </p:spTree>
    <p:extLst>
      <p:ext uri="{BB962C8B-B14F-4D97-AF65-F5344CB8AC3E}">
        <p14:creationId xmlns:p14="http://schemas.microsoft.com/office/powerpoint/2010/main" val="201247767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57A201-3D04-47CC-A82F-11BC07E53FD5}" type="datetimeFigureOut">
              <a:rPr lang="en-US" smtClean="0"/>
              <a:t>26-Oct-21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6A691-D0B5-41B4-960D-285FD24C2D45}" type="slidenum">
              <a:rPr lang="en-US" smtClean="0"/>
              <a:t>‹#›</a:t>
            </a:fld>
            <a:endParaRPr lang="en-US"/>
          </a:p>
        </p:txBody>
      </p:sp>
    </p:spTree>
    <p:extLst>
      <p:ext uri="{BB962C8B-B14F-4D97-AF65-F5344CB8AC3E}">
        <p14:creationId xmlns:p14="http://schemas.microsoft.com/office/powerpoint/2010/main" val="6577117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0688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2353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3585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8088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7510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0784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13B166-C7D6-4C94-A6BD-5B1BBEDA4C48}" type="datetime1">
              <a:rPr lang="en-US" smtClean="0"/>
              <a:t>26-Oct-21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D4D53-478D-4793-8D8C-E4ABC8799B41}" type="datetime1">
              <a:rPr lang="en-US" smtClean="0"/>
              <a:t>26-Oct-21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BA153E-3C25-492C-83EA-B515869BC366}" type="datetime1">
              <a:rPr lang="en-US" smtClean="0"/>
              <a:t>26-Oct-21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229871-6294-4FDC-ADFB-03568C29F7D6}" type="datetime1">
              <a:rPr lang="en-US" smtClean="0"/>
              <a:t>26-Oct-21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B815F-E36B-43A6-831C-C1EAFFD9FEDA}" type="datetime1">
              <a:rPr lang="en-US" smtClean="0"/>
              <a:t>26-Oct-21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E86034-6584-4FEB-842B-02B8F09CF863}" type="datetime1">
              <a:rPr lang="en-US" smtClean="0"/>
              <a:t>26-Oct-21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7E5B39-4D72-42B0-9EF8-9F09B6A7862F}" type="datetime1">
              <a:rPr lang="en-US" smtClean="0"/>
              <a:t>26-Oct-21</a:t>
            </a:fld>
            <a:endParaRPr lang="en-US"/>
          </a:p>
        </p:txBody>
      </p:sp>
      <p:sp>
        <p:nvSpPr>
          <p:cNvPr id="8" name="Footer Placeholder 7"/>
          <p:cNvSpPr>
            <a:spLocks noGrp="1"/>
          </p:cNvSpPr>
          <p:nvPr>
            <p:ph type="ftr" sz="quarter" idx="11"/>
          </p:nvPr>
        </p:nvSpPr>
        <p:spPr/>
        <p:txBody>
          <a:bodyPr/>
          <a:lstStyle/>
          <a:p>
            <a:r>
              <a:rPr lang="en-US"/>
              <a:t>Dept. of ECE, NMIT, Bangalore-64</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7F936D-E883-4531-8AEF-F8AE01E88733}" type="datetime1">
              <a:rPr lang="en-US" smtClean="0"/>
              <a:t>26-Oct-21</a:t>
            </a:fld>
            <a:endParaRPr lang="en-US"/>
          </a:p>
        </p:txBody>
      </p:sp>
      <p:sp>
        <p:nvSpPr>
          <p:cNvPr id="4" name="Footer Placeholder 3"/>
          <p:cNvSpPr>
            <a:spLocks noGrp="1"/>
          </p:cNvSpPr>
          <p:nvPr>
            <p:ph type="ftr" sz="quarter" idx="11"/>
          </p:nvPr>
        </p:nvSpPr>
        <p:spPr/>
        <p:txBody>
          <a:bodyPr/>
          <a:lstStyle/>
          <a:p>
            <a:r>
              <a:rPr lang="en-US"/>
              <a:t>Dept. of ECE, NMIT, Bangalore-64</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F7B00-5559-4C0B-A04A-2A61C1D412D8}" type="datetime1">
              <a:rPr lang="en-US" smtClean="0"/>
              <a:t>26-Oct-21</a:t>
            </a:fld>
            <a:endParaRPr lang="en-US"/>
          </a:p>
        </p:txBody>
      </p:sp>
      <p:sp>
        <p:nvSpPr>
          <p:cNvPr id="3" name="Footer Placeholder 2"/>
          <p:cNvSpPr>
            <a:spLocks noGrp="1"/>
          </p:cNvSpPr>
          <p:nvPr>
            <p:ph type="ftr" sz="quarter" idx="11"/>
          </p:nvPr>
        </p:nvSpPr>
        <p:spPr/>
        <p:txBody>
          <a:bodyPr/>
          <a:lstStyle/>
          <a:p>
            <a:r>
              <a:rPr lang="en-US"/>
              <a:t>Dept. of ECE, NMIT, Bangalore-64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B09C-8B88-4EE5-A6E5-A23145D8C69B}" type="datetime1">
              <a:rPr lang="en-US" smtClean="0"/>
              <a:t>26-Oct-21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FAC93-0C6C-42E5-BB9F-89E4B9974B73}" type="datetime1">
              <a:rPr lang="en-US" smtClean="0"/>
              <a:t>26-Oct-21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CF5A0-9552-4C4C-8A8F-2A5A2C8C8E36}" type="datetime1">
              <a:rPr lang="en-US" smtClean="0"/>
              <a:t>26-Oct-21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ECE, NMIT, Bangalore-64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4.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5.wdp"/></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2800" b="1" dirty="0">
                <a:solidFill>
                  <a:schemeClr val="bg1"/>
                </a:solidFill>
                <a:latin typeface="Times New Roman" pitchFamily="18" charset="0"/>
                <a:cs typeface="Times New Roman" pitchFamily="18" charset="0"/>
              </a:rPr>
              <a:t>CLIENT SERVER PROGRAMMING USING DUAL STACK (IPv4 and IPv6) HOST</a:t>
            </a:r>
          </a:p>
        </p:txBody>
      </p:sp>
      <p:sp>
        <p:nvSpPr>
          <p:cNvPr id="3" name="Content Placeholder 2"/>
          <p:cNvSpPr>
            <a:spLocks noGrp="1"/>
          </p:cNvSpPr>
          <p:nvPr>
            <p:ph idx="1"/>
          </p:nvPr>
        </p:nvSpPr>
        <p:spPr>
          <a:xfrm>
            <a:off x="457200" y="1295400"/>
            <a:ext cx="8229600" cy="5060950"/>
          </a:xfrm>
        </p:spPr>
        <p:txBody>
          <a:bodyPr>
            <a:normAutofit/>
          </a:bodyPr>
          <a:lstStyle/>
          <a:p>
            <a:pPr marL="0" indent="0">
              <a:buNone/>
            </a:pPr>
            <a:endParaRPr lang="en-US" dirty="0"/>
          </a:p>
          <a:p>
            <a:pPr marL="0" indent="0">
              <a:buNone/>
            </a:pPr>
            <a:endParaRPr lang="en-US" dirty="0"/>
          </a:p>
          <a:p>
            <a:pPr marL="0" indent="0" algn="ctr">
              <a:buNone/>
            </a:pPr>
            <a:endParaRPr lang="en-US" sz="2000" u="sng" dirty="0">
              <a:latin typeface="Times New Roman" pitchFamily="18" charset="0"/>
              <a:cs typeface="Times New Roman" pitchFamily="18" charset="0"/>
            </a:endParaRPr>
          </a:p>
          <a:p>
            <a:pPr marL="0" indent="0" algn="ctr">
              <a:buNone/>
            </a:pPr>
            <a:r>
              <a:rPr lang="en-US" sz="2000" u="sng" dirty="0">
                <a:latin typeface="Times New Roman" pitchFamily="18" charset="0"/>
                <a:cs typeface="Times New Roman" pitchFamily="18" charset="0"/>
              </a:rPr>
              <a:t>Batch Details</a:t>
            </a:r>
            <a:r>
              <a:rPr lang="en-US" sz="2000" dirty="0">
                <a:latin typeface="Times New Roman" pitchFamily="18" charset="0"/>
                <a:cs typeface="Times New Roman" pitchFamily="18" charset="0"/>
              </a:rPr>
              <a:t> : </a:t>
            </a:r>
            <a:r>
              <a:rPr lang="en-US" sz="2000" u="sng" dirty="0">
                <a:latin typeface="Times New Roman" pitchFamily="18" charset="0"/>
                <a:cs typeface="Times New Roman" pitchFamily="18" charset="0"/>
              </a:rPr>
              <a:t>Batch 16     </a:t>
            </a:r>
          </a:p>
          <a:p>
            <a:pPr marL="0" indent="0" algn="ctr">
              <a:buNone/>
            </a:pPr>
            <a:r>
              <a:rPr lang="en-US" sz="1600" dirty="0">
                <a:latin typeface="Times New Roman" pitchFamily="18" charset="0"/>
                <a:cs typeface="Times New Roman" pitchFamily="18" charset="0"/>
              </a:rPr>
              <a:t>Name                           USN</a:t>
            </a:r>
          </a:p>
          <a:p>
            <a:pPr marL="0" indent="0" algn="ctr">
              <a:buNone/>
            </a:pPr>
            <a:r>
              <a:rPr lang="en-US" sz="1400" dirty="0">
                <a:latin typeface="Times New Roman" pitchFamily="18" charset="0"/>
                <a:cs typeface="Times New Roman" pitchFamily="18" charset="0"/>
              </a:rPr>
              <a:t>S Bharath                       1NT18EC134</a:t>
            </a:r>
          </a:p>
          <a:p>
            <a:pPr marL="0" indent="0" algn="ctr">
              <a:buNone/>
            </a:pPr>
            <a:r>
              <a:rPr lang="en-US" sz="1400" dirty="0">
                <a:latin typeface="Times New Roman" pitchFamily="18" charset="0"/>
                <a:cs typeface="Times New Roman" pitchFamily="18" charset="0"/>
              </a:rPr>
              <a:t>Shaik Abdul Aleem        1NT18EC143</a:t>
            </a:r>
          </a:p>
          <a:p>
            <a:pPr marL="0" indent="0" algn="ctr">
              <a:buNone/>
            </a:pPr>
            <a:r>
              <a:rPr lang="en-US" sz="1400" dirty="0">
                <a:latin typeface="Times New Roman" pitchFamily="18" charset="0"/>
                <a:cs typeface="Times New Roman" pitchFamily="18" charset="0"/>
              </a:rPr>
              <a:t>Likith N                          1NT18EC083</a:t>
            </a:r>
          </a:p>
          <a:p>
            <a:pPr marL="0" indent="0" algn="ctr">
              <a:buNone/>
            </a:pPr>
            <a:r>
              <a:rPr lang="en-US" sz="1400" dirty="0">
                <a:latin typeface="Times New Roman" pitchFamily="18" charset="0"/>
                <a:cs typeface="Times New Roman" pitchFamily="18" charset="0"/>
              </a:rPr>
              <a:t>Rizwan Khan                  1NT18EC130</a:t>
            </a:r>
          </a:p>
          <a:p>
            <a:pPr marL="0" indent="0" algn="ctr">
              <a:buNone/>
            </a:pPr>
            <a:endParaRPr lang="en-US" dirty="0">
              <a:latin typeface="Times New Roman" pitchFamily="18" charset="0"/>
              <a:cs typeface="Times New Roman" pitchFamily="18" charset="0"/>
            </a:endParaRPr>
          </a:p>
          <a:p>
            <a:pPr marL="0" indent="0" algn="ctr">
              <a:buNone/>
            </a:pPr>
            <a:r>
              <a:rPr lang="en-US" sz="1400" b="1" dirty="0">
                <a:latin typeface="Times New Roman" pitchFamily="18" charset="0"/>
                <a:cs typeface="Times New Roman" pitchFamily="18" charset="0"/>
              </a:rPr>
              <a:t>                  Project Supervisor 	</a:t>
            </a:r>
          </a:p>
          <a:p>
            <a:pPr marL="0" indent="0" algn="ctr">
              <a:buNone/>
            </a:pPr>
            <a:r>
              <a:rPr lang="en-US" sz="1400" dirty="0">
                <a:latin typeface="Times New Roman" pitchFamily="18" charset="0"/>
                <a:cs typeface="Times New Roman" pitchFamily="18" charset="0"/>
              </a:rPr>
              <a:t>      Prof. Sitaram Yaji</a:t>
            </a:r>
          </a:p>
          <a:p>
            <a:pPr marL="0" indent="0" algn="ctr">
              <a:buNone/>
            </a:pPr>
            <a:r>
              <a:rPr lang="en-US" sz="1400" dirty="0">
                <a:latin typeface="Times New Roman" pitchFamily="18" charset="0"/>
                <a:cs typeface="Times New Roman" pitchFamily="18" charset="0"/>
              </a:rPr>
              <a:t> </a:t>
            </a:r>
            <a:r>
              <a:rPr lang="en-US" sz="1400" dirty="0"/>
              <a:t>Professor Dept. of Electronics and Communication Engineering </a:t>
            </a:r>
          </a:p>
          <a:p>
            <a:pPr marL="0" indent="0" algn="ctr">
              <a:buNone/>
            </a:pPr>
            <a:r>
              <a:rPr lang="en-US" sz="1400" dirty="0"/>
              <a:t>Nitte Meenakshi Institute of Technology Yelahanka, Bangalore-560064</a:t>
            </a:r>
            <a:endParaRPr lang="en-US" sz="1400" dirty="0">
              <a:latin typeface="Times New Roman" pitchFamily="18" charset="0"/>
              <a:cs typeface="Times New Roman" pitchFamily="18" charset="0"/>
            </a:endParaRPr>
          </a:p>
        </p:txBody>
      </p:sp>
      <p:sp>
        <p:nvSpPr>
          <p:cNvPr id="4"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1447800"/>
            <a:ext cx="1543050" cy="1280832"/>
          </a:xfrm>
          <a:prstGeom prst="rect">
            <a:avLst/>
          </a:prstGeom>
        </p:spPr>
      </p:pic>
    </p:spTree>
    <p:extLst>
      <p:ext uri="{BB962C8B-B14F-4D97-AF65-F5344CB8AC3E}">
        <p14:creationId xmlns:p14="http://schemas.microsoft.com/office/powerpoint/2010/main" val="3788692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26-Oct-21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8" name="Rectangle 7"/>
          <p:cNvSpPr/>
          <p:nvPr/>
        </p:nvSpPr>
        <p:spPr>
          <a:xfrm>
            <a:off x="727139" y="2812444"/>
            <a:ext cx="7689722" cy="1200329"/>
          </a:xfrm>
          <a:prstGeom prst="rect">
            <a:avLst/>
          </a:prstGeom>
          <a:noFill/>
        </p:spPr>
        <p:txBody>
          <a:bodyPr wrap="square" lIns="91440" tIns="45720" rIns="91440" bIns="45720">
            <a:spAutoFit/>
          </a:bodyPr>
          <a:lstStyle/>
          <a:p>
            <a:pPr algn="ctr"/>
            <a:r>
              <a:rPr lang="en-US" sz="3600" b="0" cap="none" spc="0" dirty="0" smtClean="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Client Server </a:t>
            </a:r>
            <a:r>
              <a:rPr lang="en-US" sz="3600" b="0" cap="none" spc="0" dirty="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communication between dual stack host and IPv4 only </a:t>
            </a:r>
            <a:r>
              <a:rPr lang="en-US" sz="3600" b="0" cap="none" spc="0" dirty="0" smtClean="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Host</a:t>
            </a:r>
            <a:endParaRPr lang="en-US" sz="3600" b="0" cap="none" spc="0" dirty="0">
              <a:ln w="0"/>
              <a:solidFill>
                <a:schemeClr val="tx1">
                  <a:lumMod val="95000"/>
                  <a:lumOff val="5000"/>
                </a:schemeClr>
              </a:solidFill>
              <a:effectLst>
                <a:reflection blurRad="6350" stA="53000" endA="300" endPos="35500" dir="5400000" sy="-90000" algn="bl" rotWithShape="0"/>
              </a:effectLst>
            </a:endParaRPr>
          </a:p>
        </p:txBody>
      </p:sp>
      <p:sp>
        <p:nvSpPr>
          <p:cNvPr id="9" name="Rectangle 8"/>
          <p:cNvSpPr/>
          <p:nvPr/>
        </p:nvSpPr>
        <p:spPr>
          <a:xfrm>
            <a:off x="3013464" y="838200"/>
            <a:ext cx="3006336" cy="830997"/>
          </a:xfrm>
          <a:prstGeom prst="rect">
            <a:avLst/>
          </a:prstGeom>
          <a:noFill/>
        </p:spPr>
        <p:txBody>
          <a:bodyPr wrap="none" lIns="91440" tIns="45720" rIns="91440" bIns="45720">
            <a:spAutoFit/>
          </a:bodyPr>
          <a:lstStyle/>
          <a:p>
            <a:pPr algn="ctr"/>
            <a:r>
              <a:rPr lang="en-US" sz="4800" b="0" cap="none" spc="0" dirty="0" smtClean="0">
                <a:ln w="0"/>
                <a:solidFill>
                  <a:schemeClr val="tx1">
                    <a:lumMod val="95000"/>
                    <a:lumOff val="5000"/>
                  </a:schemeClr>
                </a:solidFill>
                <a:effectLst>
                  <a:reflection blurRad="6350" stA="53000" endA="300" endPos="35500" dir="5400000" sy="-90000" algn="bl" rotWithShape="0"/>
                </a:effectLst>
              </a:rPr>
              <a:t>Objective 1</a:t>
            </a:r>
            <a:endParaRPr lang="en-US" sz="4800" b="0" cap="none" spc="0" dirty="0">
              <a:ln w="0"/>
              <a:solidFill>
                <a:schemeClr val="tx1">
                  <a:lumMod val="95000"/>
                  <a:lumOff val="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72802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r="18595" b="15781"/>
          <a:stretch/>
        </p:blipFill>
        <p:spPr>
          <a:xfrm>
            <a:off x="245969" y="993473"/>
            <a:ext cx="8652061" cy="5168439"/>
          </a:xfrm>
        </p:spPr>
      </p:pic>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9" name="TextBox 8"/>
          <p:cNvSpPr txBox="1"/>
          <p:nvPr/>
        </p:nvSpPr>
        <p:spPr>
          <a:xfrm>
            <a:off x="1981200" y="337371"/>
            <a:ext cx="5855355" cy="461665"/>
          </a:xfrm>
          <a:prstGeom prst="rect">
            <a:avLst/>
          </a:prstGeom>
          <a:noFill/>
        </p:spPr>
        <p:txBody>
          <a:bodyPr wrap="square" rtlCol="0">
            <a:spAutoFit/>
          </a:bodyPr>
          <a:lstStyle/>
          <a:p>
            <a:r>
              <a:rPr lang="en-US" sz="2400" dirty="0" smtClean="0"/>
              <a:t>Server Using IPv4 Protocol on Dual Stack Host</a:t>
            </a:r>
            <a:endParaRPr lang="en-US" sz="2400" dirty="0"/>
          </a:p>
        </p:txBody>
      </p:sp>
      <p:sp>
        <p:nvSpPr>
          <p:cNvPr id="10"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6478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9" name="TextBox 8"/>
          <p:cNvSpPr txBox="1"/>
          <p:nvPr/>
        </p:nvSpPr>
        <p:spPr>
          <a:xfrm>
            <a:off x="2425605" y="331466"/>
            <a:ext cx="4292790" cy="461665"/>
          </a:xfrm>
          <a:prstGeom prst="rect">
            <a:avLst/>
          </a:prstGeom>
          <a:noFill/>
        </p:spPr>
        <p:txBody>
          <a:bodyPr wrap="square" rtlCol="0">
            <a:spAutoFit/>
          </a:bodyPr>
          <a:lstStyle/>
          <a:p>
            <a:r>
              <a:rPr lang="en-US" sz="2400" dirty="0" smtClean="0"/>
              <a:t>Client running on IPv4 Only Host</a:t>
            </a:r>
            <a:endParaRPr lang="en-US" sz="2400" dirty="0"/>
          </a:p>
        </p:txBody>
      </p:sp>
      <p:pic>
        <p:nvPicPr>
          <p:cNvPr id="12" name="Picture 11"/>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r="28333" b="22748"/>
          <a:stretch/>
        </p:blipFill>
        <p:spPr>
          <a:xfrm>
            <a:off x="264971" y="989914"/>
            <a:ext cx="8614058" cy="5169653"/>
          </a:xfrm>
          <a:prstGeom prst="rect">
            <a:avLst/>
          </a:prstGeom>
        </p:spPr>
      </p:pic>
      <p:sp>
        <p:nvSpPr>
          <p:cNvPr id="14"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0215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26-Oct-21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8" name="Rectangle 7"/>
          <p:cNvSpPr/>
          <p:nvPr/>
        </p:nvSpPr>
        <p:spPr>
          <a:xfrm>
            <a:off x="709871" y="2812444"/>
            <a:ext cx="7613522" cy="1200329"/>
          </a:xfrm>
          <a:prstGeom prst="rect">
            <a:avLst/>
          </a:prstGeom>
          <a:noFill/>
        </p:spPr>
        <p:txBody>
          <a:bodyPr wrap="square" lIns="91440" tIns="45720" rIns="91440" bIns="45720">
            <a:spAutoFit/>
          </a:bodyPr>
          <a:lstStyle/>
          <a:p>
            <a:pPr algn="ctr"/>
            <a:r>
              <a:rPr lang="en-US" sz="3600" b="0" cap="none" spc="0" dirty="0" smtClean="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Client Server </a:t>
            </a:r>
            <a:r>
              <a:rPr lang="en-US" sz="3600" b="0" cap="none" spc="0" dirty="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communication between dual stack host and </a:t>
            </a:r>
            <a:r>
              <a:rPr lang="en-US" sz="3600" b="0" cap="none" spc="0" dirty="0" smtClean="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IPv6 </a:t>
            </a:r>
            <a:r>
              <a:rPr lang="en-US" sz="3600" b="0" cap="none" spc="0" dirty="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only </a:t>
            </a:r>
            <a:r>
              <a:rPr lang="en-US" sz="3600" b="0" cap="none" spc="0" dirty="0" smtClean="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Host</a:t>
            </a:r>
            <a:endParaRPr lang="en-US" sz="3600" b="0" cap="none" spc="0" dirty="0">
              <a:ln w="0"/>
              <a:solidFill>
                <a:schemeClr val="tx1">
                  <a:lumMod val="95000"/>
                  <a:lumOff val="5000"/>
                </a:schemeClr>
              </a:solidFill>
              <a:effectLst>
                <a:reflection blurRad="6350" stA="53000" endA="300" endPos="35500" dir="5400000" sy="-90000" algn="bl" rotWithShape="0"/>
              </a:effectLst>
            </a:endParaRPr>
          </a:p>
        </p:txBody>
      </p:sp>
      <p:sp>
        <p:nvSpPr>
          <p:cNvPr id="9" name="Rectangle 8"/>
          <p:cNvSpPr/>
          <p:nvPr/>
        </p:nvSpPr>
        <p:spPr>
          <a:xfrm>
            <a:off x="3013464" y="838200"/>
            <a:ext cx="3006336" cy="830997"/>
          </a:xfrm>
          <a:prstGeom prst="rect">
            <a:avLst/>
          </a:prstGeom>
          <a:noFill/>
        </p:spPr>
        <p:txBody>
          <a:bodyPr wrap="none" lIns="91440" tIns="45720" rIns="91440" bIns="45720">
            <a:spAutoFit/>
          </a:bodyPr>
          <a:lstStyle/>
          <a:p>
            <a:pPr algn="ctr"/>
            <a:r>
              <a:rPr lang="en-US" sz="4800" b="0" cap="none" spc="0" dirty="0" smtClean="0">
                <a:ln w="0"/>
                <a:solidFill>
                  <a:schemeClr val="tx1">
                    <a:lumMod val="95000"/>
                    <a:lumOff val="5000"/>
                  </a:schemeClr>
                </a:solidFill>
                <a:effectLst>
                  <a:reflection blurRad="6350" stA="53000" endA="300" endPos="35500" dir="5400000" sy="-90000" algn="bl" rotWithShape="0"/>
                </a:effectLst>
              </a:rPr>
              <a:t>Objective 2</a:t>
            </a:r>
            <a:endParaRPr lang="en-US" sz="4800" b="0" cap="none" spc="0" dirty="0">
              <a:ln w="0"/>
              <a:solidFill>
                <a:schemeClr val="tx1">
                  <a:lumMod val="95000"/>
                  <a:lumOff val="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51691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l="1" r="28332" b="21973"/>
          <a:stretch/>
        </p:blipFill>
        <p:spPr>
          <a:xfrm>
            <a:off x="180682" y="924313"/>
            <a:ext cx="8782636" cy="5376054"/>
          </a:xfrm>
          <a:prstGeom prst="rect">
            <a:avLst/>
          </a:prstGeom>
        </p:spPr>
      </p:pic>
      <p:sp>
        <p:nvSpPr>
          <p:cNvPr id="10" name="TextBox 9"/>
          <p:cNvSpPr txBox="1"/>
          <p:nvPr/>
        </p:nvSpPr>
        <p:spPr>
          <a:xfrm>
            <a:off x="1581150" y="203824"/>
            <a:ext cx="5981700" cy="461665"/>
          </a:xfrm>
          <a:prstGeom prst="rect">
            <a:avLst/>
          </a:prstGeom>
          <a:noFill/>
        </p:spPr>
        <p:txBody>
          <a:bodyPr wrap="square" rtlCol="0">
            <a:spAutoFit/>
          </a:bodyPr>
          <a:lstStyle/>
          <a:p>
            <a:r>
              <a:rPr lang="en-US" sz="2400" dirty="0" smtClean="0"/>
              <a:t>Server Using IPv6 Protocol on Dual Stack Host</a:t>
            </a:r>
            <a:endParaRPr lang="en-US" sz="2400" dirty="0"/>
          </a:p>
        </p:txBody>
      </p:sp>
      <p:sp>
        <p:nvSpPr>
          <p:cNvPr id="11"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4871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pic>
        <p:nvPicPr>
          <p:cNvPr id="3" name="Picture 2"/>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r="27017" b="24888"/>
          <a:stretch/>
        </p:blipFill>
        <p:spPr>
          <a:xfrm>
            <a:off x="193229" y="948285"/>
            <a:ext cx="8757542" cy="5223793"/>
          </a:xfrm>
          <a:prstGeom prst="rect">
            <a:avLst/>
          </a:prstGeom>
        </p:spPr>
      </p:pic>
      <p:sp>
        <p:nvSpPr>
          <p:cNvPr id="9" name="TextBox 8"/>
          <p:cNvSpPr txBox="1"/>
          <p:nvPr/>
        </p:nvSpPr>
        <p:spPr>
          <a:xfrm>
            <a:off x="2412810" y="302348"/>
            <a:ext cx="4318380" cy="461665"/>
          </a:xfrm>
          <a:prstGeom prst="rect">
            <a:avLst/>
          </a:prstGeom>
          <a:noFill/>
        </p:spPr>
        <p:txBody>
          <a:bodyPr wrap="square" rtlCol="0">
            <a:spAutoFit/>
          </a:bodyPr>
          <a:lstStyle/>
          <a:p>
            <a:r>
              <a:rPr lang="en-US" sz="2400" dirty="0" smtClean="0"/>
              <a:t>Client running on IPv6 Only Host</a:t>
            </a:r>
            <a:endParaRPr lang="en-US" sz="2400" dirty="0"/>
          </a:p>
        </p:txBody>
      </p:sp>
      <p:sp>
        <p:nvSpPr>
          <p:cNvPr id="11"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1286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26-Oct-21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9" name="Rectangle 8"/>
          <p:cNvSpPr/>
          <p:nvPr/>
        </p:nvSpPr>
        <p:spPr>
          <a:xfrm>
            <a:off x="3013464" y="838200"/>
            <a:ext cx="3006336" cy="830997"/>
          </a:xfrm>
          <a:prstGeom prst="rect">
            <a:avLst/>
          </a:prstGeom>
          <a:noFill/>
        </p:spPr>
        <p:txBody>
          <a:bodyPr wrap="none" lIns="91440" tIns="45720" rIns="91440" bIns="45720">
            <a:spAutoFit/>
          </a:bodyPr>
          <a:lstStyle/>
          <a:p>
            <a:pPr algn="ctr"/>
            <a:r>
              <a:rPr lang="en-US" sz="4800" b="0" cap="none" spc="0" dirty="0" smtClean="0">
                <a:ln w="0"/>
                <a:solidFill>
                  <a:schemeClr val="tx1">
                    <a:lumMod val="95000"/>
                    <a:lumOff val="5000"/>
                  </a:schemeClr>
                </a:solidFill>
                <a:effectLst>
                  <a:reflection blurRad="6350" stA="53000" endA="300" endPos="35500" dir="5400000" sy="-90000" algn="bl" rotWithShape="0"/>
                </a:effectLst>
              </a:rPr>
              <a:t>Objective 3</a:t>
            </a:r>
            <a:endParaRPr lang="en-US" sz="4800" b="0" cap="none" spc="0" dirty="0">
              <a:ln w="0"/>
              <a:solidFill>
                <a:schemeClr val="tx1">
                  <a:lumMod val="95000"/>
                  <a:lumOff val="5000"/>
                </a:schemeClr>
              </a:solidFill>
              <a:effectLst>
                <a:reflection blurRad="6350" stA="53000" endA="300" endPos="35500" dir="5400000" sy="-90000" algn="bl" rotWithShape="0"/>
              </a:effectLst>
            </a:endParaRPr>
          </a:p>
        </p:txBody>
      </p:sp>
      <p:sp>
        <p:nvSpPr>
          <p:cNvPr id="2" name="Rectangle 1"/>
          <p:cNvSpPr/>
          <p:nvPr/>
        </p:nvSpPr>
        <p:spPr>
          <a:xfrm>
            <a:off x="-60765" y="2667000"/>
            <a:ext cx="9154794" cy="1200329"/>
          </a:xfrm>
          <a:prstGeom prst="rect">
            <a:avLst/>
          </a:prstGeom>
          <a:noFill/>
        </p:spPr>
        <p:txBody>
          <a:bodyPr wrap="square" lIns="91440" tIns="45720" rIns="91440" bIns="45720">
            <a:spAutoFit/>
          </a:bodyPr>
          <a:lstStyle/>
          <a:p>
            <a:pPr algn="ctr"/>
            <a:r>
              <a:rPr lang="en-US" sz="3600" b="0" cap="none" spc="0" dirty="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Client Server communication between dual stack host and IPv6/IPv4 Host</a:t>
            </a:r>
            <a:endParaRPr lang="en-US" sz="3600" b="0" cap="none" spc="0" dirty="0">
              <a:ln w="0"/>
              <a:solidFill>
                <a:schemeClr val="tx1">
                  <a:lumMod val="95000"/>
                  <a:lumOff val="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5396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pic>
        <p:nvPicPr>
          <p:cNvPr id="2" name="Picture 1"/>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b="14427"/>
          <a:stretch/>
        </p:blipFill>
        <p:spPr>
          <a:xfrm>
            <a:off x="228600" y="1219200"/>
            <a:ext cx="8686800" cy="4399295"/>
          </a:xfrm>
          <a:prstGeom prst="rect">
            <a:avLst/>
          </a:prstGeom>
        </p:spPr>
      </p:pic>
      <p:sp>
        <p:nvSpPr>
          <p:cNvPr id="7" name="TextBox 6"/>
          <p:cNvSpPr txBox="1"/>
          <p:nvPr/>
        </p:nvSpPr>
        <p:spPr>
          <a:xfrm>
            <a:off x="1219200" y="152400"/>
            <a:ext cx="6705600" cy="830997"/>
          </a:xfrm>
          <a:prstGeom prst="rect">
            <a:avLst/>
          </a:prstGeom>
          <a:noFill/>
        </p:spPr>
        <p:txBody>
          <a:bodyPr wrap="square" rtlCol="0">
            <a:spAutoFit/>
          </a:bodyPr>
          <a:lstStyle/>
          <a:p>
            <a:pPr algn="ctr"/>
            <a:r>
              <a:rPr lang="en-US" sz="2400" dirty="0" smtClean="0"/>
              <a:t>Both IPv4 and IPv6 Servers Running at the same time on Dual Stack Host</a:t>
            </a:r>
            <a:endParaRPr lang="en-US" sz="2400" dirty="0"/>
          </a:p>
        </p:txBody>
      </p:sp>
      <p:sp>
        <p:nvSpPr>
          <p:cNvPr id="10"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6900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18333" b="17362"/>
          <a:stretch/>
        </p:blipFill>
        <p:spPr>
          <a:xfrm>
            <a:off x="218342" y="914400"/>
            <a:ext cx="8707315" cy="4949231"/>
          </a:xfrm>
          <a:prstGeom prst="rect">
            <a:avLst/>
          </a:prstGeom>
        </p:spPr>
      </p:pic>
      <p:sp>
        <p:nvSpPr>
          <p:cNvPr id="9" name="TextBox 8"/>
          <p:cNvSpPr txBox="1"/>
          <p:nvPr/>
        </p:nvSpPr>
        <p:spPr>
          <a:xfrm>
            <a:off x="2381250" y="228600"/>
            <a:ext cx="4248150" cy="461665"/>
          </a:xfrm>
          <a:prstGeom prst="rect">
            <a:avLst/>
          </a:prstGeom>
          <a:noFill/>
        </p:spPr>
        <p:txBody>
          <a:bodyPr wrap="square" rtlCol="0">
            <a:spAutoFit/>
          </a:bodyPr>
          <a:lstStyle/>
          <a:p>
            <a:r>
              <a:rPr lang="en-US" sz="2400" dirty="0" smtClean="0"/>
              <a:t>Client running on IPv4 Only Host</a:t>
            </a:r>
            <a:endParaRPr lang="en-US" sz="2400" dirty="0"/>
          </a:p>
        </p:txBody>
      </p:sp>
      <p:sp>
        <p:nvSpPr>
          <p:cNvPr id="10"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4844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9" name="TextBox 8"/>
          <p:cNvSpPr txBox="1"/>
          <p:nvPr/>
        </p:nvSpPr>
        <p:spPr>
          <a:xfrm>
            <a:off x="2419350" y="382418"/>
            <a:ext cx="4305300" cy="461665"/>
          </a:xfrm>
          <a:prstGeom prst="rect">
            <a:avLst/>
          </a:prstGeom>
          <a:noFill/>
        </p:spPr>
        <p:txBody>
          <a:bodyPr wrap="square" rtlCol="0">
            <a:spAutoFit/>
          </a:bodyPr>
          <a:lstStyle/>
          <a:p>
            <a:r>
              <a:rPr lang="en-US" sz="2400" dirty="0" smtClean="0"/>
              <a:t>Client running on IPv6 Only Host</a:t>
            </a:r>
            <a:endParaRPr lang="en-US" sz="24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 r="25644" b="30075"/>
          <a:stretch/>
        </p:blipFill>
        <p:spPr>
          <a:xfrm>
            <a:off x="152400" y="990600"/>
            <a:ext cx="8860713" cy="4782589"/>
          </a:xfrm>
          <a:prstGeom prst="rect">
            <a:avLst/>
          </a:prstGeom>
        </p:spPr>
      </p:pic>
      <p:sp>
        <p:nvSpPr>
          <p:cNvPr id="10"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9036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24012"/>
            <a:ext cx="8229600" cy="4525963"/>
          </a:xfrm>
        </p:spPr>
        <p:txBody>
          <a:bodyPr>
            <a:normAutofit/>
          </a:bodyPr>
          <a:lstStyle/>
          <a:p>
            <a:r>
              <a:rPr lang="en-US" sz="2000" dirty="0" smtClean="0">
                <a:latin typeface="Times New Roman" pitchFamily="18" charset="0"/>
                <a:cs typeface="Times New Roman" pitchFamily="18" charset="0"/>
              </a:rPr>
              <a:t>Introduction</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Project Objectives</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Basic Architecture</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Client Server Programming Using Socket APIs</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Experimental Results</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Project Timeline</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Work Assigned</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Date Placeholder 3"/>
          <p:cNvSpPr txBox="1">
            <a:spLocks/>
          </p:cNvSpPr>
          <p:nvPr/>
        </p:nvSpPr>
        <p:spPr>
          <a:xfrm>
            <a:off x="457200" y="6356350"/>
            <a:ext cx="9144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
        <p:nvSpPr>
          <p:cNvPr id="4" name="Title 3"/>
          <p:cNvSpPr>
            <a:spLocks noGrp="1"/>
          </p:cNvSpPr>
          <p:nvPr>
            <p:ph type="title"/>
          </p:nvPr>
        </p:nvSpPr>
        <p:spPr>
          <a:xfrm>
            <a:off x="1981200" y="152400"/>
            <a:ext cx="5181600" cy="1143000"/>
          </a:xfrm>
        </p:spPr>
        <p:txBody>
          <a:bodyPr/>
          <a:lstStyle/>
          <a:p>
            <a:r>
              <a:rPr lang="en-US" b="1" dirty="0" smtClean="0"/>
              <a:t>Presentation Outline</a:t>
            </a:r>
            <a:endParaRPr lang="en-US" b="1" dirty="0"/>
          </a:p>
        </p:txBody>
      </p:sp>
    </p:spTree>
    <p:extLst>
      <p:ext uri="{BB962C8B-B14F-4D97-AF65-F5344CB8AC3E}">
        <p14:creationId xmlns:p14="http://schemas.microsoft.com/office/powerpoint/2010/main" val="415426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045" y="280678"/>
            <a:ext cx="8229600" cy="1143000"/>
          </a:xfrm>
        </p:spPr>
        <p:txBody>
          <a:bodyPr/>
          <a:lstStyle/>
          <a:p>
            <a:r>
              <a:rPr lang="en-US" b="1" dirty="0" smtClean="0"/>
              <a:t>Addresses Used-Examples</a:t>
            </a:r>
            <a:endParaRPr lang="en-US" b="1" dirty="0"/>
          </a:p>
        </p:txBody>
      </p:sp>
      <p:sp>
        <p:nvSpPr>
          <p:cNvPr id="3" name="Content Placeholder 2"/>
          <p:cNvSpPr>
            <a:spLocks noGrp="1"/>
          </p:cNvSpPr>
          <p:nvPr>
            <p:ph idx="1"/>
          </p:nvPr>
        </p:nvSpPr>
        <p:spPr>
          <a:xfrm>
            <a:off x="428767" y="1905000"/>
            <a:ext cx="8229600" cy="3112401"/>
          </a:xfrm>
        </p:spPr>
        <p:txBody>
          <a:bodyPr/>
          <a:lstStyle/>
          <a:p>
            <a:r>
              <a:rPr lang="en-US" dirty="0" smtClean="0"/>
              <a:t>IPv4 address</a:t>
            </a:r>
          </a:p>
          <a:p>
            <a:pPr lvl="1"/>
            <a:r>
              <a:rPr lang="en-US" dirty="0" smtClean="0"/>
              <a:t> 192.168.84.216</a:t>
            </a:r>
            <a:br>
              <a:rPr lang="en-US" dirty="0" smtClean="0"/>
            </a:br>
            <a:endParaRPr lang="en-US" dirty="0" smtClean="0"/>
          </a:p>
          <a:p>
            <a:r>
              <a:rPr lang="en-US" dirty="0" smtClean="0"/>
              <a:t>Link Local IPv6 Address</a:t>
            </a:r>
          </a:p>
          <a:p>
            <a:pPr lvl="1"/>
            <a:r>
              <a:rPr lang="en-US" dirty="0" smtClean="0"/>
              <a:t>  fe80::ce9:75f7:e93a:37eb</a:t>
            </a:r>
          </a:p>
          <a:p>
            <a:endParaRPr lang="en-US" dirty="0"/>
          </a:p>
        </p:txBody>
      </p:sp>
      <p:sp>
        <p:nvSpPr>
          <p:cNvPr id="4" name="Date Placeholder 3"/>
          <p:cNvSpPr>
            <a:spLocks noGrp="1"/>
          </p:cNvSpPr>
          <p:nvPr>
            <p:ph type="dt" sz="half" idx="10"/>
          </p:nvPr>
        </p:nvSpPr>
        <p:spPr/>
        <p:txBody>
          <a:bodyPr/>
          <a:lstStyle/>
          <a:p>
            <a:fld id="{05229871-6294-4FDC-ADFB-03568C29F7D6}" type="datetime1">
              <a:rPr lang="en-US" smtClean="0"/>
              <a:t>26-Oct-21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10419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8" name="Date Placeholder 3"/>
          <p:cNvSpPr txBox="1">
            <a:spLocks/>
          </p:cNvSpPr>
          <p:nvPr/>
        </p:nvSpPr>
        <p:spPr>
          <a:xfrm>
            <a:off x="457200" y="6356349"/>
            <a:ext cx="9144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dirty="0" smtClean="0"/>
              <a:t>Timeline for the Project</a:t>
            </a:r>
            <a:endParaRPr lang="en-US" b="1" dirty="0"/>
          </a:p>
        </p:txBody>
      </p:sp>
      <p:sp>
        <p:nvSpPr>
          <p:cNvPr id="9" name="TextBox 8"/>
          <p:cNvSpPr txBox="1"/>
          <p:nvPr/>
        </p:nvSpPr>
        <p:spPr>
          <a:xfrm>
            <a:off x="2209800" y="1275463"/>
            <a:ext cx="4953000" cy="523220"/>
          </a:xfrm>
          <a:prstGeom prst="rect">
            <a:avLst/>
          </a:prstGeom>
          <a:noFill/>
        </p:spPr>
        <p:txBody>
          <a:bodyPr wrap="square" rtlCol="0">
            <a:spAutoFit/>
          </a:bodyPr>
          <a:lstStyle/>
          <a:p>
            <a:r>
              <a:rPr lang="en-US" sz="2800" b="1" u="sng" dirty="0" smtClean="0"/>
              <a:t>Week-7 to Week-26 (20 weeks)</a:t>
            </a:r>
            <a:endParaRPr lang="en-US" sz="2800" b="1" u="sng" dirty="0"/>
          </a:p>
        </p:txBody>
      </p:sp>
      <p:sp>
        <p:nvSpPr>
          <p:cNvPr id="10" name="TextBox 9"/>
          <p:cNvSpPr txBox="1"/>
          <p:nvPr/>
        </p:nvSpPr>
        <p:spPr>
          <a:xfrm>
            <a:off x="1072661" y="2179729"/>
            <a:ext cx="3810000"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Seminar Hall Booking Application</a:t>
            </a:r>
          </a:p>
          <a:p>
            <a:pPr marL="742950" lvl="1" indent="-285750">
              <a:buFont typeface="Arial" panose="020B0604020202020204" pitchFamily="34" charset="0"/>
              <a:buChar char="•"/>
            </a:pPr>
            <a:r>
              <a:rPr lang="en-US" dirty="0" smtClean="0"/>
              <a:t>Design – 2 weeks</a:t>
            </a:r>
          </a:p>
          <a:p>
            <a:pPr marL="742950" lvl="1" indent="-285750">
              <a:buFont typeface="Arial" panose="020B0604020202020204" pitchFamily="34" charset="0"/>
              <a:buChar char="•"/>
            </a:pPr>
            <a:r>
              <a:rPr lang="en-US" dirty="0" smtClean="0"/>
              <a:t>Coding – 2 weeks</a:t>
            </a:r>
          </a:p>
          <a:p>
            <a:pPr marL="742950" lvl="1" indent="-285750">
              <a:buFont typeface="Arial" panose="020B0604020202020204" pitchFamily="34" charset="0"/>
              <a:buChar char="•"/>
            </a:pPr>
            <a:r>
              <a:rPr lang="en-US" dirty="0" smtClean="0"/>
              <a:t>Testing – 2 weeks</a:t>
            </a:r>
            <a:br>
              <a:rPr lang="en-US" dirty="0" smtClean="0"/>
            </a:br>
            <a:endParaRPr lang="en-US" dirty="0" smtClean="0"/>
          </a:p>
          <a:p>
            <a:pPr marL="285750" indent="-285750">
              <a:buFont typeface="Arial" panose="020B0604020202020204" pitchFamily="34" charset="0"/>
              <a:buChar char="•"/>
            </a:pPr>
            <a:r>
              <a:rPr lang="en-US" dirty="0" smtClean="0"/>
              <a:t> NMIT IP IVR</a:t>
            </a:r>
          </a:p>
          <a:p>
            <a:pPr marL="742950" lvl="1" indent="-285750">
              <a:buFont typeface="Arial" panose="020B0604020202020204" pitchFamily="34" charset="0"/>
              <a:buChar char="•"/>
            </a:pPr>
            <a:r>
              <a:rPr lang="en-US" dirty="0" smtClean="0"/>
              <a:t>Design – 2 weeks</a:t>
            </a:r>
          </a:p>
          <a:p>
            <a:pPr marL="742950" lvl="1" indent="-285750">
              <a:buFont typeface="Arial" panose="020B0604020202020204" pitchFamily="34" charset="0"/>
              <a:buChar char="•"/>
            </a:pPr>
            <a:r>
              <a:rPr lang="en-US" dirty="0" smtClean="0"/>
              <a:t>Coding – 2 weeks</a:t>
            </a:r>
          </a:p>
          <a:p>
            <a:pPr marL="742950" lvl="1" indent="-285750">
              <a:buFont typeface="Arial" panose="020B0604020202020204" pitchFamily="34" charset="0"/>
              <a:buChar char="•"/>
            </a:pPr>
            <a:r>
              <a:rPr lang="en-US" dirty="0" smtClean="0"/>
              <a:t>Testing -  2 weeks</a:t>
            </a:r>
            <a:r>
              <a:rPr lang="en-US" dirty="0"/>
              <a:t/>
            </a:r>
            <a:br>
              <a:rPr lang="en-US" dirty="0"/>
            </a:br>
            <a:endParaRPr lang="en-US" dirty="0" smtClean="0"/>
          </a:p>
          <a:p>
            <a:pPr marL="285750" indent="-285750">
              <a:buFont typeface="Arial" panose="020B0604020202020204" pitchFamily="34" charset="0"/>
              <a:buChar char="•"/>
            </a:pPr>
            <a:endParaRPr lang="en-US" dirty="0" smtClean="0"/>
          </a:p>
        </p:txBody>
      </p:sp>
      <p:sp>
        <p:nvSpPr>
          <p:cNvPr id="11" name="TextBox 10"/>
          <p:cNvSpPr txBox="1"/>
          <p:nvPr/>
        </p:nvSpPr>
        <p:spPr>
          <a:xfrm>
            <a:off x="4920175" y="2179729"/>
            <a:ext cx="30480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Objective 1(UDP) – 1 week</a:t>
            </a:r>
          </a:p>
          <a:p>
            <a:pPr marL="285750" indent="-285750">
              <a:buFont typeface="Arial" panose="020B0604020202020204" pitchFamily="34" charset="0"/>
              <a:buChar char="•"/>
            </a:pPr>
            <a:r>
              <a:rPr lang="en-US" dirty="0"/>
              <a:t>Objective 2(UDP) – 1 week</a:t>
            </a:r>
          </a:p>
          <a:p>
            <a:pPr marL="285750" indent="-285750">
              <a:buFont typeface="Arial" panose="020B0604020202020204" pitchFamily="34" charset="0"/>
              <a:buChar char="•"/>
            </a:pPr>
            <a:r>
              <a:rPr lang="en-US" dirty="0"/>
              <a:t>Objective 3(UDP) – 1 week</a:t>
            </a:r>
            <a:br>
              <a:rPr lang="en-US" dirty="0"/>
            </a:br>
            <a:endParaRPr lang="en-US" dirty="0"/>
          </a:p>
          <a:p>
            <a:pPr marL="285750" indent="-285750">
              <a:buFont typeface="Arial" panose="020B0604020202020204" pitchFamily="34" charset="0"/>
              <a:buChar char="•"/>
            </a:pPr>
            <a:r>
              <a:rPr lang="en-US" dirty="0"/>
              <a:t>Report – 3 weeks</a:t>
            </a:r>
            <a:br>
              <a:rPr lang="en-US" dirty="0"/>
            </a:br>
            <a:endParaRPr lang="en-US" dirty="0"/>
          </a:p>
          <a:p>
            <a:pPr marL="285750" indent="-285750">
              <a:buFont typeface="Arial" panose="020B0604020202020204" pitchFamily="34" charset="0"/>
              <a:buChar char="•"/>
            </a:pPr>
            <a:r>
              <a:rPr lang="en-US" dirty="0"/>
              <a:t>Paper – 2 weeks</a:t>
            </a:r>
          </a:p>
          <a:p>
            <a:endParaRPr lang="en-US" dirty="0"/>
          </a:p>
        </p:txBody>
      </p:sp>
    </p:spTree>
    <p:extLst>
      <p:ext uri="{BB962C8B-B14F-4D97-AF65-F5344CB8AC3E}">
        <p14:creationId xmlns:p14="http://schemas.microsoft.com/office/powerpoint/2010/main" val="348220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inVertical)">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lll – Work Assigned</a:t>
            </a:r>
            <a:endParaRPr lang="en-US" dirty="0"/>
          </a:p>
        </p:txBody>
      </p:sp>
      <p:sp>
        <p:nvSpPr>
          <p:cNvPr id="3" name="Content Placeholder 2"/>
          <p:cNvSpPr>
            <a:spLocks noGrp="1"/>
          </p:cNvSpPr>
          <p:nvPr>
            <p:ph idx="1"/>
          </p:nvPr>
        </p:nvSpPr>
        <p:spPr/>
        <p:txBody>
          <a:bodyPr/>
          <a:lstStyle/>
          <a:p>
            <a:r>
              <a:rPr lang="en-US" dirty="0" smtClean="0"/>
              <a:t>Seminar Hall Booking Application</a:t>
            </a:r>
          </a:p>
          <a:p>
            <a:pPr lvl="1"/>
            <a:r>
              <a:rPr lang="en-US" dirty="0" smtClean="0"/>
              <a:t>Design</a:t>
            </a:r>
            <a:br>
              <a:rPr lang="en-US" dirty="0" smtClean="0"/>
            </a:br>
            <a:r>
              <a:rPr lang="en-US" dirty="0" smtClean="0"/>
              <a:t> </a:t>
            </a:r>
          </a:p>
          <a:p>
            <a:pPr lvl="1"/>
            <a:r>
              <a:rPr lang="en-US" dirty="0" smtClean="0"/>
              <a:t>Coding</a:t>
            </a:r>
            <a:br>
              <a:rPr lang="en-US" dirty="0" smtClean="0"/>
            </a:br>
            <a:r>
              <a:rPr lang="en-US" dirty="0" smtClean="0"/>
              <a:t> </a:t>
            </a:r>
          </a:p>
          <a:p>
            <a:pPr lvl="1"/>
            <a:r>
              <a:rPr lang="en-US" dirty="0" smtClean="0"/>
              <a:t>Testing</a:t>
            </a:r>
            <a:endParaRPr lang="en-US" dirty="0"/>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1620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369" y="685800"/>
            <a:ext cx="8229600" cy="5137150"/>
          </a:xfrm>
        </p:spPr>
        <p:txBody>
          <a:bodyPr>
            <a:normAutofit/>
          </a:bodyPr>
          <a:lstStyle/>
          <a:p>
            <a:pPr marL="0" indent="0">
              <a:buNone/>
            </a:pPr>
            <a:endParaRPr lang="en-US" dirty="0"/>
          </a:p>
          <a:p>
            <a:endParaRPr lang="en-US" sz="1500" dirty="0" smtClean="0">
              <a:latin typeface="Times New Roman" panose="02020603050405020304" pitchFamily="18" charset="0"/>
              <a:cs typeface="Times New Roman" panose="02020603050405020304" pitchFamily="18" charset="0"/>
            </a:endParaRPr>
          </a:p>
          <a:p>
            <a:pPr>
              <a:lnSpc>
                <a:spcPct val="115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internet can be accessible worldwide which is system of interconnected networks</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Two       current versions of the Internet Protocol (IPv4 and IPv6  ) are provided by Internet    Assigned     Numbers Authority (IANA). </a:t>
            </a:r>
          </a:p>
          <a:p>
            <a:pPr>
              <a:lnSpc>
                <a:spcPct val="115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IPv4 protocol was already allotted to Regional Internet Registries (RIR) and there is no more IPv4 address to allot and IANA has started issuing the IPv6 address to RIR. In February 2011, all IPv4 addresses had vanished and now we are going for IPv6.</a:t>
            </a:r>
            <a:r>
              <a:rPr lang="en-US" sz="16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15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Therefore several mechanisms are required which ensures smooth, stepwise an independent change to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IPv6</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Not only is the transition, integration of IPv6 is also required into the existing networks.</a:t>
            </a:r>
          </a:p>
          <a:p>
            <a:pPr>
              <a:lnSpc>
                <a:spcPct val="115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The solutions (or mechanisms) can be</a:t>
            </a:r>
            <a:r>
              <a:rPr lang="en-US" sz="1600" dirty="0">
                <a:latin typeface="Times New Roman" panose="02020603050405020304" pitchFamily="18" charset="0"/>
                <a:ea typeface="Calibri" panose="020F0502020204030204" pitchFamily="34" charset="0"/>
                <a:cs typeface="Times New Roman" panose="02020603050405020304" pitchFamily="18" charset="0"/>
              </a:rPr>
              <a:t> divided into three categories: dual stack, tunneling and translation. </a:t>
            </a:r>
          </a:p>
          <a:p>
            <a:pPr>
              <a:lnSpc>
                <a:spcPct val="115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Dual-stack is a preferred, most versatile way to deploy IPv6 in existing IPv4 environments.</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15000"/>
              </a:lnSpc>
              <a:spcAft>
                <a:spcPts val="80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endParaRPr lang="en-US"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dirty="0" smtClean="0"/>
              <a:t>Introduction</a:t>
            </a:r>
            <a:endParaRPr lang="en-US" b="1" dirty="0"/>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Vertical)">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343400"/>
          </a:xfrm>
        </p:spPr>
        <p:txBody>
          <a:bodyPr>
            <a:normAutofit/>
          </a:bodyPr>
          <a:lstStyle/>
          <a:p>
            <a:pPr marL="0" indent="0">
              <a:buNone/>
            </a:pPr>
            <a:r>
              <a:rPr lang="en-US" sz="2000" dirty="0">
                <a:latin typeface="Times New Roman" panose="02020603050405020304" pitchFamily="18" charset="0"/>
                <a:cs typeface="Times New Roman" pitchFamily="18" charset="0"/>
              </a:rPr>
              <a:t>The following are the proposed objectives of the project based on the research:</a:t>
            </a:r>
          </a:p>
          <a:p>
            <a:pPr marL="0" indent="0">
              <a:lnSpc>
                <a:spcPct val="150000"/>
              </a:lnSpc>
              <a:spcAft>
                <a:spcPts val="1000"/>
              </a:spcAft>
              <a:buNone/>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To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Implement  client server communication between dual stack host and IPv4 only host</a:t>
            </a:r>
          </a:p>
          <a:p>
            <a:pPr>
              <a:lnSpc>
                <a:spcPct val="150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To Implement  client server communication between dual stack host and IPv6 only host</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To implement both of above simultaneously </a:t>
            </a:r>
          </a:p>
          <a:p>
            <a:pPr>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implement Seminar hall booking application (Dual stack host and IPv4 only host)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implement IP IVR system(Dual stack host and IPv6 only host)</a:t>
            </a:r>
            <a:endParaRPr lang="en-US" sz="16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dirty="0" smtClean="0"/>
              <a:t>Project Objectives</a:t>
            </a:r>
            <a:endParaRPr lang="en-US" b="1" dirty="0"/>
          </a:p>
        </p:txBody>
      </p:sp>
    </p:spTree>
    <p:extLst>
      <p:ext uri="{BB962C8B-B14F-4D97-AF65-F5344CB8AC3E}">
        <p14:creationId xmlns:p14="http://schemas.microsoft.com/office/powerpoint/2010/main" val="269085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barn(inVertical)">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arn(inVertic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Content Placeholder 6"/>
          <p:cNvSpPr>
            <a:spLocks noGrp="1"/>
          </p:cNvSpPr>
          <p:nvPr>
            <p:ph idx="1"/>
          </p:nvPr>
        </p:nvSpPr>
        <p:spPr>
          <a:xfrm>
            <a:off x="457200" y="1600200"/>
            <a:ext cx="8229600" cy="4756150"/>
          </a:xfrm>
        </p:spPr>
        <p:txBody>
          <a:bodyPr>
            <a:normAutofit/>
          </a:bodyPr>
          <a:lstStyle/>
          <a:p>
            <a:r>
              <a:rPr lang="en-US" sz="1600" dirty="0">
                <a:latin typeface="Times New Roman" panose="02020603050405020304" pitchFamily="18" charset="0"/>
                <a:cs typeface="Times New Roman" panose="02020603050405020304" pitchFamily="18" charset="0"/>
              </a:rPr>
              <a:t>Three Hosts on LAN </a:t>
            </a:r>
          </a:p>
          <a:p>
            <a:pPr lvl="1"/>
            <a:r>
              <a:rPr lang="en-US" sz="1600" dirty="0">
                <a:latin typeface="Times New Roman" panose="02020603050405020304" pitchFamily="18" charset="0"/>
                <a:cs typeface="Times New Roman" panose="02020603050405020304" pitchFamily="18" charset="0"/>
              </a:rPr>
              <a:t>Host 1  </a:t>
            </a:r>
            <a:r>
              <a:rPr lang="en-IN" sz="1600" dirty="0">
                <a:latin typeface="Times New Roman" panose="02020603050405020304" pitchFamily="18" charset="0"/>
                <a:cs typeface="Times New Roman" panose="02020603050405020304" pitchFamily="18" charset="0"/>
              </a:rPr>
              <a:t>IPv4/IPv6 (LAN interface should have both IPv4 and IPv6 addresses)</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Host 2 IPv4 only</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Host 3 IPv6 only</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Host 1  -</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One server program for NMIT seminar hall booking application (using IPv4)</a:t>
            </a:r>
          </a:p>
          <a:p>
            <a:pPr lvl="1"/>
            <a:r>
              <a:rPr lang="en-IN" sz="1600" dirty="0">
                <a:latin typeface="Times New Roman" panose="02020603050405020304" pitchFamily="18" charset="0"/>
                <a:cs typeface="Times New Roman" panose="02020603050405020304" pitchFamily="18" charset="0"/>
              </a:rPr>
              <a:t>Second server program for application -  NMIT IP IVR (interactive voice response) system (using IPv6)</a:t>
            </a:r>
          </a:p>
          <a:p>
            <a:pPr lvl="1"/>
            <a:r>
              <a:rPr lang="en-IN" sz="1600" dirty="0">
                <a:latin typeface="Times New Roman" panose="02020603050405020304" pitchFamily="18" charset="0"/>
                <a:cs typeface="Times New Roman" panose="02020603050405020304" pitchFamily="18" charset="0"/>
              </a:rPr>
              <a:t>Both servers will be running at the same time</a:t>
            </a:r>
          </a:p>
          <a:p>
            <a:r>
              <a:rPr lang="en-IN" sz="1600" dirty="0">
                <a:latin typeface="Times New Roman" panose="02020603050405020304" pitchFamily="18" charset="0"/>
                <a:cs typeface="Times New Roman" panose="02020603050405020304" pitchFamily="18" charset="0"/>
              </a:rPr>
              <a:t>Host 2 </a:t>
            </a:r>
          </a:p>
          <a:p>
            <a:pPr lvl="1"/>
            <a:r>
              <a:rPr lang="en-IN" sz="1600" dirty="0">
                <a:latin typeface="Times New Roman" panose="02020603050405020304" pitchFamily="18" charset="0"/>
                <a:cs typeface="Times New Roman" panose="02020603050405020304" pitchFamily="18" charset="0"/>
              </a:rPr>
              <a:t>One client program for NMIT seminar hall booking application (using IPv4)</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Host 3 </a:t>
            </a:r>
          </a:p>
          <a:p>
            <a:pPr lvl="1"/>
            <a:r>
              <a:rPr lang="en-IN" sz="1600" dirty="0">
                <a:latin typeface="Times New Roman" panose="02020603050405020304" pitchFamily="18" charset="0"/>
                <a:cs typeface="Times New Roman" panose="02020603050405020304" pitchFamily="18" charset="0"/>
              </a:rPr>
              <a:t>One client program for application - NMIT IP IVR(interactive voice response)  system (using IPv6)</a:t>
            </a:r>
          </a:p>
          <a:p>
            <a:pPr marL="457200" lvl="1" indent="0">
              <a:buNone/>
            </a:pPr>
            <a:endParaRPr lang="en-US" sz="1600" dirty="0">
              <a:latin typeface="Times New Roman" panose="02020603050405020304" pitchFamily="18" charset="0"/>
              <a:cs typeface="Times New Roman" panose="02020603050405020304" pitchFamily="18" charset="0"/>
            </a:endParaRPr>
          </a:p>
          <a:p>
            <a:pPr marL="457200" lvl="1" indent="0">
              <a:buNone/>
            </a:pPr>
            <a:r>
              <a:rPr lang="en-US" sz="1600" b="1" u="sng" dirty="0">
                <a:latin typeface="Times New Roman" panose="02020603050405020304" pitchFamily="18" charset="0"/>
                <a:cs typeface="Times New Roman" panose="02020603050405020304" pitchFamily="18" charset="0"/>
              </a:rPr>
              <a:t>Note</a:t>
            </a:r>
            <a:r>
              <a:rPr lang="en-US" sz="1600" dirty="0">
                <a:latin typeface="Times New Roman" panose="02020603050405020304" pitchFamily="18" charset="0"/>
                <a:cs typeface="Times New Roman" panose="02020603050405020304" pitchFamily="18" charset="0"/>
              </a:rPr>
              <a:t>: Works for WAN also (Assuming IPv6 routing also enabled in WAN)</a:t>
            </a:r>
            <a:endParaRPr lang="en-IN" sz="1600" dirty="0">
              <a:latin typeface="Times New Roman" panose="02020603050405020304" pitchFamily="18" charset="0"/>
              <a:cs typeface="Times New Roman" panose="02020603050405020304" pitchFamily="18" charset="0"/>
            </a:endParaRPr>
          </a:p>
        </p:txBody>
      </p:sp>
      <p:sp>
        <p:nvSpPr>
          <p:cNvPr id="8"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1" dirty="0" smtClean="0"/>
              <a:t>Basic Architecture</a:t>
            </a:r>
            <a:endParaRPr lang="en-US" b="1" dirty="0"/>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barn(inVertical)">
                                      <p:cBhvr>
                                        <p:cTn id="13" dur="500"/>
                                        <p:tgtEl>
                                          <p:spTgt spid="7">
                                            <p:txEl>
                                              <p:pRg st="0" end="0"/>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barn(inVertical)">
                                      <p:cBhvr>
                                        <p:cTn id="16" dur="500"/>
                                        <p:tgtEl>
                                          <p:spTgt spid="7">
                                            <p:txEl>
                                              <p:pRg st="1" end="1"/>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barn(inVertical)">
                                      <p:cBhvr>
                                        <p:cTn id="19" dur="500"/>
                                        <p:tgtEl>
                                          <p:spTgt spid="7">
                                            <p:txEl>
                                              <p:pRg st="2" end="2"/>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arn(inVertic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arn(inVertical)">
                                      <p:cBhvr>
                                        <p:cTn id="27" dur="500"/>
                                        <p:tgtEl>
                                          <p:spTgt spid="7">
                                            <p:txEl>
                                              <p:pRg st="4" end="4"/>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barn(inVertical)">
                                      <p:cBhvr>
                                        <p:cTn id="30" dur="500"/>
                                        <p:tgtEl>
                                          <p:spTgt spid="7">
                                            <p:txEl>
                                              <p:pRg st="5" end="5"/>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barn(inVertical)">
                                      <p:cBhvr>
                                        <p:cTn id="33" dur="500"/>
                                        <p:tgtEl>
                                          <p:spTgt spid="7">
                                            <p:txEl>
                                              <p:pRg st="6" end="6"/>
                                            </p:txEl>
                                          </p:spTgt>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barn(inVertical)">
                                      <p:cBhvr>
                                        <p:cTn id="36" dur="5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barn(inVertical)">
                                      <p:cBhvr>
                                        <p:cTn id="41" dur="500"/>
                                        <p:tgtEl>
                                          <p:spTgt spid="7">
                                            <p:txEl>
                                              <p:pRg st="8" end="8"/>
                                            </p:txEl>
                                          </p:spTgt>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7">
                                            <p:txEl>
                                              <p:pRg st="9" end="9"/>
                                            </p:txEl>
                                          </p:spTgt>
                                        </p:tgtEl>
                                        <p:attrNameLst>
                                          <p:attrName>style.visibility</p:attrName>
                                        </p:attrNameLst>
                                      </p:cBhvr>
                                      <p:to>
                                        <p:strVal val="visible"/>
                                      </p:to>
                                    </p:set>
                                    <p:animEffect transition="in" filter="barn(inVertical)">
                                      <p:cBhvr>
                                        <p:cTn id="44" dur="500"/>
                                        <p:tgtEl>
                                          <p:spTgt spid="7">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7">
                                            <p:txEl>
                                              <p:pRg st="10" end="10"/>
                                            </p:txEl>
                                          </p:spTgt>
                                        </p:tgtEl>
                                        <p:attrNameLst>
                                          <p:attrName>style.visibility</p:attrName>
                                        </p:attrNameLst>
                                      </p:cBhvr>
                                      <p:to>
                                        <p:strVal val="visible"/>
                                      </p:to>
                                    </p:set>
                                    <p:animEffect transition="in" filter="barn(inVertical)">
                                      <p:cBhvr>
                                        <p:cTn id="49" dur="500"/>
                                        <p:tgtEl>
                                          <p:spTgt spid="7">
                                            <p:txEl>
                                              <p:pRg st="10" end="10"/>
                                            </p:txEl>
                                          </p:spTgt>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7">
                                            <p:txEl>
                                              <p:pRg st="11" end="11"/>
                                            </p:txEl>
                                          </p:spTgt>
                                        </p:tgtEl>
                                        <p:attrNameLst>
                                          <p:attrName>style.visibility</p:attrName>
                                        </p:attrNameLst>
                                      </p:cBhvr>
                                      <p:to>
                                        <p:strVal val="visible"/>
                                      </p:to>
                                    </p:set>
                                    <p:animEffect transition="in" filter="barn(inVertical)">
                                      <p:cBhvr>
                                        <p:cTn id="52" dur="500"/>
                                        <p:tgtEl>
                                          <p:spTgt spid="7">
                                            <p:txEl>
                                              <p:pRg st="11" end="11"/>
                                            </p:txEl>
                                          </p:spTgt>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7">
                                            <p:txEl>
                                              <p:pRg st="13" end="13"/>
                                            </p:txEl>
                                          </p:spTgt>
                                        </p:tgtEl>
                                        <p:attrNameLst>
                                          <p:attrName>style.visibility</p:attrName>
                                        </p:attrNameLst>
                                      </p:cBhvr>
                                      <p:to>
                                        <p:strVal val="visible"/>
                                      </p:to>
                                    </p:set>
                                    <p:animEffect transition="in" filter="barn(inVertical)">
                                      <p:cBhvr>
                                        <p:cTn id="55"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94F76D2A-D755-4BD1-9236-1FBDA8B544CB}"/>
              </a:ext>
            </a:extLst>
          </p:cNvPr>
          <p:cNvSpPr>
            <a:spLocks noGrp="1"/>
          </p:cNvSpPr>
          <p:nvPr>
            <p:ph type="ftr" sz="quarter" idx="11"/>
          </p:nvPr>
        </p:nvSpPr>
        <p:spPr/>
        <p:txBody>
          <a:bodyPr/>
          <a:lstStyle/>
          <a:p>
            <a:r>
              <a:rPr lang="en-US"/>
              <a:t>Dept. of ECE, NMIT, Bangalore-64</a:t>
            </a:r>
          </a:p>
        </p:txBody>
      </p:sp>
      <p:sp>
        <p:nvSpPr>
          <p:cNvPr id="6" name="Slide Number Placeholder 5">
            <a:extLst>
              <a:ext uri="{FF2B5EF4-FFF2-40B4-BE49-F238E27FC236}">
                <a16:creationId xmlns="" xmlns:a16="http://schemas.microsoft.com/office/drawing/2014/main" id="{751C6CAB-D118-4A59-A5FF-1BD87857B1F4}"/>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9" name="Rectangle 8">
            <a:extLst>
              <a:ext uri="{FF2B5EF4-FFF2-40B4-BE49-F238E27FC236}">
                <a16:creationId xmlns="" xmlns:a16="http://schemas.microsoft.com/office/drawing/2014/main" id="{B7912E41-6B3C-4A45-85F4-BC64F00F4F49}"/>
              </a:ext>
            </a:extLst>
          </p:cNvPr>
          <p:cNvSpPr/>
          <p:nvPr/>
        </p:nvSpPr>
        <p:spPr>
          <a:xfrm>
            <a:off x="2308191" y="228600"/>
            <a:ext cx="4767780" cy="769441"/>
          </a:xfrm>
          <a:prstGeom prst="rect">
            <a:avLst/>
          </a:prstGeom>
          <a:noFill/>
        </p:spPr>
        <p:txBody>
          <a:bodyPr wrap="none" lIns="91440" tIns="45720" rIns="91440" bIns="45720">
            <a:spAutoFit/>
          </a:bodyPr>
          <a:lstStyle/>
          <a:p>
            <a:pPr algn="ctr"/>
            <a:r>
              <a:rPr lang="en-US" sz="4400" b="1" dirty="0">
                <a:ln w="0"/>
              </a:rPr>
              <a:t>Three Hosts on LAN</a:t>
            </a:r>
          </a:p>
        </p:txBody>
      </p:sp>
      <p:sp>
        <p:nvSpPr>
          <p:cNvPr id="10" name="Rectangle 9">
            <a:extLst>
              <a:ext uri="{FF2B5EF4-FFF2-40B4-BE49-F238E27FC236}">
                <a16:creationId xmlns="" xmlns:a16="http://schemas.microsoft.com/office/drawing/2014/main" id="{77CAF576-6446-4093-8D69-86D0A12BD6E1}"/>
              </a:ext>
            </a:extLst>
          </p:cNvPr>
          <p:cNvSpPr/>
          <p:nvPr/>
        </p:nvSpPr>
        <p:spPr>
          <a:xfrm>
            <a:off x="-78376" y="5720316"/>
            <a:ext cx="9300752" cy="553998"/>
          </a:xfrm>
          <a:prstGeom prst="rect">
            <a:avLst/>
          </a:prstGeom>
          <a:noFill/>
        </p:spPr>
        <p:txBody>
          <a:bodyPr wrap="none" lIns="91440" tIns="45720" rIns="91440" bIns="45720">
            <a:spAutoFit/>
          </a:bodyPr>
          <a:lstStyle/>
          <a:p>
            <a:pPr algn="ctr"/>
            <a:r>
              <a:rPr lang="en-US" sz="3000" b="0" cap="none" spc="0" dirty="0">
                <a:ln w="0"/>
                <a:solidFill>
                  <a:schemeClr val="tx1"/>
                </a:solidFill>
              </a:rPr>
              <a:t>Note : </a:t>
            </a:r>
            <a:r>
              <a:rPr lang="en-US" sz="3000" cap="none" spc="0" dirty="0">
                <a:ln w="0"/>
                <a:solidFill>
                  <a:schemeClr val="tx1"/>
                </a:solidFill>
              </a:rPr>
              <a:t>Works for WAN </a:t>
            </a:r>
            <a:r>
              <a:rPr lang="en-US" sz="3000" cap="none" spc="0" dirty="0" smtClean="0">
                <a:ln w="0"/>
                <a:solidFill>
                  <a:schemeClr val="tx1"/>
                </a:solidFill>
              </a:rPr>
              <a:t>also </a:t>
            </a:r>
            <a:r>
              <a:rPr lang="en-US" b="1" cap="none" spc="0" dirty="0" smtClean="0">
                <a:ln w="0"/>
                <a:solidFill>
                  <a:schemeClr val="tx1"/>
                </a:solidFill>
              </a:rPr>
              <a:t>(assuming routers in WAN can route IPv6 packets)</a:t>
            </a:r>
            <a:endParaRPr lang="en-US" sz="5400" cap="none" spc="0" dirty="0">
              <a:ln w="0"/>
              <a:solidFill>
                <a:schemeClr val="tx1"/>
              </a:solidFill>
              <a:effectLst>
                <a:outerShdw blurRad="38100" dist="19050" dir="2700000" algn="tl" rotWithShape="0">
                  <a:schemeClr val="dk1">
                    <a:alpha val="40000"/>
                  </a:schemeClr>
                </a:outerShdw>
              </a:effectLst>
            </a:endParaRPr>
          </a:p>
        </p:txBody>
      </p:sp>
      <p:pic>
        <p:nvPicPr>
          <p:cNvPr id="18" name="Content Placeholder 17">
            <a:extLst>
              <a:ext uri="{FF2B5EF4-FFF2-40B4-BE49-F238E27FC236}">
                <a16:creationId xmlns="" xmlns:a16="http://schemas.microsoft.com/office/drawing/2014/main" id="{F6633F0C-40DF-4C0D-82AC-D4603EEE60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9800" y="1930761"/>
            <a:ext cx="3040516" cy="2180431"/>
          </a:xfrm>
        </p:spPr>
      </p:pic>
      <p:pic>
        <p:nvPicPr>
          <p:cNvPr id="20" name="Picture 19">
            <a:extLst>
              <a:ext uri="{FF2B5EF4-FFF2-40B4-BE49-F238E27FC236}">
                <a16:creationId xmlns="" xmlns:a16="http://schemas.microsoft.com/office/drawing/2014/main" id="{E6765A6B-DEDC-44FE-AFB1-7C1E22F66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20" y="3480415"/>
            <a:ext cx="2843440" cy="2039103"/>
          </a:xfrm>
          <a:prstGeom prst="rect">
            <a:avLst/>
          </a:prstGeom>
        </p:spPr>
      </p:pic>
      <p:pic>
        <p:nvPicPr>
          <p:cNvPr id="22" name="Picture 21">
            <a:extLst>
              <a:ext uri="{FF2B5EF4-FFF2-40B4-BE49-F238E27FC236}">
                <a16:creationId xmlns="" xmlns:a16="http://schemas.microsoft.com/office/drawing/2014/main" id="{4205A1F5-568D-49B4-A017-13295C1807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8082" y="2452022"/>
            <a:ext cx="1892178" cy="1419134"/>
          </a:xfrm>
          <a:prstGeom prst="rect">
            <a:avLst/>
          </a:prstGeom>
        </p:spPr>
      </p:pic>
      <p:pic>
        <p:nvPicPr>
          <p:cNvPr id="24" name="Picture 23">
            <a:extLst>
              <a:ext uri="{FF2B5EF4-FFF2-40B4-BE49-F238E27FC236}">
                <a16:creationId xmlns="" xmlns:a16="http://schemas.microsoft.com/office/drawing/2014/main" id="{75483FCB-9A42-45BB-8261-D568072CB8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320" y="1338482"/>
            <a:ext cx="2093533" cy="1232019"/>
          </a:xfrm>
          <a:prstGeom prst="rect">
            <a:avLst/>
          </a:prstGeom>
        </p:spPr>
      </p:pic>
      <p:sp>
        <p:nvSpPr>
          <p:cNvPr id="33" name="Rectangle 32">
            <a:extLst>
              <a:ext uri="{FF2B5EF4-FFF2-40B4-BE49-F238E27FC236}">
                <a16:creationId xmlns="" xmlns:a16="http://schemas.microsoft.com/office/drawing/2014/main" id="{EF4F77E9-7009-49B6-98AF-2EBBAEADCC9D}"/>
              </a:ext>
            </a:extLst>
          </p:cNvPr>
          <p:cNvSpPr/>
          <p:nvPr/>
        </p:nvSpPr>
        <p:spPr>
          <a:xfrm>
            <a:off x="2876753" y="3377897"/>
            <a:ext cx="3899502" cy="276999"/>
          </a:xfrm>
          <a:prstGeom prst="rect">
            <a:avLst/>
          </a:prstGeom>
          <a:noFill/>
        </p:spPr>
        <p:txBody>
          <a:bodyPr wrap="square" lIns="91440" tIns="45720" rIns="91440" bIns="45720">
            <a:spAutoFit/>
          </a:bodyPr>
          <a:lstStyle/>
          <a:p>
            <a:pPr algn="ctr"/>
            <a:r>
              <a:rPr lang="en-US" sz="1200" dirty="0">
                <a:ln w="0"/>
              </a:rPr>
              <a:t>Switch</a:t>
            </a:r>
          </a:p>
        </p:txBody>
      </p:sp>
      <p:sp>
        <p:nvSpPr>
          <p:cNvPr id="34" name="Rectangle 33">
            <a:extLst>
              <a:ext uri="{FF2B5EF4-FFF2-40B4-BE49-F238E27FC236}">
                <a16:creationId xmlns="" xmlns:a16="http://schemas.microsoft.com/office/drawing/2014/main" id="{EC14AF26-1FFB-4708-8381-73CC15BD712E}"/>
              </a:ext>
            </a:extLst>
          </p:cNvPr>
          <p:cNvSpPr/>
          <p:nvPr/>
        </p:nvSpPr>
        <p:spPr>
          <a:xfrm>
            <a:off x="1475031" y="5248717"/>
            <a:ext cx="992323" cy="461665"/>
          </a:xfrm>
          <a:prstGeom prst="rect">
            <a:avLst/>
          </a:prstGeom>
          <a:noFill/>
        </p:spPr>
        <p:txBody>
          <a:bodyPr wrap="none" lIns="91440" tIns="45720" rIns="91440" bIns="45720">
            <a:spAutoFit/>
          </a:bodyPr>
          <a:lstStyle/>
          <a:p>
            <a:pPr algn="ctr"/>
            <a:r>
              <a:rPr lang="en-US" sz="1200" b="0" cap="none" spc="0" dirty="0">
                <a:ln w="0"/>
                <a:solidFill>
                  <a:schemeClr val="tx1"/>
                </a:solidFill>
              </a:rPr>
              <a:t>Linux System</a:t>
            </a:r>
          </a:p>
          <a:p>
            <a:pPr algn="ctr"/>
            <a:r>
              <a:rPr lang="en-US" sz="1200" dirty="0">
                <a:ln w="0"/>
              </a:rPr>
              <a:t>(IPv4 only)</a:t>
            </a:r>
            <a:endParaRPr lang="en-US" sz="1200" b="0" cap="none" spc="0" dirty="0">
              <a:ln w="0"/>
              <a:solidFill>
                <a:schemeClr val="tx1"/>
              </a:solidFill>
            </a:endParaRPr>
          </a:p>
        </p:txBody>
      </p:sp>
      <p:sp>
        <p:nvSpPr>
          <p:cNvPr id="35" name="Rectangle 34">
            <a:extLst>
              <a:ext uri="{FF2B5EF4-FFF2-40B4-BE49-F238E27FC236}">
                <a16:creationId xmlns="" xmlns:a16="http://schemas.microsoft.com/office/drawing/2014/main" id="{CAA9C0DD-C44F-470C-80AA-236BCD830B95}"/>
              </a:ext>
            </a:extLst>
          </p:cNvPr>
          <p:cNvSpPr/>
          <p:nvPr/>
        </p:nvSpPr>
        <p:spPr>
          <a:xfrm>
            <a:off x="1143960" y="2483112"/>
            <a:ext cx="966098" cy="461665"/>
          </a:xfrm>
          <a:prstGeom prst="rect">
            <a:avLst/>
          </a:prstGeom>
          <a:noFill/>
        </p:spPr>
        <p:txBody>
          <a:bodyPr wrap="none" lIns="91440" tIns="45720" rIns="91440" bIns="45720">
            <a:spAutoFit/>
          </a:bodyPr>
          <a:lstStyle/>
          <a:p>
            <a:pPr algn="ctr"/>
            <a:r>
              <a:rPr lang="en-US" sz="1200" b="0" cap="none" spc="0" dirty="0">
                <a:ln w="0"/>
                <a:solidFill>
                  <a:schemeClr val="tx1"/>
                </a:solidFill>
              </a:rPr>
              <a:t>Raspberry Pi</a:t>
            </a:r>
          </a:p>
          <a:p>
            <a:pPr algn="ctr"/>
            <a:r>
              <a:rPr lang="en-US" sz="1200" dirty="0">
                <a:ln w="0"/>
              </a:rPr>
              <a:t>(IPv6 only)</a:t>
            </a:r>
            <a:endParaRPr lang="en-US" sz="1200" b="0" cap="none" spc="0" dirty="0">
              <a:ln w="0"/>
              <a:solidFill>
                <a:schemeClr val="tx1"/>
              </a:solidFill>
            </a:endParaRPr>
          </a:p>
        </p:txBody>
      </p:sp>
      <p:sp>
        <p:nvSpPr>
          <p:cNvPr id="36" name="Rectangle 35">
            <a:extLst>
              <a:ext uri="{FF2B5EF4-FFF2-40B4-BE49-F238E27FC236}">
                <a16:creationId xmlns="" xmlns:a16="http://schemas.microsoft.com/office/drawing/2014/main" id="{295CFA09-A69C-4D90-9344-DA4D42504099}"/>
              </a:ext>
            </a:extLst>
          </p:cNvPr>
          <p:cNvSpPr/>
          <p:nvPr/>
        </p:nvSpPr>
        <p:spPr>
          <a:xfrm>
            <a:off x="6961405" y="3854050"/>
            <a:ext cx="1157305" cy="461665"/>
          </a:xfrm>
          <a:prstGeom prst="rect">
            <a:avLst/>
          </a:prstGeom>
          <a:noFill/>
        </p:spPr>
        <p:txBody>
          <a:bodyPr wrap="none" lIns="91440" tIns="45720" rIns="91440" bIns="45720">
            <a:spAutoFit/>
          </a:bodyPr>
          <a:lstStyle/>
          <a:p>
            <a:pPr algn="ctr"/>
            <a:r>
              <a:rPr lang="en-US" sz="1200" b="0" cap="none" spc="0" dirty="0">
                <a:ln w="0"/>
                <a:solidFill>
                  <a:schemeClr val="tx1"/>
                </a:solidFill>
              </a:rPr>
              <a:t>Dual Stack Host</a:t>
            </a:r>
            <a:br>
              <a:rPr lang="en-US" sz="1200" b="0" cap="none" spc="0" dirty="0">
                <a:ln w="0"/>
                <a:solidFill>
                  <a:schemeClr val="tx1"/>
                </a:solidFill>
              </a:rPr>
            </a:br>
            <a:r>
              <a:rPr lang="en-US" sz="1200" b="0" cap="none" spc="0" dirty="0">
                <a:ln w="0"/>
                <a:solidFill>
                  <a:schemeClr val="tx1"/>
                </a:solidFill>
              </a:rPr>
              <a:t>(IPv4 and IPv6)</a:t>
            </a:r>
          </a:p>
        </p:txBody>
      </p:sp>
      <p:cxnSp>
        <p:nvCxnSpPr>
          <p:cNvPr id="3" name="Straight Connector 2"/>
          <p:cNvCxnSpPr/>
          <p:nvPr/>
        </p:nvCxnSpPr>
        <p:spPr>
          <a:xfrm>
            <a:off x="2554957" y="2403974"/>
            <a:ext cx="1301747" cy="45720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flipV="1">
            <a:off x="2636682" y="3617154"/>
            <a:ext cx="1220711" cy="724265"/>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flipV="1">
            <a:off x="5749242" y="3124200"/>
            <a:ext cx="803958" cy="12110"/>
          </a:xfrm>
          <a:prstGeom prst="line">
            <a:avLst/>
          </a:prstGeom>
          <a:ln/>
        </p:spPr>
        <p:style>
          <a:lnRef idx="3">
            <a:schemeClr val="accent1"/>
          </a:lnRef>
          <a:fillRef idx="0">
            <a:schemeClr val="accent1"/>
          </a:fillRef>
          <a:effectRef idx="2">
            <a:schemeClr val="accent1"/>
          </a:effectRef>
          <a:fontRef idx="minor">
            <a:schemeClr val="tx1"/>
          </a:fontRef>
        </p:style>
      </p:cxnSp>
      <p:sp>
        <p:nvSpPr>
          <p:cNvPr id="19"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2687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par>
                                <p:cTn id="14" presetID="16" presetClass="entr" presetSubtype="21"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arn(inVertical)">
                                      <p:cBhvr>
                                        <p:cTn id="16" dur="500"/>
                                        <p:tgtEl>
                                          <p:spTgt spid="20"/>
                                        </p:tgtEl>
                                      </p:cBhvr>
                                    </p:animEffect>
                                  </p:childTnLst>
                                </p:cTn>
                              </p:par>
                              <p:par>
                                <p:cTn id="17" presetID="16" presetClass="entr" presetSubtype="21"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arn(inVertical)">
                                      <p:cBhvr>
                                        <p:cTn id="19" dur="500"/>
                                        <p:tgtEl>
                                          <p:spTgt spid="22"/>
                                        </p:tgtEl>
                                      </p:cBhvr>
                                    </p:animEffect>
                                  </p:childTnLst>
                                </p:cTn>
                              </p:par>
                              <p:par>
                                <p:cTn id="20" presetID="16" presetClass="entr" presetSubtype="21"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arn(inVertical)">
                                      <p:cBhvr>
                                        <p:cTn id="22" dur="500"/>
                                        <p:tgtEl>
                                          <p:spTgt spid="2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barn(inVertical)">
                                      <p:cBhvr>
                                        <p:cTn id="25" dur="500"/>
                                        <p:tgtEl>
                                          <p:spTgt spid="33"/>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barn(inVertical)">
                                      <p:cBhvr>
                                        <p:cTn id="28" dur="500"/>
                                        <p:tgtEl>
                                          <p:spTgt spid="3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barn(inVertical)">
                                      <p:cBhvr>
                                        <p:cTn id="31" dur="500"/>
                                        <p:tgtEl>
                                          <p:spTgt spid="35"/>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barn(inVertical)">
                                      <p:cBhvr>
                                        <p:cTn id="34" dur="500"/>
                                        <p:tgtEl>
                                          <p:spTgt spid="36"/>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arn(inVertical)">
                                      <p:cBhvr>
                                        <p:cTn id="37" dur="500"/>
                                        <p:tgtEl>
                                          <p:spTgt spid="3"/>
                                        </p:tgtEl>
                                      </p:cBhvr>
                                    </p:animEffect>
                                  </p:childTnLst>
                                </p:cTn>
                              </p:par>
                              <p:par>
                                <p:cTn id="38" presetID="16" presetClass="entr" presetSubtype="21"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arn(inVertical)">
                                      <p:cBhvr>
                                        <p:cTn id="40" dur="500"/>
                                        <p:tgtEl>
                                          <p:spTgt spid="21"/>
                                        </p:tgtEl>
                                      </p:cBhvr>
                                    </p:animEffect>
                                  </p:childTnLst>
                                </p:cTn>
                              </p:par>
                              <p:par>
                                <p:cTn id="41" presetID="16" presetClass="entr" presetSubtype="21"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barn(inVertical)">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inVertical)">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3" grpId="0"/>
      <p:bldP spid="34"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14" name="Rectangle 13"/>
          <p:cNvSpPr/>
          <p:nvPr/>
        </p:nvSpPr>
        <p:spPr>
          <a:xfrm>
            <a:off x="3336495" y="934665"/>
            <a:ext cx="265296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336495" y="1849065"/>
            <a:ext cx="265296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336495" y="2740019"/>
            <a:ext cx="265296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336495" y="4532429"/>
            <a:ext cx="265296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336495" y="3642696"/>
            <a:ext cx="265296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267480" y="928102"/>
            <a:ext cx="2659354"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267480" y="1842502"/>
            <a:ext cx="2659354"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67480" y="2733456"/>
            <a:ext cx="2659354"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267480" y="4525866"/>
            <a:ext cx="2659354"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267480" y="3636133"/>
            <a:ext cx="2659354"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786675" y="457200"/>
            <a:ext cx="1752600" cy="369332"/>
          </a:xfrm>
          <a:prstGeom prst="rect">
            <a:avLst/>
          </a:prstGeom>
          <a:noFill/>
        </p:spPr>
        <p:txBody>
          <a:bodyPr wrap="square" rtlCol="0">
            <a:spAutoFit/>
          </a:bodyPr>
          <a:lstStyle/>
          <a:p>
            <a:r>
              <a:rPr lang="en-US" dirty="0" smtClean="0"/>
              <a:t>Dual Stack Host</a:t>
            </a:r>
            <a:endParaRPr lang="en-US" dirty="0"/>
          </a:p>
        </p:txBody>
      </p:sp>
      <p:sp>
        <p:nvSpPr>
          <p:cNvPr id="27" name="TextBox 26"/>
          <p:cNvSpPr txBox="1"/>
          <p:nvPr/>
        </p:nvSpPr>
        <p:spPr>
          <a:xfrm>
            <a:off x="6802644" y="443631"/>
            <a:ext cx="1597269" cy="369332"/>
          </a:xfrm>
          <a:prstGeom prst="rect">
            <a:avLst/>
          </a:prstGeom>
          <a:noFill/>
        </p:spPr>
        <p:txBody>
          <a:bodyPr wrap="square" rtlCol="0">
            <a:spAutoFit/>
          </a:bodyPr>
          <a:lstStyle/>
          <a:p>
            <a:r>
              <a:rPr lang="en-US" dirty="0" smtClean="0"/>
              <a:t>IPv4 Only Host</a:t>
            </a:r>
            <a:endParaRPr lang="en-US" dirty="0"/>
          </a:p>
        </p:txBody>
      </p:sp>
      <p:sp>
        <p:nvSpPr>
          <p:cNvPr id="33" name="Rounded Rectangle 32"/>
          <p:cNvSpPr/>
          <p:nvPr/>
        </p:nvSpPr>
        <p:spPr>
          <a:xfrm>
            <a:off x="4744543" y="4761029"/>
            <a:ext cx="1158765"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Bits</a:t>
            </a:r>
            <a:endParaRPr lang="en-US" dirty="0"/>
          </a:p>
        </p:txBody>
      </p:sp>
      <p:sp>
        <p:nvSpPr>
          <p:cNvPr id="34" name="Rounded Rectangle 33"/>
          <p:cNvSpPr/>
          <p:nvPr/>
        </p:nvSpPr>
        <p:spPr>
          <a:xfrm>
            <a:off x="4750405" y="2975091"/>
            <a:ext cx="1158765"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IPv6 /IPv4 Datagram</a:t>
            </a:r>
            <a:endParaRPr lang="en-US" sz="1600" dirty="0"/>
          </a:p>
        </p:txBody>
      </p:sp>
      <p:sp>
        <p:nvSpPr>
          <p:cNvPr id="35" name="Rounded Rectangle 34"/>
          <p:cNvSpPr/>
          <p:nvPr/>
        </p:nvSpPr>
        <p:spPr>
          <a:xfrm>
            <a:off x="4750405" y="1183902"/>
            <a:ext cx="1158765"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6" name="Rounded Rectangle 35"/>
          <p:cNvSpPr/>
          <p:nvPr/>
        </p:nvSpPr>
        <p:spPr>
          <a:xfrm>
            <a:off x="4750405" y="2071804"/>
            <a:ext cx="1158765"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TCP /UDP Segment</a:t>
            </a:r>
            <a:endParaRPr lang="en-US" sz="1600" dirty="0"/>
          </a:p>
        </p:txBody>
      </p:sp>
      <p:sp>
        <p:nvSpPr>
          <p:cNvPr id="37" name="Rounded Rectangle 36"/>
          <p:cNvSpPr/>
          <p:nvPr/>
        </p:nvSpPr>
        <p:spPr>
          <a:xfrm>
            <a:off x="4750405" y="3858962"/>
            <a:ext cx="1158765"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Frame</a:t>
            </a:r>
            <a:endParaRPr lang="en-US" dirty="0"/>
          </a:p>
        </p:txBody>
      </p:sp>
      <p:sp>
        <p:nvSpPr>
          <p:cNvPr id="55" name="Rounded Rectangle 54"/>
          <p:cNvSpPr/>
          <p:nvPr/>
        </p:nvSpPr>
        <p:spPr>
          <a:xfrm>
            <a:off x="7683167" y="4754466"/>
            <a:ext cx="1161557"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Bits</a:t>
            </a:r>
            <a:endParaRPr lang="en-US" dirty="0"/>
          </a:p>
        </p:txBody>
      </p:sp>
      <p:sp>
        <p:nvSpPr>
          <p:cNvPr id="56" name="Rounded Rectangle 55"/>
          <p:cNvSpPr/>
          <p:nvPr/>
        </p:nvSpPr>
        <p:spPr>
          <a:xfrm>
            <a:off x="7689029" y="2968528"/>
            <a:ext cx="1161557"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IPv4 Datagram</a:t>
            </a:r>
            <a:endParaRPr lang="en-US" sz="1600" dirty="0"/>
          </a:p>
        </p:txBody>
      </p:sp>
      <p:sp>
        <p:nvSpPr>
          <p:cNvPr id="57" name="Rounded Rectangle 56"/>
          <p:cNvSpPr/>
          <p:nvPr/>
        </p:nvSpPr>
        <p:spPr>
          <a:xfrm>
            <a:off x="7689029" y="1177339"/>
            <a:ext cx="1161557"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58" name="Rounded Rectangle 57"/>
          <p:cNvSpPr/>
          <p:nvPr/>
        </p:nvSpPr>
        <p:spPr>
          <a:xfrm>
            <a:off x="7689029" y="2065241"/>
            <a:ext cx="1161557"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TCP /UDP Segment</a:t>
            </a:r>
            <a:endParaRPr lang="en-US" sz="1600" dirty="0"/>
          </a:p>
        </p:txBody>
      </p:sp>
      <p:sp>
        <p:nvSpPr>
          <p:cNvPr id="59" name="Rounded Rectangle 58"/>
          <p:cNvSpPr/>
          <p:nvPr/>
        </p:nvSpPr>
        <p:spPr>
          <a:xfrm>
            <a:off x="7689029" y="3852399"/>
            <a:ext cx="1161557"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Frame</a:t>
            </a:r>
            <a:endParaRPr lang="en-US" dirty="0"/>
          </a:p>
        </p:txBody>
      </p:sp>
      <p:cxnSp>
        <p:nvCxnSpPr>
          <p:cNvPr id="61" name="Straight Arrow Connector 60"/>
          <p:cNvCxnSpPr>
            <a:stCxn id="35" idx="2"/>
            <a:endCxn id="36" idx="0"/>
          </p:cNvCxnSpPr>
          <p:nvPr/>
        </p:nvCxnSpPr>
        <p:spPr>
          <a:xfrm>
            <a:off x="5329788" y="1641102"/>
            <a:ext cx="0" cy="430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3" name="Straight Arrow Connector 62"/>
          <p:cNvCxnSpPr/>
          <p:nvPr/>
        </p:nvCxnSpPr>
        <p:spPr>
          <a:xfrm>
            <a:off x="5278982" y="2524668"/>
            <a:ext cx="0" cy="430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4" name="Straight Arrow Connector 63"/>
          <p:cNvCxnSpPr/>
          <p:nvPr/>
        </p:nvCxnSpPr>
        <p:spPr>
          <a:xfrm>
            <a:off x="5262863" y="3415928"/>
            <a:ext cx="16119" cy="4198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5" name="Straight Arrow Connector 64"/>
          <p:cNvCxnSpPr/>
          <p:nvPr/>
        </p:nvCxnSpPr>
        <p:spPr>
          <a:xfrm>
            <a:off x="5262863" y="4316162"/>
            <a:ext cx="0" cy="430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5" name="Straight Arrow Connector 84"/>
          <p:cNvCxnSpPr>
            <a:stCxn id="55" idx="0"/>
            <a:endCxn id="59" idx="2"/>
          </p:cNvCxnSpPr>
          <p:nvPr/>
        </p:nvCxnSpPr>
        <p:spPr>
          <a:xfrm flipV="1">
            <a:off x="8263946" y="4309599"/>
            <a:ext cx="5862" cy="4448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9" name="Straight Arrow Connector 88"/>
          <p:cNvCxnSpPr>
            <a:stCxn id="59" idx="0"/>
            <a:endCxn id="56" idx="2"/>
          </p:cNvCxnSpPr>
          <p:nvPr/>
        </p:nvCxnSpPr>
        <p:spPr>
          <a:xfrm flipV="1">
            <a:off x="8269808" y="3425728"/>
            <a:ext cx="0" cy="4266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1" name="Straight Arrow Connector 90"/>
          <p:cNvCxnSpPr>
            <a:stCxn id="56" idx="0"/>
            <a:endCxn id="58" idx="2"/>
          </p:cNvCxnSpPr>
          <p:nvPr/>
        </p:nvCxnSpPr>
        <p:spPr>
          <a:xfrm flipV="1">
            <a:off x="8269808" y="2522441"/>
            <a:ext cx="0" cy="44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3" name="Straight Arrow Connector 92"/>
          <p:cNvCxnSpPr>
            <a:stCxn id="58" idx="0"/>
          </p:cNvCxnSpPr>
          <p:nvPr/>
        </p:nvCxnSpPr>
        <p:spPr>
          <a:xfrm flipV="1">
            <a:off x="8269808" y="1634539"/>
            <a:ext cx="19171" cy="430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4" name="TextBox 93"/>
          <p:cNvSpPr txBox="1"/>
          <p:nvPr/>
        </p:nvSpPr>
        <p:spPr>
          <a:xfrm>
            <a:off x="3905702" y="5713866"/>
            <a:ext cx="1634635" cy="369332"/>
          </a:xfrm>
          <a:prstGeom prst="rect">
            <a:avLst/>
          </a:prstGeom>
          <a:noFill/>
        </p:spPr>
        <p:txBody>
          <a:bodyPr wrap="square" rtlCol="0">
            <a:spAutoFit/>
          </a:bodyPr>
          <a:lstStyle/>
          <a:p>
            <a:r>
              <a:rPr lang="en-US" dirty="0" smtClean="0"/>
              <a:t>Network Media</a:t>
            </a:r>
            <a:endParaRPr lang="en-US" dirty="0"/>
          </a:p>
        </p:txBody>
      </p:sp>
      <p:sp>
        <p:nvSpPr>
          <p:cNvPr id="62" name="Rectangle 61"/>
          <p:cNvSpPr/>
          <p:nvPr/>
        </p:nvSpPr>
        <p:spPr>
          <a:xfrm>
            <a:off x="433754" y="928102"/>
            <a:ext cx="261524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433754" y="1842502"/>
            <a:ext cx="261524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433754" y="2733456"/>
            <a:ext cx="261524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33754" y="4525866"/>
            <a:ext cx="261524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33754" y="3636133"/>
            <a:ext cx="261524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589857" y="1065277"/>
            <a:ext cx="1082169" cy="553998"/>
          </a:xfrm>
          <a:prstGeom prst="rect">
            <a:avLst/>
          </a:prstGeom>
          <a:noFill/>
        </p:spPr>
        <p:txBody>
          <a:bodyPr wrap="square" rtlCol="0">
            <a:spAutoFit/>
          </a:bodyPr>
          <a:lstStyle/>
          <a:p>
            <a:r>
              <a:rPr lang="en-US" sz="1500" dirty="0" smtClean="0"/>
              <a:t>Application Layer</a:t>
            </a:r>
            <a:endParaRPr lang="en-US" sz="1500" dirty="0"/>
          </a:p>
        </p:txBody>
      </p:sp>
      <p:sp>
        <p:nvSpPr>
          <p:cNvPr id="71" name="TextBox 70"/>
          <p:cNvSpPr txBox="1"/>
          <p:nvPr/>
        </p:nvSpPr>
        <p:spPr>
          <a:xfrm>
            <a:off x="584728" y="1978662"/>
            <a:ext cx="1082169" cy="553998"/>
          </a:xfrm>
          <a:prstGeom prst="rect">
            <a:avLst/>
          </a:prstGeom>
          <a:noFill/>
        </p:spPr>
        <p:txBody>
          <a:bodyPr wrap="square" rtlCol="0">
            <a:spAutoFit/>
          </a:bodyPr>
          <a:lstStyle/>
          <a:p>
            <a:r>
              <a:rPr lang="en-US" sz="1500" dirty="0" smtClean="0"/>
              <a:t>Transport Layer</a:t>
            </a:r>
            <a:endParaRPr lang="en-US" sz="1500" dirty="0"/>
          </a:p>
        </p:txBody>
      </p:sp>
      <p:sp>
        <p:nvSpPr>
          <p:cNvPr id="72" name="TextBox 71"/>
          <p:cNvSpPr txBox="1"/>
          <p:nvPr/>
        </p:nvSpPr>
        <p:spPr>
          <a:xfrm>
            <a:off x="586926" y="2880145"/>
            <a:ext cx="1082169" cy="553998"/>
          </a:xfrm>
          <a:prstGeom prst="rect">
            <a:avLst/>
          </a:prstGeom>
          <a:noFill/>
        </p:spPr>
        <p:txBody>
          <a:bodyPr wrap="square" rtlCol="0">
            <a:spAutoFit/>
          </a:bodyPr>
          <a:lstStyle/>
          <a:p>
            <a:r>
              <a:rPr lang="en-US" sz="1500" dirty="0" smtClean="0"/>
              <a:t>Internet Layer</a:t>
            </a:r>
            <a:endParaRPr lang="en-US" sz="1500" dirty="0"/>
          </a:p>
        </p:txBody>
      </p:sp>
      <p:sp>
        <p:nvSpPr>
          <p:cNvPr id="73" name="TextBox 72"/>
          <p:cNvSpPr txBox="1"/>
          <p:nvPr/>
        </p:nvSpPr>
        <p:spPr>
          <a:xfrm>
            <a:off x="584728" y="3762768"/>
            <a:ext cx="1082169" cy="553998"/>
          </a:xfrm>
          <a:prstGeom prst="rect">
            <a:avLst/>
          </a:prstGeom>
          <a:noFill/>
        </p:spPr>
        <p:txBody>
          <a:bodyPr wrap="square" rtlCol="0">
            <a:spAutoFit/>
          </a:bodyPr>
          <a:lstStyle/>
          <a:p>
            <a:r>
              <a:rPr lang="en-US" sz="1500" dirty="0" smtClean="0"/>
              <a:t>Data Link Layer</a:t>
            </a:r>
            <a:endParaRPr lang="en-US" sz="1500" dirty="0"/>
          </a:p>
        </p:txBody>
      </p:sp>
      <p:sp>
        <p:nvSpPr>
          <p:cNvPr id="74" name="TextBox 73"/>
          <p:cNvSpPr txBox="1"/>
          <p:nvPr/>
        </p:nvSpPr>
        <p:spPr>
          <a:xfrm>
            <a:off x="575668" y="4649655"/>
            <a:ext cx="1082169" cy="553998"/>
          </a:xfrm>
          <a:prstGeom prst="rect">
            <a:avLst/>
          </a:prstGeom>
          <a:noFill/>
        </p:spPr>
        <p:txBody>
          <a:bodyPr wrap="square" rtlCol="0">
            <a:spAutoFit/>
          </a:bodyPr>
          <a:lstStyle/>
          <a:p>
            <a:r>
              <a:rPr lang="en-US" sz="1500" dirty="0" smtClean="0"/>
              <a:t>Physical Layer</a:t>
            </a:r>
            <a:endParaRPr lang="en-US" sz="1500" dirty="0"/>
          </a:p>
        </p:txBody>
      </p:sp>
      <p:sp>
        <p:nvSpPr>
          <p:cNvPr id="75" name="Rounded Rectangle 74"/>
          <p:cNvSpPr/>
          <p:nvPr/>
        </p:nvSpPr>
        <p:spPr>
          <a:xfrm>
            <a:off x="1824596" y="4754466"/>
            <a:ext cx="114228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Bits</a:t>
            </a:r>
            <a:endParaRPr lang="en-US" dirty="0"/>
          </a:p>
        </p:txBody>
      </p:sp>
      <p:sp>
        <p:nvSpPr>
          <p:cNvPr id="76" name="Rounded Rectangle 75"/>
          <p:cNvSpPr/>
          <p:nvPr/>
        </p:nvSpPr>
        <p:spPr>
          <a:xfrm>
            <a:off x="1830458" y="2968528"/>
            <a:ext cx="114228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IPv6 Datagram</a:t>
            </a:r>
            <a:endParaRPr lang="en-US" sz="1600" dirty="0"/>
          </a:p>
        </p:txBody>
      </p:sp>
      <p:sp>
        <p:nvSpPr>
          <p:cNvPr id="77" name="Rounded Rectangle 76"/>
          <p:cNvSpPr/>
          <p:nvPr/>
        </p:nvSpPr>
        <p:spPr>
          <a:xfrm>
            <a:off x="1830458" y="1177339"/>
            <a:ext cx="114228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78" name="Rounded Rectangle 77"/>
          <p:cNvSpPr/>
          <p:nvPr/>
        </p:nvSpPr>
        <p:spPr>
          <a:xfrm>
            <a:off x="1830458" y="2065241"/>
            <a:ext cx="114228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UDP /UDP Segment</a:t>
            </a:r>
            <a:endParaRPr lang="en-US" sz="1600" dirty="0"/>
          </a:p>
        </p:txBody>
      </p:sp>
      <p:sp>
        <p:nvSpPr>
          <p:cNvPr id="79" name="Rounded Rectangle 78"/>
          <p:cNvSpPr/>
          <p:nvPr/>
        </p:nvSpPr>
        <p:spPr>
          <a:xfrm>
            <a:off x="1830458" y="3852399"/>
            <a:ext cx="114228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Frame</a:t>
            </a:r>
            <a:endParaRPr lang="en-US" dirty="0"/>
          </a:p>
        </p:txBody>
      </p:sp>
      <p:cxnSp>
        <p:nvCxnSpPr>
          <p:cNvPr id="80" name="Straight Arrow Connector 79"/>
          <p:cNvCxnSpPr>
            <a:stCxn id="75" idx="0"/>
            <a:endCxn id="79" idx="2"/>
          </p:cNvCxnSpPr>
          <p:nvPr/>
        </p:nvCxnSpPr>
        <p:spPr>
          <a:xfrm flipV="1">
            <a:off x="2395741" y="4309599"/>
            <a:ext cx="5862" cy="4448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1" name="Straight Arrow Connector 80"/>
          <p:cNvCxnSpPr>
            <a:stCxn id="79" idx="0"/>
            <a:endCxn id="76" idx="2"/>
          </p:cNvCxnSpPr>
          <p:nvPr/>
        </p:nvCxnSpPr>
        <p:spPr>
          <a:xfrm flipV="1">
            <a:off x="2401603" y="3425728"/>
            <a:ext cx="0" cy="4266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2" name="Straight Arrow Connector 81"/>
          <p:cNvCxnSpPr>
            <a:stCxn id="76" idx="0"/>
            <a:endCxn id="78" idx="2"/>
          </p:cNvCxnSpPr>
          <p:nvPr/>
        </p:nvCxnSpPr>
        <p:spPr>
          <a:xfrm flipV="1">
            <a:off x="2401603" y="2522441"/>
            <a:ext cx="0" cy="44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3" name="Straight Arrow Connector 82"/>
          <p:cNvCxnSpPr>
            <a:stCxn id="78" idx="0"/>
          </p:cNvCxnSpPr>
          <p:nvPr/>
        </p:nvCxnSpPr>
        <p:spPr>
          <a:xfrm flipV="1">
            <a:off x="2401603" y="1634539"/>
            <a:ext cx="9537" cy="430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0" name="TextBox 89"/>
          <p:cNvSpPr txBox="1"/>
          <p:nvPr/>
        </p:nvSpPr>
        <p:spPr>
          <a:xfrm>
            <a:off x="3645980" y="1065277"/>
            <a:ext cx="1082169" cy="553998"/>
          </a:xfrm>
          <a:prstGeom prst="rect">
            <a:avLst/>
          </a:prstGeom>
          <a:noFill/>
        </p:spPr>
        <p:txBody>
          <a:bodyPr wrap="square" rtlCol="0">
            <a:spAutoFit/>
          </a:bodyPr>
          <a:lstStyle/>
          <a:p>
            <a:r>
              <a:rPr lang="en-US" sz="1500" dirty="0" smtClean="0"/>
              <a:t>Application Layer</a:t>
            </a:r>
            <a:endParaRPr lang="en-US" sz="1500" dirty="0"/>
          </a:p>
        </p:txBody>
      </p:sp>
      <p:sp>
        <p:nvSpPr>
          <p:cNvPr id="92" name="TextBox 91"/>
          <p:cNvSpPr txBox="1"/>
          <p:nvPr/>
        </p:nvSpPr>
        <p:spPr>
          <a:xfrm>
            <a:off x="3640851" y="1978662"/>
            <a:ext cx="1082169" cy="553998"/>
          </a:xfrm>
          <a:prstGeom prst="rect">
            <a:avLst/>
          </a:prstGeom>
          <a:noFill/>
        </p:spPr>
        <p:txBody>
          <a:bodyPr wrap="square" rtlCol="0">
            <a:spAutoFit/>
          </a:bodyPr>
          <a:lstStyle/>
          <a:p>
            <a:r>
              <a:rPr lang="en-US" sz="1500" dirty="0" smtClean="0"/>
              <a:t>Transport Layer</a:t>
            </a:r>
            <a:endParaRPr lang="en-US" sz="1500" dirty="0"/>
          </a:p>
        </p:txBody>
      </p:sp>
      <p:sp>
        <p:nvSpPr>
          <p:cNvPr id="95" name="TextBox 94"/>
          <p:cNvSpPr txBox="1"/>
          <p:nvPr/>
        </p:nvSpPr>
        <p:spPr>
          <a:xfrm>
            <a:off x="3643049" y="2880145"/>
            <a:ext cx="1082169" cy="553998"/>
          </a:xfrm>
          <a:prstGeom prst="rect">
            <a:avLst/>
          </a:prstGeom>
          <a:noFill/>
        </p:spPr>
        <p:txBody>
          <a:bodyPr wrap="square" rtlCol="0">
            <a:spAutoFit/>
          </a:bodyPr>
          <a:lstStyle/>
          <a:p>
            <a:r>
              <a:rPr lang="en-US" sz="1500" dirty="0" smtClean="0"/>
              <a:t>Internet Layer</a:t>
            </a:r>
            <a:endParaRPr lang="en-US" sz="1500" dirty="0"/>
          </a:p>
        </p:txBody>
      </p:sp>
      <p:sp>
        <p:nvSpPr>
          <p:cNvPr id="96" name="TextBox 95"/>
          <p:cNvSpPr txBox="1"/>
          <p:nvPr/>
        </p:nvSpPr>
        <p:spPr>
          <a:xfrm>
            <a:off x="3640851" y="3762768"/>
            <a:ext cx="1082169" cy="553998"/>
          </a:xfrm>
          <a:prstGeom prst="rect">
            <a:avLst/>
          </a:prstGeom>
          <a:noFill/>
        </p:spPr>
        <p:txBody>
          <a:bodyPr wrap="square" rtlCol="0">
            <a:spAutoFit/>
          </a:bodyPr>
          <a:lstStyle/>
          <a:p>
            <a:r>
              <a:rPr lang="en-US" sz="1500" dirty="0" smtClean="0"/>
              <a:t>Data Link Layer</a:t>
            </a:r>
            <a:endParaRPr lang="en-US" sz="1500" dirty="0"/>
          </a:p>
        </p:txBody>
      </p:sp>
      <p:sp>
        <p:nvSpPr>
          <p:cNvPr id="97" name="TextBox 96"/>
          <p:cNvSpPr txBox="1"/>
          <p:nvPr/>
        </p:nvSpPr>
        <p:spPr>
          <a:xfrm>
            <a:off x="3628637" y="4686324"/>
            <a:ext cx="1082169" cy="553998"/>
          </a:xfrm>
          <a:prstGeom prst="rect">
            <a:avLst/>
          </a:prstGeom>
          <a:noFill/>
        </p:spPr>
        <p:txBody>
          <a:bodyPr wrap="square" rtlCol="0">
            <a:spAutoFit/>
          </a:bodyPr>
          <a:lstStyle/>
          <a:p>
            <a:r>
              <a:rPr lang="en-US" sz="1500" dirty="0" smtClean="0"/>
              <a:t>Physical Layer</a:t>
            </a:r>
            <a:endParaRPr lang="en-US" sz="1500" dirty="0"/>
          </a:p>
        </p:txBody>
      </p:sp>
      <p:sp>
        <p:nvSpPr>
          <p:cNvPr id="103" name="TextBox 102"/>
          <p:cNvSpPr txBox="1"/>
          <p:nvPr/>
        </p:nvSpPr>
        <p:spPr>
          <a:xfrm>
            <a:off x="6632563" y="1065277"/>
            <a:ext cx="1082169" cy="553998"/>
          </a:xfrm>
          <a:prstGeom prst="rect">
            <a:avLst/>
          </a:prstGeom>
          <a:noFill/>
        </p:spPr>
        <p:txBody>
          <a:bodyPr wrap="square" rtlCol="0">
            <a:spAutoFit/>
          </a:bodyPr>
          <a:lstStyle/>
          <a:p>
            <a:r>
              <a:rPr lang="en-US" sz="1500" dirty="0" smtClean="0"/>
              <a:t>Application Layer</a:t>
            </a:r>
            <a:endParaRPr lang="en-US" sz="1500" dirty="0"/>
          </a:p>
        </p:txBody>
      </p:sp>
      <p:sp>
        <p:nvSpPr>
          <p:cNvPr id="104" name="TextBox 103"/>
          <p:cNvSpPr txBox="1"/>
          <p:nvPr/>
        </p:nvSpPr>
        <p:spPr>
          <a:xfrm>
            <a:off x="6627434" y="1978662"/>
            <a:ext cx="1082169" cy="553998"/>
          </a:xfrm>
          <a:prstGeom prst="rect">
            <a:avLst/>
          </a:prstGeom>
          <a:noFill/>
        </p:spPr>
        <p:txBody>
          <a:bodyPr wrap="square" rtlCol="0">
            <a:spAutoFit/>
          </a:bodyPr>
          <a:lstStyle/>
          <a:p>
            <a:r>
              <a:rPr lang="en-US" sz="1500" dirty="0" smtClean="0"/>
              <a:t>Transport Layer</a:t>
            </a:r>
            <a:endParaRPr lang="en-US" sz="1500" dirty="0"/>
          </a:p>
        </p:txBody>
      </p:sp>
      <p:sp>
        <p:nvSpPr>
          <p:cNvPr id="105" name="TextBox 104"/>
          <p:cNvSpPr txBox="1"/>
          <p:nvPr/>
        </p:nvSpPr>
        <p:spPr>
          <a:xfrm>
            <a:off x="6629632" y="2880145"/>
            <a:ext cx="1082169" cy="553998"/>
          </a:xfrm>
          <a:prstGeom prst="rect">
            <a:avLst/>
          </a:prstGeom>
          <a:noFill/>
        </p:spPr>
        <p:txBody>
          <a:bodyPr wrap="square" rtlCol="0">
            <a:spAutoFit/>
          </a:bodyPr>
          <a:lstStyle/>
          <a:p>
            <a:r>
              <a:rPr lang="en-US" sz="1500" dirty="0" smtClean="0"/>
              <a:t>Internet Layer</a:t>
            </a:r>
            <a:endParaRPr lang="en-US" sz="1500" dirty="0"/>
          </a:p>
        </p:txBody>
      </p:sp>
      <p:sp>
        <p:nvSpPr>
          <p:cNvPr id="106" name="TextBox 105"/>
          <p:cNvSpPr txBox="1"/>
          <p:nvPr/>
        </p:nvSpPr>
        <p:spPr>
          <a:xfrm>
            <a:off x="6627434" y="3762768"/>
            <a:ext cx="1082169" cy="553998"/>
          </a:xfrm>
          <a:prstGeom prst="rect">
            <a:avLst/>
          </a:prstGeom>
          <a:noFill/>
        </p:spPr>
        <p:txBody>
          <a:bodyPr wrap="square" rtlCol="0">
            <a:spAutoFit/>
          </a:bodyPr>
          <a:lstStyle/>
          <a:p>
            <a:r>
              <a:rPr lang="en-US" sz="1500" dirty="0" smtClean="0"/>
              <a:t>Data Link Layer</a:t>
            </a:r>
            <a:endParaRPr lang="en-US" sz="1500" dirty="0"/>
          </a:p>
        </p:txBody>
      </p:sp>
      <p:sp>
        <p:nvSpPr>
          <p:cNvPr id="107" name="TextBox 106"/>
          <p:cNvSpPr txBox="1"/>
          <p:nvPr/>
        </p:nvSpPr>
        <p:spPr>
          <a:xfrm>
            <a:off x="6627434" y="4664231"/>
            <a:ext cx="1082169" cy="553998"/>
          </a:xfrm>
          <a:prstGeom prst="rect">
            <a:avLst/>
          </a:prstGeom>
          <a:noFill/>
        </p:spPr>
        <p:txBody>
          <a:bodyPr wrap="square" rtlCol="0">
            <a:spAutoFit/>
          </a:bodyPr>
          <a:lstStyle/>
          <a:p>
            <a:r>
              <a:rPr lang="en-US" sz="1500" dirty="0" smtClean="0"/>
              <a:t>Physical Layer</a:t>
            </a:r>
            <a:endParaRPr lang="en-US" sz="1500" dirty="0"/>
          </a:p>
        </p:txBody>
      </p:sp>
      <p:sp>
        <p:nvSpPr>
          <p:cNvPr id="108" name="TextBox 107"/>
          <p:cNvSpPr txBox="1"/>
          <p:nvPr/>
        </p:nvSpPr>
        <p:spPr>
          <a:xfrm>
            <a:off x="1025961" y="455196"/>
            <a:ext cx="1597269" cy="369332"/>
          </a:xfrm>
          <a:prstGeom prst="rect">
            <a:avLst/>
          </a:prstGeom>
          <a:noFill/>
        </p:spPr>
        <p:txBody>
          <a:bodyPr wrap="square" rtlCol="0">
            <a:spAutoFit/>
          </a:bodyPr>
          <a:lstStyle/>
          <a:p>
            <a:r>
              <a:rPr lang="en-US" dirty="0" smtClean="0"/>
              <a:t>IPv6 Only Host</a:t>
            </a:r>
            <a:endParaRPr lang="en-US" dirty="0"/>
          </a:p>
        </p:txBody>
      </p:sp>
      <p:cxnSp>
        <p:nvCxnSpPr>
          <p:cNvPr id="87" name="Elbow Connector 86"/>
          <p:cNvCxnSpPr>
            <a:stCxn id="68" idx="2"/>
          </p:cNvCxnSpPr>
          <p:nvPr/>
        </p:nvCxnSpPr>
        <p:spPr>
          <a:xfrm rot="16200000" flipH="1">
            <a:off x="4545298" y="2636343"/>
            <a:ext cx="247939" cy="5855784"/>
          </a:xfrm>
          <a:prstGeom prst="bentConnector2">
            <a:avLst/>
          </a:prstGeom>
        </p:spPr>
        <p:style>
          <a:lnRef idx="3">
            <a:schemeClr val="accent1"/>
          </a:lnRef>
          <a:fillRef idx="0">
            <a:schemeClr val="accent1"/>
          </a:fillRef>
          <a:effectRef idx="2">
            <a:schemeClr val="accent1"/>
          </a:effectRef>
          <a:fontRef idx="minor">
            <a:schemeClr val="tx1"/>
          </a:fontRef>
        </p:style>
      </p:cxnSp>
      <p:cxnSp>
        <p:nvCxnSpPr>
          <p:cNvPr id="110" name="Straight Connector 109"/>
          <p:cNvCxnSpPr>
            <a:stCxn id="22" idx="2"/>
          </p:cNvCxnSpPr>
          <p:nvPr/>
        </p:nvCxnSpPr>
        <p:spPr>
          <a:xfrm>
            <a:off x="7597157" y="5440266"/>
            <a:ext cx="0" cy="247937"/>
          </a:xfrm>
          <a:prstGeom prst="line">
            <a:avLst/>
          </a:prstGeom>
        </p:spPr>
        <p:style>
          <a:lnRef idx="3">
            <a:schemeClr val="accent1"/>
          </a:lnRef>
          <a:fillRef idx="0">
            <a:schemeClr val="accent1"/>
          </a:fillRef>
          <a:effectRef idx="2">
            <a:schemeClr val="accent1"/>
          </a:effectRef>
          <a:fontRef idx="minor">
            <a:schemeClr val="tx1"/>
          </a:fontRef>
        </p:style>
      </p:cxnSp>
      <p:cxnSp>
        <p:nvCxnSpPr>
          <p:cNvPr id="114" name="Straight Arrow Connector 113"/>
          <p:cNvCxnSpPr>
            <a:stCxn id="17" idx="2"/>
          </p:cNvCxnSpPr>
          <p:nvPr/>
        </p:nvCxnSpPr>
        <p:spPr>
          <a:xfrm flipH="1">
            <a:off x="4662975" y="5446829"/>
            <a:ext cx="1" cy="1993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4"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0567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arn(inVertical)">
                                      <p:cBhvr>
                                        <p:cTn id="13" dur="500"/>
                                        <p:tgtEl>
                                          <p:spTgt spid="1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arn(inVertical)">
                                      <p:cBhvr>
                                        <p:cTn id="16" dur="500"/>
                                        <p:tgtEl>
                                          <p:spTgt spid="1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arn(inVertical)">
                                      <p:cBhvr>
                                        <p:cTn id="19" dur="500"/>
                                        <p:tgtEl>
                                          <p:spTgt spid="1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arn(inVertical)">
                                      <p:cBhvr>
                                        <p:cTn id="25" dur="500"/>
                                        <p:tgtEl>
                                          <p:spTgt spid="20"/>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arn(inVertical)">
                                      <p:cBhvr>
                                        <p:cTn id="28" dur="500"/>
                                        <p:tgtEl>
                                          <p:spTgt spid="2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arn(inVertical)">
                                      <p:cBhvr>
                                        <p:cTn id="31" dur="500"/>
                                        <p:tgtEl>
                                          <p:spTgt spid="2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arn(inVertical)">
                                      <p:cBhvr>
                                        <p:cTn id="34" dur="500"/>
                                        <p:tgtEl>
                                          <p:spTgt spid="2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arn(inVertical)">
                                      <p:cBhvr>
                                        <p:cTn id="37" dur="500"/>
                                        <p:tgtEl>
                                          <p:spTgt spid="26"/>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barn(inVertical)">
                                      <p:cBhvr>
                                        <p:cTn id="40" dur="500"/>
                                        <p:tgtEl>
                                          <p:spTgt spid="27"/>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barn(inVertical)">
                                      <p:cBhvr>
                                        <p:cTn id="43" dur="500"/>
                                        <p:tgtEl>
                                          <p:spTgt spid="33"/>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barn(inVertical)">
                                      <p:cBhvr>
                                        <p:cTn id="46" dur="500"/>
                                        <p:tgtEl>
                                          <p:spTgt spid="34"/>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barn(inVertical)">
                                      <p:cBhvr>
                                        <p:cTn id="49" dur="500"/>
                                        <p:tgtEl>
                                          <p:spTgt spid="35"/>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barn(inVertical)">
                                      <p:cBhvr>
                                        <p:cTn id="52" dur="500"/>
                                        <p:tgtEl>
                                          <p:spTgt spid="36"/>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barn(inVertical)">
                                      <p:cBhvr>
                                        <p:cTn id="55" dur="500"/>
                                        <p:tgtEl>
                                          <p:spTgt spid="37"/>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barn(inVertical)">
                                      <p:cBhvr>
                                        <p:cTn id="58" dur="500"/>
                                        <p:tgtEl>
                                          <p:spTgt spid="55"/>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barn(inVertical)">
                                      <p:cBhvr>
                                        <p:cTn id="61" dur="500"/>
                                        <p:tgtEl>
                                          <p:spTgt spid="56"/>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barn(inVertical)">
                                      <p:cBhvr>
                                        <p:cTn id="64" dur="500"/>
                                        <p:tgtEl>
                                          <p:spTgt spid="57"/>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barn(inVertical)">
                                      <p:cBhvr>
                                        <p:cTn id="67" dur="500"/>
                                        <p:tgtEl>
                                          <p:spTgt spid="58"/>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barn(inVertical)">
                                      <p:cBhvr>
                                        <p:cTn id="70" dur="500"/>
                                        <p:tgtEl>
                                          <p:spTgt spid="59"/>
                                        </p:tgtEl>
                                      </p:cBhvr>
                                    </p:animEffect>
                                  </p:childTnLst>
                                </p:cTn>
                              </p:par>
                              <p:par>
                                <p:cTn id="71" presetID="16" presetClass="entr" presetSubtype="21" fill="hold" nodeType="withEffect">
                                  <p:stCondLst>
                                    <p:cond delay="0"/>
                                  </p:stCondLst>
                                  <p:childTnLst>
                                    <p:set>
                                      <p:cBhvr>
                                        <p:cTn id="72" dur="1" fill="hold">
                                          <p:stCondLst>
                                            <p:cond delay="0"/>
                                          </p:stCondLst>
                                        </p:cTn>
                                        <p:tgtEl>
                                          <p:spTgt spid="61"/>
                                        </p:tgtEl>
                                        <p:attrNameLst>
                                          <p:attrName>style.visibility</p:attrName>
                                        </p:attrNameLst>
                                      </p:cBhvr>
                                      <p:to>
                                        <p:strVal val="visible"/>
                                      </p:to>
                                    </p:set>
                                    <p:animEffect transition="in" filter="barn(inVertical)">
                                      <p:cBhvr>
                                        <p:cTn id="73" dur="500"/>
                                        <p:tgtEl>
                                          <p:spTgt spid="61"/>
                                        </p:tgtEl>
                                      </p:cBhvr>
                                    </p:animEffect>
                                  </p:childTnLst>
                                </p:cTn>
                              </p:par>
                              <p:par>
                                <p:cTn id="74" presetID="16" presetClass="entr" presetSubtype="21" fill="hold" nodeType="withEffect">
                                  <p:stCondLst>
                                    <p:cond delay="0"/>
                                  </p:stCondLst>
                                  <p:childTnLst>
                                    <p:set>
                                      <p:cBhvr>
                                        <p:cTn id="75" dur="1" fill="hold">
                                          <p:stCondLst>
                                            <p:cond delay="0"/>
                                          </p:stCondLst>
                                        </p:cTn>
                                        <p:tgtEl>
                                          <p:spTgt spid="63"/>
                                        </p:tgtEl>
                                        <p:attrNameLst>
                                          <p:attrName>style.visibility</p:attrName>
                                        </p:attrNameLst>
                                      </p:cBhvr>
                                      <p:to>
                                        <p:strVal val="visible"/>
                                      </p:to>
                                    </p:set>
                                    <p:animEffect transition="in" filter="barn(inVertical)">
                                      <p:cBhvr>
                                        <p:cTn id="76" dur="500"/>
                                        <p:tgtEl>
                                          <p:spTgt spid="63"/>
                                        </p:tgtEl>
                                      </p:cBhvr>
                                    </p:animEffect>
                                  </p:childTnLst>
                                </p:cTn>
                              </p:par>
                              <p:par>
                                <p:cTn id="77" presetID="16" presetClass="entr" presetSubtype="21" fill="hold" nodeType="with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barn(inVertical)">
                                      <p:cBhvr>
                                        <p:cTn id="79" dur="500"/>
                                        <p:tgtEl>
                                          <p:spTgt spid="64"/>
                                        </p:tgtEl>
                                      </p:cBhvr>
                                    </p:animEffect>
                                  </p:childTnLst>
                                </p:cTn>
                              </p:par>
                              <p:par>
                                <p:cTn id="80" presetID="16" presetClass="entr" presetSubtype="21" fill="hold" nodeType="with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barn(inVertical)">
                                      <p:cBhvr>
                                        <p:cTn id="82" dur="500"/>
                                        <p:tgtEl>
                                          <p:spTgt spid="65"/>
                                        </p:tgtEl>
                                      </p:cBhvr>
                                    </p:animEffect>
                                  </p:childTnLst>
                                </p:cTn>
                              </p:par>
                              <p:par>
                                <p:cTn id="83" presetID="16" presetClass="entr" presetSubtype="21" fill="hold" nodeType="withEffect">
                                  <p:stCondLst>
                                    <p:cond delay="0"/>
                                  </p:stCondLst>
                                  <p:childTnLst>
                                    <p:set>
                                      <p:cBhvr>
                                        <p:cTn id="84" dur="1" fill="hold">
                                          <p:stCondLst>
                                            <p:cond delay="0"/>
                                          </p:stCondLst>
                                        </p:cTn>
                                        <p:tgtEl>
                                          <p:spTgt spid="85"/>
                                        </p:tgtEl>
                                        <p:attrNameLst>
                                          <p:attrName>style.visibility</p:attrName>
                                        </p:attrNameLst>
                                      </p:cBhvr>
                                      <p:to>
                                        <p:strVal val="visible"/>
                                      </p:to>
                                    </p:set>
                                    <p:animEffect transition="in" filter="barn(inVertical)">
                                      <p:cBhvr>
                                        <p:cTn id="85" dur="500"/>
                                        <p:tgtEl>
                                          <p:spTgt spid="85"/>
                                        </p:tgtEl>
                                      </p:cBhvr>
                                    </p:animEffect>
                                  </p:childTnLst>
                                </p:cTn>
                              </p:par>
                              <p:par>
                                <p:cTn id="86" presetID="16" presetClass="entr" presetSubtype="21" fill="hold" nodeType="withEffect">
                                  <p:stCondLst>
                                    <p:cond delay="0"/>
                                  </p:stCondLst>
                                  <p:childTnLst>
                                    <p:set>
                                      <p:cBhvr>
                                        <p:cTn id="87" dur="1" fill="hold">
                                          <p:stCondLst>
                                            <p:cond delay="0"/>
                                          </p:stCondLst>
                                        </p:cTn>
                                        <p:tgtEl>
                                          <p:spTgt spid="89"/>
                                        </p:tgtEl>
                                        <p:attrNameLst>
                                          <p:attrName>style.visibility</p:attrName>
                                        </p:attrNameLst>
                                      </p:cBhvr>
                                      <p:to>
                                        <p:strVal val="visible"/>
                                      </p:to>
                                    </p:set>
                                    <p:animEffect transition="in" filter="barn(inVertical)">
                                      <p:cBhvr>
                                        <p:cTn id="88" dur="500"/>
                                        <p:tgtEl>
                                          <p:spTgt spid="89"/>
                                        </p:tgtEl>
                                      </p:cBhvr>
                                    </p:animEffect>
                                  </p:childTnLst>
                                </p:cTn>
                              </p:par>
                              <p:par>
                                <p:cTn id="89" presetID="16" presetClass="entr" presetSubtype="21" fill="hold" nodeType="withEffect">
                                  <p:stCondLst>
                                    <p:cond delay="0"/>
                                  </p:stCondLst>
                                  <p:childTnLst>
                                    <p:set>
                                      <p:cBhvr>
                                        <p:cTn id="90" dur="1" fill="hold">
                                          <p:stCondLst>
                                            <p:cond delay="0"/>
                                          </p:stCondLst>
                                        </p:cTn>
                                        <p:tgtEl>
                                          <p:spTgt spid="91"/>
                                        </p:tgtEl>
                                        <p:attrNameLst>
                                          <p:attrName>style.visibility</p:attrName>
                                        </p:attrNameLst>
                                      </p:cBhvr>
                                      <p:to>
                                        <p:strVal val="visible"/>
                                      </p:to>
                                    </p:set>
                                    <p:animEffect transition="in" filter="barn(inVertical)">
                                      <p:cBhvr>
                                        <p:cTn id="91" dur="500"/>
                                        <p:tgtEl>
                                          <p:spTgt spid="91"/>
                                        </p:tgtEl>
                                      </p:cBhvr>
                                    </p:animEffect>
                                  </p:childTnLst>
                                </p:cTn>
                              </p:par>
                              <p:par>
                                <p:cTn id="92" presetID="16" presetClass="entr" presetSubtype="21" fill="hold" nodeType="withEffect">
                                  <p:stCondLst>
                                    <p:cond delay="0"/>
                                  </p:stCondLst>
                                  <p:childTnLst>
                                    <p:set>
                                      <p:cBhvr>
                                        <p:cTn id="93" dur="1" fill="hold">
                                          <p:stCondLst>
                                            <p:cond delay="0"/>
                                          </p:stCondLst>
                                        </p:cTn>
                                        <p:tgtEl>
                                          <p:spTgt spid="93"/>
                                        </p:tgtEl>
                                        <p:attrNameLst>
                                          <p:attrName>style.visibility</p:attrName>
                                        </p:attrNameLst>
                                      </p:cBhvr>
                                      <p:to>
                                        <p:strVal val="visible"/>
                                      </p:to>
                                    </p:set>
                                    <p:animEffect transition="in" filter="barn(inVertical)">
                                      <p:cBhvr>
                                        <p:cTn id="94" dur="500"/>
                                        <p:tgtEl>
                                          <p:spTgt spid="93"/>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barn(inVertical)">
                                      <p:cBhvr>
                                        <p:cTn id="97" dur="500"/>
                                        <p:tgtEl>
                                          <p:spTgt spid="94"/>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62"/>
                                        </p:tgtEl>
                                        <p:attrNameLst>
                                          <p:attrName>style.visibility</p:attrName>
                                        </p:attrNameLst>
                                      </p:cBhvr>
                                      <p:to>
                                        <p:strVal val="visible"/>
                                      </p:to>
                                    </p:set>
                                    <p:animEffect transition="in" filter="barn(inVertical)">
                                      <p:cBhvr>
                                        <p:cTn id="100" dur="500"/>
                                        <p:tgtEl>
                                          <p:spTgt spid="62"/>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66"/>
                                        </p:tgtEl>
                                        <p:attrNameLst>
                                          <p:attrName>style.visibility</p:attrName>
                                        </p:attrNameLst>
                                      </p:cBhvr>
                                      <p:to>
                                        <p:strVal val="visible"/>
                                      </p:to>
                                    </p:set>
                                    <p:animEffect transition="in" filter="barn(inVertical)">
                                      <p:cBhvr>
                                        <p:cTn id="103" dur="500"/>
                                        <p:tgtEl>
                                          <p:spTgt spid="66"/>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67"/>
                                        </p:tgtEl>
                                        <p:attrNameLst>
                                          <p:attrName>style.visibility</p:attrName>
                                        </p:attrNameLst>
                                      </p:cBhvr>
                                      <p:to>
                                        <p:strVal val="visible"/>
                                      </p:to>
                                    </p:set>
                                    <p:animEffect transition="in" filter="barn(inVertical)">
                                      <p:cBhvr>
                                        <p:cTn id="106" dur="500"/>
                                        <p:tgtEl>
                                          <p:spTgt spid="67"/>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animEffect transition="in" filter="barn(inVertical)">
                                      <p:cBhvr>
                                        <p:cTn id="109" dur="500"/>
                                        <p:tgtEl>
                                          <p:spTgt spid="68"/>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69"/>
                                        </p:tgtEl>
                                        <p:attrNameLst>
                                          <p:attrName>style.visibility</p:attrName>
                                        </p:attrNameLst>
                                      </p:cBhvr>
                                      <p:to>
                                        <p:strVal val="visible"/>
                                      </p:to>
                                    </p:set>
                                    <p:animEffect transition="in" filter="barn(inVertical)">
                                      <p:cBhvr>
                                        <p:cTn id="112" dur="500"/>
                                        <p:tgtEl>
                                          <p:spTgt spid="69"/>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70"/>
                                        </p:tgtEl>
                                        <p:attrNameLst>
                                          <p:attrName>style.visibility</p:attrName>
                                        </p:attrNameLst>
                                      </p:cBhvr>
                                      <p:to>
                                        <p:strVal val="visible"/>
                                      </p:to>
                                    </p:set>
                                    <p:animEffect transition="in" filter="barn(inVertical)">
                                      <p:cBhvr>
                                        <p:cTn id="115" dur="500"/>
                                        <p:tgtEl>
                                          <p:spTgt spid="70"/>
                                        </p:tgtEl>
                                      </p:cBhvr>
                                    </p:animEffect>
                                  </p:childTnLst>
                                </p:cTn>
                              </p:par>
                              <p:par>
                                <p:cTn id="116" presetID="16" presetClass="entr" presetSubtype="21" fill="hold" grpId="0" nodeType="withEffect">
                                  <p:stCondLst>
                                    <p:cond delay="0"/>
                                  </p:stCondLst>
                                  <p:childTnLst>
                                    <p:set>
                                      <p:cBhvr>
                                        <p:cTn id="117" dur="1" fill="hold">
                                          <p:stCondLst>
                                            <p:cond delay="0"/>
                                          </p:stCondLst>
                                        </p:cTn>
                                        <p:tgtEl>
                                          <p:spTgt spid="71"/>
                                        </p:tgtEl>
                                        <p:attrNameLst>
                                          <p:attrName>style.visibility</p:attrName>
                                        </p:attrNameLst>
                                      </p:cBhvr>
                                      <p:to>
                                        <p:strVal val="visible"/>
                                      </p:to>
                                    </p:set>
                                    <p:animEffect transition="in" filter="barn(inVertical)">
                                      <p:cBhvr>
                                        <p:cTn id="118" dur="500"/>
                                        <p:tgtEl>
                                          <p:spTgt spid="71"/>
                                        </p:tgtEl>
                                      </p:cBhvr>
                                    </p:animEffect>
                                  </p:childTnLst>
                                </p:cTn>
                              </p:par>
                              <p:par>
                                <p:cTn id="119" presetID="16" presetClass="entr" presetSubtype="21" fill="hold" grpId="0" nodeType="withEffect">
                                  <p:stCondLst>
                                    <p:cond delay="0"/>
                                  </p:stCondLst>
                                  <p:childTnLst>
                                    <p:set>
                                      <p:cBhvr>
                                        <p:cTn id="120" dur="1" fill="hold">
                                          <p:stCondLst>
                                            <p:cond delay="0"/>
                                          </p:stCondLst>
                                        </p:cTn>
                                        <p:tgtEl>
                                          <p:spTgt spid="72"/>
                                        </p:tgtEl>
                                        <p:attrNameLst>
                                          <p:attrName>style.visibility</p:attrName>
                                        </p:attrNameLst>
                                      </p:cBhvr>
                                      <p:to>
                                        <p:strVal val="visible"/>
                                      </p:to>
                                    </p:set>
                                    <p:animEffect transition="in" filter="barn(inVertical)">
                                      <p:cBhvr>
                                        <p:cTn id="121" dur="500"/>
                                        <p:tgtEl>
                                          <p:spTgt spid="72"/>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73"/>
                                        </p:tgtEl>
                                        <p:attrNameLst>
                                          <p:attrName>style.visibility</p:attrName>
                                        </p:attrNameLst>
                                      </p:cBhvr>
                                      <p:to>
                                        <p:strVal val="visible"/>
                                      </p:to>
                                    </p:set>
                                    <p:animEffect transition="in" filter="barn(inVertical)">
                                      <p:cBhvr>
                                        <p:cTn id="124" dur="500"/>
                                        <p:tgtEl>
                                          <p:spTgt spid="73"/>
                                        </p:tgtEl>
                                      </p:cBhvr>
                                    </p:animEffect>
                                  </p:childTnLst>
                                </p:cTn>
                              </p:par>
                              <p:par>
                                <p:cTn id="125" presetID="16" presetClass="entr" presetSubtype="21" fill="hold" grpId="0" nodeType="withEffect">
                                  <p:stCondLst>
                                    <p:cond delay="0"/>
                                  </p:stCondLst>
                                  <p:childTnLst>
                                    <p:set>
                                      <p:cBhvr>
                                        <p:cTn id="126" dur="1" fill="hold">
                                          <p:stCondLst>
                                            <p:cond delay="0"/>
                                          </p:stCondLst>
                                        </p:cTn>
                                        <p:tgtEl>
                                          <p:spTgt spid="74"/>
                                        </p:tgtEl>
                                        <p:attrNameLst>
                                          <p:attrName>style.visibility</p:attrName>
                                        </p:attrNameLst>
                                      </p:cBhvr>
                                      <p:to>
                                        <p:strVal val="visible"/>
                                      </p:to>
                                    </p:set>
                                    <p:animEffect transition="in" filter="barn(inVertical)">
                                      <p:cBhvr>
                                        <p:cTn id="127" dur="500"/>
                                        <p:tgtEl>
                                          <p:spTgt spid="74"/>
                                        </p:tgtEl>
                                      </p:cBhvr>
                                    </p:animEffect>
                                  </p:childTnLst>
                                </p:cTn>
                              </p:par>
                              <p:par>
                                <p:cTn id="128" presetID="16" presetClass="entr" presetSubtype="21" fill="hold" grpId="0" nodeType="withEffect">
                                  <p:stCondLst>
                                    <p:cond delay="0"/>
                                  </p:stCondLst>
                                  <p:childTnLst>
                                    <p:set>
                                      <p:cBhvr>
                                        <p:cTn id="129" dur="1" fill="hold">
                                          <p:stCondLst>
                                            <p:cond delay="0"/>
                                          </p:stCondLst>
                                        </p:cTn>
                                        <p:tgtEl>
                                          <p:spTgt spid="75"/>
                                        </p:tgtEl>
                                        <p:attrNameLst>
                                          <p:attrName>style.visibility</p:attrName>
                                        </p:attrNameLst>
                                      </p:cBhvr>
                                      <p:to>
                                        <p:strVal val="visible"/>
                                      </p:to>
                                    </p:set>
                                    <p:animEffect transition="in" filter="barn(inVertical)">
                                      <p:cBhvr>
                                        <p:cTn id="130" dur="500"/>
                                        <p:tgtEl>
                                          <p:spTgt spid="75"/>
                                        </p:tgtEl>
                                      </p:cBhvr>
                                    </p:animEffect>
                                  </p:childTnLst>
                                </p:cTn>
                              </p:par>
                              <p:par>
                                <p:cTn id="131" presetID="16" presetClass="entr" presetSubtype="21" fill="hold" grpId="0" nodeType="withEffect">
                                  <p:stCondLst>
                                    <p:cond delay="0"/>
                                  </p:stCondLst>
                                  <p:childTnLst>
                                    <p:set>
                                      <p:cBhvr>
                                        <p:cTn id="132" dur="1" fill="hold">
                                          <p:stCondLst>
                                            <p:cond delay="0"/>
                                          </p:stCondLst>
                                        </p:cTn>
                                        <p:tgtEl>
                                          <p:spTgt spid="76"/>
                                        </p:tgtEl>
                                        <p:attrNameLst>
                                          <p:attrName>style.visibility</p:attrName>
                                        </p:attrNameLst>
                                      </p:cBhvr>
                                      <p:to>
                                        <p:strVal val="visible"/>
                                      </p:to>
                                    </p:set>
                                    <p:animEffect transition="in" filter="barn(inVertical)">
                                      <p:cBhvr>
                                        <p:cTn id="133" dur="500"/>
                                        <p:tgtEl>
                                          <p:spTgt spid="76"/>
                                        </p:tgtEl>
                                      </p:cBhvr>
                                    </p:animEffect>
                                  </p:childTnLst>
                                </p:cTn>
                              </p:par>
                              <p:par>
                                <p:cTn id="134" presetID="16" presetClass="entr" presetSubtype="21" fill="hold" grpId="0" nodeType="withEffect">
                                  <p:stCondLst>
                                    <p:cond delay="0"/>
                                  </p:stCondLst>
                                  <p:childTnLst>
                                    <p:set>
                                      <p:cBhvr>
                                        <p:cTn id="135" dur="1" fill="hold">
                                          <p:stCondLst>
                                            <p:cond delay="0"/>
                                          </p:stCondLst>
                                        </p:cTn>
                                        <p:tgtEl>
                                          <p:spTgt spid="77"/>
                                        </p:tgtEl>
                                        <p:attrNameLst>
                                          <p:attrName>style.visibility</p:attrName>
                                        </p:attrNameLst>
                                      </p:cBhvr>
                                      <p:to>
                                        <p:strVal val="visible"/>
                                      </p:to>
                                    </p:set>
                                    <p:animEffect transition="in" filter="barn(inVertical)">
                                      <p:cBhvr>
                                        <p:cTn id="136" dur="500"/>
                                        <p:tgtEl>
                                          <p:spTgt spid="77"/>
                                        </p:tgtEl>
                                      </p:cBhvr>
                                    </p:animEffect>
                                  </p:childTnLst>
                                </p:cTn>
                              </p:par>
                              <p:par>
                                <p:cTn id="137" presetID="16" presetClass="entr" presetSubtype="21"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Effect transition="in" filter="barn(inVertical)">
                                      <p:cBhvr>
                                        <p:cTn id="139" dur="500"/>
                                        <p:tgtEl>
                                          <p:spTgt spid="78"/>
                                        </p:tgtEl>
                                      </p:cBhvr>
                                    </p:animEffect>
                                  </p:childTnLst>
                                </p:cTn>
                              </p:par>
                              <p:par>
                                <p:cTn id="140" presetID="16" presetClass="entr" presetSubtype="21" fill="hold" grpId="0" nodeType="withEffect">
                                  <p:stCondLst>
                                    <p:cond delay="0"/>
                                  </p:stCondLst>
                                  <p:childTnLst>
                                    <p:set>
                                      <p:cBhvr>
                                        <p:cTn id="141" dur="1" fill="hold">
                                          <p:stCondLst>
                                            <p:cond delay="0"/>
                                          </p:stCondLst>
                                        </p:cTn>
                                        <p:tgtEl>
                                          <p:spTgt spid="79"/>
                                        </p:tgtEl>
                                        <p:attrNameLst>
                                          <p:attrName>style.visibility</p:attrName>
                                        </p:attrNameLst>
                                      </p:cBhvr>
                                      <p:to>
                                        <p:strVal val="visible"/>
                                      </p:to>
                                    </p:set>
                                    <p:animEffect transition="in" filter="barn(inVertical)">
                                      <p:cBhvr>
                                        <p:cTn id="142" dur="500"/>
                                        <p:tgtEl>
                                          <p:spTgt spid="79"/>
                                        </p:tgtEl>
                                      </p:cBhvr>
                                    </p:animEffect>
                                  </p:childTnLst>
                                </p:cTn>
                              </p:par>
                              <p:par>
                                <p:cTn id="143" presetID="16" presetClass="entr" presetSubtype="21" fill="hold" nodeType="withEffect">
                                  <p:stCondLst>
                                    <p:cond delay="0"/>
                                  </p:stCondLst>
                                  <p:childTnLst>
                                    <p:set>
                                      <p:cBhvr>
                                        <p:cTn id="144" dur="1" fill="hold">
                                          <p:stCondLst>
                                            <p:cond delay="0"/>
                                          </p:stCondLst>
                                        </p:cTn>
                                        <p:tgtEl>
                                          <p:spTgt spid="80"/>
                                        </p:tgtEl>
                                        <p:attrNameLst>
                                          <p:attrName>style.visibility</p:attrName>
                                        </p:attrNameLst>
                                      </p:cBhvr>
                                      <p:to>
                                        <p:strVal val="visible"/>
                                      </p:to>
                                    </p:set>
                                    <p:animEffect transition="in" filter="barn(inVertical)">
                                      <p:cBhvr>
                                        <p:cTn id="145" dur="500"/>
                                        <p:tgtEl>
                                          <p:spTgt spid="80"/>
                                        </p:tgtEl>
                                      </p:cBhvr>
                                    </p:animEffect>
                                  </p:childTnLst>
                                </p:cTn>
                              </p:par>
                              <p:par>
                                <p:cTn id="146" presetID="16" presetClass="entr" presetSubtype="21" fill="hold" nodeType="withEffect">
                                  <p:stCondLst>
                                    <p:cond delay="0"/>
                                  </p:stCondLst>
                                  <p:childTnLst>
                                    <p:set>
                                      <p:cBhvr>
                                        <p:cTn id="147" dur="1" fill="hold">
                                          <p:stCondLst>
                                            <p:cond delay="0"/>
                                          </p:stCondLst>
                                        </p:cTn>
                                        <p:tgtEl>
                                          <p:spTgt spid="81"/>
                                        </p:tgtEl>
                                        <p:attrNameLst>
                                          <p:attrName>style.visibility</p:attrName>
                                        </p:attrNameLst>
                                      </p:cBhvr>
                                      <p:to>
                                        <p:strVal val="visible"/>
                                      </p:to>
                                    </p:set>
                                    <p:animEffect transition="in" filter="barn(inVertical)">
                                      <p:cBhvr>
                                        <p:cTn id="148" dur="500"/>
                                        <p:tgtEl>
                                          <p:spTgt spid="81"/>
                                        </p:tgtEl>
                                      </p:cBhvr>
                                    </p:animEffect>
                                  </p:childTnLst>
                                </p:cTn>
                              </p:par>
                              <p:par>
                                <p:cTn id="149" presetID="16" presetClass="entr" presetSubtype="21" fill="hold" nodeType="withEffect">
                                  <p:stCondLst>
                                    <p:cond delay="0"/>
                                  </p:stCondLst>
                                  <p:childTnLst>
                                    <p:set>
                                      <p:cBhvr>
                                        <p:cTn id="150" dur="1" fill="hold">
                                          <p:stCondLst>
                                            <p:cond delay="0"/>
                                          </p:stCondLst>
                                        </p:cTn>
                                        <p:tgtEl>
                                          <p:spTgt spid="82"/>
                                        </p:tgtEl>
                                        <p:attrNameLst>
                                          <p:attrName>style.visibility</p:attrName>
                                        </p:attrNameLst>
                                      </p:cBhvr>
                                      <p:to>
                                        <p:strVal val="visible"/>
                                      </p:to>
                                    </p:set>
                                    <p:animEffect transition="in" filter="barn(inVertical)">
                                      <p:cBhvr>
                                        <p:cTn id="151" dur="500"/>
                                        <p:tgtEl>
                                          <p:spTgt spid="82"/>
                                        </p:tgtEl>
                                      </p:cBhvr>
                                    </p:animEffect>
                                  </p:childTnLst>
                                </p:cTn>
                              </p:par>
                              <p:par>
                                <p:cTn id="152" presetID="16" presetClass="entr" presetSubtype="21" fill="hold" nodeType="withEffect">
                                  <p:stCondLst>
                                    <p:cond delay="0"/>
                                  </p:stCondLst>
                                  <p:childTnLst>
                                    <p:set>
                                      <p:cBhvr>
                                        <p:cTn id="153" dur="1" fill="hold">
                                          <p:stCondLst>
                                            <p:cond delay="0"/>
                                          </p:stCondLst>
                                        </p:cTn>
                                        <p:tgtEl>
                                          <p:spTgt spid="83"/>
                                        </p:tgtEl>
                                        <p:attrNameLst>
                                          <p:attrName>style.visibility</p:attrName>
                                        </p:attrNameLst>
                                      </p:cBhvr>
                                      <p:to>
                                        <p:strVal val="visible"/>
                                      </p:to>
                                    </p:set>
                                    <p:animEffect transition="in" filter="barn(inVertical)">
                                      <p:cBhvr>
                                        <p:cTn id="154" dur="500"/>
                                        <p:tgtEl>
                                          <p:spTgt spid="83"/>
                                        </p:tgtEl>
                                      </p:cBhvr>
                                    </p:animEffect>
                                  </p:childTnLst>
                                </p:cTn>
                              </p:par>
                              <p:par>
                                <p:cTn id="155" presetID="16" presetClass="entr" presetSubtype="21" fill="hold" grpId="0" nodeType="withEffect">
                                  <p:stCondLst>
                                    <p:cond delay="0"/>
                                  </p:stCondLst>
                                  <p:childTnLst>
                                    <p:set>
                                      <p:cBhvr>
                                        <p:cTn id="156" dur="1" fill="hold">
                                          <p:stCondLst>
                                            <p:cond delay="0"/>
                                          </p:stCondLst>
                                        </p:cTn>
                                        <p:tgtEl>
                                          <p:spTgt spid="90"/>
                                        </p:tgtEl>
                                        <p:attrNameLst>
                                          <p:attrName>style.visibility</p:attrName>
                                        </p:attrNameLst>
                                      </p:cBhvr>
                                      <p:to>
                                        <p:strVal val="visible"/>
                                      </p:to>
                                    </p:set>
                                    <p:animEffect transition="in" filter="barn(inVertical)">
                                      <p:cBhvr>
                                        <p:cTn id="157" dur="500"/>
                                        <p:tgtEl>
                                          <p:spTgt spid="90"/>
                                        </p:tgtEl>
                                      </p:cBhvr>
                                    </p:animEffect>
                                  </p:childTnLst>
                                </p:cTn>
                              </p:par>
                              <p:par>
                                <p:cTn id="158" presetID="16" presetClass="entr" presetSubtype="21" fill="hold" grpId="0" nodeType="withEffect">
                                  <p:stCondLst>
                                    <p:cond delay="0"/>
                                  </p:stCondLst>
                                  <p:childTnLst>
                                    <p:set>
                                      <p:cBhvr>
                                        <p:cTn id="159" dur="1" fill="hold">
                                          <p:stCondLst>
                                            <p:cond delay="0"/>
                                          </p:stCondLst>
                                        </p:cTn>
                                        <p:tgtEl>
                                          <p:spTgt spid="92"/>
                                        </p:tgtEl>
                                        <p:attrNameLst>
                                          <p:attrName>style.visibility</p:attrName>
                                        </p:attrNameLst>
                                      </p:cBhvr>
                                      <p:to>
                                        <p:strVal val="visible"/>
                                      </p:to>
                                    </p:set>
                                    <p:animEffect transition="in" filter="barn(inVertical)">
                                      <p:cBhvr>
                                        <p:cTn id="160" dur="500"/>
                                        <p:tgtEl>
                                          <p:spTgt spid="92"/>
                                        </p:tgtEl>
                                      </p:cBhvr>
                                    </p:animEffect>
                                  </p:childTnLst>
                                </p:cTn>
                              </p:par>
                              <p:par>
                                <p:cTn id="161" presetID="16" presetClass="entr" presetSubtype="21" fill="hold" grpId="0" nodeType="withEffect">
                                  <p:stCondLst>
                                    <p:cond delay="0"/>
                                  </p:stCondLst>
                                  <p:childTnLst>
                                    <p:set>
                                      <p:cBhvr>
                                        <p:cTn id="162" dur="1" fill="hold">
                                          <p:stCondLst>
                                            <p:cond delay="0"/>
                                          </p:stCondLst>
                                        </p:cTn>
                                        <p:tgtEl>
                                          <p:spTgt spid="95"/>
                                        </p:tgtEl>
                                        <p:attrNameLst>
                                          <p:attrName>style.visibility</p:attrName>
                                        </p:attrNameLst>
                                      </p:cBhvr>
                                      <p:to>
                                        <p:strVal val="visible"/>
                                      </p:to>
                                    </p:set>
                                    <p:animEffect transition="in" filter="barn(inVertical)">
                                      <p:cBhvr>
                                        <p:cTn id="163" dur="500"/>
                                        <p:tgtEl>
                                          <p:spTgt spid="95"/>
                                        </p:tgtEl>
                                      </p:cBhvr>
                                    </p:animEffect>
                                  </p:childTnLst>
                                </p:cTn>
                              </p:par>
                              <p:par>
                                <p:cTn id="164" presetID="16" presetClass="entr" presetSubtype="21" fill="hold" grpId="0" nodeType="withEffect">
                                  <p:stCondLst>
                                    <p:cond delay="0"/>
                                  </p:stCondLst>
                                  <p:childTnLst>
                                    <p:set>
                                      <p:cBhvr>
                                        <p:cTn id="165" dur="1" fill="hold">
                                          <p:stCondLst>
                                            <p:cond delay="0"/>
                                          </p:stCondLst>
                                        </p:cTn>
                                        <p:tgtEl>
                                          <p:spTgt spid="96"/>
                                        </p:tgtEl>
                                        <p:attrNameLst>
                                          <p:attrName>style.visibility</p:attrName>
                                        </p:attrNameLst>
                                      </p:cBhvr>
                                      <p:to>
                                        <p:strVal val="visible"/>
                                      </p:to>
                                    </p:set>
                                    <p:animEffect transition="in" filter="barn(inVertical)">
                                      <p:cBhvr>
                                        <p:cTn id="166" dur="500"/>
                                        <p:tgtEl>
                                          <p:spTgt spid="96"/>
                                        </p:tgtEl>
                                      </p:cBhvr>
                                    </p:animEffect>
                                  </p:childTnLst>
                                </p:cTn>
                              </p:par>
                              <p:par>
                                <p:cTn id="167" presetID="16" presetClass="entr" presetSubtype="21" fill="hold" grpId="0" nodeType="withEffect">
                                  <p:stCondLst>
                                    <p:cond delay="0"/>
                                  </p:stCondLst>
                                  <p:childTnLst>
                                    <p:set>
                                      <p:cBhvr>
                                        <p:cTn id="168" dur="1" fill="hold">
                                          <p:stCondLst>
                                            <p:cond delay="0"/>
                                          </p:stCondLst>
                                        </p:cTn>
                                        <p:tgtEl>
                                          <p:spTgt spid="97"/>
                                        </p:tgtEl>
                                        <p:attrNameLst>
                                          <p:attrName>style.visibility</p:attrName>
                                        </p:attrNameLst>
                                      </p:cBhvr>
                                      <p:to>
                                        <p:strVal val="visible"/>
                                      </p:to>
                                    </p:set>
                                    <p:animEffect transition="in" filter="barn(inVertical)">
                                      <p:cBhvr>
                                        <p:cTn id="169" dur="500"/>
                                        <p:tgtEl>
                                          <p:spTgt spid="97"/>
                                        </p:tgtEl>
                                      </p:cBhvr>
                                    </p:animEffect>
                                  </p:childTnLst>
                                </p:cTn>
                              </p:par>
                              <p:par>
                                <p:cTn id="170" presetID="16" presetClass="entr" presetSubtype="21" fill="hold" grpId="0" nodeType="withEffect">
                                  <p:stCondLst>
                                    <p:cond delay="0"/>
                                  </p:stCondLst>
                                  <p:childTnLst>
                                    <p:set>
                                      <p:cBhvr>
                                        <p:cTn id="171" dur="1" fill="hold">
                                          <p:stCondLst>
                                            <p:cond delay="0"/>
                                          </p:stCondLst>
                                        </p:cTn>
                                        <p:tgtEl>
                                          <p:spTgt spid="103"/>
                                        </p:tgtEl>
                                        <p:attrNameLst>
                                          <p:attrName>style.visibility</p:attrName>
                                        </p:attrNameLst>
                                      </p:cBhvr>
                                      <p:to>
                                        <p:strVal val="visible"/>
                                      </p:to>
                                    </p:set>
                                    <p:animEffect transition="in" filter="barn(inVertical)">
                                      <p:cBhvr>
                                        <p:cTn id="172" dur="500"/>
                                        <p:tgtEl>
                                          <p:spTgt spid="103"/>
                                        </p:tgtEl>
                                      </p:cBhvr>
                                    </p:animEffect>
                                  </p:childTnLst>
                                </p:cTn>
                              </p:par>
                              <p:par>
                                <p:cTn id="173" presetID="16" presetClass="entr" presetSubtype="21" fill="hold" grpId="0" nodeType="withEffect">
                                  <p:stCondLst>
                                    <p:cond delay="0"/>
                                  </p:stCondLst>
                                  <p:childTnLst>
                                    <p:set>
                                      <p:cBhvr>
                                        <p:cTn id="174" dur="1" fill="hold">
                                          <p:stCondLst>
                                            <p:cond delay="0"/>
                                          </p:stCondLst>
                                        </p:cTn>
                                        <p:tgtEl>
                                          <p:spTgt spid="104"/>
                                        </p:tgtEl>
                                        <p:attrNameLst>
                                          <p:attrName>style.visibility</p:attrName>
                                        </p:attrNameLst>
                                      </p:cBhvr>
                                      <p:to>
                                        <p:strVal val="visible"/>
                                      </p:to>
                                    </p:set>
                                    <p:animEffect transition="in" filter="barn(inVertical)">
                                      <p:cBhvr>
                                        <p:cTn id="175" dur="500"/>
                                        <p:tgtEl>
                                          <p:spTgt spid="104"/>
                                        </p:tgtEl>
                                      </p:cBhvr>
                                    </p:animEffect>
                                  </p:childTnLst>
                                </p:cTn>
                              </p:par>
                              <p:par>
                                <p:cTn id="176" presetID="16" presetClass="entr" presetSubtype="21" fill="hold" grpId="0" nodeType="withEffect">
                                  <p:stCondLst>
                                    <p:cond delay="0"/>
                                  </p:stCondLst>
                                  <p:childTnLst>
                                    <p:set>
                                      <p:cBhvr>
                                        <p:cTn id="177" dur="1" fill="hold">
                                          <p:stCondLst>
                                            <p:cond delay="0"/>
                                          </p:stCondLst>
                                        </p:cTn>
                                        <p:tgtEl>
                                          <p:spTgt spid="105"/>
                                        </p:tgtEl>
                                        <p:attrNameLst>
                                          <p:attrName>style.visibility</p:attrName>
                                        </p:attrNameLst>
                                      </p:cBhvr>
                                      <p:to>
                                        <p:strVal val="visible"/>
                                      </p:to>
                                    </p:set>
                                    <p:animEffect transition="in" filter="barn(inVertical)">
                                      <p:cBhvr>
                                        <p:cTn id="178" dur="500"/>
                                        <p:tgtEl>
                                          <p:spTgt spid="105"/>
                                        </p:tgtEl>
                                      </p:cBhvr>
                                    </p:animEffect>
                                  </p:childTnLst>
                                </p:cTn>
                              </p:par>
                              <p:par>
                                <p:cTn id="179" presetID="16" presetClass="entr" presetSubtype="21" fill="hold" grpId="0" nodeType="withEffect">
                                  <p:stCondLst>
                                    <p:cond delay="0"/>
                                  </p:stCondLst>
                                  <p:childTnLst>
                                    <p:set>
                                      <p:cBhvr>
                                        <p:cTn id="180" dur="1" fill="hold">
                                          <p:stCondLst>
                                            <p:cond delay="0"/>
                                          </p:stCondLst>
                                        </p:cTn>
                                        <p:tgtEl>
                                          <p:spTgt spid="106"/>
                                        </p:tgtEl>
                                        <p:attrNameLst>
                                          <p:attrName>style.visibility</p:attrName>
                                        </p:attrNameLst>
                                      </p:cBhvr>
                                      <p:to>
                                        <p:strVal val="visible"/>
                                      </p:to>
                                    </p:set>
                                    <p:animEffect transition="in" filter="barn(inVertical)">
                                      <p:cBhvr>
                                        <p:cTn id="181" dur="500"/>
                                        <p:tgtEl>
                                          <p:spTgt spid="106"/>
                                        </p:tgtEl>
                                      </p:cBhvr>
                                    </p:animEffect>
                                  </p:childTnLst>
                                </p:cTn>
                              </p:par>
                              <p:par>
                                <p:cTn id="182" presetID="16" presetClass="entr" presetSubtype="21" fill="hold" grpId="0" nodeType="withEffect">
                                  <p:stCondLst>
                                    <p:cond delay="0"/>
                                  </p:stCondLst>
                                  <p:childTnLst>
                                    <p:set>
                                      <p:cBhvr>
                                        <p:cTn id="183" dur="1" fill="hold">
                                          <p:stCondLst>
                                            <p:cond delay="0"/>
                                          </p:stCondLst>
                                        </p:cTn>
                                        <p:tgtEl>
                                          <p:spTgt spid="107"/>
                                        </p:tgtEl>
                                        <p:attrNameLst>
                                          <p:attrName>style.visibility</p:attrName>
                                        </p:attrNameLst>
                                      </p:cBhvr>
                                      <p:to>
                                        <p:strVal val="visible"/>
                                      </p:to>
                                    </p:set>
                                    <p:animEffect transition="in" filter="barn(inVertical)">
                                      <p:cBhvr>
                                        <p:cTn id="184" dur="500"/>
                                        <p:tgtEl>
                                          <p:spTgt spid="107"/>
                                        </p:tgtEl>
                                      </p:cBhvr>
                                    </p:animEffect>
                                  </p:childTnLst>
                                </p:cTn>
                              </p:par>
                              <p:par>
                                <p:cTn id="185" presetID="16" presetClass="entr" presetSubtype="21" fill="hold" grpId="0" nodeType="withEffect">
                                  <p:stCondLst>
                                    <p:cond delay="0"/>
                                  </p:stCondLst>
                                  <p:childTnLst>
                                    <p:set>
                                      <p:cBhvr>
                                        <p:cTn id="186" dur="1" fill="hold">
                                          <p:stCondLst>
                                            <p:cond delay="0"/>
                                          </p:stCondLst>
                                        </p:cTn>
                                        <p:tgtEl>
                                          <p:spTgt spid="108"/>
                                        </p:tgtEl>
                                        <p:attrNameLst>
                                          <p:attrName>style.visibility</p:attrName>
                                        </p:attrNameLst>
                                      </p:cBhvr>
                                      <p:to>
                                        <p:strVal val="visible"/>
                                      </p:to>
                                    </p:set>
                                    <p:animEffect transition="in" filter="barn(inVertical)">
                                      <p:cBhvr>
                                        <p:cTn id="187" dur="500"/>
                                        <p:tgtEl>
                                          <p:spTgt spid="108"/>
                                        </p:tgtEl>
                                      </p:cBhvr>
                                    </p:animEffect>
                                  </p:childTnLst>
                                </p:cTn>
                              </p:par>
                              <p:par>
                                <p:cTn id="188" presetID="16" presetClass="entr" presetSubtype="21" fill="hold" nodeType="withEffect">
                                  <p:stCondLst>
                                    <p:cond delay="0"/>
                                  </p:stCondLst>
                                  <p:childTnLst>
                                    <p:set>
                                      <p:cBhvr>
                                        <p:cTn id="189" dur="1" fill="hold">
                                          <p:stCondLst>
                                            <p:cond delay="0"/>
                                          </p:stCondLst>
                                        </p:cTn>
                                        <p:tgtEl>
                                          <p:spTgt spid="87"/>
                                        </p:tgtEl>
                                        <p:attrNameLst>
                                          <p:attrName>style.visibility</p:attrName>
                                        </p:attrNameLst>
                                      </p:cBhvr>
                                      <p:to>
                                        <p:strVal val="visible"/>
                                      </p:to>
                                    </p:set>
                                    <p:animEffect transition="in" filter="barn(inVertical)">
                                      <p:cBhvr>
                                        <p:cTn id="190" dur="500"/>
                                        <p:tgtEl>
                                          <p:spTgt spid="87"/>
                                        </p:tgtEl>
                                      </p:cBhvr>
                                    </p:animEffect>
                                  </p:childTnLst>
                                </p:cTn>
                              </p:par>
                              <p:par>
                                <p:cTn id="191" presetID="16" presetClass="entr" presetSubtype="21" fill="hold" nodeType="withEffect">
                                  <p:stCondLst>
                                    <p:cond delay="0"/>
                                  </p:stCondLst>
                                  <p:childTnLst>
                                    <p:set>
                                      <p:cBhvr>
                                        <p:cTn id="192" dur="1" fill="hold">
                                          <p:stCondLst>
                                            <p:cond delay="0"/>
                                          </p:stCondLst>
                                        </p:cTn>
                                        <p:tgtEl>
                                          <p:spTgt spid="110"/>
                                        </p:tgtEl>
                                        <p:attrNameLst>
                                          <p:attrName>style.visibility</p:attrName>
                                        </p:attrNameLst>
                                      </p:cBhvr>
                                      <p:to>
                                        <p:strVal val="visible"/>
                                      </p:to>
                                    </p:set>
                                    <p:animEffect transition="in" filter="barn(inVertical)">
                                      <p:cBhvr>
                                        <p:cTn id="193" dur="500"/>
                                        <p:tgtEl>
                                          <p:spTgt spid="110"/>
                                        </p:tgtEl>
                                      </p:cBhvr>
                                    </p:animEffect>
                                  </p:childTnLst>
                                </p:cTn>
                              </p:par>
                              <p:par>
                                <p:cTn id="194" presetID="16" presetClass="entr" presetSubtype="21" fill="hold" nodeType="withEffect">
                                  <p:stCondLst>
                                    <p:cond delay="0"/>
                                  </p:stCondLst>
                                  <p:childTnLst>
                                    <p:set>
                                      <p:cBhvr>
                                        <p:cTn id="195" dur="1" fill="hold">
                                          <p:stCondLst>
                                            <p:cond delay="0"/>
                                          </p:stCondLst>
                                        </p:cTn>
                                        <p:tgtEl>
                                          <p:spTgt spid="114"/>
                                        </p:tgtEl>
                                        <p:attrNameLst>
                                          <p:attrName>style.visibility</p:attrName>
                                        </p:attrNameLst>
                                      </p:cBhvr>
                                      <p:to>
                                        <p:strVal val="visible"/>
                                      </p:to>
                                    </p:set>
                                    <p:animEffect transition="in" filter="barn(inVertical)">
                                      <p:cBhvr>
                                        <p:cTn id="196"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6" grpId="0"/>
      <p:bldP spid="27" grpId="0"/>
      <p:bldP spid="33" grpId="0" animBg="1"/>
      <p:bldP spid="34" grpId="0" animBg="1"/>
      <p:bldP spid="35" grpId="0" animBg="1"/>
      <p:bldP spid="36" grpId="0" animBg="1"/>
      <p:bldP spid="37" grpId="0" animBg="1"/>
      <p:bldP spid="55" grpId="0" animBg="1"/>
      <p:bldP spid="56" grpId="0" animBg="1"/>
      <p:bldP spid="57" grpId="0" animBg="1"/>
      <p:bldP spid="58" grpId="0" animBg="1"/>
      <p:bldP spid="59" grpId="0" animBg="1"/>
      <p:bldP spid="94" grpId="0"/>
      <p:bldP spid="62" grpId="0" animBg="1"/>
      <p:bldP spid="66" grpId="0" animBg="1"/>
      <p:bldP spid="67" grpId="0" animBg="1"/>
      <p:bldP spid="68" grpId="0" animBg="1"/>
      <p:bldP spid="69" grpId="0" animBg="1"/>
      <p:bldP spid="70" grpId="0"/>
      <p:bldP spid="71" grpId="0"/>
      <p:bldP spid="72" grpId="0"/>
      <p:bldP spid="73" grpId="0"/>
      <p:bldP spid="74" grpId="0"/>
      <p:bldP spid="75" grpId="0" animBg="1"/>
      <p:bldP spid="76" grpId="0" animBg="1"/>
      <p:bldP spid="77" grpId="0" animBg="1"/>
      <p:bldP spid="78" grpId="0" animBg="1"/>
      <p:bldP spid="79" grpId="0" animBg="1"/>
      <p:bldP spid="90" grpId="0"/>
      <p:bldP spid="92" grpId="0"/>
      <p:bldP spid="95" grpId="0"/>
      <p:bldP spid="96" grpId="0"/>
      <p:bldP spid="97" grpId="0"/>
      <p:bldP spid="103" grpId="0"/>
      <p:bldP spid="104" grpId="0"/>
      <p:bldP spid="105" grpId="0"/>
      <p:bldP spid="106" grpId="0"/>
      <p:bldP spid="107" grpId="0"/>
      <p:bldP spid="10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xmlns="" id="{AAF6F632-8336-4AB6-B807-330DA1AA4529}"/>
              </a:ext>
            </a:extLst>
          </p:cNvPr>
          <p:cNvSpPr>
            <a:spLocks noGrp="1"/>
          </p:cNvSpPr>
          <p:nvPr>
            <p:ph type="title"/>
          </p:nvPr>
        </p:nvSpPr>
        <p:spPr>
          <a:xfrm>
            <a:off x="34787" y="144108"/>
            <a:ext cx="9059501" cy="633756"/>
          </a:xfrm>
        </p:spPr>
        <p:txBody>
          <a:bodyPr>
            <a:noAutofit/>
          </a:bodyPr>
          <a:lstStyle/>
          <a:p>
            <a:r>
              <a:rPr lang="en-IN" sz="3600" b="1" dirty="0" smtClean="0">
                <a:latin typeface="Arial Rounded MT Bold" panose="020F0704030504030204" pitchFamily="34" charset="0"/>
                <a:cs typeface="Calibri" panose="020F0502020204030204" pitchFamily="34" charset="0"/>
              </a:rPr>
              <a:t>Client Server Programming Using Socket APi</a:t>
            </a:r>
            <a:endParaRPr lang="en-IN" sz="3600" b="1" dirty="0">
              <a:latin typeface="Arial Rounded MT Bold" panose="020F0704030504030204" pitchFamily="34" charset="0"/>
              <a:cs typeface="Calibri" panose="020F0502020204030204" pitchFamily="34" charset="0"/>
            </a:endParaRPr>
          </a:p>
        </p:txBody>
      </p:sp>
      <p:sp>
        <p:nvSpPr>
          <p:cNvPr id="64" name="Slide Number Placeholder 5">
            <a:extLst>
              <a:ext uri="{FF2B5EF4-FFF2-40B4-BE49-F238E27FC236}">
                <a16:creationId xmlns="" xmlns:a16="http://schemas.microsoft.com/office/drawing/2014/main" id="{751C6CAB-D118-4A59-A5FF-1BD87857B1F4}"/>
              </a:ext>
            </a:extLst>
          </p:cNvPr>
          <p:cNvSpPr txBox="1">
            <a:spLocks/>
          </p:cNvSpPr>
          <p:nvPr/>
        </p:nvSpPr>
        <p:spPr>
          <a:xfrm>
            <a:off x="8354775" y="6518726"/>
            <a:ext cx="555301" cy="33927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a:t>
            </a:fld>
            <a:endParaRPr lang="en-US" dirty="0"/>
          </a:p>
        </p:txBody>
      </p:sp>
      <p:sp>
        <p:nvSpPr>
          <p:cNvPr id="63" name="Rectangle: Rounded Corners 4">
            <a:extLst>
              <a:ext uri="{FF2B5EF4-FFF2-40B4-BE49-F238E27FC236}">
                <a16:creationId xmlns:a16="http://schemas.microsoft.com/office/drawing/2014/main" xmlns="" id="{9A88568F-3506-42A8-931B-789BFAB25304}"/>
              </a:ext>
            </a:extLst>
          </p:cNvPr>
          <p:cNvSpPr/>
          <p:nvPr/>
        </p:nvSpPr>
        <p:spPr>
          <a:xfrm>
            <a:off x="1332062" y="1324001"/>
            <a:ext cx="1402672" cy="32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Socket</a:t>
            </a:r>
            <a:endParaRPr lang="en-IN" sz="1400" dirty="0"/>
          </a:p>
        </p:txBody>
      </p:sp>
      <p:sp>
        <p:nvSpPr>
          <p:cNvPr id="65" name="Rectangle: Rounded Corners 5">
            <a:extLst>
              <a:ext uri="{FF2B5EF4-FFF2-40B4-BE49-F238E27FC236}">
                <a16:creationId xmlns:a16="http://schemas.microsoft.com/office/drawing/2014/main" xmlns="" id="{655FBC90-9E52-4109-A8E4-67809B471C8B}"/>
              </a:ext>
            </a:extLst>
          </p:cNvPr>
          <p:cNvSpPr/>
          <p:nvPr/>
        </p:nvSpPr>
        <p:spPr>
          <a:xfrm>
            <a:off x="1342270" y="1855243"/>
            <a:ext cx="1402672" cy="2840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Bind</a:t>
            </a:r>
            <a:endParaRPr lang="en-IN" sz="1400" dirty="0"/>
          </a:p>
        </p:txBody>
      </p:sp>
      <p:sp>
        <p:nvSpPr>
          <p:cNvPr id="71" name="Rectangle 70">
            <a:extLst>
              <a:ext uri="{FF2B5EF4-FFF2-40B4-BE49-F238E27FC236}">
                <a16:creationId xmlns:a16="http://schemas.microsoft.com/office/drawing/2014/main" xmlns="" id="{2B7C2FAC-A911-4563-990C-E9258B7E8A95}"/>
              </a:ext>
            </a:extLst>
          </p:cNvPr>
          <p:cNvSpPr/>
          <p:nvPr/>
        </p:nvSpPr>
        <p:spPr>
          <a:xfrm>
            <a:off x="1332062" y="2427298"/>
            <a:ext cx="1402672" cy="107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Connect</a:t>
            </a:r>
            <a:endParaRPr lang="en-IN" dirty="0"/>
          </a:p>
        </p:txBody>
      </p:sp>
      <p:sp>
        <p:nvSpPr>
          <p:cNvPr id="72" name="Rectangle 71">
            <a:extLst>
              <a:ext uri="{FF2B5EF4-FFF2-40B4-BE49-F238E27FC236}">
                <a16:creationId xmlns:a16="http://schemas.microsoft.com/office/drawing/2014/main" xmlns="" id="{D1C473AB-09A9-43A5-BDB3-D6F2BF39265E}"/>
              </a:ext>
            </a:extLst>
          </p:cNvPr>
          <p:cNvSpPr/>
          <p:nvPr/>
        </p:nvSpPr>
        <p:spPr>
          <a:xfrm>
            <a:off x="387682" y="3933381"/>
            <a:ext cx="8226546" cy="21119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4" name="Rectangle: Rounded Corners 11">
            <a:extLst>
              <a:ext uri="{FF2B5EF4-FFF2-40B4-BE49-F238E27FC236}">
                <a16:creationId xmlns:a16="http://schemas.microsoft.com/office/drawing/2014/main" xmlns="" id="{54559BF4-36E1-42A4-A0EA-2ED4747FC802}"/>
              </a:ext>
            </a:extLst>
          </p:cNvPr>
          <p:cNvSpPr/>
          <p:nvPr/>
        </p:nvSpPr>
        <p:spPr>
          <a:xfrm>
            <a:off x="5486812" y="1312646"/>
            <a:ext cx="1615736" cy="32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Socket</a:t>
            </a:r>
            <a:r>
              <a:rPr lang="en-US" dirty="0"/>
              <a:t> </a:t>
            </a:r>
            <a:endParaRPr lang="en-IN" dirty="0"/>
          </a:p>
        </p:txBody>
      </p:sp>
      <p:sp>
        <p:nvSpPr>
          <p:cNvPr id="75" name="Rectangle: Rounded Corners 12">
            <a:extLst>
              <a:ext uri="{FF2B5EF4-FFF2-40B4-BE49-F238E27FC236}">
                <a16:creationId xmlns:a16="http://schemas.microsoft.com/office/drawing/2014/main" xmlns="" id="{978C6357-97C1-41A6-8BC2-7509160C4E00}"/>
              </a:ext>
            </a:extLst>
          </p:cNvPr>
          <p:cNvSpPr/>
          <p:nvPr/>
        </p:nvSpPr>
        <p:spPr>
          <a:xfrm>
            <a:off x="5486813" y="1839154"/>
            <a:ext cx="1615736" cy="3314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Bind</a:t>
            </a:r>
            <a:endParaRPr lang="en-IN" sz="1400" dirty="0"/>
          </a:p>
        </p:txBody>
      </p:sp>
      <p:sp>
        <p:nvSpPr>
          <p:cNvPr id="76" name="Rectangle 75">
            <a:extLst>
              <a:ext uri="{FF2B5EF4-FFF2-40B4-BE49-F238E27FC236}">
                <a16:creationId xmlns:a16="http://schemas.microsoft.com/office/drawing/2014/main" xmlns="" id="{35570A7C-424C-4FD7-926E-9AFB536B600C}"/>
              </a:ext>
            </a:extLst>
          </p:cNvPr>
          <p:cNvSpPr/>
          <p:nvPr/>
        </p:nvSpPr>
        <p:spPr>
          <a:xfrm>
            <a:off x="5486813" y="2440923"/>
            <a:ext cx="1615736" cy="10470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Listen</a:t>
            </a:r>
          </a:p>
          <a:p>
            <a:pPr algn="ctr"/>
            <a:endParaRPr lang="en-US" sz="1400" dirty="0"/>
          </a:p>
          <a:p>
            <a:pPr algn="ctr"/>
            <a:r>
              <a:rPr lang="en-US" sz="1400" dirty="0"/>
              <a:t>Accept</a:t>
            </a:r>
            <a:endParaRPr lang="en-IN" sz="1400" dirty="0"/>
          </a:p>
        </p:txBody>
      </p:sp>
      <p:sp>
        <p:nvSpPr>
          <p:cNvPr id="77" name="Rectangle: Rounded Corners 14">
            <a:extLst>
              <a:ext uri="{FF2B5EF4-FFF2-40B4-BE49-F238E27FC236}">
                <a16:creationId xmlns:a16="http://schemas.microsoft.com/office/drawing/2014/main" xmlns="" id="{15B030CD-4A12-440A-9647-10A73D78D47D}"/>
              </a:ext>
            </a:extLst>
          </p:cNvPr>
          <p:cNvSpPr/>
          <p:nvPr/>
        </p:nvSpPr>
        <p:spPr>
          <a:xfrm>
            <a:off x="1332062" y="4475329"/>
            <a:ext cx="1412879" cy="3752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Send to/ Recv from</a:t>
            </a:r>
            <a:endParaRPr lang="en-IN" sz="1000" dirty="0"/>
          </a:p>
        </p:txBody>
      </p:sp>
      <p:sp>
        <p:nvSpPr>
          <p:cNvPr id="78" name="Rectangle: Rounded Corners 16">
            <a:extLst>
              <a:ext uri="{FF2B5EF4-FFF2-40B4-BE49-F238E27FC236}">
                <a16:creationId xmlns:a16="http://schemas.microsoft.com/office/drawing/2014/main" xmlns="" id="{F742DB85-EAF7-45F9-8FAB-0065EBFFBBCD}"/>
              </a:ext>
            </a:extLst>
          </p:cNvPr>
          <p:cNvSpPr/>
          <p:nvPr/>
        </p:nvSpPr>
        <p:spPr>
          <a:xfrm>
            <a:off x="5482371" y="4478904"/>
            <a:ext cx="1620177" cy="3752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Recv from</a:t>
            </a:r>
            <a:r>
              <a:rPr lang="en-US" sz="1000" smtClean="0"/>
              <a:t>/ Send to</a:t>
            </a:r>
            <a:endParaRPr lang="en-IN" sz="1000" dirty="0"/>
          </a:p>
        </p:txBody>
      </p:sp>
      <p:sp>
        <p:nvSpPr>
          <p:cNvPr id="79" name="Arrow: Down 20">
            <a:extLst>
              <a:ext uri="{FF2B5EF4-FFF2-40B4-BE49-F238E27FC236}">
                <a16:creationId xmlns:a16="http://schemas.microsoft.com/office/drawing/2014/main" xmlns="" id="{2A8AC732-ED5C-4256-BD90-19535E902FA8}"/>
              </a:ext>
            </a:extLst>
          </p:cNvPr>
          <p:cNvSpPr/>
          <p:nvPr/>
        </p:nvSpPr>
        <p:spPr>
          <a:xfrm flipH="1">
            <a:off x="1916764" y="1672780"/>
            <a:ext cx="211733" cy="211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Arrow: Down 22">
            <a:extLst>
              <a:ext uri="{FF2B5EF4-FFF2-40B4-BE49-F238E27FC236}">
                <a16:creationId xmlns:a16="http://schemas.microsoft.com/office/drawing/2014/main" xmlns="" id="{ADADAB2D-626A-4766-93A1-17DBBC3C6E5F}"/>
              </a:ext>
            </a:extLst>
          </p:cNvPr>
          <p:cNvSpPr/>
          <p:nvPr/>
        </p:nvSpPr>
        <p:spPr>
          <a:xfrm flipH="1">
            <a:off x="1916765" y="2152877"/>
            <a:ext cx="211732" cy="3163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Arrow: Down 23">
            <a:extLst>
              <a:ext uri="{FF2B5EF4-FFF2-40B4-BE49-F238E27FC236}">
                <a16:creationId xmlns:a16="http://schemas.microsoft.com/office/drawing/2014/main" xmlns="" id="{E9194813-4515-4281-B00D-64D51A09A079}"/>
              </a:ext>
            </a:extLst>
          </p:cNvPr>
          <p:cNvSpPr/>
          <p:nvPr/>
        </p:nvSpPr>
        <p:spPr>
          <a:xfrm>
            <a:off x="6202794" y="2199259"/>
            <a:ext cx="211732" cy="2554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Arrow: Down 25">
            <a:extLst>
              <a:ext uri="{FF2B5EF4-FFF2-40B4-BE49-F238E27FC236}">
                <a16:creationId xmlns:a16="http://schemas.microsoft.com/office/drawing/2014/main" xmlns="" id="{982FC2D7-F7DF-4CA7-870B-37E6AEBAE44A}"/>
              </a:ext>
            </a:extLst>
          </p:cNvPr>
          <p:cNvSpPr/>
          <p:nvPr/>
        </p:nvSpPr>
        <p:spPr>
          <a:xfrm>
            <a:off x="6186592" y="1655224"/>
            <a:ext cx="211733" cy="2198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Arrow: Down 26">
            <a:extLst>
              <a:ext uri="{FF2B5EF4-FFF2-40B4-BE49-F238E27FC236}">
                <a16:creationId xmlns:a16="http://schemas.microsoft.com/office/drawing/2014/main" xmlns="" id="{D5EE1D55-C12B-47A5-8BED-BEFCC9AF2278}"/>
              </a:ext>
            </a:extLst>
          </p:cNvPr>
          <p:cNvSpPr/>
          <p:nvPr/>
        </p:nvSpPr>
        <p:spPr>
          <a:xfrm>
            <a:off x="1873598" y="3499030"/>
            <a:ext cx="298067" cy="9873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Arrow: Down 27">
            <a:extLst>
              <a:ext uri="{FF2B5EF4-FFF2-40B4-BE49-F238E27FC236}">
                <a16:creationId xmlns:a16="http://schemas.microsoft.com/office/drawing/2014/main" xmlns="" id="{BDD43A48-5666-4DFF-B682-41477267978C}"/>
              </a:ext>
            </a:extLst>
          </p:cNvPr>
          <p:cNvSpPr/>
          <p:nvPr/>
        </p:nvSpPr>
        <p:spPr>
          <a:xfrm>
            <a:off x="1873598" y="4833578"/>
            <a:ext cx="298067" cy="6873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Arrow: Down 28">
            <a:extLst>
              <a:ext uri="{FF2B5EF4-FFF2-40B4-BE49-F238E27FC236}">
                <a16:creationId xmlns:a16="http://schemas.microsoft.com/office/drawing/2014/main" xmlns="" id="{E0B3D283-F88B-4413-AD5D-8F79BF783EC3}"/>
              </a:ext>
            </a:extLst>
          </p:cNvPr>
          <p:cNvSpPr/>
          <p:nvPr/>
        </p:nvSpPr>
        <p:spPr>
          <a:xfrm>
            <a:off x="6167175" y="3499030"/>
            <a:ext cx="298067" cy="9604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Arrow: Down 29">
            <a:extLst>
              <a:ext uri="{FF2B5EF4-FFF2-40B4-BE49-F238E27FC236}">
                <a16:creationId xmlns:a16="http://schemas.microsoft.com/office/drawing/2014/main" xmlns="" id="{08E15A71-991D-4B13-8C19-4081A38F2393}"/>
              </a:ext>
            </a:extLst>
          </p:cNvPr>
          <p:cNvSpPr/>
          <p:nvPr/>
        </p:nvSpPr>
        <p:spPr>
          <a:xfrm>
            <a:off x="6167175" y="4854819"/>
            <a:ext cx="298066" cy="591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a:extLst>
              <a:ext uri="{FF2B5EF4-FFF2-40B4-BE49-F238E27FC236}">
                <a16:creationId xmlns:a16="http://schemas.microsoft.com/office/drawing/2014/main" xmlns="" id="{B774742B-7074-4291-A829-6889310C9BB3}"/>
              </a:ext>
            </a:extLst>
          </p:cNvPr>
          <p:cNvSpPr/>
          <p:nvPr/>
        </p:nvSpPr>
        <p:spPr>
          <a:xfrm>
            <a:off x="2744942" y="2499613"/>
            <a:ext cx="149590" cy="284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Rectangle 87">
            <a:extLst>
              <a:ext uri="{FF2B5EF4-FFF2-40B4-BE49-F238E27FC236}">
                <a16:creationId xmlns:a16="http://schemas.microsoft.com/office/drawing/2014/main" xmlns="" id="{EA39C89B-E40B-45A2-8052-34B4F4B1579C}"/>
              </a:ext>
            </a:extLst>
          </p:cNvPr>
          <p:cNvSpPr/>
          <p:nvPr/>
        </p:nvSpPr>
        <p:spPr>
          <a:xfrm>
            <a:off x="5327015" y="2550599"/>
            <a:ext cx="159798" cy="23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Rectangle 88">
            <a:extLst>
              <a:ext uri="{FF2B5EF4-FFF2-40B4-BE49-F238E27FC236}">
                <a16:creationId xmlns:a16="http://schemas.microsoft.com/office/drawing/2014/main" xmlns="" id="{DE1694FA-A127-4B35-9B2E-11275483295A}"/>
              </a:ext>
            </a:extLst>
          </p:cNvPr>
          <p:cNvSpPr/>
          <p:nvPr/>
        </p:nvSpPr>
        <p:spPr>
          <a:xfrm>
            <a:off x="5327015" y="3047257"/>
            <a:ext cx="159798" cy="283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0" name="Connector: Elbow 34">
            <a:extLst>
              <a:ext uri="{FF2B5EF4-FFF2-40B4-BE49-F238E27FC236}">
                <a16:creationId xmlns:a16="http://schemas.microsoft.com/office/drawing/2014/main" xmlns="" id="{01C00284-218B-4CFC-9C33-D7D270E6B655}"/>
              </a:ext>
            </a:extLst>
          </p:cNvPr>
          <p:cNvCxnSpPr>
            <a:stCxn id="87" idx="3"/>
            <a:endCxn id="89" idx="1"/>
          </p:cNvCxnSpPr>
          <p:nvPr/>
        </p:nvCxnSpPr>
        <p:spPr>
          <a:xfrm>
            <a:off x="2894532" y="2641656"/>
            <a:ext cx="2432483" cy="5474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Rectangle: Rounded Corners 36">
            <a:extLst>
              <a:ext uri="{FF2B5EF4-FFF2-40B4-BE49-F238E27FC236}">
                <a16:creationId xmlns:a16="http://schemas.microsoft.com/office/drawing/2014/main" xmlns="" id="{DEDA321E-F053-4CA0-A26A-553C97EE7927}"/>
              </a:ext>
            </a:extLst>
          </p:cNvPr>
          <p:cNvSpPr/>
          <p:nvPr/>
        </p:nvSpPr>
        <p:spPr>
          <a:xfrm>
            <a:off x="3143107" y="3587067"/>
            <a:ext cx="2050742" cy="636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Process inside the bracket will happen when request of client is accepted</a:t>
            </a:r>
            <a:endParaRPr lang="en-IN" sz="1000" dirty="0"/>
          </a:p>
        </p:txBody>
      </p:sp>
      <p:sp>
        <p:nvSpPr>
          <p:cNvPr id="92" name="Arrow: Left-Right 37">
            <a:extLst>
              <a:ext uri="{FF2B5EF4-FFF2-40B4-BE49-F238E27FC236}">
                <a16:creationId xmlns:a16="http://schemas.microsoft.com/office/drawing/2014/main" xmlns="" id="{011446B9-41DD-49E6-8DC4-4E4DF60E86E5}"/>
              </a:ext>
            </a:extLst>
          </p:cNvPr>
          <p:cNvSpPr/>
          <p:nvPr/>
        </p:nvSpPr>
        <p:spPr>
          <a:xfrm>
            <a:off x="2843925" y="4554327"/>
            <a:ext cx="2507278" cy="17064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Rectangle 92">
            <a:extLst>
              <a:ext uri="{FF2B5EF4-FFF2-40B4-BE49-F238E27FC236}">
                <a16:creationId xmlns:a16="http://schemas.microsoft.com/office/drawing/2014/main" xmlns="" id="{2D2D8E5D-15BC-4A68-AD3D-38776E2845D9}"/>
              </a:ext>
            </a:extLst>
          </p:cNvPr>
          <p:cNvSpPr/>
          <p:nvPr/>
        </p:nvSpPr>
        <p:spPr>
          <a:xfrm>
            <a:off x="794188" y="4065618"/>
            <a:ext cx="1151455" cy="15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Rectangle 93">
            <a:extLst>
              <a:ext uri="{FF2B5EF4-FFF2-40B4-BE49-F238E27FC236}">
                <a16:creationId xmlns:a16="http://schemas.microsoft.com/office/drawing/2014/main" xmlns="" id="{B3EE89B0-54CB-4790-9EA0-186BAA356C1E}"/>
              </a:ext>
            </a:extLst>
          </p:cNvPr>
          <p:cNvSpPr/>
          <p:nvPr/>
        </p:nvSpPr>
        <p:spPr>
          <a:xfrm>
            <a:off x="794188" y="4218855"/>
            <a:ext cx="147255" cy="948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Rectangle 94">
            <a:extLst>
              <a:ext uri="{FF2B5EF4-FFF2-40B4-BE49-F238E27FC236}">
                <a16:creationId xmlns:a16="http://schemas.microsoft.com/office/drawing/2014/main" xmlns="" id="{015E4FE4-A23E-4A10-9D59-96197DD0AF05}"/>
              </a:ext>
            </a:extLst>
          </p:cNvPr>
          <p:cNvSpPr/>
          <p:nvPr/>
        </p:nvSpPr>
        <p:spPr>
          <a:xfrm>
            <a:off x="795629" y="5162076"/>
            <a:ext cx="1150014" cy="120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Rectangle 95">
            <a:extLst>
              <a:ext uri="{FF2B5EF4-FFF2-40B4-BE49-F238E27FC236}">
                <a16:creationId xmlns:a16="http://schemas.microsoft.com/office/drawing/2014/main" xmlns="" id="{41ED55B5-DAFD-46D8-BE51-6892927EABDB}"/>
              </a:ext>
            </a:extLst>
          </p:cNvPr>
          <p:cNvSpPr/>
          <p:nvPr/>
        </p:nvSpPr>
        <p:spPr>
          <a:xfrm>
            <a:off x="6406947" y="4065618"/>
            <a:ext cx="1708922" cy="153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Rectangle 96">
            <a:extLst>
              <a:ext uri="{FF2B5EF4-FFF2-40B4-BE49-F238E27FC236}">
                <a16:creationId xmlns:a16="http://schemas.microsoft.com/office/drawing/2014/main" xmlns="" id="{3ECEF86D-CD61-463C-B8D9-6303F19EDA2E}"/>
              </a:ext>
            </a:extLst>
          </p:cNvPr>
          <p:cNvSpPr/>
          <p:nvPr/>
        </p:nvSpPr>
        <p:spPr>
          <a:xfrm>
            <a:off x="7991835" y="4233631"/>
            <a:ext cx="115411" cy="940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Rectangle 97">
            <a:extLst>
              <a:ext uri="{FF2B5EF4-FFF2-40B4-BE49-F238E27FC236}">
                <a16:creationId xmlns:a16="http://schemas.microsoft.com/office/drawing/2014/main" xmlns="" id="{DD2F281B-00F1-49C1-B701-65FBA61F18AB}"/>
              </a:ext>
            </a:extLst>
          </p:cNvPr>
          <p:cNvSpPr/>
          <p:nvPr/>
        </p:nvSpPr>
        <p:spPr>
          <a:xfrm>
            <a:off x="6398325" y="5106288"/>
            <a:ext cx="1708921" cy="122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Rectangle: Rounded Corners 11">
            <a:extLst>
              <a:ext uri="{FF2B5EF4-FFF2-40B4-BE49-F238E27FC236}">
                <a16:creationId xmlns:a16="http://schemas.microsoft.com/office/drawing/2014/main" xmlns="" id="{54559BF4-36E1-42A4-A0EA-2ED4747FC802}"/>
              </a:ext>
            </a:extLst>
          </p:cNvPr>
          <p:cNvSpPr/>
          <p:nvPr/>
        </p:nvSpPr>
        <p:spPr>
          <a:xfrm>
            <a:off x="5484591" y="5520920"/>
            <a:ext cx="1615736" cy="32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Close</a:t>
            </a:r>
            <a:endParaRPr lang="en-IN" dirty="0"/>
          </a:p>
        </p:txBody>
      </p:sp>
      <p:sp>
        <p:nvSpPr>
          <p:cNvPr id="100" name="Rectangle: Rounded Corners 11">
            <a:extLst>
              <a:ext uri="{FF2B5EF4-FFF2-40B4-BE49-F238E27FC236}">
                <a16:creationId xmlns:a16="http://schemas.microsoft.com/office/drawing/2014/main" xmlns="" id="{54559BF4-36E1-42A4-A0EA-2ED4747FC802}"/>
              </a:ext>
            </a:extLst>
          </p:cNvPr>
          <p:cNvSpPr/>
          <p:nvPr/>
        </p:nvSpPr>
        <p:spPr>
          <a:xfrm>
            <a:off x="1190018" y="5542992"/>
            <a:ext cx="1615736" cy="32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Close</a:t>
            </a:r>
            <a:endParaRPr lang="en-IN" dirty="0"/>
          </a:p>
        </p:txBody>
      </p:sp>
      <p:sp>
        <p:nvSpPr>
          <p:cNvPr id="4" name="Oval 3"/>
          <p:cNvSpPr/>
          <p:nvPr/>
        </p:nvSpPr>
        <p:spPr>
          <a:xfrm>
            <a:off x="1301654" y="789840"/>
            <a:ext cx="1392464" cy="365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Client</a:t>
            </a:r>
            <a:endParaRPr lang="en-US" b="1" dirty="0"/>
          </a:p>
        </p:txBody>
      </p:sp>
      <p:sp>
        <p:nvSpPr>
          <p:cNvPr id="101" name="Oval 100"/>
          <p:cNvSpPr/>
          <p:nvPr/>
        </p:nvSpPr>
        <p:spPr>
          <a:xfrm>
            <a:off x="5596226" y="779226"/>
            <a:ext cx="1392464" cy="365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Server</a:t>
            </a:r>
            <a:endParaRPr lang="en-US" b="1" dirty="0"/>
          </a:p>
        </p:txBody>
      </p:sp>
    </p:spTree>
    <p:extLst>
      <p:ext uri="{BB962C8B-B14F-4D97-AF65-F5344CB8AC3E}">
        <p14:creationId xmlns:p14="http://schemas.microsoft.com/office/powerpoint/2010/main" val="404575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barn(inVertical)">
                                      <p:cBhvr>
                                        <p:cTn id="15" dur="500"/>
                                        <p:tgtEl>
                                          <p:spTgt spid="10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barn(inVertical)">
                                      <p:cBhvr>
                                        <p:cTn id="20" dur="500"/>
                                        <p:tgtEl>
                                          <p:spTgt spid="74"/>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2"/>
                                        </p:tgtEl>
                                        <p:attrNameLst>
                                          <p:attrName>style.visibility</p:attrName>
                                        </p:attrNameLst>
                                      </p:cBhvr>
                                      <p:to>
                                        <p:strVal val="visible"/>
                                      </p:to>
                                    </p:set>
                                    <p:anim calcmode="lin" valueType="num">
                                      <p:cBhvr additive="base">
                                        <p:cTn id="25" dur="500" fill="hold"/>
                                        <p:tgtEl>
                                          <p:spTgt spid="82"/>
                                        </p:tgtEl>
                                        <p:attrNameLst>
                                          <p:attrName>ppt_x</p:attrName>
                                        </p:attrNameLst>
                                      </p:cBhvr>
                                      <p:tavLst>
                                        <p:tav tm="0">
                                          <p:val>
                                            <p:strVal val="#ppt_x"/>
                                          </p:val>
                                        </p:tav>
                                        <p:tav tm="100000">
                                          <p:val>
                                            <p:strVal val="#ppt_x"/>
                                          </p:val>
                                        </p:tav>
                                      </p:tavLst>
                                    </p:anim>
                                    <p:anim calcmode="lin" valueType="num">
                                      <p:cBhvr additive="base">
                                        <p:cTn id="26"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barn(inVertical)">
                                      <p:cBhvr>
                                        <p:cTn id="31" dur="500"/>
                                        <p:tgtEl>
                                          <p:spTgt spid="75"/>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1"/>
                                        </p:tgtEl>
                                        <p:attrNameLst>
                                          <p:attrName>style.visibility</p:attrName>
                                        </p:attrNameLst>
                                      </p:cBhvr>
                                      <p:to>
                                        <p:strVal val="visible"/>
                                      </p:to>
                                    </p:set>
                                    <p:anim calcmode="lin" valueType="num">
                                      <p:cBhvr additive="base">
                                        <p:cTn id="36" dur="500" fill="hold"/>
                                        <p:tgtEl>
                                          <p:spTgt spid="81"/>
                                        </p:tgtEl>
                                        <p:attrNameLst>
                                          <p:attrName>ppt_x</p:attrName>
                                        </p:attrNameLst>
                                      </p:cBhvr>
                                      <p:tavLst>
                                        <p:tav tm="0">
                                          <p:val>
                                            <p:strVal val="#ppt_x"/>
                                          </p:val>
                                        </p:tav>
                                        <p:tav tm="100000">
                                          <p:val>
                                            <p:strVal val="#ppt_x"/>
                                          </p:val>
                                        </p:tav>
                                      </p:tavLst>
                                    </p:anim>
                                    <p:anim calcmode="lin" valueType="num">
                                      <p:cBhvr additive="base">
                                        <p:cTn id="37"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barn(inVertical)">
                                      <p:cBhvr>
                                        <p:cTn id="42" dur="500"/>
                                        <p:tgtEl>
                                          <p:spTgt spid="76"/>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88"/>
                                        </p:tgtEl>
                                        <p:attrNameLst>
                                          <p:attrName>style.visibility</p:attrName>
                                        </p:attrNameLst>
                                      </p:cBhvr>
                                      <p:to>
                                        <p:strVal val="visible"/>
                                      </p:to>
                                    </p:set>
                                    <p:animEffect transition="in" filter="barn(inVertical)">
                                      <p:cBhvr>
                                        <p:cTn id="45" dur="500"/>
                                        <p:tgtEl>
                                          <p:spTgt spid="88"/>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89"/>
                                        </p:tgtEl>
                                        <p:attrNameLst>
                                          <p:attrName>style.visibility</p:attrName>
                                        </p:attrNameLst>
                                      </p:cBhvr>
                                      <p:to>
                                        <p:strVal val="visible"/>
                                      </p:to>
                                    </p:set>
                                    <p:animEffect transition="in" filter="barn(inVertical)">
                                      <p:cBhvr>
                                        <p:cTn id="48" dur="500"/>
                                        <p:tgtEl>
                                          <p:spTgt spid="89"/>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barn(inVertical)">
                                      <p:cBhvr>
                                        <p:cTn id="53" dur="500"/>
                                        <p:tgtEl>
                                          <p:spTgt spid="63"/>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79"/>
                                        </p:tgtEl>
                                        <p:attrNameLst>
                                          <p:attrName>style.visibility</p:attrName>
                                        </p:attrNameLst>
                                      </p:cBhvr>
                                      <p:to>
                                        <p:strVal val="visible"/>
                                      </p:to>
                                    </p:set>
                                    <p:anim calcmode="lin" valueType="num">
                                      <p:cBhvr additive="base">
                                        <p:cTn id="58" dur="500" fill="hold"/>
                                        <p:tgtEl>
                                          <p:spTgt spid="79"/>
                                        </p:tgtEl>
                                        <p:attrNameLst>
                                          <p:attrName>ppt_x</p:attrName>
                                        </p:attrNameLst>
                                      </p:cBhvr>
                                      <p:tavLst>
                                        <p:tav tm="0">
                                          <p:val>
                                            <p:strVal val="#ppt_x"/>
                                          </p:val>
                                        </p:tav>
                                        <p:tav tm="100000">
                                          <p:val>
                                            <p:strVal val="#ppt_x"/>
                                          </p:val>
                                        </p:tav>
                                      </p:tavLst>
                                    </p:anim>
                                    <p:anim calcmode="lin" valueType="num">
                                      <p:cBhvr additive="base">
                                        <p:cTn id="59"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65"/>
                                        </p:tgtEl>
                                        <p:attrNameLst>
                                          <p:attrName>style.visibility</p:attrName>
                                        </p:attrNameLst>
                                      </p:cBhvr>
                                      <p:to>
                                        <p:strVal val="visible"/>
                                      </p:to>
                                    </p:set>
                                    <p:animEffect transition="in" filter="barn(inVertical)">
                                      <p:cBhvr>
                                        <p:cTn id="64" dur="500"/>
                                        <p:tgtEl>
                                          <p:spTgt spid="65"/>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80"/>
                                        </p:tgtEl>
                                        <p:attrNameLst>
                                          <p:attrName>style.visibility</p:attrName>
                                        </p:attrNameLst>
                                      </p:cBhvr>
                                      <p:to>
                                        <p:strVal val="visible"/>
                                      </p:to>
                                    </p:set>
                                    <p:anim calcmode="lin" valueType="num">
                                      <p:cBhvr additive="base">
                                        <p:cTn id="69" dur="500" fill="hold"/>
                                        <p:tgtEl>
                                          <p:spTgt spid="80"/>
                                        </p:tgtEl>
                                        <p:attrNameLst>
                                          <p:attrName>ppt_x</p:attrName>
                                        </p:attrNameLst>
                                      </p:cBhvr>
                                      <p:tavLst>
                                        <p:tav tm="0">
                                          <p:val>
                                            <p:strVal val="#ppt_x"/>
                                          </p:val>
                                        </p:tav>
                                        <p:tav tm="100000">
                                          <p:val>
                                            <p:strVal val="#ppt_x"/>
                                          </p:val>
                                        </p:tav>
                                      </p:tavLst>
                                    </p:anim>
                                    <p:anim calcmode="lin" valueType="num">
                                      <p:cBhvr additive="base">
                                        <p:cTn id="70"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71"/>
                                        </p:tgtEl>
                                        <p:attrNameLst>
                                          <p:attrName>style.visibility</p:attrName>
                                        </p:attrNameLst>
                                      </p:cBhvr>
                                      <p:to>
                                        <p:strVal val="visible"/>
                                      </p:to>
                                    </p:set>
                                    <p:animEffect transition="in" filter="barn(inVertical)">
                                      <p:cBhvr>
                                        <p:cTn id="75" dur="500"/>
                                        <p:tgtEl>
                                          <p:spTgt spid="71"/>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barn(inVertical)">
                                      <p:cBhvr>
                                        <p:cTn id="78" dur="500"/>
                                        <p:tgtEl>
                                          <p:spTgt spid="87"/>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90"/>
                                        </p:tgtEl>
                                        <p:attrNameLst>
                                          <p:attrName>style.visibility</p:attrName>
                                        </p:attrNameLst>
                                      </p:cBhvr>
                                      <p:to>
                                        <p:strVal val="visible"/>
                                      </p:to>
                                    </p:set>
                                    <p:anim calcmode="lin" valueType="num">
                                      <p:cBhvr additive="base">
                                        <p:cTn id="83" dur="500" fill="hold"/>
                                        <p:tgtEl>
                                          <p:spTgt spid="90"/>
                                        </p:tgtEl>
                                        <p:attrNameLst>
                                          <p:attrName>ppt_x</p:attrName>
                                        </p:attrNameLst>
                                      </p:cBhvr>
                                      <p:tavLst>
                                        <p:tav tm="0">
                                          <p:val>
                                            <p:strVal val="#ppt_x"/>
                                          </p:val>
                                        </p:tav>
                                        <p:tav tm="100000">
                                          <p:val>
                                            <p:strVal val="#ppt_x"/>
                                          </p:val>
                                        </p:tav>
                                      </p:tavLst>
                                    </p:anim>
                                    <p:anim calcmode="lin" valueType="num">
                                      <p:cBhvr additive="base">
                                        <p:cTn id="84"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91"/>
                                        </p:tgtEl>
                                        <p:attrNameLst>
                                          <p:attrName>style.visibility</p:attrName>
                                        </p:attrNameLst>
                                      </p:cBhvr>
                                      <p:to>
                                        <p:strVal val="visible"/>
                                      </p:to>
                                    </p:set>
                                    <p:animEffect transition="in" filter="barn(inVertical)">
                                      <p:cBhvr>
                                        <p:cTn id="89" dur="500"/>
                                        <p:tgtEl>
                                          <p:spTgt spid="91"/>
                                        </p:tgtEl>
                                      </p:cBhvr>
                                    </p:animEffect>
                                  </p:childTnLst>
                                </p:cTn>
                              </p:par>
                              <p:par>
                                <p:cTn id="90" presetID="16" presetClass="entr" presetSubtype="21" fill="hold" grpId="0" nodeType="with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barn(inVertical)">
                                      <p:cBhvr>
                                        <p:cTn id="92" dur="500"/>
                                        <p:tgtEl>
                                          <p:spTgt spid="72"/>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78"/>
                                        </p:tgtEl>
                                        <p:attrNameLst>
                                          <p:attrName>style.visibility</p:attrName>
                                        </p:attrNameLst>
                                      </p:cBhvr>
                                      <p:to>
                                        <p:strVal val="visible"/>
                                      </p:to>
                                    </p:set>
                                    <p:animEffect transition="in" filter="barn(inVertical)">
                                      <p:cBhvr>
                                        <p:cTn id="97" dur="500"/>
                                        <p:tgtEl>
                                          <p:spTgt spid="78"/>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85"/>
                                        </p:tgtEl>
                                        <p:attrNameLst>
                                          <p:attrName>style.visibility</p:attrName>
                                        </p:attrNameLst>
                                      </p:cBhvr>
                                      <p:to>
                                        <p:strVal val="visible"/>
                                      </p:to>
                                    </p:set>
                                    <p:animEffect transition="in" filter="barn(inVertical)">
                                      <p:cBhvr>
                                        <p:cTn id="100" dur="500"/>
                                        <p:tgtEl>
                                          <p:spTgt spid="85"/>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96"/>
                                        </p:tgtEl>
                                        <p:attrNameLst>
                                          <p:attrName>style.visibility</p:attrName>
                                        </p:attrNameLst>
                                      </p:cBhvr>
                                      <p:to>
                                        <p:strVal val="visible"/>
                                      </p:to>
                                    </p:set>
                                    <p:animEffect transition="in" filter="barn(inVertical)">
                                      <p:cBhvr>
                                        <p:cTn id="103" dur="500"/>
                                        <p:tgtEl>
                                          <p:spTgt spid="96"/>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97"/>
                                        </p:tgtEl>
                                        <p:attrNameLst>
                                          <p:attrName>style.visibility</p:attrName>
                                        </p:attrNameLst>
                                      </p:cBhvr>
                                      <p:to>
                                        <p:strVal val="visible"/>
                                      </p:to>
                                    </p:set>
                                    <p:animEffect transition="in" filter="barn(inVertical)">
                                      <p:cBhvr>
                                        <p:cTn id="106" dur="500"/>
                                        <p:tgtEl>
                                          <p:spTgt spid="97"/>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98"/>
                                        </p:tgtEl>
                                        <p:attrNameLst>
                                          <p:attrName>style.visibility</p:attrName>
                                        </p:attrNameLst>
                                      </p:cBhvr>
                                      <p:to>
                                        <p:strVal val="visible"/>
                                      </p:to>
                                    </p:set>
                                    <p:animEffect transition="in" filter="barn(inVertical)">
                                      <p:cBhvr>
                                        <p:cTn id="109" dur="500"/>
                                        <p:tgtEl>
                                          <p:spTgt spid="98"/>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86"/>
                                        </p:tgtEl>
                                        <p:attrNameLst>
                                          <p:attrName>style.visibility</p:attrName>
                                        </p:attrNameLst>
                                      </p:cBhvr>
                                      <p:to>
                                        <p:strVal val="visible"/>
                                      </p:to>
                                    </p:set>
                                    <p:animEffect transition="in" filter="barn(inVertical)">
                                      <p:cBhvr>
                                        <p:cTn id="112" dur="500"/>
                                        <p:tgtEl>
                                          <p:spTgt spid="86"/>
                                        </p:tgtEl>
                                      </p:cBhvr>
                                    </p:animEffect>
                                  </p:childTnLst>
                                </p:cTn>
                              </p:par>
                            </p:childTnLst>
                          </p:cTn>
                        </p:par>
                      </p:childTnLst>
                    </p:cTn>
                  </p:par>
                  <p:par>
                    <p:cTn id="113" fill="hold">
                      <p:stCondLst>
                        <p:cond delay="indefinite"/>
                      </p:stCondLst>
                      <p:childTnLst>
                        <p:par>
                          <p:cTn id="114" fill="hold">
                            <p:stCondLst>
                              <p:cond delay="0"/>
                            </p:stCondLst>
                            <p:childTnLst>
                              <p:par>
                                <p:cTn id="115" presetID="16" presetClass="entr" presetSubtype="21" fill="hold" grpId="0" nodeType="clickEffect">
                                  <p:stCondLst>
                                    <p:cond delay="0"/>
                                  </p:stCondLst>
                                  <p:childTnLst>
                                    <p:set>
                                      <p:cBhvr>
                                        <p:cTn id="116" dur="1" fill="hold">
                                          <p:stCondLst>
                                            <p:cond delay="0"/>
                                          </p:stCondLst>
                                        </p:cTn>
                                        <p:tgtEl>
                                          <p:spTgt spid="83"/>
                                        </p:tgtEl>
                                        <p:attrNameLst>
                                          <p:attrName>style.visibility</p:attrName>
                                        </p:attrNameLst>
                                      </p:cBhvr>
                                      <p:to>
                                        <p:strVal val="visible"/>
                                      </p:to>
                                    </p:set>
                                    <p:animEffect transition="in" filter="barn(inVertical)">
                                      <p:cBhvr>
                                        <p:cTn id="117" dur="500"/>
                                        <p:tgtEl>
                                          <p:spTgt spid="83"/>
                                        </p:tgtEl>
                                      </p:cBhvr>
                                    </p:animEffect>
                                  </p:childTnLst>
                                </p:cTn>
                              </p:par>
                              <p:par>
                                <p:cTn id="118" presetID="16" presetClass="entr" presetSubtype="21" fill="hold" grpId="0" nodeType="withEffect">
                                  <p:stCondLst>
                                    <p:cond delay="0"/>
                                  </p:stCondLst>
                                  <p:childTnLst>
                                    <p:set>
                                      <p:cBhvr>
                                        <p:cTn id="119" dur="1" fill="hold">
                                          <p:stCondLst>
                                            <p:cond delay="0"/>
                                          </p:stCondLst>
                                        </p:cTn>
                                        <p:tgtEl>
                                          <p:spTgt spid="93"/>
                                        </p:tgtEl>
                                        <p:attrNameLst>
                                          <p:attrName>style.visibility</p:attrName>
                                        </p:attrNameLst>
                                      </p:cBhvr>
                                      <p:to>
                                        <p:strVal val="visible"/>
                                      </p:to>
                                    </p:set>
                                    <p:animEffect transition="in" filter="barn(inVertical)">
                                      <p:cBhvr>
                                        <p:cTn id="120" dur="500"/>
                                        <p:tgtEl>
                                          <p:spTgt spid="93"/>
                                        </p:tgtEl>
                                      </p:cBhvr>
                                    </p:animEffect>
                                  </p:childTnLst>
                                </p:cTn>
                              </p:par>
                              <p:par>
                                <p:cTn id="121" presetID="16" presetClass="entr" presetSubtype="21" fill="hold" grpId="0" nodeType="withEffect">
                                  <p:stCondLst>
                                    <p:cond delay="0"/>
                                  </p:stCondLst>
                                  <p:childTnLst>
                                    <p:set>
                                      <p:cBhvr>
                                        <p:cTn id="122" dur="1" fill="hold">
                                          <p:stCondLst>
                                            <p:cond delay="0"/>
                                          </p:stCondLst>
                                        </p:cTn>
                                        <p:tgtEl>
                                          <p:spTgt spid="94"/>
                                        </p:tgtEl>
                                        <p:attrNameLst>
                                          <p:attrName>style.visibility</p:attrName>
                                        </p:attrNameLst>
                                      </p:cBhvr>
                                      <p:to>
                                        <p:strVal val="visible"/>
                                      </p:to>
                                    </p:set>
                                    <p:animEffect transition="in" filter="barn(inVertical)">
                                      <p:cBhvr>
                                        <p:cTn id="123" dur="500"/>
                                        <p:tgtEl>
                                          <p:spTgt spid="94"/>
                                        </p:tgtEl>
                                      </p:cBhvr>
                                    </p:animEffect>
                                  </p:childTnLst>
                                </p:cTn>
                              </p:par>
                              <p:par>
                                <p:cTn id="124" presetID="16" presetClass="entr" presetSubtype="21" fill="hold" grpId="0" nodeType="withEffect">
                                  <p:stCondLst>
                                    <p:cond delay="0"/>
                                  </p:stCondLst>
                                  <p:childTnLst>
                                    <p:set>
                                      <p:cBhvr>
                                        <p:cTn id="125" dur="1" fill="hold">
                                          <p:stCondLst>
                                            <p:cond delay="0"/>
                                          </p:stCondLst>
                                        </p:cTn>
                                        <p:tgtEl>
                                          <p:spTgt spid="95"/>
                                        </p:tgtEl>
                                        <p:attrNameLst>
                                          <p:attrName>style.visibility</p:attrName>
                                        </p:attrNameLst>
                                      </p:cBhvr>
                                      <p:to>
                                        <p:strVal val="visible"/>
                                      </p:to>
                                    </p:set>
                                    <p:animEffect transition="in" filter="barn(inVertical)">
                                      <p:cBhvr>
                                        <p:cTn id="126" dur="500"/>
                                        <p:tgtEl>
                                          <p:spTgt spid="95"/>
                                        </p:tgtEl>
                                      </p:cBhvr>
                                    </p:animEffect>
                                  </p:childTnLst>
                                </p:cTn>
                              </p:par>
                              <p:par>
                                <p:cTn id="127" presetID="16" presetClass="entr" presetSubtype="21" fill="hold" grpId="0" nodeType="withEffect">
                                  <p:stCondLst>
                                    <p:cond delay="0"/>
                                  </p:stCondLst>
                                  <p:childTnLst>
                                    <p:set>
                                      <p:cBhvr>
                                        <p:cTn id="128" dur="1" fill="hold">
                                          <p:stCondLst>
                                            <p:cond delay="0"/>
                                          </p:stCondLst>
                                        </p:cTn>
                                        <p:tgtEl>
                                          <p:spTgt spid="84"/>
                                        </p:tgtEl>
                                        <p:attrNameLst>
                                          <p:attrName>style.visibility</p:attrName>
                                        </p:attrNameLst>
                                      </p:cBhvr>
                                      <p:to>
                                        <p:strVal val="visible"/>
                                      </p:to>
                                    </p:set>
                                    <p:animEffect transition="in" filter="barn(inVertical)">
                                      <p:cBhvr>
                                        <p:cTn id="129" dur="500"/>
                                        <p:tgtEl>
                                          <p:spTgt spid="84"/>
                                        </p:tgtEl>
                                      </p:cBhvr>
                                    </p:animEffect>
                                  </p:childTnLst>
                                </p:cTn>
                              </p:par>
                              <p:par>
                                <p:cTn id="130" presetID="16" presetClass="entr" presetSubtype="21" fill="hold" grpId="0" nodeType="withEffect">
                                  <p:stCondLst>
                                    <p:cond delay="0"/>
                                  </p:stCondLst>
                                  <p:childTnLst>
                                    <p:set>
                                      <p:cBhvr>
                                        <p:cTn id="131" dur="1" fill="hold">
                                          <p:stCondLst>
                                            <p:cond delay="0"/>
                                          </p:stCondLst>
                                        </p:cTn>
                                        <p:tgtEl>
                                          <p:spTgt spid="77"/>
                                        </p:tgtEl>
                                        <p:attrNameLst>
                                          <p:attrName>style.visibility</p:attrName>
                                        </p:attrNameLst>
                                      </p:cBhvr>
                                      <p:to>
                                        <p:strVal val="visible"/>
                                      </p:to>
                                    </p:set>
                                    <p:animEffect transition="in" filter="barn(inVertical)">
                                      <p:cBhvr>
                                        <p:cTn id="132" dur="500"/>
                                        <p:tgtEl>
                                          <p:spTgt spid="77"/>
                                        </p:tgtEl>
                                      </p:cBhvr>
                                    </p:animEffect>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92"/>
                                        </p:tgtEl>
                                        <p:attrNameLst>
                                          <p:attrName>style.visibility</p:attrName>
                                        </p:attrNameLst>
                                      </p:cBhvr>
                                      <p:to>
                                        <p:strVal val="visible"/>
                                      </p:to>
                                    </p:set>
                                    <p:anim calcmode="lin" valueType="num">
                                      <p:cBhvr additive="base">
                                        <p:cTn id="137" dur="500" fill="hold"/>
                                        <p:tgtEl>
                                          <p:spTgt spid="92"/>
                                        </p:tgtEl>
                                        <p:attrNameLst>
                                          <p:attrName>ppt_x</p:attrName>
                                        </p:attrNameLst>
                                      </p:cBhvr>
                                      <p:tavLst>
                                        <p:tav tm="0">
                                          <p:val>
                                            <p:strVal val="#ppt_x"/>
                                          </p:val>
                                        </p:tav>
                                        <p:tav tm="100000">
                                          <p:val>
                                            <p:strVal val="#ppt_x"/>
                                          </p:val>
                                        </p:tav>
                                      </p:tavLst>
                                    </p:anim>
                                    <p:anim calcmode="lin" valueType="num">
                                      <p:cBhvr additive="base">
                                        <p:cTn id="138"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16" presetClass="entr" presetSubtype="21" fill="hold" grpId="0" nodeType="clickEffect">
                                  <p:stCondLst>
                                    <p:cond delay="0"/>
                                  </p:stCondLst>
                                  <p:childTnLst>
                                    <p:set>
                                      <p:cBhvr>
                                        <p:cTn id="142" dur="1" fill="hold">
                                          <p:stCondLst>
                                            <p:cond delay="0"/>
                                          </p:stCondLst>
                                        </p:cTn>
                                        <p:tgtEl>
                                          <p:spTgt spid="100"/>
                                        </p:tgtEl>
                                        <p:attrNameLst>
                                          <p:attrName>style.visibility</p:attrName>
                                        </p:attrNameLst>
                                      </p:cBhvr>
                                      <p:to>
                                        <p:strVal val="visible"/>
                                      </p:to>
                                    </p:set>
                                    <p:animEffect transition="in" filter="barn(inVertical)">
                                      <p:cBhvr>
                                        <p:cTn id="143" dur="500"/>
                                        <p:tgtEl>
                                          <p:spTgt spid="100"/>
                                        </p:tgtEl>
                                      </p:cBhvr>
                                    </p:animEffect>
                                  </p:childTnLst>
                                </p:cTn>
                              </p:par>
                            </p:childTnLst>
                          </p:cTn>
                        </p:par>
                      </p:childTnLst>
                    </p:cTn>
                  </p:par>
                  <p:par>
                    <p:cTn id="144" fill="hold">
                      <p:stCondLst>
                        <p:cond delay="indefinite"/>
                      </p:stCondLst>
                      <p:childTnLst>
                        <p:par>
                          <p:cTn id="145" fill="hold">
                            <p:stCondLst>
                              <p:cond delay="0"/>
                            </p:stCondLst>
                            <p:childTnLst>
                              <p:par>
                                <p:cTn id="146" presetID="16" presetClass="entr" presetSubtype="21" fill="hold" grpId="0" nodeType="clickEffect">
                                  <p:stCondLst>
                                    <p:cond delay="0"/>
                                  </p:stCondLst>
                                  <p:childTnLst>
                                    <p:set>
                                      <p:cBhvr>
                                        <p:cTn id="147" dur="1" fill="hold">
                                          <p:stCondLst>
                                            <p:cond delay="0"/>
                                          </p:stCondLst>
                                        </p:cTn>
                                        <p:tgtEl>
                                          <p:spTgt spid="99"/>
                                        </p:tgtEl>
                                        <p:attrNameLst>
                                          <p:attrName>style.visibility</p:attrName>
                                        </p:attrNameLst>
                                      </p:cBhvr>
                                      <p:to>
                                        <p:strVal val="visible"/>
                                      </p:to>
                                    </p:set>
                                    <p:animEffect transition="in" filter="barn(inVertical)">
                                      <p:cBhvr>
                                        <p:cTn id="148"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63" grpId="0" animBg="1"/>
      <p:bldP spid="65" grpId="0" animBg="1"/>
      <p:bldP spid="71" grpId="0" animBg="1"/>
      <p:bldP spid="72"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4" grpId="0" animBg="1"/>
      <p:bldP spid="10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26-Oct-21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8" name="Rectangle 7"/>
          <p:cNvSpPr/>
          <p:nvPr/>
        </p:nvSpPr>
        <p:spPr>
          <a:xfrm>
            <a:off x="1091508" y="2057400"/>
            <a:ext cx="6960984" cy="2123658"/>
          </a:xfrm>
          <a:prstGeom prst="rect">
            <a:avLst/>
          </a:prstGeom>
          <a:noFill/>
        </p:spPr>
        <p:txBody>
          <a:bodyPr wrap="square" lIns="91440" tIns="45720" rIns="91440" bIns="45720">
            <a:spAutoFit/>
          </a:bodyPr>
          <a:lstStyle/>
          <a:p>
            <a:pPr algn="ctr"/>
            <a:r>
              <a:rPr lang="en-US" sz="6600" b="0" cap="none" spc="0" dirty="0" smtClean="0">
                <a:ln w="0"/>
                <a:solidFill>
                  <a:schemeClr val="tx1">
                    <a:lumMod val="95000"/>
                    <a:lumOff val="5000"/>
                  </a:schemeClr>
                </a:solidFill>
                <a:effectLst>
                  <a:reflection blurRad="6350" stA="53000" endA="300" endPos="35500" dir="5400000" sy="-90000" algn="bl" rotWithShape="0"/>
                </a:effectLst>
              </a:rPr>
              <a:t>Experimental Results</a:t>
            </a:r>
            <a:endParaRPr lang="en-US" sz="6600" b="0" cap="none" spc="0" dirty="0">
              <a:ln w="0"/>
              <a:solidFill>
                <a:schemeClr val="tx1">
                  <a:lumMod val="95000"/>
                  <a:lumOff val="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92615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TM10001105[[fn=Crop]]</Template>
  <TotalTime>1253</TotalTime>
  <Words>875</Words>
  <Application>Microsoft Office PowerPoint</Application>
  <PresentationFormat>On-screen Show (4:3)</PresentationFormat>
  <Paragraphs>216</Paragraphs>
  <Slides>22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Rounded MT Bold</vt:lpstr>
      <vt:lpstr>Calibri</vt:lpstr>
      <vt:lpstr>Times New Roman</vt:lpstr>
      <vt:lpstr>Office Theme</vt:lpstr>
      <vt:lpstr>CLIENT SERVER PROGRAMMING USING DUAL STACK (IPv4 and IPv6) HOST</vt:lpstr>
      <vt:lpstr>Presentation Outline</vt:lpstr>
      <vt:lpstr>Introduction</vt:lpstr>
      <vt:lpstr>Project Objectives</vt:lpstr>
      <vt:lpstr>Basic Architecture</vt:lpstr>
      <vt:lpstr>PowerPoint Presentation</vt:lpstr>
      <vt:lpstr>PowerPoint Presentation</vt:lpstr>
      <vt:lpstr>Client Server Programming Using Socket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Addresses Used-Examples</vt:lpstr>
      <vt:lpstr>Timeline for the Project</vt:lpstr>
      <vt:lpstr>Phase lll – Work Assigned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thimr</dc:creator>
  <cp:lastModifiedBy>Sujith</cp:lastModifiedBy>
  <cp:revision>134</cp:revision>
  <dcterms:created xsi:type="dcterms:W3CDTF">2006-08-16T00:00:00Z</dcterms:created>
  <dcterms:modified xsi:type="dcterms:W3CDTF">2021-10-26T07:14:49Z</dcterms:modified>
</cp:coreProperties>
</file>