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70" r:id="rId2"/>
    <p:sldId id="256" r:id="rId3"/>
    <p:sldId id="257" r:id="rId4"/>
    <p:sldId id="296" r:id="rId5"/>
    <p:sldId id="260" r:id="rId6"/>
    <p:sldId id="297" r:id="rId7"/>
    <p:sldId id="298" r:id="rId8"/>
    <p:sldId id="306" r:id="rId9"/>
    <p:sldId id="304" r:id="rId10"/>
    <p:sldId id="305" r:id="rId11"/>
    <p:sldId id="280" r:id="rId12"/>
    <p:sldId id="281" r:id="rId13"/>
    <p:sldId id="282" r:id="rId14"/>
    <p:sldId id="283" r:id="rId15"/>
    <p:sldId id="299" r:id="rId16"/>
    <p:sldId id="284" r:id="rId17"/>
    <p:sldId id="300" r:id="rId18"/>
    <p:sldId id="302" r:id="rId19"/>
    <p:sldId id="292" r:id="rId20"/>
    <p:sldId id="309" r:id="rId21"/>
    <p:sldId id="293" r:id="rId22"/>
    <p:sldId id="294" r:id="rId23"/>
    <p:sldId id="308" r:id="rId24"/>
    <p:sldId id="295" r:id="rId25"/>
    <p:sldId id="31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88" d="100"/>
          <a:sy n="88" d="100"/>
        </p:scale>
        <p:origin x="1334" y="-1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5091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145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6879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239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3569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884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397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9998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26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935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0384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928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393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2321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10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2/6/2022</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2/6/2022</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2/6/2022</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2/6/2022</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76"/>
            <a:ext cx="9144000" cy="1228100"/>
          </a:xfrm>
          <a:solidFill>
            <a:srgbClr val="0000FF"/>
          </a:solidFill>
        </p:spPr>
        <p:txBody>
          <a:bodyPr>
            <a:normAutofit fontScale="90000"/>
          </a:bodyPr>
          <a:lstStyle/>
          <a:p>
            <a:br>
              <a:rPr lang="en-US" sz="3600" b="1" dirty="0">
                <a:solidFill>
                  <a:schemeClr val="bg1"/>
                </a:solidFill>
                <a:latin typeface="Times New Roman" pitchFamily="18" charset="0"/>
                <a:cs typeface="Times New Roman" pitchFamily="18" charset="0"/>
              </a:rPr>
            </a:br>
            <a:r>
              <a:rPr lang="en-US" sz="3600" b="1" dirty="0">
                <a:solidFill>
                  <a:schemeClr val="bg1"/>
                </a:solidFill>
                <a:latin typeface="Times New Roman" pitchFamily="18" charset="0"/>
                <a:cs typeface="Times New Roman" pitchFamily="18" charset="0"/>
              </a:rPr>
              <a:t>IoT Gateway using Raspberry Pi</a:t>
            </a:r>
            <a:br>
              <a:rPr lang="en-US" sz="3600" b="1" dirty="0">
                <a:solidFill>
                  <a:schemeClr val="bg1"/>
                </a:solidFill>
                <a:latin typeface="Times New Roman" pitchFamily="18" charset="0"/>
                <a:cs typeface="Times New Roman" pitchFamily="18" charset="0"/>
              </a:rPr>
            </a:b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p>
          <a:p>
            <a:pPr marL="0" indent="0" algn="ctr">
              <a:buNone/>
            </a:pPr>
            <a:r>
              <a:rPr lang="en-US" sz="1800" dirty="0">
                <a:latin typeface="Times New Roman" pitchFamily="18" charset="0"/>
                <a:cs typeface="Times New Roman" pitchFamily="18" charset="0"/>
              </a:rPr>
              <a:t>S BHARATH                      – 1NT18EC134</a:t>
            </a:r>
          </a:p>
          <a:p>
            <a:pPr marL="0" indent="0" algn="ctr">
              <a:buNone/>
            </a:pPr>
            <a:r>
              <a:rPr lang="en-US" sz="1800" dirty="0">
                <a:latin typeface="Times New Roman" pitchFamily="18" charset="0"/>
                <a:cs typeface="Times New Roman" pitchFamily="18" charset="0"/>
              </a:rPr>
              <a:t>SHAIK ABDUL ALEEM    –  1NT18EC141</a:t>
            </a:r>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r>
              <a:rPr lang="en-US" sz="1600" b="1" dirty="0">
                <a:latin typeface="Times New Roman" pitchFamily="18" charset="0"/>
                <a:cs typeface="Times New Roman" pitchFamily="18" charset="0"/>
              </a:rPr>
              <a:t>    Project Supervisor 	</a:t>
            </a:r>
          </a:p>
          <a:p>
            <a:pPr marL="0" indent="0" algn="ctr">
              <a:buNone/>
            </a:pPr>
            <a:r>
              <a:rPr lang="en-US" sz="1400" dirty="0">
                <a:latin typeface="Times New Roman" pitchFamily="18" charset="0"/>
                <a:cs typeface="Times New Roman" pitchFamily="18" charset="0"/>
              </a:rPr>
              <a:t>   Prof. Sitaram </a:t>
            </a:r>
            <a:r>
              <a:rPr lang="en-US" sz="1400" dirty="0" err="1">
                <a:latin typeface="Times New Roman" pitchFamily="18" charset="0"/>
                <a:cs typeface="Times New Roman" pitchFamily="18" charset="0"/>
              </a:rPr>
              <a:t>Yaji</a:t>
            </a:r>
            <a:endParaRPr lang="en-US" sz="1400" dirty="0">
              <a:latin typeface="Times New Roman" pitchFamily="18" charset="0"/>
              <a:cs typeface="Times New Roman" pitchFamily="18" charset="0"/>
            </a:endParaRPr>
          </a:p>
          <a:p>
            <a:pPr marL="0" indent="0" algn="ctr">
              <a:buNone/>
            </a:pPr>
            <a:r>
              <a:rPr lang="en-US" sz="1400" dirty="0">
                <a:latin typeface="Times New Roman" pitchFamily="18" charset="0"/>
                <a:cs typeface="Times New Roman" pitchFamily="18" charset="0"/>
              </a:rPr>
              <a:t> </a:t>
            </a:r>
            <a:r>
              <a:rPr lang="en-US" sz="1400" dirty="0"/>
              <a:t>Professor Dept. of Electronics and Communication Engineering</a:t>
            </a:r>
          </a:p>
          <a:p>
            <a:pPr marL="0" indent="0" algn="ctr">
              <a:buNone/>
            </a:pPr>
            <a:r>
              <a:rPr lang="en-US" sz="1400" dirty="0" err="1"/>
              <a:t>Nitte</a:t>
            </a:r>
            <a:r>
              <a:rPr lang="en-US" sz="1400" dirty="0"/>
              <a:t> Meenakshi Institute of Technology Yelahanka, Bangalore-560064</a:t>
            </a:r>
            <a:endParaRPr lang="en-US" sz="1400" dirty="0">
              <a:latin typeface="Times New Roman" pitchFamily="18" charset="0"/>
              <a:cs typeface="Times New Roman" pitchFamily="18" charset="0"/>
            </a:endParaRPr>
          </a:p>
          <a:p>
            <a:pPr marL="0" indent="0" algn="ctr">
              <a:buNone/>
            </a:pPr>
            <a:endParaRPr lang="en-US" sz="1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B28C256-BA31-4BE2-88A4-7A2E4C261B41}"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475" y="1684051"/>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325097-CBA2-4004-85EE-62DAF9068D42}"/>
              </a:ext>
            </a:extLst>
          </p:cNvPr>
          <p:cNvSpPr>
            <a:spLocks noGrp="1"/>
          </p:cNvSpPr>
          <p:nvPr>
            <p:ph type="dt" sz="half" idx="10"/>
          </p:nvPr>
        </p:nvSpPr>
        <p:spPr/>
        <p:txBody>
          <a:bodyPr/>
          <a:lstStyle/>
          <a:p>
            <a:fld id="{05229871-6294-4FDC-ADFB-03568C29F7D6}" type="datetime1">
              <a:rPr lang="en-US" smtClean="0"/>
              <a:t>2/6/2022</a:t>
            </a:fld>
            <a:endParaRPr lang="en-US"/>
          </a:p>
        </p:txBody>
      </p:sp>
      <p:sp>
        <p:nvSpPr>
          <p:cNvPr id="5" name="Footer Placeholder 4">
            <a:extLst>
              <a:ext uri="{FF2B5EF4-FFF2-40B4-BE49-F238E27FC236}">
                <a16:creationId xmlns:a16="http://schemas.microsoft.com/office/drawing/2014/main" id="{A58A311B-D78C-43D8-B416-323A5544CB5A}"/>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id="{F74F899E-495F-44FA-A83F-B8D234B3A513}"/>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Flowchart: Decision 6">
            <a:extLst>
              <a:ext uri="{FF2B5EF4-FFF2-40B4-BE49-F238E27FC236}">
                <a16:creationId xmlns:a16="http://schemas.microsoft.com/office/drawing/2014/main" id="{0F9FD11B-E273-49CE-BD86-E33388BB5E8C}"/>
              </a:ext>
            </a:extLst>
          </p:cNvPr>
          <p:cNvSpPr/>
          <p:nvPr/>
        </p:nvSpPr>
        <p:spPr>
          <a:xfrm>
            <a:off x="1695450" y="380286"/>
            <a:ext cx="2286000" cy="9906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Temperature&gt;=30</a:t>
            </a:r>
            <a:endParaRPr lang="en-IN" dirty="0"/>
          </a:p>
        </p:txBody>
      </p:sp>
      <p:sp>
        <p:nvSpPr>
          <p:cNvPr id="8" name="Rectangle 7">
            <a:extLst>
              <a:ext uri="{FF2B5EF4-FFF2-40B4-BE49-F238E27FC236}">
                <a16:creationId xmlns:a16="http://schemas.microsoft.com/office/drawing/2014/main" id="{9DE6C993-0E31-44AC-BD36-C32EF42DECE8}"/>
              </a:ext>
            </a:extLst>
          </p:cNvPr>
          <p:cNvSpPr/>
          <p:nvPr/>
        </p:nvSpPr>
        <p:spPr>
          <a:xfrm>
            <a:off x="2114550" y="1793004"/>
            <a:ext cx="1447800" cy="5881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Switch ON Relay</a:t>
            </a:r>
            <a:endParaRPr lang="en-IN" dirty="0"/>
          </a:p>
        </p:txBody>
      </p:sp>
      <p:sp>
        <p:nvSpPr>
          <p:cNvPr id="9" name="Rectangle 8">
            <a:extLst>
              <a:ext uri="{FF2B5EF4-FFF2-40B4-BE49-F238E27FC236}">
                <a16:creationId xmlns:a16="http://schemas.microsoft.com/office/drawing/2014/main" id="{E6CE3A5E-DE67-467E-AB35-D4E14EA17168}"/>
              </a:ext>
            </a:extLst>
          </p:cNvPr>
          <p:cNvSpPr/>
          <p:nvPr/>
        </p:nvSpPr>
        <p:spPr>
          <a:xfrm>
            <a:off x="2095500" y="2851150"/>
            <a:ext cx="1485900" cy="806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Upload temperature data</a:t>
            </a:r>
            <a:endParaRPr lang="en-IN" dirty="0"/>
          </a:p>
        </p:txBody>
      </p:sp>
      <p:sp>
        <p:nvSpPr>
          <p:cNvPr id="10" name="Parallelogram 9">
            <a:extLst>
              <a:ext uri="{FF2B5EF4-FFF2-40B4-BE49-F238E27FC236}">
                <a16:creationId xmlns:a16="http://schemas.microsoft.com/office/drawing/2014/main" id="{74FDE0E8-CC63-4DC0-A6AF-F3FC6FAC861C}"/>
              </a:ext>
            </a:extLst>
          </p:cNvPr>
          <p:cNvSpPr/>
          <p:nvPr/>
        </p:nvSpPr>
        <p:spPr>
          <a:xfrm>
            <a:off x="4038600" y="1810387"/>
            <a:ext cx="1600200" cy="55181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Relay turns ON Fan</a:t>
            </a:r>
            <a:endParaRPr lang="en-IN" dirty="0"/>
          </a:p>
        </p:txBody>
      </p:sp>
      <p:sp>
        <p:nvSpPr>
          <p:cNvPr id="11" name="Rectangle 10">
            <a:extLst>
              <a:ext uri="{FF2B5EF4-FFF2-40B4-BE49-F238E27FC236}">
                <a16:creationId xmlns:a16="http://schemas.microsoft.com/office/drawing/2014/main" id="{A2E860E1-91EF-43DB-96C5-DCBDA1A6AC50}"/>
              </a:ext>
            </a:extLst>
          </p:cNvPr>
          <p:cNvSpPr/>
          <p:nvPr/>
        </p:nvSpPr>
        <p:spPr>
          <a:xfrm>
            <a:off x="256540" y="2987675"/>
            <a:ext cx="1371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Switch OFF Relay</a:t>
            </a:r>
            <a:endParaRPr lang="en-IN" dirty="0"/>
          </a:p>
        </p:txBody>
      </p:sp>
      <p:sp>
        <p:nvSpPr>
          <p:cNvPr id="12" name="Parallelogram 11">
            <a:extLst>
              <a:ext uri="{FF2B5EF4-FFF2-40B4-BE49-F238E27FC236}">
                <a16:creationId xmlns:a16="http://schemas.microsoft.com/office/drawing/2014/main" id="{20464245-D37A-4818-B044-9679C2A54940}"/>
              </a:ext>
            </a:extLst>
          </p:cNvPr>
          <p:cNvSpPr/>
          <p:nvPr/>
        </p:nvSpPr>
        <p:spPr>
          <a:xfrm>
            <a:off x="96520" y="4135120"/>
            <a:ext cx="1691640" cy="68072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Relay turns OFF Fan</a:t>
            </a:r>
            <a:endParaRPr lang="en-IN" dirty="0"/>
          </a:p>
        </p:txBody>
      </p:sp>
      <p:sp>
        <p:nvSpPr>
          <p:cNvPr id="13" name="Flowchart: Decision 12">
            <a:extLst>
              <a:ext uri="{FF2B5EF4-FFF2-40B4-BE49-F238E27FC236}">
                <a16:creationId xmlns:a16="http://schemas.microsoft.com/office/drawing/2014/main" id="{6632948E-CF2F-414A-A298-6B4F60FBEC57}"/>
              </a:ext>
            </a:extLst>
          </p:cNvPr>
          <p:cNvSpPr/>
          <p:nvPr/>
        </p:nvSpPr>
        <p:spPr>
          <a:xfrm>
            <a:off x="4932680" y="2886710"/>
            <a:ext cx="2667000" cy="103505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Check Relay Parameter</a:t>
            </a:r>
            <a:endParaRPr lang="en-IN" dirty="0"/>
          </a:p>
        </p:txBody>
      </p:sp>
      <p:sp>
        <p:nvSpPr>
          <p:cNvPr id="14" name="Rectangle 13">
            <a:extLst>
              <a:ext uri="{FF2B5EF4-FFF2-40B4-BE49-F238E27FC236}">
                <a16:creationId xmlns:a16="http://schemas.microsoft.com/office/drawing/2014/main" id="{3186FAD8-6F29-44D8-942B-8E52F7F8F415}"/>
              </a:ext>
            </a:extLst>
          </p:cNvPr>
          <p:cNvSpPr/>
          <p:nvPr/>
        </p:nvSpPr>
        <p:spPr>
          <a:xfrm>
            <a:off x="7449820" y="4078605"/>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Switch OFF Relay</a:t>
            </a:r>
            <a:endParaRPr lang="en-IN" dirty="0"/>
          </a:p>
        </p:txBody>
      </p:sp>
      <p:sp>
        <p:nvSpPr>
          <p:cNvPr id="15" name="Rectangle 14">
            <a:extLst>
              <a:ext uri="{FF2B5EF4-FFF2-40B4-BE49-F238E27FC236}">
                <a16:creationId xmlns:a16="http://schemas.microsoft.com/office/drawing/2014/main" id="{A682CA69-9531-4645-8C2E-864193FD4C4D}"/>
              </a:ext>
            </a:extLst>
          </p:cNvPr>
          <p:cNvSpPr/>
          <p:nvPr/>
        </p:nvSpPr>
        <p:spPr>
          <a:xfrm>
            <a:off x="5598160" y="4397375"/>
            <a:ext cx="133604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Switch ON Relay</a:t>
            </a:r>
            <a:endParaRPr lang="en-IN" dirty="0"/>
          </a:p>
        </p:txBody>
      </p:sp>
      <p:sp>
        <p:nvSpPr>
          <p:cNvPr id="16" name="Parallelogram 15">
            <a:extLst>
              <a:ext uri="{FF2B5EF4-FFF2-40B4-BE49-F238E27FC236}">
                <a16:creationId xmlns:a16="http://schemas.microsoft.com/office/drawing/2014/main" id="{8526C5DA-0CAD-48B0-9815-83C4DAD5B352}"/>
              </a:ext>
            </a:extLst>
          </p:cNvPr>
          <p:cNvSpPr/>
          <p:nvPr/>
        </p:nvSpPr>
        <p:spPr>
          <a:xfrm>
            <a:off x="5410200" y="5548630"/>
            <a:ext cx="1711960" cy="60198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Relay turns ON Fan</a:t>
            </a:r>
            <a:endParaRPr lang="en-IN" dirty="0"/>
          </a:p>
        </p:txBody>
      </p:sp>
      <p:sp>
        <p:nvSpPr>
          <p:cNvPr id="17" name="Parallelogram 16">
            <a:extLst>
              <a:ext uri="{FF2B5EF4-FFF2-40B4-BE49-F238E27FC236}">
                <a16:creationId xmlns:a16="http://schemas.microsoft.com/office/drawing/2014/main" id="{AB4FB7F9-A164-48E4-8751-4B7894DF5384}"/>
              </a:ext>
            </a:extLst>
          </p:cNvPr>
          <p:cNvSpPr/>
          <p:nvPr/>
        </p:nvSpPr>
        <p:spPr>
          <a:xfrm>
            <a:off x="7620000" y="5158105"/>
            <a:ext cx="1107440" cy="103505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Relay turns OFF Fan</a:t>
            </a:r>
            <a:endParaRPr lang="en-IN" dirty="0"/>
          </a:p>
        </p:txBody>
      </p:sp>
      <p:cxnSp>
        <p:nvCxnSpPr>
          <p:cNvPr id="19" name="Straight Arrow Connector 18">
            <a:extLst>
              <a:ext uri="{FF2B5EF4-FFF2-40B4-BE49-F238E27FC236}">
                <a16:creationId xmlns:a16="http://schemas.microsoft.com/office/drawing/2014/main" id="{B902C409-3658-46E0-9F4D-CB7EA383E3C3}"/>
              </a:ext>
            </a:extLst>
          </p:cNvPr>
          <p:cNvCxnSpPr>
            <a:stCxn id="13" idx="2"/>
            <a:endCxn id="15" idx="0"/>
          </p:cNvCxnSpPr>
          <p:nvPr/>
        </p:nvCxnSpPr>
        <p:spPr>
          <a:xfrm>
            <a:off x="6266180" y="3921762"/>
            <a:ext cx="0" cy="475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11D8B50-04B8-4887-8224-FB62E524CEC1}"/>
              </a:ext>
            </a:extLst>
          </p:cNvPr>
          <p:cNvCxnSpPr>
            <a:stCxn id="15" idx="2"/>
            <a:endCxn id="16" idx="0"/>
          </p:cNvCxnSpPr>
          <p:nvPr/>
        </p:nvCxnSpPr>
        <p:spPr>
          <a:xfrm>
            <a:off x="6266180" y="5006977"/>
            <a:ext cx="0" cy="541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683CE30-1102-4D2C-A379-73CADA5EB16C}"/>
              </a:ext>
            </a:extLst>
          </p:cNvPr>
          <p:cNvCxnSpPr>
            <a:stCxn id="14" idx="2"/>
            <a:endCxn id="17" idx="0"/>
          </p:cNvCxnSpPr>
          <p:nvPr/>
        </p:nvCxnSpPr>
        <p:spPr>
          <a:xfrm>
            <a:off x="8173720" y="4688205"/>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6E368D8-D48B-4737-98E6-E250C25B0A2C}"/>
              </a:ext>
            </a:extLst>
          </p:cNvPr>
          <p:cNvCxnSpPr>
            <a:stCxn id="7" idx="2"/>
            <a:endCxn id="8" idx="0"/>
          </p:cNvCxnSpPr>
          <p:nvPr/>
        </p:nvCxnSpPr>
        <p:spPr>
          <a:xfrm>
            <a:off x="2838450" y="1370886"/>
            <a:ext cx="0" cy="42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7338B5C-866D-4981-9F86-9AE7936609BC}"/>
              </a:ext>
            </a:extLst>
          </p:cNvPr>
          <p:cNvCxnSpPr>
            <a:stCxn id="8" idx="2"/>
            <a:endCxn id="9" idx="0"/>
          </p:cNvCxnSpPr>
          <p:nvPr/>
        </p:nvCxnSpPr>
        <p:spPr>
          <a:xfrm>
            <a:off x="2838450" y="2381173"/>
            <a:ext cx="0" cy="469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D3A67DD-2F30-4E93-B2C1-AEDA1E1828EE}"/>
              </a:ext>
            </a:extLst>
          </p:cNvPr>
          <p:cNvCxnSpPr>
            <a:stCxn id="11" idx="3"/>
            <a:endCxn id="9" idx="1"/>
          </p:cNvCxnSpPr>
          <p:nvPr/>
        </p:nvCxnSpPr>
        <p:spPr>
          <a:xfrm>
            <a:off x="1628140" y="3254375"/>
            <a:ext cx="467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64A2D96-46E6-4071-A125-D7C8CAD06553}"/>
              </a:ext>
            </a:extLst>
          </p:cNvPr>
          <p:cNvCxnSpPr>
            <a:stCxn id="11" idx="2"/>
            <a:endCxn id="12" idx="0"/>
          </p:cNvCxnSpPr>
          <p:nvPr/>
        </p:nvCxnSpPr>
        <p:spPr>
          <a:xfrm>
            <a:off x="942340" y="3521077"/>
            <a:ext cx="0" cy="614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586C84E2-B605-4AAF-9743-E08C3E2072D9}"/>
              </a:ext>
            </a:extLst>
          </p:cNvPr>
          <p:cNvCxnSpPr>
            <a:cxnSpLocks/>
            <a:stCxn id="7" idx="1"/>
          </p:cNvCxnSpPr>
          <p:nvPr/>
        </p:nvCxnSpPr>
        <p:spPr>
          <a:xfrm flipH="1">
            <a:off x="942340" y="875586"/>
            <a:ext cx="75311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ABC98C52-BFDE-4E3D-8244-847EF8BE68BA}"/>
              </a:ext>
            </a:extLst>
          </p:cNvPr>
          <p:cNvCxnSpPr>
            <a:endCxn id="11" idx="0"/>
          </p:cNvCxnSpPr>
          <p:nvPr/>
        </p:nvCxnSpPr>
        <p:spPr>
          <a:xfrm>
            <a:off x="942340" y="875588"/>
            <a:ext cx="0" cy="2112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7352320-81A1-4F76-BE9B-87332AACA1F0}"/>
              </a:ext>
            </a:extLst>
          </p:cNvPr>
          <p:cNvCxnSpPr>
            <a:stCxn id="8" idx="3"/>
            <a:endCxn id="10" idx="5"/>
          </p:cNvCxnSpPr>
          <p:nvPr/>
        </p:nvCxnSpPr>
        <p:spPr>
          <a:xfrm flipV="1">
            <a:off x="3562352" y="2086293"/>
            <a:ext cx="545227" cy="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1FD01B4-5689-4118-B384-734C94E9AAC2}"/>
              </a:ext>
            </a:extLst>
          </p:cNvPr>
          <p:cNvCxnSpPr>
            <a:cxnSpLocks/>
            <a:endCxn id="13" idx="0"/>
          </p:cNvCxnSpPr>
          <p:nvPr/>
        </p:nvCxnSpPr>
        <p:spPr>
          <a:xfrm>
            <a:off x="6266180" y="228600"/>
            <a:ext cx="0" cy="2658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A41C1E-7156-4EA8-BA0A-2DC42C4D810A}"/>
              </a:ext>
            </a:extLst>
          </p:cNvPr>
          <p:cNvCxnSpPr>
            <a:endCxn id="7" idx="0"/>
          </p:cNvCxnSpPr>
          <p:nvPr/>
        </p:nvCxnSpPr>
        <p:spPr>
          <a:xfrm>
            <a:off x="2838450" y="76200"/>
            <a:ext cx="0" cy="304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780944A-BE41-4391-B794-789D4E524DFB}"/>
              </a:ext>
            </a:extLst>
          </p:cNvPr>
          <p:cNvCxnSpPr>
            <a:cxnSpLocks/>
            <a:stCxn id="13" idx="3"/>
          </p:cNvCxnSpPr>
          <p:nvPr/>
        </p:nvCxnSpPr>
        <p:spPr>
          <a:xfrm>
            <a:off x="7599680" y="3404237"/>
            <a:ext cx="574040" cy="2476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C391AD8F-FED7-4F54-BE8B-A89316C3ACC5}"/>
              </a:ext>
            </a:extLst>
          </p:cNvPr>
          <p:cNvCxnSpPr>
            <a:cxnSpLocks/>
            <a:endCxn id="14" idx="0"/>
          </p:cNvCxnSpPr>
          <p:nvPr/>
        </p:nvCxnSpPr>
        <p:spPr>
          <a:xfrm>
            <a:off x="8173720" y="3404235"/>
            <a:ext cx="0" cy="674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4EACC338-B5D2-44D8-B0E3-D3B2F3F0A4D0}"/>
              </a:ext>
            </a:extLst>
          </p:cNvPr>
          <p:cNvSpPr/>
          <p:nvPr/>
        </p:nvSpPr>
        <p:spPr>
          <a:xfrm>
            <a:off x="1076684" y="475476"/>
            <a:ext cx="484427" cy="400110"/>
          </a:xfrm>
          <a:prstGeom prst="rect">
            <a:avLst/>
          </a:prstGeom>
          <a:noFill/>
        </p:spPr>
        <p:txBody>
          <a:bodyPr wrap="none" lIns="91440" tIns="45720" rIns="91440" bIns="45720">
            <a:spAutoFit/>
          </a:bodyPr>
          <a:lstStyle/>
          <a:p>
            <a:pPr algn="ctr"/>
            <a:r>
              <a:rPr lang="en-US" sz="2000" dirty="0">
                <a:ln w="0"/>
              </a:rPr>
              <a:t>No</a:t>
            </a:r>
          </a:p>
        </p:txBody>
      </p:sp>
      <p:sp>
        <p:nvSpPr>
          <p:cNvPr id="60" name="Rectangle 59">
            <a:extLst>
              <a:ext uri="{FF2B5EF4-FFF2-40B4-BE49-F238E27FC236}">
                <a16:creationId xmlns:a16="http://schemas.microsoft.com/office/drawing/2014/main" id="{BB5AB5A4-51F4-486B-ADBA-09A8F08BD84D}"/>
              </a:ext>
            </a:extLst>
          </p:cNvPr>
          <p:cNvSpPr/>
          <p:nvPr/>
        </p:nvSpPr>
        <p:spPr>
          <a:xfrm>
            <a:off x="7599681" y="3044478"/>
            <a:ext cx="484427" cy="400110"/>
          </a:xfrm>
          <a:prstGeom prst="rect">
            <a:avLst/>
          </a:prstGeom>
          <a:noFill/>
        </p:spPr>
        <p:txBody>
          <a:bodyPr wrap="none" lIns="91440" tIns="45720" rIns="91440" bIns="45720">
            <a:spAutoFit/>
          </a:bodyPr>
          <a:lstStyle/>
          <a:p>
            <a:pPr algn="ctr"/>
            <a:r>
              <a:rPr lang="en-US" sz="2000" dirty="0">
                <a:ln w="0"/>
              </a:rPr>
              <a:t>No</a:t>
            </a:r>
          </a:p>
        </p:txBody>
      </p:sp>
      <p:sp>
        <p:nvSpPr>
          <p:cNvPr id="61" name="Rectangle 60">
            <a:extLst>
              <a:ext uri="{FF2B5EF4-FFF2-40B4-BE49-F238E27FC236}">
                <a16:creationId xmlns:a16="http://schemas.microsoft.com/office/drawing/2014/main" id="{2233CBEF-4BEB-4239-9120-BC38EB386D16}"/>
              </a:ext>
            </a:extLst>
          </p:cNvPr>
          <p:cNvSpPr/>
          <p:nvPr/>
        </p:nvSpPr>
        <p:spPr>
          <a:xfrm>
            <a:off x="2823213" y="1357600"/>
            <a:ext cx="520527" cy="400110"/>
          </a:xfrm>
          <a:prstGeom prst="rect">
            <a:avLst/>
          </a:prstGeom>
          <a:noFill/>
        </p:spPr>
        <p:txBody>
          <a:bodyPr wrap="none" lIns="91440" tIns="45720" rIns="91440" bIns="45720">
            <a:spAutoFit/>
          </a:bodyPr>
          <a:lstStyle/>
          <a:p>
            <a:pPr algn="ctr"/>
            <a:r>
              <a:rPr lang="en-US" sz="2000" dirty="0">
                <a:ln w="0"/>
              </a:rPr>
              <a:t>Yes</a:t>
            </a:r>
          </a:p>
        </p:txBody>
      </p:sp>
      <p:sp>
        <p:nvSpPr>
          <p:cNvPr id="62" name="Rectangle 61">
            <a:extLst>
              <a:ext uri="{FF2B5EF4-FFF2-40B4-BE49-F238E27FC236}">
                <a16:creationId xmlns:a16="http://schemas.microsoft.com/office/drawing/2014/main" id="{D246C365-BADF-44D2-8566-49AF32AA210F}"/>
              </a:ext>
            </a:extLst>
          </p:cNvPr>
          <p:cNvSpPr/>
          <p:nvPr/>
        </p:nvSpPr>
        <p:spPr>
          <a:xfrm>
            <a:off x="6250943" y="3921184"/>
            <a:ext cx="520527" cy="400110"/>
          </a:xfrm>
          <a:prstGeom prst="rect">
            <a:avLst/>
          </a:prstGeom>
          <a:noFill/>
        </p:spPr>
        <p:txBody>
          <a:bodyPr wrap="none" lIns="91440" tIns="45720" rIns="91440" bIns="45720">
            <a:spAutoFit/>
          </a:bodyPr>
          <a:lstStyle/>
          <a:p>
            <a:pPr algn="ctr"/>
            <a:r>
              <a:rPr lang="en-US" sz="2000" dirty="0">
                <a:ln w="0"/>
              </a:rPr>
              <a:t>Yes</a:t>
            </a:r>
          </a:p>
        </p:txBody>
      </p:sp>
    </p:spTree>
    <p:extLst>
      <p:ext uri="{BB962C8B-B14F-4D97-AF65-F5344CB8AC3E}">
        <p14:creationId xmlns:p14="http://schemas.microsoft.com/office/powerpoint/2010/main" val="59037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fontScale="90000"/>
          </a:bodyPr>
          <a:lstStyle/>
          <a:p>
            <a:r>
              <a:rPr lang="en-US" sz="3600" b="1" dirty="0">
                <a:solidFill>
                  <a:schemeClr val="bg1"/>
                </a:solidFill>
                <a:latin typeface="Times New Roman" pitchFamily="18" charset="0"/>
                <a:cs typeface="Times New Roman" pitchFamily="18" charset="0"/>
              </a:rPr>
              <a:t>Specifications of Hardware and Software Tools</a:t>
            </a: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Content Placeholder 6">
            <a:extLst>
              <a:ext uri="{FF2B5EF4-FFF2-40B4-BE49-F238E27FC236}">
                <a16:creationId xmlns:a16="http://schemas.microsoft.com/office/drawing/2014/main" id="{6237F9A6-7708-4DB4-BCBD-A328CFE1503D}"/>
              </a:ext>
            </a:extLst>
          </p:cNvPr>
          <p:cNvSpPr>
            <a:spLocks noGrp="1"/>
          </p:cNvSpPr>
          <p:nvPr>
            <p:ph idx="1"/>
          </p:nvPr>
        </p:nvSpPr>
        <p:spPr>
          <a:xfrm>
            <a:off x="434715" y="1252059"/>
            <a:ext cx="8229600" cy="4983163"/>
          </a:xfrm>
        </p:spPr>
        <p:txBody>
          <a:bodyPr>
            <a:normAutofit/>
          </a:bodyPr>
          <a:lstStyle/>
          <a:p>
            <a:pPr marL="0" indent="0">
              <a:buNone/>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Raspberry Pi 4 Model B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Raspberry Pi 4 Model B is the latest product in the popular Raspberry Pi range of         computers. Increase in processor speed, multimedia performance memory, and connectivity compared to the prior-generation Raspberry Pi 3 Model B+, while retaining backwards compatibility and similar power consumption. For the end user, Raspberry Pi 4 Model B provides desktop performance comparable to entry-level x86 PC systems. </a:t>
            </a:r>
            <a:endParaRPr lang="en-IN" sz="1800" dirty="0">
              <a:latin typeface="Times New Roman" panose="02020603050405020304" pitchFamily="18" charset="0"/>
              <a:ea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E7AFA52-BDFA-40DF-9188-629BDF40E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600202"/>
            <a:ext cx="3124200" cy="2219639"/>
          </a:xfrm>
          <a:prstGeom prst="rect">
            <a:avLst/>
          </a:prstGeom>
        </p:spPr>
      </p:pic>
    </p:spTree>
    <p:extLst>
      <p:ext uri="{BB962C8B-B14F-4D97-AF65-F5344CB8AC3E}">
        <p14:creationId xmlns:p14="http://schemas.microsoft.com/office/powerpoint/2010/main" val="237224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fontScale="90000"/>
          </a:bodyPr>
          <a:lstStyle/>
          <a:p>
            <a:r>
              <a:rPr lang="en-US" sz="3600" b="1">
                <a:solidFill>
                  <a:schemeClr val="bg1"/>
                </a:solidFill>
                <a:latin typeface="Times New Roman" pitchFamily="18" charset="0"/>
                <a:cs typeface="Times New Roman" pitchFamily="18" charset="0"/>
              </a:rPr>
              <a:t>Specifications of Hardware and Software Tools</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Content Placeholder 6">
            <a:extLst>
              <a:ext uri="{FF2B5EF4-FFF2-40B4-BE49-F238E27FC236}">
                <a16:creationId xmlns:a16="http://schemas.microsoft.com/office/drawing/2014/main" id="{6237F9A6-7708-4DB4-BCBD-A328CFE1503D}"/>
              </a:ext>
            </a:extLst>
          </p:cNvPr>
          <p:cNvSpPr>
            <a:spLocks noGrp="1"/>
          </p:cNvSpPr>
          <p:nvPr>
            <p:ph idx="1"/>
          </p:nvPr>
        </p:nvSpPr>
        <p:spPr>
          <a:xfrm>
            <a:off x="461866" y="1066800"/>
            <a:ext cx="8301135" cy="5289550"/>
          </a:xfrm>
        </p:spPr>
        <p:txBody>
          <a:bodyPr>
            <a:normAutofit fontScale="92500"/>
          </a:bodyPr>
          <a:lstStyle/>
          <a:p>
            <a:pPr marL="0" indent="0">
              <a:lnSpc>
                <a:spcPct val="115000"/>
              </a:lnSpc>
              <a:spcAft>
                <a:spcPts val="1000"/>
              </a:spcAft>
              <a:buNone/>
            </a:pPr>
            <a:r>
              <a:rPr lang="en-US" sz="1700" b="1" u="sng" dirty="0">
                <a:latin typeface="Times New Roman" panose="02020603050405020304" pitchFamily="18" charset="0"/>
                <a:ea typeface="Times New Roman" panose="02020603050405020304" pitchFamily="18" charset="0"/>
              </a:rPr>
              <a:t>Specifications :</a:t>
            </a:r>
          </a:p>
          <a:p>
            <a:pPr>
              <a:lnSpc>
                <a:spcPct val="115000"/>
              </a:lnSpc>
              <a:spcAft>
                <a:spcPts val="1000"/>
              </a:spcAft>
            </a:pPr>
            <a:r>
              <a:rPr lang="en-US" sz="1500" dirty="0">
                <a:latin typeface="Times New Roman" panose="02020603050405020304" pitchFamily="18" charset="0"/>
                <a:ea typeface="Times New Roman" panose="02020603050405020304" pitchFamily="18" charset="0"/>
              </a:rPr>
              <a:t>Processor : Broadcom BCM2711, Quad core Cortex-A72 (ARM v8) 64-bit SoC @ 1.5GHz</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r>
              <a:rPr lang="en-US" sz="1500" dirty="0">
                <a:latin typeface="Times New Roman" panose="02020603050405020304" pitchFamily="18" charset="0"/>
                <a:ea typeface="Times New Roman" panose="02020603050405020304" pitchFamily="18" charset="0"/>
              </a:rPr>
              <a:t>Memory : 2GB, 4GB or 8GB LPDDR4-3200 SDRAM (depending on model)</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r>
              <a:rPr lang="en-US" sz="1500" dirty="0">
                <a:latin typeface="Times New Roman" panose="02020603050405020304" pitchFamily="18" charset="0"/>
                <a:ea typeface="Times New Roman" panose="02020603050405020304" pitchFamily="18" charset="0"/>
              </a:rPr>
              <a:t>Connectivity : 2.4 GHz and 5.0 GHz IEEE 802.11ac wireless, Bluetooth 5.0, BLE, Gigabit Ethernet, 2 USB 3.0 ports, 2 USB 2.0 ports.</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r>
              <a:rPr lang="en-US" sz="1500" dirty="0">
                <a:latin typeface="Times New Roman" panose="02020603050405020304" pitchFamily="18" charset="0"/>
                <a:ea typeface="Times New Roman" panose="02020603050405020304" pitchFamily="18" charset="0"/>
              </a:rPr>
              <a:t>GPIO : Raspberry Pi standard 40 pin GPIO header (fully backwards compatible with previous boards)</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r>
              <a:rPr lang="en-US" sz="1500" dirty="0">
                <a:latin typeface="Times New Roman" panose="02020603050405020304" pitchFamily="18" charset="0"/>
                <a:ea typeface="Times New Roman" panose="02020603050405020304" pitchFamily="18" charset="0"/>
              </a:rPr>
              <a:t>Video and Sound : 2 × micro-HDMI ports (up to 4kp60 supported), 2-lane MIPI DSI display port, 2-lane MIPI CSI camera port, 4-pole stereo audio and composite video port</a:t>
            </a:r>
          </a:p>
          <a:p>
            <a:pPr>
              <a:lnSpc>
                <a:spcPct val="115000"/>
              </a:lnSpc>
              <a:spcAft>
                <a:spcPts val="1000"/>
              </a:spcAft>
            </a:pPr>
            <a:r>
              <a:rPr lang="en-US" sz="1500" dirty="0">
                <a:latin typeface="Times New Roman" panose="02020603050405020304" pitchFamily="18" charset="0"/>
                <a:ea typeface="Times New Roman" panose="02020603050405020304" pitchFamily="18" charset="0"/>
              </a:rPr>
              <a:t>Multimedia : H.265 (4kp60 decode), H264 (1080p60 decode, 1080p30 encode), OpenGL ES 3.1, Vulkan 1.0</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r>
              <a:rPr lang="en-US" sz="1500" dirty="0">
                <a:latin typeface="Times New Roman" panose="02020603050405020304" pitchFamily="18" charset="0"/>
                <a:ea typeface="Times New Roman" panose="02020603050405020304" pitchFamily="18" charset="0"/>
              </a:rPr>
              <a:t>SD Card Support : Micro-SD card slot for loading operating system and data storage</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r>
              <a:rPr lang="en-US" sz="1500" dirty="0">
                <a:latin typeface="Times New Roman" panose="02020603050405020304" pitchFamily="18" charset="0"/>
                <a:ea typeface="Times New Roman" panose="02020603050405020304" pitchFamily="18" charset="0"/>
              </a:rPr>
              <a:t>Input Power : 5V DC via USB-C connector (minimum 3A*),  5V DC via GPIO header (minimum 3A*)</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r>
              <a:rPr lang="en-US" sz="1500" dirty="0">
                <a:latin typeface="Times New Roman" panose="02020603050405020304" pitchFamily="18" charset="0"/>
                <a:ea typeface="Times New Roman" panose="02020603050405020304" pitchFamily="18" charset="0"/>
              </a:rPr>
              <a:t>Power over Ethernet (PoE) enabled (requires separate PoE HAT)</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r>
              <a:rPr lang="en-US" sz="1500" dirty="0">
                <a:latin typeface="Times New Roman" panose="02020603050405020304" pitchFamily="18" charset="0"/>
                <a:ea typeface="Times New Roman" panose="02020603050405020304" pitchFamily="18" charset="0"/>
              </a:rPr>
              <a:t>Operating temperature : 0 – 50 degrees C ambient</a:t>
            </a:r>
            <a:endParaRPr lang="en-IN" sz="1500" dirty="0">
              <a:latin typeface="Times New Roman" panose="02020603050405020304" pitchFamily="18" charset="0"/>
              <a:ea typeface="Times New Roman" panose="02020603050405020304" pitchFamily="18" charset="0"/>
            </a:endParaRPr>
          </a:p>
          <a:p>
            <a:pPr>
              <a:lnSpc>
                <a:spcPct val="115000"/>
              </a:lnSpc>
              <a:spcAft>
                <a:spcPts val="1000"/>
              </a:spcAft>
            </a:pPr>
            <a:endParaRPr lang="en-IN" sz="1400" dirty="0">
              <a:latin typeface="Times New Roman" panose="02020603050405020304" pitchFamily="18" charset="0"/>
              <a:ea typeface="Times New Roman" panose="02020603050405020304" pitchFamily="18" charset="0"/>
            </a:endParaRPr>
          </a:p>
          <a:p>
            <a:pPr marL="0" indent="0">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82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fontScale="90000"/>
          </a:bodyPr>
          <a:lstStyle/>
          <a:p>
            <a:r>
              <a:rPr lang="en-US" sz="3600" b="1">
                <a:solidFill>
                  <a:schemeClr val="bg1"/>
                </a:solidFill>
                <a:latin typeface="Times New Roman" pitchFamily="18" charset="0"/>
                <a:cs typeface="Times New Roman" pitchFamily="18" charset="0"/>
              </a:rPr>
              <a:t>Specifications of Hardware and Software Tools</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14" name="Content Placeholder 13">
            <a:extLst>
              <a:ext uri="{FF2B5EF4-FFF2-40B4-BE49-F238E27FC236}">
                <a16:creationId xmlns:a16="http://schemas.microsoft.com/office/drawing/2014/main" id="{4811C8F2-ADBD-4886-92A8-2A6F1ADDBF4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8897" y="1166018"/>
            <a:ext cx="7883196" cy="4525963"/>
          </a:xfrm>
        </p:spPr>
      </p:pic>
      <p:sp>
        <p:nvSpPr>
          <p:cNvPr id="15" name="Rectangle 14">
            <a:extLst>
              <a:ext uri="{FF2B5EF4-FFF2-40B4-BE49-F238E27FC236}">
                <a16:creationId xmlns:a16="http://schemas.microsoft.com/office/drawing/2014/main" id="{E1F8A6BF-824F-4ACD-8BF5-C74A58890F68}"/>
              </a:ext>
            </a:extLst>
          </p:cNvPr>
          <p:cNvSpPr/>
          <p:nvPr/>
        </p:nvSpPr>
        <p:spPr>
          <a:xfrm>
            <a:off x="2937264" y="5691981"/>
            <a:ext cx="3269472" cy="338554"/>
          </a:xfrm>
          <a:prstGeom prst="rect">
            <a:avLst/>
          </a:prstGeom>
          <a:noFill/>
        </p:spPr>
        <p:txBody>
          <a:bodyPr wrap="square" lIns="91440" tIns="45720" rIns="91440" bIns="45720">
            <a:spAutoFit/>
          </a:bodyPr>
          <a:lstStyle/>
          <a:p>
            <a:pPr algn="ctr"/>
            <a:r>
              <a:rPr lang="en-US" sz="1600" dirty="0">
                <a:ln w="0"/>
                <a:latin typeface="Times New Roman" panose="02020603050405020304" pitchFamily="18" charset="0"/>
                <a:cs typeface="Times New Roman" panose="02020603050405020304" pitchFamily="18" charset="0"/>
              </a:rPr>
              <a:t>Raspberry Pi Pin Configuration</a:t>
            </a:r>
            <a:endParaRPr lang="en-US" sz="16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3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fontScale="90000"/>
          </a:bodyPr>
          <a:lstStyle/>
          <a:p>
            <a:r>
              <a:rPr lang="en-US" sz="3600" b="1">
                <a:solidFill>
                  <a:schemeClr val="bg1"/>
                </a:solidFill>
                <a:latin typeface="Times New Roman" pitchFamily="18" charset="0"/>
                <a:cs typeface="Times New Roman" pitchFamily="18" charset="0"/>
              </a:rPr>
              <a:t>Specifications of Hardware and Software Tools</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Content Placeholder 6">
            <a:extLst>
              <a:ext uri="{FF2B5EF4-FFF2-40B4-BE49-F238E27FC236}">
                <a16:creationId xmlns:a16="http://schemas.microsoft.com/office/drawing/2014/main" id="{7A167C1E-8621-4809-8062-F1375A0EE535}"/>
              </a:ext>
            </a:extLst>
          </p:cNvPr>
          <p:cNvSpPr>
            <a:spLocks noGrp="1"/>
          </p:cNvSpPr>
          <p:nvPr>
            <p:ph idx="1"/>
          </p:nvPr>
        </p:nvSpPr>
        <p:spPr>
          <a:xfrm>
            <a:off x="434715" y="1032280"/>
            <a:ext cx="8229600" cy="5219701"/>
          </a:xfrm>
        </p:spPr>
        <p:txBody>
          <a:bodyPr>
            <a:normAutofit lnSpcReduction="10000"/>
          </a:bodyPr>
          <a:lstStyle/>
          <a:p>
            <a:pPr marL="0" indent="0">
              <a:buNone/>
            </a:pPr>
            <a:r>
              <a:rPr lang="en-IN" sz="2000" b="1" u="sng" dirty="0">
                <a:latin typeface="Times New Roman" panose="02020603050405020304" pitchFamily="18" charset="0"/>
                <a:cs typeface="Times New Roman" panose="02020603050405020304" pitchFamily="18" charset="0"/>
              </a:rPr>
              <a:t>DHT11 Humidity &amp; Temperature Sensor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r>
              <a:rPr lang="en-US" sz="1600" dirty="0">
                <a:latin typeface="Times New Roman" panose="02020603050405020304" pitchFamily="18" charset="0"/>
                <a:cs typeface="Times New Roman" panose="02020603050405020304" pitchFamily="18" charset="0"/>
              </a:rPr>
              <a:t>DHT11 Temperature &amp; Humidity Sensor features a temperature &amp; humidity sensor complex with a calibrated digital signal output. </a:t>
            </a:r>
          </a:p>
          <a:p>
            <a:r>
              <a:rPr lang="en-US" sz="1600" dirty="0">
                <a:latin typeface="Times New Roman" panose="02020603050405020304" pitchFamily="18" charset="0"/>
                <a:cs typeface="Times New Roman" panose="02020603050405020304" pitchFamily="18" charset="0"/>
              </a:rPr>
              <a:t>By using the exclusive digital-signal-acquisition technique and temperature &amp; humidity sensing technology, it ensures high reliability and excellent long-term stability. </a:t>
            </a:r>
          </a:p>
          <a:p>
            <a:r>
              <a:rPr lang="en-US" sz="1600" dirty="0">
                <a:latin typeface="Times New Roman" panose="02020603050405020304" pitchFamily="18" charset="0"/>
                <a:cs typeface="Times New Roman" panose="02020603050405020304" pitchFamily="18" charset="0"/>
              </a:rPr>
              <a:t>Each DHT11 element is strictly calibrated in the laboratory that is extremely accurate on humidity calibration. </a:t>
            </a:r>
          </a:p>
          <a:p>
            <a:r>
              <a:rPr lang="en-US" sz="1600" dirty="0">
                <a:latin typeface="Times New Roman" panose="02020603050405020304" pitchFamily="18" charset="0"/>
                <a:cs typeface="Times New Roman" panose="02020603050405020304" pitchFamily="18" charset="0"/>
              </a:rPr>
              <a:t>The single-wire serial interface makes system integration quick and easy. Its small size, low power consumption and up-to-20 meter signal transmission making it the best choice for various applications. </a:t>
            </a:r>
          </a:p>
        </p:txBody>
      </p:sp>
      <p:pic>
        <p:nvPicPr>
          <p:cNvPr id="8" name="Picture 7">
            <a:extLst>
              <a:ext uri="{FF2B5EF4-FFF2-40B4-BE49-F238E27FC236}">
                <a16:creationId xmlns:a16="http://schemas.microsoft.com/office/drawing/2014/main" id="{2B8CD6EC-A553-45C3-90E8-FB3755463E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600202"/>
            <a:ext cx="1676400" cy="1914821"/>
          </a:xfrm>
          <a:prstGeom prst="rect">
            <a:avLst/>
          </a:prstGeom>
        </p:spPr>
      </p:pic>
    </p:spTree>
    <p:extLst>
      <p:ext uri="{BB962C8B-B14F-4D97-AF65-F5344CB8AC3E}">
        <p14:creationId xmlns:p14="http://schemas.microsoft.com/office/powerpoint/2010/main" val="89947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fontScale="90000"/>
          </a:bodyPr>
          <a:lstStyle/>
          <a:p>
            <a:r>
              <a:rPr lang="en-US" sz="3600" b="1">
                <a:solidFill>
                  <a:schemeClr val="bg1"/>
                </a:solidFill>
                <a:latin typeface="Times New Roman" pitchFamily="18" charset="0"/>
                <a:cs typeface="Times New Roman" pitchFamily="18" charset="0"/>
              </a:rPr>
              <a:t>Specifications of Hardware and Software Tools</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Content Placeholder 6">
            <a:extLst>
              <a:ext uri="{FF2B5EF4-FFF2-40B4-BE49-F238E27FC236}">
                <a16:creationId xmlns:a16="http://schemas.microsoft.com/office/drawing/2014/main" id="{7A167C1E-8621-4809-8062-F1375A0EE535}"/>
              </a:ext>
            </a:extLst>
          </p:cNvPr>
          <p:cNvSpPr>
            <a:spLocks noGrp="1"/>
          </p:cNvSpPr>
          <p:nvPr>
            <p:ph idx="1"/>
          </p:nvPr>
        </p:nvSpPr>
        <p:spPr>
          <a:xfrm>
            <a:off x="457200" y="1319213"/>
            <a:ext cx="8229600" cy="5219701"/>
          </a:xfrm>
        </p:spPr>
        <p:txBody>
          <a:bodyPr>
            <a:normAutofit/>
          </a:bodyPr>
          <a:lstStyle/>
          <a:p>
            <a:pPr marL="0" indent="0">
              <a:lnSpc>
                <a:spcPts val="2100"/>
              </a:lnSpc>
              <a:spcBef>
                <a:spcPts val="865"/>
              </a:spcBef>
              <a:spcAft>
                <a:spcPts val="865"/>
              </a:spcAft>
              <a:buNone/>
            </a:pPr>
            <a:r>
              <a:rPr lang="en-US" sz="1800" b="1" u="sng"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DHT11 Specifications</a:t>
            </a:r>
          </a:p>
          <a:p>
            <a:pPr marL="0" indent="0">
              <a:lnSpc>
                <a:spcPts val="2100"/>
              </a:lnSpc>
              <a:spcBef>
                <a:spcPts val="865"/>
              </a:spcBef>
              <a:spcAft>
                <a:spcPts val="865"/>
              </a:spcAft>
              <a:buNone/>
            </a:pPr>
            <a:endParaRPr lang="en-IN" sz="1800" b="1" dirty="0">
              <a:solidFill>
                <a:srgbClr val="4F81BD"/>
              </a:solidFill>
              <a:latin typeface="Times New Roman" panose="02020603050405020304" pitchFamily="18" charset="0"/>
              <a:ea typeface="Times New Roman" panose="02020603050405020304" pitchFamily="18" charset="0"/>
              <a:cs typeface="Times New Roman" panose="02020603050405020304" pitchFamily="18" charset="0"/>
            </a:endParaRPr>
          </a:p>
          <a:p>
            <a:pPr>
              <a:buSzPts val="1000"/>
              <a:buFont typeface="Symbol" panose="05050102010706020507" pitchFamily="18" charset="2"/>
              <a:buChar cha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Operating Voltage: 3.5V to 5.5V</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buSzPts val="1000"/>
              <a:buFont typeface="Symbol" panose="05050102010706020507" pitchFamily="18" charset="2"/>
              <a:buChar cha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Operating current: 0.3mA (measuring) 60uA (standby)</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buSzPts val="1000"/>
              <a:buFont typeface="Symbol" panose="05050102010706020507" pitchFamily="18" charset="2"/>
              <a:buChar cha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Output: Serial data</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buSzPts val="1000"/>
              <a:buFont typeface="Symbol" panose="05050102010706020507" pitchFamily="18" charset="2"/>
              <a:buChar cha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Temperature Range: 0°C to 50°C</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buSzPts val="1000"/>
              <a:buFont typeface="Symbol" panose="05050102010706020507" pitchFamily="18" charset="2"/>
              <a:buChar cha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Humidity Range: 20% to 90%</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buSzPts val="1000"/>
              <a:buFont typeface="Symbol" panose="05050102010706020507" pitchFamily="18" charset="2"/>
              <a:buChar cha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Resolution: Temperature and Humidity both are 16-bit</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buSzPts val="1000"/>
              <a:buFont typeface="Symbol" panose="05050102010706020507" pitchFamily="18" charset="2"/>
              <a:buChar cha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Accuracy: ±1°C and ±1%</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89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fontScale="90000"/>
          </a:bodyPr>
          <a:lstStyle/>
          <a:p>
            <a:r>
              <a:rPr lang="en-US" sz="3600" b="1">
                <a:solidFill>
                  <a:schemeClr val="bg1"/>
                </a:solidFill>
                <a:latin typeface="Times New Roman" pitchFamily="18" charset="0"/>
                <a:cs typeface="Times New Roman" pitchFamily="18" charset="0"/>
              </a:rPr>
              <a:t>Specifications of Hardware and Software Tools</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Content Placeholder 6">
            <a:extLst>
              <a:ext uri="{FF2B5EF4-FFF2-40B4-BE49-F238E27FC236}">
                <a16:creationId xmlns:a16="http://schemas.microsoft.com/office/drawing/2014/main" id="{4A4FB9B0-6498-4600-8F66-5617AEB4AB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25208" y="1219200"/>
            <a:ext cx="2133600" cy="1670304"/>
          </a:xfrm>
        </p:spPr>
      </p:pic>
      <p:sp>
        <p:nvSpPr>
          <p:cNvPr id="9" name="Rectangle 8">
            <a:extLst>
              <a:ext uri="{FF2B5EF4-FFF2-40B4-BE49-F238E27FC236}">
                <a16:creationId xmlns:a16="http://schemas.microsoft.com/office/drawing/2014/main" id="{50652F65-7BA5-4CFE-A6C5-70AFDD6D8DFB}"/>
              </a:ext>
            </a:extLst>
          </p:cNvPr>
          <p:cNvSpPr/>
          <p:nvPr/>
        </p:nvSpPr>
        <p:spPr>
          <a:xfrm>
            <a:off x="146494" y="1077459"/>
            <a:ext cx="5982165" cy="2123658"/>
          </a:xfrm>
          <a:prstGeom prst="rect">
            <a:avLst/>
          </a:prstGeom>
          <a:noFill/>
        </p:spPr>
        <p:txBody>
          <a:bodyPr wrap="square" lIns="91440" tIns="45720" rIns="91440" bIns="45720">
            <a:spAutoFit/>
          </a:bodyPr>
          <a:lstStyle/>
          <a:p>
            <a:pPr marL="228600" algn="just"/>
            <a:r>
              <a:rPr lang="en-US" sz="2000" b="1" u="sng" dirty="0">
                <a:solidFill>
                  <a:srgbClr val="252525"/>
                </a:solidFill>
                <a:latin typeface="Times New Roman" panose="02020603050405020304" pitchFamily="18" charset="0"/>
                <a:ea typeface="Times New Roman" panose="02020603050405020304" pitchFamily="18" charset="0"/>
              </a:rPr>
              <a:t>5V Relay Module:</a:t>
            </a:r>
          </a:p>
          <a:p>
            <a:pPr marL="228600" algn="just"/>
            <a:endParaRPr lang="en-US" sz="1600" dirty="0">
              <a:solidFill>
                <a:srgbClr val="252525"/>
              </a:solidFill>
              <a:latin typeface="Times New Roman" panose="02020603050405020304" pitchFamily="18" charset="0"/>
              <a:ea typeface="Times New Roman" panose="02020603050405020304" pitchFamily="18" charset="0"/>
            </a:endParaRPr>
          </a:p>
          <a:p>
            <a:pPr marL="228600" algn="just"/>
            <a:r>
              <a:rPr lang="en-US" sz="1600" dirty="0">
                <a:solidFill>
                  <a:srgbClr val="252525"/>
                </a:solidFill>
                <a:latin typeface="Times New Roman" panose="02020603050405020304" pitchFamily="18" charset="0"/>
                <a:ea typeface="Times New Roman" panose="02020603050405020304" pitchFamily="18" charset="0"/>
              </a:rPr>
              <a:t>This is a LOW Level 5V 2-channel relay interface board, and each channel needs a 15-20mA driver current. It can be used to control various appliances and equipment with large current. It is </a:t>
            </a:r>
            <a:r>
              <a:rPr lang="en-US" sz="1600" dirty="0" err="1">
                <a:solidFill>
                  <a:srgbClr val="252525"/>
                </a:solidFill>
                <a:latin typeface="Times New Roman" panose="02020603050405020304" pitchFamily="18" charset="0"/>
                <a:ea typeface="Times New Roman" panose="02020603050405020304" pitchFamily="18" charset="0"/>
              </a:rPr>
              <a:t>equiped</a:t>
            </a:r>
            <a:r>
              <a:rPr lang="en-US" sz="1600" dirty="0">
                <a:solidFill>
                  <a:srgbClr val="252525"/>
                </a:solidFill>
                <a:latin typeface="Times New Roman" panose="02020603050405020304" pitchFamily="18" charset="0"/>
                <a:ea typeface="Times New Roman" panose="02020603050405020304" pitchFamily="18" charset="0"/>
              </a:rPr>
              <a:t> with high-current relays that work under AC250V 10A or DC30V 10A. It has a standard interface that can be controlled directly by microcontroller.</a:t>
            </a:r>
            <a:endParaRPr lang="en-IN" sz="1600" dirty="0">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6CA010C8-7CB4-4A89-8A5E-0035C31505EF}"/>
              </a:ext>
            </a:extLst>
          </p:cNvPr>
          <p:cNvSpPr/>
          <p:nvPr/>
        </p:nvSpPr>
        <p:spPr>
          <a:xfrm>
            <a:off x="457200" y="3372114"/>
            <a:ext cx="8622728" cy="2781274"/>
          </a:xfrm>
          <a:prstGeom prst="rect">
            <a:avLst/>
          </a:prstGeom>
          <a:noFill/>
        </p:spPr>
        <p:txBody>
          <a:bodyPr wrap="square" lIns="91440" tIns="45720" rIns="91440" bIns="45720">
            <a:spAutoFit/>
          </a:bodyPr>
          <a:lstStyle/>
          <a:p>
            <a:pPr>
              <a:lnSpc>
                <a:spcPct val="115000"/>
              </a:lnSpc>
            </a:pPr>
            <a:r>
              <a:rPr lang="en-US" b="1" dirty="0">
                <a:latin typeface="Times New Roman" panose="02020603050405020304" pitchFamily="18" charset="0"/>
                <a:ea typeface="Times New Roman" panose="02020603050405020304" pitchFamily="18" charset="0"/>
              </a:rPr>
              <a:t> </a:t>
            </a:r>
            <a:r>
              <a:rPr lang="en-US" sz="2000" b="1" u="sng" dirty="0">
                <a:latin typeface="Times New Roman" panose="02020603050405020304" pitchFamily="18" charset="0"/>
                <a:ea typeface="Times New Roman" panose="02020603050405020304" pitchFamily="18" charset="0"/>
              </a:rPr>
              <a:t>Features:</a:t>
            </a:r>
            <a:endParaRPr lang="en-IN" sz="2000" u="sng" dirty="0">
              <a:latin typeface="Times New Roman" panose="02020603050405020304" pitchFamily="18" charset="0"/>
              <a:ea typeface="Times New Roman" panose="02020603050405020304" pitchFamily="18" charset="0"/>
            </a:endParaRPr>
          </a:p>
          <a:p>
            <a:pPr>
              <a:lnSpc>
                <a:spcPct val="115000"/>
              </a:lnSpc>
            </a:pPr>
            <a:r>
              <a:rPr lang="en-US" sz="1600" b="1"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marL="342900" indent="-342900">
              <a:spcAft>
                <a:spcPts val="120"/>
              </a:spcAft>
              <a:buSzPts val="1000"/>
              <a:buFont typeface="Symbol" panose="05050102010706020507" pitchFamily="18" charset="2"/>
              <a:buChar char=""/>
              <a:tabLst>
                <a:tab pos="-15240" algn="l"/>
              </a:tabLst>
            </a:pPr>
            <a:r>
              <a:rPr lang="en-IN" sz="1600" dirty="0">
                <a:solidFill>
                  <a:srgbClr val="252525"/>
                </a:solidFill>
                <a:latin typeface="Times New Roman" panose="02020603050405020304" pitchFamily="18" charset="0"/>
                <a:ea typeface="Times New Roman" panose="02020603050405020304" pitchFamily="18" charset="0"/>
              </a:rPr>
              <a:t>Relay Maximum output: DC 30V/10A, AC 250V/10A</a:t>
            </a:r>
            <a:endParaRPr lang="en-IN" sz="1600" dirty="0">
              <a:latin typeface="Times New Roman" panose="02020603050405020304" pitchFamily="18" charset="0"/>
              <a:ea typeface="Times New Roman" panose="02020603050405020304" pitchFamily="18" charset="0"/>
            </a:endParaRPr>
          </a:p>
          <a:p>
            <a:pPr marL="342900" indent="-342900">
              <a:spcAft>
                <a:spcPts val="120"/>
              </a:spcAft>
              <a:buSzPts val="1000"/>
              <a:buFont typeface="Symbol" panose="05050102010706020507" pitchFamily="18" charset="2"/>
              <a:buChar char=""/>
              <a:tabLst>
                <a:tab pos="-15240" algn="l"/>
              </a:tabLst>
            </a:pPr>
            <a:r>
              <a:rPr lang="en-IN" sz="1600" dirty="0">
                <a:solidFill>
                  <a:srgbClr val="252525"/>
                </a:solidFill>
                <a:latin typeface="Times New Roman" panose="02020603050405020304" pitchFamily="18" charset="0"/>
                <a:ea typeface="Times New Roman" panose="02020603050405020304" pitchFamily="18" charset="0"/>
              </a:rPr>
              <a:t>5V Relay Module with Optocoupler LOW Level Triger expansion board, which is compatible with Arduino and Raspberry Pi</a:t>
            </a:r>
            <a:endParaRPr lang="en-IN" sz="1600" dirty="0">
              <a:latin typeface="Times New Roman" panose="02020603050405020304" pitchFamily="18" charset="0"/>
              <a:ea typeface="Times New Roman" panose="02020603050405020304" pitchFamily="18" charset="0"/>
            </a:endParaRPr>
          </a:p>
          <a:p>
            <a:pPr marL="342900" indent="-342900">
              <a:spcAft>
                <a:spcPts val="120"/>
              </a:spcAft>
              <a:buSzPts val="1000"/>
              <a:buFont typeface="Symbol" panose="05050102010706020507" pitchFamily="18" charset="2"/>
              <a:buChar char=""/>
              <a:tabLst>
                <a:tab pos="-15240" algn="l"/>
              </a:tabLst>
            </a:pPr>
            <a:r>
              <a:rPr lang="en-IN" sz="1600" dirty="0">
                <a:solidFill>
                  <a:srgbClr val="252525"/>
                </a:solidFill>
                <a:latin typeface="Times New Roman" panose="02020603050405020304" pitchFamily="18" charset="0"/>
                <a:ea typeface="Times New Roman" panose="02020603050405020304" pitchFamily="18" charset="0"/>
              </a:rPr>
              <a:t>Standard interface that can be controlled directly by microcontroller ( 8051, AVR, *PIC, DSP, ARM, ARM, MSP430, TTL logic)</a:t>
            </a:r>
            <a:endParaRPr lang="en-IN" sz="1600" dirty="0">
              <a:latin typeface="Times New Roman" panose="02020603050405020304" pitchFamily="18" charset="0"/>
              <a:ea typeface="Times New Roman" panose="02020603050405020304" pitchFamily="18" charset="0"/>
            </a:endParaRPr>
          </a:p>
          <a:p>
            <a:pPr marL="342900" indent="-342900">
              <a:spcAft>
                <a:spcPts val="120"/>
              </a:spcAft>
              <a:buSzPts val="1000"/>
              <a:buFont typeface="Symbol" panose="05050102010706020507" pitchFamily="18" charset="2"/>
              <a:buChar char=""/>
              <a:tabLst>
                <a:tab pos="-15240" algn="l"/>
              </a:tabLst>
            </a:pPr>
            <a:r>
              <a:rPr lang="en-IN" sz="1600" dirty="0">
                <a:solidFill>
                  <a:srgbClr val="252525"/>
                </a:solidFill>
                <a:latin typeface="Times New Roman" panose="02020603050405020304" pitchFamily="18" charset="0"/>
                <a:ea typeface="Times New Roman" panose="02020603050405020304" pitchFamily="18" charset="0"/>
              </a:rPr>
              <a:t>Relay of high quality loose music relays SPDT. A common terminal, a normally open, one normally closed terminal</a:t>
            </a:r>
            <a:endParaRPr lang="en-IN" sz="1600" dirty="0">
              <a:latin typeface="Times New Roman" panose="02020603050405020304" pitchFamily="18" charset="0"/>
              <a:ea typeface="Times New Roman" panose="02020603050405020304" pitchFamily="18" charset="0"/>
            </a:endParaRPr>
          </a:p>
          <a:p>
            <a:pPr marL="342900" indent="-342900">
              <a:spcAft>
                <a:spcPts val="120"/>
              </a:spcAft>
              <a:buSzPts val="1000"/>
              <a:buFont typeface="Symbol" panose="05050102010706020507" pitchFamily="18" charset="2"/>
              <a:buChar char=""/>
              <a:tabLst>
                <a:tab pos="-15240" algn="l"/>
              </a:tabLst>
            </a:pPr>
            <a:r>
              <a:rPr lang="en-IN" sz="1600" dirty="0">
                <a:solidFill>
                  <a:srgbClr val="252525"/>
                </a:solidFill>
                <a:latin typeface="Times New Roman" panose="02020603050405020304" pitchFamily="18" charset="0"/>
                <a:ea typeface="Times New Roman" panose="02020603050405020304" pitchFamily="18" charset="0"/>
              </a:rPr>
              <a:t>optocoupler isolation, good anti-jammin</a:t>
            </a:r>
            <a:r>
              <a:rPr lang="en-IN" dirty="0">
                <a:solidFill>
                  <a:srgbClr val="252525"/>
                </a:solidFill>
                <a:latin typeface="Times New Roman" panose="02020603050405020304" pitchFamily="18" charset="0"/>
                <a:ea typeface="Times New Roman" panose="02020603050405020304" pitchFamily="18" charset="0"/>
              </a:rPr>
              <a:t>g</a:t>
            </a:r>
            <a:endParaRPr lang="en-US" sz="1400" dirty="0">
              <a:ln w="0"/>
            </a:endParaRPr>
          </a:p>
        </p:txBody>
      </p:sp>
    </p:spTree>
    <p:extLst>
      <p:ext uri="{BB962C8B-B14F-4D97-AF65-F5344CB8AC3E}">
        <p14:creationId xmlns:p14="http://schemas.microsoft.com/office/powerpoint/2010/main" val="284412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fontScale="90000"/>
          </a:bodyPr>
          <a:lstStyle/>
          <a:p>
            <a:r>
              <a:rPr lang="en-US" sz="3600" b="1">
                <a:solidFill>
                  <a:schemeClr val="bg1"/>
                </a:solidFill>
                <a:latin typeface="Times New Roman" pitchFamily="18" charset="0"/>
                <a:cs typeface="Times New Roman" pitchFamily="18" charset="0"/>
              </a:rPr>
              <a:t>Specifications of Hardware and Software Tools</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Rectangle 8">
            <a:extLst>
              <a:ext uri="{FF2B5EF4-FFF2-40B4-BE49-F238E27FC236}">
                <a16:creationId xmlns:a16="http://schemas.microsoft.com/office/drawing/2014/main" id="{50652F65-7BA5-4CFE-A6C5-70AFDD6D8DFB}"/>
              </a:ext>
            </a:extLst>
          </p:cNvPr>
          <p:cNvSpPr/>
          <p:nvPr/>
        </p:nvSpPr>
        <p:spPr>
          <a:xfrm>
            <a:off x="224249" y="1177459"/>
            <a:ext cx="6363165" cy="2677656"/>
          </a:xfrm>
          <a:prstGeom prst="rect">
            <a:avLst/>
          </a:prstGeom>
          <a:noFill/>
        </p:spPr>
        <p:txBody>
          <a:bodyPr wrap="square" lIns="91440" tIns="45720" rIns="91440" bIns="45720">
            <a:spAutoFit/>
          </a:bodyPr>
          <a:lstStyle/>
          <a:p>
            <a:pPr marL="228600" algn="just"/>
            <a:r>
              <a:rPr lang="en-US" sz="2000" b="1" u="sng" dirty="0">
                <a:solidFill>
                  <a:srgbClr val="000000"/>
                </a:solidFill>
                <a:latin typeface="Times New Roman" panose="02020603050405020304" pitchFamily="18" charset="0"/>
                <a:ea typeface="Times New Roman" panose="02020603050405020304" pitchFamily="18" charset="0"/>
              </a:rPr>
              <a:t>12V DC Fan :</a:t>
            </a:r>
          </a:p>
          <a:p>
            <a:pPr marL="228600" algn="just"/>
            <a:endParaRPr lang="en-US" sz="2000" b="1" dirty="0">
              <a:solidFill>
                <a:srgbClr val="000000"/>
              </a:solidFill>
              <a:latin typeface="Times New Roman" panose="02020603050405020304" pitchFamily="18" charset="0"/>
              <a:ea typeface="Times New Roman" panose="02020603050405020304" pitchFamily="18" charset="0"/>
            </a:endParaRPr>
          </a:p>
          <a:p>
            <a:pPr marL="228600" algn="just"/>
            <a:r>
              <a:rPr lang="en-US" sz="1600" dirty="0">
                <a:solidFill>
                  <a:srgbClr val="000000"/>
                </a:solidFill>
                <a:latin typeface="Times New Roman" panose="02020603050405020304" pitchFamily="18" charset="0"/>
                <a:ea typeface="Times New Roman" panose="02020603050405020304" pitchFamily="18" charset="0"/>
              </a:rPr>
              <a:t>A DC motor is any motor within a class of electrical machines whereby direct current electrical power</a:t>
            </a:r>
            <a:r>
              <a:rPr lang="en-IN" sz="1600" dirty="0">
                <a:latin typeface="Times New Roman" panose="02020603050405020304" pitchFamily="18" charset="0"/>
                <a:ea typeface="Times New Roman" panose="02020603050405020304" pitchFamily="18" charset="0"/>
              </a:rPr>
              <a:t> </a:t>
            </a:r>
            <a:r>
              <a:rPr lang="en-US" sz="1600" dirty="0">
                <a:solidFill>
                  <a:srgbClr val="000000"/>
                </a:solidFill>
                <a:latin typeface="Times New Roman" panose="02020603050405020304" pitchFamily="18" charset="0"/>
                <a:ea typeface="Times New Roman" panose="02020603050405020304" pitchFamily="18" charset="0"/>
              </a:rPr>
              <a:t>is converted into mechanical power. Most often, this type of motor relies on forces that magnetic fields produce. Regardless of the type, DC motors have some kind of internal mechanism, which is electronic or electromechanical. In both cases, the direction of current flow in part of the motor is changed periodically. The speed of a DC motor is controlled using a variable supply voltage or</a:t>
            </a:r>
            <a:r>
              <a:rPr lang="en-US" sz="1600" dirty="0">
                <a:latin typeface="Times New Roman" panose="02020603050405020304" pitchFamily="18" charset="0"/>
                <a:ea typeface="Times New Roman" panose="02020603050405020304" pitchFamily="18" charset="0"/>
              </a:rPr>
              <a:t> by changing the strength of the current within its field </a:t>
            </a:r>
            <a:r>
              <a:rPr lang="en-US" sz="1600" dirty="0" err="1">
                <a:latin typeface="Times New Roman" panose="02020603050405020304" pitchFamily="18" charset="0"/>
                <a:ea typeface="Times New Roman" panose="02020603050405020304" pitchFamily="18" charset="0"/>
              </a:rPr>
              <a:t>windrings</a:t>
            </a:r>
            <a:r>
              <a:rPr lang="en-US" sz="1600" dirty="0">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6CA010C8-7CB4-4A89-8A5E-0035C31505EF}"/>
              </a:ext>
            </a:extLst>
          </p:cNvPr>
          <p:cNvSpPr/>
          <p:nvPr/>
        </p:nvSpPr>
        <p:spPr>
          <a:xfrm>
            <a:off x="381000" y="3905406"/>
            <a:ext cx="8622728" cy="2400657"/>
          </a:xfrm>
          <a:prstGeom prst="rect">
            <a:avLst/>
          </a:prstGeom>
          <a:noFill/>
        </p:spPr>
        <p:txBody>
          <a:bodyPr wrap="square" lIns="91440" tIns="45720" rIns="91440" bIns="45720">
            <a:spAutoFit/>
          </a:bodyPr>
          <a:lstStyle/>
          <a:p>
            <a:pPr algn="just">
              <a:lnSpc>
                <a:spcPct val="150000"/>
              </a:lnSpc>
            </a:pPr>
            <a:r>
              <a:rPr lang="en-US" sz="2000" b="1" dirty="0">
                <a:latin typeface="Times New Roman" panose="02020603050405020304" pitchFamily="18" charset="0"/>
                <a:ea typeface="Times New Roman" panose="02020603050405020304" pitchFamily="18" charset="0"/>
              </a:rPr>
              <a:t> </a:t>
            </a:r>
            <a:r>
              <a:rPr lang="en-US" sz="2000" b="1" u="sng" dirty="0">
                <a:solidFill>
                  <a:srgbClr val="000000"/>
                </a:solidFill>
                <a:latin typeface="Times New Roman" panose="02020603050405020304" pitchFamily="18" charset="0"/>
                <a:ea typeface="Times New Roman" panose="02020603050405020304" pitchFamily="18" charset="0"/>
              </a:rPr>
              <a:t>Features </a:t>
            </a:r>
          </a:p>
          <a:p>
            <a:pPr algn="just">
              <a:lnSpc>
                <a:spcPct val="150000"/>
              </a:lnSpc>
            </a:pPr>
            <a:endParaRPr lang="en-IN"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Rated voltage:12V. </a:t>
            </a:r>
            <a:endParaRPr lang="en-IN"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No-Load Speed:35000±10% RPM/MIN; No-Load Current: 0.85A. </a:t>
            </a:r>
            <a:endParaRPr lang="en-IN"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Diameter 38.5mm.</a:t>
            </a:r>
            <a:endParaRPr lang="en-IN"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Length 57mm.</a:t>
            </a:r>
            <a:endParaRPr lang="en-IN"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Shaft 3.17mm. </a:t>
            </a:r>
            <a:endParaRPr lang="en-IN"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Weight: 255g(APPROX).</a:t>
            </a:r>
            <a:endParaRPr lang="en-IN" sz="1600" dirty="0">
              <a:latin typeface="Times New Roman" panose="02020603050405020304" pitchFamily="18" charset="0"/>
              <a:ea typeface="Times New Roman" panose="02020603050405020304" pitchFamily="18" charset="0"/>
            </a:endParaRPr>
          </a:p>
        </p:txBody>
      </p:sp>
      <p:pic>
        <p:nvPicPr>
          <p:cNvPr id="12" name="Content Placeholder 11">
            <a:extLst>
              <a:ext uri="{FF2B5EF4-FFF2-40B4-BE49-F238E27FC236}">
                <a16:creationId xmlns:a16="http://schemas.microsoft.com/office/drawing/2014/main" id="{BE62A887-2E70-44C5-8AF6-FC73CF1A824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938177" y="1667124"/>
            <a:ext cx="1790989" cy="1790989"/>
          </a:xfrm>
        </p:spPr>
      </p:pic>
    </p:spTree>
    <p:extLst>
      <p:ext uri="{BB962C8B-B14F-4D97-AF65-F5344CB8AC3E}">
        <p14:creationId xmlns:p14="http://schemas.microsoft.com/office/powerpoint/2010/main" val="319870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1"/>
            <a:ext cx="9144000" cy="944562"/>
          </a:xfrm>
          <a:solidFill>
            <a:srgbClr val="0000FF"/>
          </a:solidFill>
        </p:spPr>
        <p:txBody>
          <a:bodyPr>
            <a:normAutofit fontScale="90000"/>
          </a:bodyPr>
          <a:lstStyle/>
          <a:p>
            <a:r>
              <a:rPr lang="en-US" sz="3600" b="1">
                <a:solidFill>
                  <a:schemeClr val="bg1"/>
                </a:solidFill>
                <a:latin typeface="Times New Roman" pitchFamily="18" charset="0"/>
                <a:cs typeface="Times New Roman" pitchFamily="18" charset="0"/>
              </a:rPr>
              <a:t>Specifications of Hardware and Software Tools</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10" name="Content Placeholder 9">
            <a:extLst>
              <a:ext uri="{FF2B5EF4-FFF2-40B4-BE49-F238E27FC236}">
                <a16:creationId xmlns:a16="http://schemas.microsoft.com/office/drawing/2014/main" id="{AC2E0C41-2FF2-426C-8E72-604CD218FD5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89881" y="1668933"/>
            <a:ext cx="2285999" cy="3924947"/>
          </a:xfrm>
        </p:spPr>
      </p:pic>
      <p:pic>
        <p:nvPicPr>
          <p:cNvPr id="14" name="Picture 13">
            <a:extLst>
              <a:ext uri="{FF2B5EF4-FFF2-40B4-BE49-F238E27FC236}">
                <a16:creationId xmlns:a16="http://schemas.microsoft.com/office/drawing/2014/main" id="{DB938728-69DA-41A1-AADB-AE8FB4737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200" y="1668934"/>
            <a:ext cx="2362200" cy="3924947"/>
          </a:xfrm>
          <a:prstGeom prst="rect">
            <a:avLst/>
          </a:prstGeom>
        </p:spPr>
      </p:pic>
      <p:pic>
        <p:nvPicPr>
          <p:cNvPr id="16" name="Picture 15">
            <a:extLst>
              <a:ext uri="{FF2B5EF4-FFF2-40B4-BE49-F238E27FC236}">
                <a16:creationId xmlns:a16="http://schemas.microsoft.com/office/drawing/2014/main" id="{24D96E27-7786-4BC2-A90D-23B6255C09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2" y="1668934"/>
            <a:ext cx="2285999" cy="3924947"/>
          </a:xfrm>
          <a:prstGeom prst="rect">
            <a:avLst/>
          </a:prstGeom>
        </p:spPr>
      </p:pic>
      <p:sp>
        <p:nvSpPr>
          <p:cNvPr id="17" name="Rectangle 16">
            <a:extLst>
              <a:ext uri="{FF2B5EF4-FFF2-40B4-BE49-F238E27FC236}">
                <a16:creationId xmlns:a16="http://schemas.microsoft.com/office/drawing/2014/main" id="{D19A09FA-4BAB-4285-9909-E434BF6E0DBB}"/>
              </a:ext>
            </a:extLst>
          </p:cNvPr>
          <p:cNvSpPr/>
          <p:nvPr/>
        </p:nvSpPr>
        <p:spPr>
          <a:xfrm>
            <a:off x="381002" y="1004615"/>
            <a:ext cx="2096921" cy="461665"/>
          </a:xfrm>
          <a:prstGeom prst="rect">
            <a:avLst/>
          </a:prstGeom>
          <a:noFill/>
        </p:spPr>
        <p:txBody>
          <a:bodyPr wrap="none" lIns="91440" tIns="45720" rIns="91440" bIns="45720">
            <a:spAutoFit/>
          </a:bodyPr>
          <a:lstStyle/>
          <a:p>
            <a:pPr algn="ctr"/>
            <a:r>
              <a:rPr lang="en-US" sz="2400" b="1" u="sng" dirty="0">
                <a:ln w="0"/>
                <a:latin typeface="Times New Roman" panose="02020603050405020304" pitchFamily="18" charset="0"/>
                <a:cs typeface="Times New Roman" panose="02020603050405020304" pitchFamily="18" charset="0"/>
              </a:rPr>
              <a:t>Android App :</a:t>
            </a:r>
          </a:p>
        </p:txBody>
      </p:sp>
      <p:sp>
        <p:nvSpPr>
          <p:cNvPr id="18" name="Rectangle 17">
            <a:extLst>
              <a:ext uri="{FF2B5EF4-FFF2-40B4-BE49-F238E27FC236}">
                <a16:creationId xmlns:a16="http://schemas.microsoft.com/office/drawing/2014/main" id="{6AA42B67-960F-47AF-9881-BD79E40AC01D}"/>
              </a:ext>
            </a:extLst>
          </p:cNvPr>
          <p:cNvSpPr/>
          <p:nvPr/>
        </p:nvSpPr>
        <p:spPr>
          <a:xfrm>
            <a:off x="915594" y="5622552"/>
            <a:ext cx="1112997" cy="400110"/>
          </a:xfrm>
          <a:prstGeom prst="rect">
            <a:avLst/>
          </a:prstGeom>
          <a:noFill/>
        </p:spPr>
        <p:txBody>
          <a:bodyPr wrap="none" lIns="91440" tIns="45720" rIns="91440" bIns="45720">
            <a:spAutoFit/>
          </a:bodyPr>
          <a:lstStyle/>
          <a:p>
            <a:pPr algn="ctr"/>
            <a:r>
              <a:rPr lang="en-US" sz="2000" b="1" dirty="0">
                <a:ln w="0"/>
                <a:latin typeface="Times New Roman" panose="02020603050405020304" pitchFamily="18" charset="0"/>
                <a:cs typeface="Times New Roman" panose="02020603050405020304" pitchFamily="18" charset="0"/>
              </a:rPr>
              <a:t>Screen 1</a:t>
            </a:r>
          </a:p>
        </p:txBody>
      </p:sp>
      <p:sp>
        <p:nvSpPr>
          <p:cNvPr id="19" name="Rectangle 18">
            <a:extLst>
              <a:ext uri="{FF2B5EF4-FFF2-40B4-BE49-F238E27FC236}">
                <a16:creationId xmlns:a16="http://schemas.microsoft.com/office/drawing/2014/main" id="{0DD0EFF2-DC3B-4100-93EF-3B0321993E87}"/>
              </a:ext>
            </a:extLst>
          </p:cNvPr>
          <p:cNvSpPr/>
          <p:nvPr/>
        </p:nvSpPr>
        <p:spPr>
          <a:xfrm>
            <a:off x="3637841" y="5622553"/>
            <a:ext cx="2096921" cy="400110"/>
          </a:xfrm>
          <a:prstGeom prst="rect">
            <a:avLst/>
          </a:prstGeom>
          <a:noFill/>
        </p:spPr>
        <p:txBody>
          <a:bodyPr wrap="square" lIns="91440" tIns="45720" rIns="91440" bIns="45720">
            <a:spAutoFit/>
          </a:bodyPr>
          <a:lstStyle/>
          <a:p>
            <a:pPr algn="ctr"/>
            <a:r>
              <a:rPr lang="en-US" sz="2000" b="1" dirty="0">
                <a:ln w="0"/>
                <a:latin typeface="Times New Roman" panose="02020603050405020304" pitchFamily="18" charset="0"/>
                <a:cs typeface="Times New Roman" panose="02020603050405020304" pitchFamily="18" charset="0"/>
              </a:rPr>
              <a:t>Manual Screen</a:t>
            </a:r>
          </a:p>
        </p:txBody>
      </p:sp>
      <p:sp>
        <p:nvSpPr>
          <p:cNvPr id="20" name="Rectangle 19">
            <a:extLst>
              <a:ext uri="{FF2B5EF4-FFF2-40B4-BE49-F238E27FC236}">
                <a16:creationId xmlns:a16="http://schemas.microsoft.com/office/drawing/2014/main" id="{9D34E55E-B7B5-42AA-B3D8-346AE69A0955}"/>
              </a:ext>
            </a:extLst>
          </p:cNvPr>
          <p:cNvSpPr/>
          <p:nvPr/>
        </p:nvSpPr>
        <p:spPr>
          <a:xfrm>
            <a:off x="6761889" y="5622552"/>
            <a:ext cx="2137316" cy="400110"/>
          </a:xfrm>
          <a:prstGeom prst="rect">
            <a:avLst/>
          </a:prstGeom>
          <a:noFill/>
        </p:spPr>
        <p:txBody>
          <a:bodyPr wrap="none" lIns="91440" tIns="45720" rIns="91440" bIns="45720">
            <a:spAutoFit/>
          </a:bodyPr>
          <a:lstStyle/>
          <a:p>
            <a:pPr algn="ctr"/>
            <a:r>
              <a:rPr lang="en-US" sz="2000" b="1" dirty="0">
                <a:ln w="0"/>
                <a:latin typeface="Times New Roman" panose="02020603050405020304" pitchFamily="18" charset="0"/>
                <a:cs typeface="Times New Roman" panose="02020603050405020304" pitchFamily="18" charset="0"/>
              </a:rPr>
              <a:t>Automatic Screen</a:t>
            </a:r>
          </a:p>
        </p:txBody>
      </p:sp>
    </p:spTree>
    <p:extLst>
      <p:ext uri="{BB962C8B-B14F-4D97-AF65-F5344CB8AC3E}">
        <p14:creationId xmlns:p14="http://schemas.microsoft.com/office/powerpoint/2010/main" val="1129114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Connection Setup</a:t>
            </a: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Content Placeholder 8">
            <a:extLst>
              <a:ext uri="{FF2B5EF4-FFF2-40B4-BE49-F238E27FC236}">
                <a16:creationId xmlns:a16="http://schemas.microsoft.com/office/drawing/2014/main" id="{7F14D18C-17D9-4E04-AEF4-30F489F9719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7364" y="1219200"/>
            <a:ext cx="7509272" cy="5006182"/>
          </a:xfrm>
        </p:spPr>
      </p:pic>
    </p:spTree>
    <p:extLst>
      <p:ext uri="{BB962C8B-B14F-4D97-AF65-F5344CB8AC3E}">
        <p14:creationId xmlns:p14="http://schemas.microsoft.com/office/powerpoint/2010/main" val="362087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a:xfrm>
            <a:off x="457200" y="1360262"/>
            <a:ext cx="8229600" cy="4525963"/>
          </a:xfrm>
        </p:spPr>
        <p:txBody>
          <a:bodyPr>
            <a:normAutofit lnSpcReduction="10000"/>
          </a:bodyPr>
          <a:lstStyle/>
          <a:p>
            <a:r>
              <a:rPr lang="en-US" sz="2000" dirty="0">
                <a:latin typeface="Times New Roman" pitchFamily="18" charset="0"/>
                <a:cs typeface="Times New Roman" pitchFamily="18" charset="0"/>
              </a:rPr>
              <a:t>Introduction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Objectives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Basic Architecture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Design approach</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Specifications of Hardware and Software Tools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Experimental Results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Conclusion</a:t>
            </a:r>
          </a:p>
          <a:p>
            <a:pPr marL="0" indent="0">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9225918-4B1F-407E-95F6-5E3A63A61B6D}"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5FA8-516F-44FE-ACFC-934A02524196}"/>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VIDEO DEMONSTRATION</a:t>
            </a:r>
            <a:endParaRPr lang="en-IN" sz="3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71189B2-B9A7-4DC4-B987-9EA2BA02D4D6}"/>
              </a:ext>
            </a:extLst>
          </p:cNvPr>
          <p:cNvSpPr>
            <a:spLocks noGrp="1"/>
          </p:cNvSpPr>
          <p:nvPr>
            <p:ph type="dt" sz="half" idx="10"/>
          </p:nvPr>
        </p:nvSpPr>
        <p:spPr/>
        <p:txBody>
          <a:bodyPr/>
          <a:lstStyle/>
          <a:p>
            <a:fld id="{05229871-6294-4FDC-ADFB-03568C29F7D6}" type="datetime1">
              <a:rPr lang="en-US" smtClean="0"/>
              <a:t>2/6/2022</a:t>
            </a:fld>
            <a:endParaRPr lang="en-US"/>
          </a:p>
        </p:txBody>
      </p:sp>
      <p:sp>
        <p:nvSpPr>
          <p:cNvPr id="5" name="Footer Placeholder 4">
            <a:extLst>
              <a:ext uri="{FF2B5EF4-FFF2-40B4-BE49-F238E27FC236}">
                <a16:creationId xmlns:a16="http://schemas.microsoft.com/office/drawing/2014/main" id="{6920A770-EADE-4231-AAF3-71BE62DE9CF1}"/>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id="{C2C57450-0EE5-4182-82E3-093614B449C3}"/>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126608516"/>
      </p:ext>
    </p:extLst>
  </p:cSld>
  <p:clrMapOvr>
    <a:masterClrMapping/>
  </p:clrMapOvr>
  <p:timing>
    <p:tnLst>
      <p:par>
        <p:cTn id="1" dur="indefinite" restart="never" nodeType="tmRoot">
          <p:childTnLst>
            <p:video>
              <p:cMediaNode vol="0">
                <p:cTn id="2" fill="hold" display="0">
                  <p:stCondLst>
                    <p:cond delay="indefinite"/>
                  </p:stCondLst>
                </p:cTn>
                <p:tgtEl>
                  <p:spTgt spid="8"/>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Experimental Results</a:t>
            </a: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pic>
        <p:nvPicPr>
          <p:cNvPr id="16" name="Content Placeholder 15">
            <a:extLst>
              <a:ext uri="{FF2B5EF4-FFF2-40B4-BE49-F238E27FC236}">
                <a16:creationId xmlns:a16="http://schemas.microsoft.com/office/drawing/2014/main" id="{80D1B210-C6FF-4CB5-8E50-E871C93FA6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7031" y="1066802"/>
            <a:ext cx="7829938" cy="4224045"/>
          </a:xfrm>
        </p:spPr>
      </p:pic>
      <p:sp>
        <p:nvSpPr>
          <p:cNvPr id="17" name="Rectangle 16">
            <a:extLst>
              <a:ext uri="{FF2B5EF4-FFF2-40B4-BE49-F238E27FC236}">
                <a16:creationId xmlns:a16="http://schemas.microsoft.com/office/drawing/2014/main" id="{336FE706-C653-490A-92D7-5DCB5267E63E}"/>
              </a:ext>
            </a:extLst>
          </p:cNvPr>
          <p:cNvSpPr/>
          <p:nvPr/>
        </p:nvSpPr>
        <p:spPr>
          <a:xfrm>
            <a:off x="2948695" y="5451185"/>
            <a:ext cx="3313728" cy="461665"/>
          </a:xfrm>
          <a:prstGeom prst="rect">
            <a:avLst/>
          </a:prstGeom>
          <a:noFill/>
        </p:spPr>
        <p:txBody>
          <a:bodyPr wrap="none" lIns="91440" tIns="45720" rIns="91440" bIns="45720">
            <a:spAutoFit/>
          </a:bodyPr>
          <a:lstStyle/>
          <a:p>
            <a:pPr algn="ctr"/>
            <a:r>
              <a:rPr lang="en-US" sz="2400" b="1" dirty="0">
                <a:ln w="0"/>
                <a:latin typeface="Times New Roman" panose="02020603050405020304" pitchFamily="18" charset="0"/>
                <a:cs typeface="Times New Roman" panose="02020603050405020304" pitchFamily="18" charset="0"/>
              </a:rPr>
              <a:t>Automatic Mode Result</a:t>
            </a:r>
          </a:p>
        </p:txBody>
      </p:sp>
    </p:spTree>
    <p:extLst>
      <p:ext uri="{BB962C8B-B14F-4D97-AF65-F5344CB8AC3E}">
        <p14:creationId xmlns:p14="http://schemas.microsoft.com/office/powerpoint/2010/main" val="258278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Experimental Results</a:t>
            </a: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9" name="Picture 8">
            <a:extLst>
              <a:ext uri="{FF2B5EF4-FFF2-40B4-BE49-F238E27FC236}">
                <a16:creationId xmlns:a16="http://schemas.microsoft.com/office/drawing/2014/main" id="{76A301F1-8BEA-4368-8166-C5FAF458C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 y="1066800"/>
            <a:ext cx="8192430" cy="4419600"/>
          </a:xfrm>
          <a:prstGeom prst="rect">
            <a:avLst/>
          </a:prstGeom>
        </p:spPr>
      </p:pic>
      <p:sp>
        <p:nvSpPr>
          <p:cNvPr id="11" name="Rectangle 10">
            <a:extLst>
              <a:ext uri="{FF2B5EF4-FFF2-40B4-BE49-F238E27FC236}">
                <a16:creationId xmlns:a16="http://schemas.microsoft.com/office/drawing/2014/main" id="{179A625B-03E5-4213-9F9C-65CBCB30FF8E}"/>
              </a:ext>
            </a:extLst>
          </p:cNvPr>
          <p:cNvSpPr/>
          <p:nvPr/>
        </p:nvSpPr>
        <p:spPr>
          <a:xfrm>
            <a:off x="3222415" y="5641173"/>
            <a:ext cx="2954655" cy="461665"/>
          </a:xfrm>
          <a:prstGeom prst="rect">
            <a:avLst/>
          </a:prstGeom>
          <a:noFill/>
        </p:spPr>
        <p:txBody>
          <a:bodyPr wrap="none" lIns="91440" tIns="45720" rIns="91440" bIns="45720">
            <a:spAutoFit/>
          </a:bodyPr>
          <a:lstStyle/>
          <a:p>
            <a:pPr algn="ctr"/>
            <a:r>
              <a:rPr lang="en-US" sz="2400" b="1" dirty="0">
                <a:ln w="0"/>
                <a:latin typeface="Times New Roman" panose="02020603050405020304" pitchFamily="18" charset="0"/>
                <a:cs typeface="Times New Roman" panose="02020603050405020304" pitchFamily="18" charset="0"/>
              </a:rPr>
              <a:t>Manual Mode Result</a:t>
            </a:r>
          </a:p>
        </p:txBody>
      </p:sp>
    </p:spTree>
    <p:extLst>
      <p:ext uri="{BB962C8B-B14F-4D97-AF65-F5344CB8AC3E}">
        <p14:creationId xmlns:p14="http://schemas.microsoft.com/office/powerpoint/2010/main" val="4150578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Experimental Results</a:t>
            </a: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11" name="Rectangle 10">
            <a:extLst>
              <a:ext uri="{FF2B5EF4-FFF2-40B4-BE49-F238E27FC236}">
                <a16:creationId xmlns:a16="http://schemas.microsoft.com/office/drawing/2014/main" id="{179A625B-03E5-4213-9F9C-65CBCB30FF8E}"/>
              </a:ext>
            </a:extLst>
          </p:cNvPr>
          <p:cNvSpPr/>
          <p:nvPr/>
        </p:nvSpPr>
        <p:spPr>
          <a:xfrm>
            <a:off x="3722247" y="5641173"/>
            <a:ext cx="1699504" cy="461665"/>
          </a:xfrm>
          <a:prstGeom prst="rect">
            <a:avLst/>
          </a:prstGeom>
          <a:noFill/>
        </p:spPr>
        <p:txBody>
          <a:bodyPr wrap="none" lIns="91440" tIns="45720" rIns="91440" bIns="45720">
            <a:spAutoFit/>
          </a:bodyPr>
          <a:lstStyle/>
          <a:p>
            <a:pPr algn="ctr"/>
            <a:r>
              <a:rPr lang="en-US" sz="2400" b="1" dirty="0">
                <a:ln w="0"/>
                <a:latin typeface="Times New Roman" panose="02020603050405020304" pitchFamily="18" charset="0"/>
                <a:cs typeface="Times New Roman" panose="02020603050405020304" pitchFamily="18" charset="0"/>
              </a:rPr>
              <a:t>Cloud Data</a:t>
            </a:r>
          </a:p>
        </p:txBody>
      </p:sp>
      <p:pic>
        <p:nvPicPr>
          <p:cNvPr id="7" name="Picture 6">
            <a:extLst>
              <a:ext uri="{FF2B5EF4-FFF2-40B4-BE49-F238E27FC236}">
                <a16:creationId xmlns:a16="http://schemas.microsoft.com/office/drawing/2014/main" id="{A6E082CF-7E58-470F-BA64-DF8FD2035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91" y="1269697"/>
            <a:ext cx="8103221" cy="4371474"/>
          </a:xfrm>
          <a:prstGeom prst="rect">
            <a:avLst/>
          </a:prstGeom>
        </p:spPr>
      </p:pic>
    </p:spTree>
    <p:extLst>
      <p:ext uri="{BB962C8B-B14F-4D97-AF65-F5344CB8AC3E}">
        <p14:creationId xmlns:p14="http://schemas.microsoft.com/office/powerpoint/2010/main" val="2504893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38100"/>
            <a:ext cx="9144000" cy="9445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Conclusion</a:t>
            </a: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Content Placeholder 6">
            <a:extLst>
              <a:ext uri="{FF2B5EF4-FFF2-40B4-BE49-F238E27FC236}">
                <a16:creationId xmlns:a16="http://schemas.microsoft.com/office/drawing/2014/main" id="{668AD275-BD66-4BC8-BC3E-0BC3184B8F48}"/>
              </a:ext>
            </a:extLst>
          </p:cNvPr>
          <p:cNvSpPr>
            <a:spLocks noGrp="1"/>
          </p:cNvSpPr>
          <p:nvPr>
            <p:ph idx="1"/>
          </p:nvPr>
        </p:nvSpPr>
        <p:spPr>
          <a:xfrm>
            <a:off x="465909" y="1308100"/>
            <a:ext cx="8229600" cy="4646613"/>
          </a:xfrm>
        </p:spPr>
        <p:txBody>
          <a:bodyPr>
            <a:noAutofit/>
          </a:bodyPr>
          <a:lstStyle/>
          <a:p>
            <a:r>
              <a:rPr lang="en-US" sz="2000" dirty="0">
                <a:latin typeface="Times New Roman" panose="02020603050405020304" pitchFamily="18" charset="0"/>
                <a:cs typeface="Times New Roman" panose="02020603050405020304" pitchFamily="18" charset="0"/>
              </a:rPr>
              <a:t>A simple IoT gateway is implemented for temperature monitoring and control using Raspberry Pi as IoT Gateway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different hardware components and software designs are clearly described.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Relay can be controlled manually or automatically through android App.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is also implemented to reduce power consumption.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future more sensors and Actuators can be integrated with the Gateway and more processing can be done at the gateway level.</a:t>
            </a:r>
          </a:p>
        </p:txBody>
      </p:sp>
    </p:spTree>
    <p:extLst>
      <p:ext uri="{BB962C8B-B14F-4D97-AF65-F5344CB8AC3E}">
        <p14:creationId xmlns:p14="http://schemas.microsoft.com/office/powerpoint/2010/main" val="426636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61BF46-4423-45EB-B9FF-E5161B45B86A}"/>
              </a:ext>
            </a:extLst>
          </p:cNvPr>
          <p:cNvSpPr>
            <a:spLocks noGrp="1"/>
          </p:cNvSpPr>
          <p:nvPr>
            <p:ph type="dt" sz="half" idx="10"/>
          </p:nvPr>
        </p:nvSpPr>
        <p:spPr/>
        <p:txBody>
          <a:bodyPr/>
          <a:lstStyle/>
          <a:p>
            <a:fld id="{05229871-6294-4FDC-ADFB-03568C29F7D6}" type="datetime1">
              <a:rPr lang="en-US" smtClean="0"/>
              <a:t>2/7/2022</a:t>
            </a:fld>
            <a:endParaRPr lang="en-US"/>
          </a:p>
        </p:txBody>
      </p:sp>
      <p:sp>
        <p:nvSpPr>
          <p:cNvPr id="5" name="Footer Placeholder 4">
            <a:extLst>
              <a:ext uri="{FF2B5EF4-FFF2-40B4-BE49-F238E27FC236}">
                <a16:creationId xmlns:a16="http://schemas.microsoft.com/office/drawing/2014/main" id="{ED4873EC-046D-414C-8DEB-07EFCCC8AEC6}"/>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id="{13E28F63-E336-4473-A0ED-9957D1A6A846}"/>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7" name="Rectangle 6">
            <a:extLst>
              <a:ext uri="{FF2B5EF4-FFF2-40B4-BE49-F238E27FC236}">
                <a16:creationId xmlns:a16="http://schemas.microsoft.com/office/drawing/2014/main" id="{EA5E977C-FDB6-4FB0-A6F3-7653C3D678D7}"/>
              </a:ext>
            </a:extLst>
          </p:cNvPr>
          <p:cNvSpPr/>
          <p:nvPr/>
        </p:nvSpPr>
        <p:spPr>
          <a:xfrm>
            <a:off x="2443887" y="2967335"/>
            <a:ext cx="4256230" cy="923330"/>
          </a:xfrm>
          <a:prstGeom prst="rect">
            <a:avLst/>
          </a:prstGeom>
          <a:noFill/>
        </p:spPr>
        <p:txBody>
          <a:bodyPr wrap="none" lIns="91440" tIns="45720" rIns="91440" bIns="45720">
            <a:spAutoFit/>
          </a:bodyPr>
          <a:lstStyle/>
          <a:p>
            <a:pPr algn="ctr"/>
            <a:r>
              <a:rPr lang="en-US" sz="5400" b="0" cap="none" spc="0" dirty="0">
                <a:ln w="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651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987"/>
            <a:ext cx="9144000" cy="8683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301100"/>
            <a:ext cx="8229600" cy="5237814"/>
          </a:xfrm>
        </p:spPr>
        <p:txBody>
          <a:bodyPr>
            <a:normAutofit/>
          </a:bodyPr>
          <a:lstStyle/>
          <a:p>
            <a:r>
              <a:rPr lang="en-US" sz="2600" b="1" dirty="0">
                <a:latin typeface="Times New Roman" panose="02020603050405020304" pitchFamily="18" charset="0"/>
                <a:cs typeface="Times New Roman" panose="02020603050405020304" pitchFamily="18" charset="0"/>
              </a:rPr>
              <a:t>What is an IoT Gateway?</a:t>
            </a:r>
          </a:p>
          <a:p>
            <a:pPr marL="0" indent="0">
              <a:buNone/>
            </a:pPr>
            <a:endParaRPr lang="en-US" sz="2200" b="1"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An internet of things (IoT) gateway is a network device  that serves as the connection point between the cloud and IoT nodes (with sensors and actuators) . Sensors may be connected directly to gateway also</a:t>
            </a:r>
          </a:p>
          <a:p>
            <a:pPr marL="457200" lvl="1" indent="0">
              <a:buNone/>
            </a:pPr>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All data moving between IoT nodes and the cloud passes through an IoT gateway, which generally is an embedded system.</a:t>
            </a:r>
          </a:p>
          <a:p>
            <a:pPr marL="457200" lvl="1" indent="0">
              <a:buNone/>
            </a:pP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An IoT gateway can be intelligent also (edge computing).</a:t>
            </a:r>
          </a:p>
          <a:p>
            <a:endParaRPr lang="en-US"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987"/>
            <a:ext cx="9144000" cy="8683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381000" y="1096767"/>
            <a:ext cx="8229600" cy="5237814"/>
          </a:xfrm>
        </p:spPr>
        <p:txBody>
          <a:bodyPr>
            <a:normAutofit fontScale="92500" lnSpcReduction="20000"/>
          </a:bodyPr>
          <a:lstStyle/>
          <a:p>
            <a:pPr algn="l"/>
            <a:r>
              <a:rPr lang="en-US" sz="3100" b="1" dirty="0">
                <a:solidFill>
                  <a:srgbClr val="323232"/>
                </a:solidFill>
                <a:latin typeface="Times New Roman" panose="02020603050405020304" pitchFamily="18" charset="0"/>
                <a:cs typeface="Times New Roman" panose="02020603050405020304" pitchFamily="18" charset="0"/>
              </a:rPr>
              <a:t>What does an IoT gateway do?</a:t>
            </a:r>
          </a:p>
          <a:p>
            <a:pPr marL="0" indent="0">
              <a:buNone/>
            </a:pPr>
            <a:endParaRPr lang="en-US" sz="2600" b="1" dirty="0">
              <a:solidFill>
                <a:srgbClr val="323232"/>
              </a:solidFill>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An IoT gateway acts as a network device, routing data between IoT nodes and the cloud.</a:t>
            </a:r>
          </a:p>
          <a:p>
            <a:pPr marL="457200" lvl="1" indent="0">
              <a:buNone/>
            </a:pPr>
            <a:endParaRPr lang="en-US"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Early on, most gateway devices only sent traffic in one direction: from the IoT nodes to the cloud.</a:t>
            </a:r>
          </a:p>
          <a:p>
            <a:pPr marL="457200" lvl="1" indent="0">
              <a:buNone/>
            </a:pPr>
            <a:r>
              <a:rPr lang="en-US" sz="2600" dirty="0">
                <a:latin typeface="Times New Roman" panose="02020603050405020304" pitchFamily="18" charset="0"/>
                <a:cs typeface="Times New Roman" panose="02020603050405020304" pitchFamily="18" charset="0"/>
              </a:rPr>
              <a:t> </a:t>
            </a:r>
          </a:p>
          <a:p>
            <a:pPr lvl="1"/>
            <a:r>
              <a:rPr lang="en-US" sz="2600" dirty="0">
                <a:latin typeface="Times New Roman" panose="02020603050405020304" pitchFamily="18" charset="0"/>
                <a:cs typeface="Times New Roman" panose="02020603050405020304" pitchFamily="18" charset="0"/>
              </a:rPr>
              <a:t>Now, it's common for a gateway device to handle both inbound and outbound traffic.</a:t>
            </a:r>
          </a:p>
          <a:p>
            <a:pPr marL="457200" lvl="1" indent="0">
              <a:buNone/>
            </a:pPr>
            <a:r>
              <a:rPr lang="en-US" sz="2600" dirty="0">
                <a:latin typeface="Times New Roman" panose="02020603050405020304" pitchFamily="18" charset="0"/>
                <a:cs typeface="Times New Roman" panose="02020603050405020304" pitchFamily="18" charset="0"/>
              </a:rPr>
              <a:t> </a:t>
            </a:r>
          </a:p>
          <a:p>
            <a:pPr lvl="1"/>
            <a:r>
              <a:rPr lang="en-US" sz="2600" dirty="0">
                <a:latin typeface="Times New Roman" panose="02020603050405020304" pitchFamily="18" charset="0"/>
                <a:cs typeface="Times New Roman" panose="02020603050405020304" pitchFamily="18" charset="0"/>
              </a:rPr>
              <a:t>Outbound traffic streams are used for sending IoT data to the cloud, while inbound traffic is used for device management tasks, such as updating device firmware and instructions for actuation</a:t>
            </a:r>
            <a:r>
              <a:rPr lang="en-US" sz="2600" dirty="0"/>
              <a:t>.</a:t>
            </a:r>
            <a:endParaRPr lang="en-US"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63955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0"/>
            <a:ext cx="9144000" cy="9445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304800" y="969962"/>
            <a:ext cx="8915400" cy="5213350"/>
          </a:xfrm>
        </p:spPr>
        <p:txBody>
          <a:bodyPr anchor="ctr">
            <a:noAutofit/>
          </a:bodyPr>
          <a:lstStyle/>
          <a:p>
            <a:pPr marL="0" indent="0">
              <a:buNone/>
            </a:pPr>
            <a:r>
              <a:rPr lang="en-US" sz="2400" dirty="0">
                <a:latin typeface="Times New Roman" panose="02020603050405020304" pitchFamily="18" charset="0"/>
                <a:cs typeface="Times New Roman" panose="02020603050405020304" pitchFamily="18" charset="0"/>
              </a:rPr>
              <a:t>The following are the proposed objectives of the mini project</a:t>
            </a:r>
          </a:p>
          <a:p>
            <a:pPr marL="0" indent="0">
              <a:buNone/>
            </a:pPr>
            <a:endParaRPr lang="en-US" sz="2000" dirty="0">
              <a:latin typeface="Times New Roman" panose="02020603050405020304" pitchFamily="18" charset="0"/>
              <a:cs typeface="Times New Roman" panose="02020603050405020304" pitchFamily="18" charset="0"/>
            </a:endParaRPr>
          </a:p>
          <a:p>
            <a:pPr lvl="1">
              <a:buFont typeface="Arial" pitchFamily="34" charset="0"/>
              <a:buChar char="•"/>
            </a:pPr>
            <a:r>
              <a:rPr lang="en-US" sz="2000" dirty="0">
                <a:latin typeface="Times New Roman" panose="02020603050405020304" pitchFamily="18" charset="0"/>
                <a:cs typeface="Times New Roman" panose="02020603050405020304" pitchFamily="18" charset="0"/>
              </a:rPr>
              <a:t> To implement an IoT solution using cloud</a:t>
            </a:r>
          </a:p>
          <a:p>
            <a:pPr lvl="1">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lvl="1">
              <a:buFont typeface="Arial" pitchFamily="34" charset="0"/>
              <a:buChar char="•"/>
            </a:pPr>
            <a:r>
              <a:rPr lang="en-US" sz="2000" dirty="0">
                <a:latin typeface="Times New Roman" panose="02020603050405020304" pitchFamily="18" charset="0"/>
                <a:cs typeface="Times New Roman" panose="02020603050405020304" pitchFamily="18" charset="0"/>
              </a:rPr>
              <a:t> To use Raspberry Pi as Gateway</a:t>
            </a:r>
          </a:p>
          <a:p>
            <a:pPr lvl="1">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lvl="1">
              <a:buFont typeface="Arial" pitchFamily="34" charset="0"/>
              <a:buChar char="•"/>
            </a:pPr>
            <a:r>
              <a:rPr lang="en-US" sz="2000" dirty="0">
                <a:latin typeface="Times New Roman" panose="02020603050405020304" pitchFamily="18" charset="0"/>
                <a:cs typeface="Times New Roman" panose="02020603050405020304" pitchFamily="18" charset="0"/>
              </a:rPr>
              <a:t> To show control and actuation </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18289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093D-F2F7-4AFA-BBE9-BD2CAFA7B04D}"/>
              </a:ext>
            </a:extLst>
          </p:cNvPr>
          <p:cNvSpPr>
            <a:spLocks noGrp="1"/>
          </p:cNvSpPr>
          <p:nvPr>
            <p:ph type="title"/>
          </p:nvPr>
        </p:nvSpPr>
        <p:spPr>
          <a:xfrm>
            <a:off x="-1446381" y="1140011"/>
            <a:ext cx="8229600" cy="1143000"/>
          </a:xfrm>
        </p:spPr>
        <p:txBody>
          <a:bodyPr>
            <a:normAutofit fontScale="90000"/>
          </a:bodyPr>
          <a:lstStyle/>
          <a:p>
            <a:r>
              <a:rPr lang="en-IN" sz="3300" b="1" u="sng" dirty="0">
                <a:latin typeface="Times New Roman" panose="02020603050405020304" pitchFamily="18" charset="0"/>
                <a:cs typeface="Times New Roman" panose="02020603050405020304" pitchFamily="18" charset="0"/>
              </a:rPr>
              <a:t>IOT Solution using Cloud </a:t>
            </a:r>
            <a:br>
              <a:rPr lang="en-IN" b="1" u="sng" dirty="0"/>
            </a:br>
            <a:endParaRPr lang="en-IN" dirty="0"/>
          </a:p>
        </p:txBody>
      </p:sp>
      <p:sp>
        <p:nvSpPr>
          <p:cNvPr id="4" name="Date Placeholder 3">
            <a:extLst>
              <a:ext uri="{FF2B5EF4-FFF2-40B4-BE49-F238E27FC236}">
                <a16:creationId xmlns:a16="http://schemas.microsoft.com/office/drawing/2014/main" id="{2A2A6CCF-D354-4B08-8EDB-195AA9FE342E}"/>
              </a:ext>
            </a:extLst>
          </p:cNvPr>
          <p:cNvSpPr>
            <a:spLocks noGrp="1"/>
          </p:cNvSpPr>
          <p:nvPr>
            <p:ph type="dt" sz="half" idx="10"/>
          </p:nvPr>
        </p:nvSpPr>
        <p:spPr/>
        <p:txBody>
          <a:bodyPr/>
          <a:lstStyle/>
          <a:p>
            <a:fld id="{05229871-6294-4FDC-ADFB-03568C29F7D6}" type="datetime1">
              <a:rPr lang="en-US" smtClean="0"/>
              <a:t>2/6/2022</a:t>
            </a:fld>
            <a:endParaRPr lang="en-US"/>
          </a:p>
        </p:txBody>
      </p:sp>
      <p:sp>
        <p:nvSpPr>
          <p:cNvPr id="5" name="Footer Placeholder 4">
            <a:extLst>
              <a:ext uri="{FF2B5EF4-FFF2-40B4-BE49-F238E27FC236}">
                <a16:creationId xmlns:a16="http://schemas.microsoft.com/office/drawing/2014/main" id="{42D91BBE-8677-49DF-9F18-1BD58E2F9405}"/>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id="{1ADE2DC5-3F85-4DCD-B92E-645341CCDE64}"/>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7" name="Content Placeholder 6">
            <a:extLst>
              <a:ext uri="{FF2B5EF4-FFF2-40B4-BE49-F238E27FC236}">
                <a16:creationId xmlns:a16="http://schemas.microsoft.com/office/drawing/2014/main" id="{E0A44371-5668-4254-811D-72EB08E9CB20}"/>
              </a:ext>
            </a:extLst>
          </p:cNvPr>
          <p:cNvSpPr>
            <a:spLocks noGrp="1"/>
          </p:cNvSpPr>
          <p:nvPr>
            <p:ph idx="1"/>
          </p:nvPr>
        </p:nvSpPr>
        <p:spPr>
          <a:xfrm>
            <a:off x="1716429" y="2494355"/>
            <a:ext cx="1828800" cy="1289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IN" sz="1600" dirty="0"/>
              <a:t>IOT Gateway</a:t>
            </a:r>
          </a:p>
        </p:txBody>
      </p:sp>
      <p:sp>
        <p:nvSpPr>
          <p:cNvPr id="8" name="Oval 7">
            <a:extLst>
              <a:ext uri="{FF2B5EF4-FFF2-40B4-BE49-F238E27FC236}">
                <a16:creationId xmlns:a16="http://schemas.microsoft.com/office/drawing/2014/main" id="{6130A306-0126-4E14-BDA7-E4E7A600F29C}"/>
              </a:ext>
            </a:extLst>
          </p:cNvPr>
          <p:cNvSpPr/>
          <p:nvPr/>
        </p:nvSpPr>
        <p:spPr>
          <a:xfrm>
            <a:off x="4349410" y="2879100"/>
            <a:ext cx="1430218" cy="512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a:t>
            </a:r>
          </a:p>
        </p:txBody>
      </p:sp>
      <p:sp>
        <p:nvSpPr>
          <p:cNvPr id="9" name="Rectangle 8">
            <a:extLst>
              <a:ext uri="{FF2B5EF4-FFF2-40B4-BE49-F238E27FC236}">
                <a16:creationId xmlns:a16="http://schemas.microsoft.com/office/drawing/2014/main" id="{32ACC204-0860-4288-B2E5-7F6E6DA2AF3F}"/>
              </a:ext>
            </a:extLst>
          </p:cNvPr>
          <p:cNvSpPr/>
          <p:nvPr/>
        </p:nvSpPr>
        <p:spPr>
          <a:xfrm>
            <a:off x="6475981" y="2549242"/>
            <a:ext cx="1753620" cy="130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IOT Application</a:t>
            </a:r>
          </a:p>
        </p:txBody>
      </p:sp>
      <p:sp>
        <p:nvSpPr>
          <p:cNvPr id="10" name="TextBox 9">
            <a:extLst>
              <a:ext uri="{FF2B5EF4-FFF2-40B4-BE49-F238E27FC236}">
                <a16:creationId xmlns:a16="http://schemas.microsoft.com/office/drawing/2014/main" id="{94959B62-2E61-4A71-B34C-DF2FE641A951}"/>
              </a:ext>
            </a:extLst>
          </p:cNvPr>
          <p:cNvSpPr txBox="1"/>
          <p:nvPr/>
        </p:nvSpPr>
        <p:spPr>
          <a:xfrm>
            <a:off x="844215" y="2305556"/>
            <a:ext cx="995032" cy="646331"/>
          </a:xfrm>
          <a:prstGeom prst="rect">
            <a:avLst/>
          </a:prstGeom>
          <a:noFill/>
        </p:spPr>
        <p:txBody>
          <a:bodyPr wrap="square" rtlCol="0">
            <a:spAutoFit/>
          </a:bodyPr>
          <a:lstStyle/>
          <a:p>
            <a:r>
              <a:rPr lang="en-IN" dirty="0"/>
              <a:t>Sensor data</a:t>
            </a:r>
          </a:p>
        </p:txBody>
      </p:sp>
      <p:sp>
        <p:nvSpPr>
          <p:cNvPr id="11" name="TextBox 10">
            <a:extLst>
              <a:ext uri="{FF2B5EF4-FFF2-40B4-BE49-F238E27FC236}">
                <a16:creationId xmlns:a16="http://schemas.microsoft.com/office/drawing/2014/main" id="{DECCE353-2AEF-4400-84CA-568F9DC3503D}"/>
              </a:ext>
            </a:extLst>
          </p:cNvPr>
          <p:cNvSpPr txBox="1"/>
          <p:nvPr/>
        </p:nvSpPr>
        <p:spPr>
          <a:xfrm>
            <a:off x="710175" y="3176754"/>
            <a:ext cx="1187141" cy="646331"/>
          </a:xfrm>
          <a:prstGeom prst="rect">
            <a:avLst/>
          </a:prstGeom>
          <a:noFill/>
        </p:spPr>
        <p:txBody>
          <a:bodyPr wrap="square" rtlCol="0">
            <a:spAutoFit/>
          </a:bodyPr>
          <a:lstStyle/>
          <a:p>
            <a:r>
              <a:rPr lang="en-IN" dirty="0"/>
              <a:t>Control/ actuation</a:t>
            </a:r>
          </a:p>
        </p:txBody>
      </p:sp>
      <p:sp>
        <p:nvSpPr>
          <p:cNvPr id="12" name="Rectangle 11">
            <a:extLst>
              <a:ext uri="{FF2B5EF4-FFF2-40B4-BE49-F238E27FC236}">
                <a16:creationId xmlns:a16="http://schemas.microsoft.com/office/drawing/2014/main" id="{EACC8FB0-D2E5-4ABA-AC8E-1C0D110A743D}"/>
              </a:ext>
            </a:extLst>
          </p:cNvPr>
          <p:cNvSpPr/>
          <p:nvPr/>
        </p:nvSpPr>
        <p:spPr>
          <a:xfrm>
            <a:off x="281611" y="2146953"/>
            <a:ext cx="407483" cy="1938992"/>
          </a:xfrm>
          <a:prstGeom prst="rect">
            <a:avLst/>
          </a:prstGeom>
          <a:noFill/>
        </p:spPr>
        <p:txBody>
          <a:bodyPr wrap="none" lIns="91440" tIns="45720" rIns="91440" bIns="45720">
            <a:spAutoFit/>
          </a:bodyPr>
          <a:lstStyle/>
          <a:p>
            <a:pPr algn="ctr"/>
            <a:r>
              <a:rPr lang="en-US" sz="2000" dirty="0">
                <a:ln w="0"/>
              </a:rPr>
              <a:t>T</a:t>
            </a:r>
          </a:p>
          <a:p>
            <a:pPr algn="ctr"/>
            <a:r>
              <a:rPr lang="en-US" sz="2000" dirty="0">
                <a:ln w="0"/>
              </a:rPr>
              <a:t>H</a:t>
            </a:r>
          </a:p>
          <a:p>
            <a:pPr algn="ctr"/>
            <a:r>
              <a:rPr lang="en-US" sz="2000" dirty="0">
                <a:ln w="0"/>
              </a:rPr>
              <a:t>I</a:t>
            </a:r>
          </a:p>
          <a:p>
            <a:pPr algn="ctr"/>
            <a:r>
              <a:rPr lang="en-US" sz="2000" dirty="0">
                <a:ln w="0"/>
              </a:rPr>
              <a:t>N </a:t>
            </a:r>
          </a:p>
          <a:p>
            <a:pPr algn="ctr"/>
            <a:r>
              <a:rPr lang="en-US" sz="2000" dirty="0">
                <a:ln w="0"/>
              </a:rPr>
              <a:t>G</a:t>
            </a:r>
          </a:p>
          <a:p>
            <a:pPr algn="ctr"/>
            <a:r>
              <a:rPr lang="en-US" sz="2000" dirty="0">
                <a:ln w="0"/>
              </a:rPr>
              <a:t>S</a:t>
            </a:r>
          </a:p>
        </p:txBody>
      </p:sp>
      <p:sp>
        <p:nvSpPr>
          <p:cNvPr id="13" name="TextBox 12">
            <a:extLst>
              <a:ext uri="{FF2B5EF4-FFF2-40B4-BE49-F238E27FC236}">
                <a16:creationId xmlns:a16="http://schemas.microsoft.com/office/drawing/2014/main" id="{27F477BF-3603-46F8-B62C-2A845A53B8DC}"/>
              </a:ext>
            </a:extLst>
          </p:cNvPr>
          <p:cNvSpPr txBox="1"/>
          <p:nvPr/>
        </p:nvSpPr>
        <p:spPr>
          <a:xfrm>
            <a:off x="1791609" y="3846425"/>
            <a:ext cx="1753620" cy="369332"/>
          </a:xfrm>
          <a:prstGeom prst="rect">
            <a:avLst/>
          </a:prstGeom>
          <a:noFill/>
        </p:spPr>
        <p:txBody>
          <a:bodyPr wrap="square" rtlCol="0">
            <a:spAutoFit/>
          </a:bodyPr>
          <a:lstStyle/>
          <a:p>
            <a:r>
              <a:rPr lang="en-IN" dirty="0"/>
              <a:t>Edge</a:t>
            </a:r>
          </a:p>
        </p:txBody>
      </p:sp>
      <p:sp>
        <p:nvSpPr>
          <p:cNvPr id="14" name="TextBox 13">
            <a:extLst>
              <a:ext uri="{FF2B5EF4-FFF2-40B4-BE49-F238E27FC236}">
                <a16:creationId xmlns:a16="http://schemas.microsoft.com/office/drawing/2014/main" id="{E84B57A9-97E7-42C1-BD32-7BE293E7E3B2}"/>
              </a:ext>
            </a:extLst>
          </p:cNvPr>
          <p:cNvSpPr txBox="1"/>
          <p:nvPr/>
        </p:nvSpPr>
        <p:spPr>
          <a:xfrm>
            <a:off x="6553200" y="3908162"/>
            <a:ext cx="1753620" cy="646331"/>
          </a:xfrm>
          <a:prstGeom prst="rect">
            <a:avLst/>
          </a:prstGeom>
          <a:noFill/>
        </p:spPr>
        <p:txBody>
          <a:bodyPr wrap="square" rtlCol="0">
            <a:spAutoFit/>
          </a:bodyPr>
          <a:lstStyle/>
          <a:p>
            <a:r>
              <a:rPr lang="en-IN" dirty="0"/>
              <a:t>Cloud / cloud data centre</a:t>
            </a:r>
          </a:p>
        </p:txBody>
      </p:sp>
      <p:sp>
        <p:nvSpPr>
          <p:cNvPr id="15" name="Rectangle 14">
            <a:extLst>
              <a:ext uri="{FF2B5EF4-FFF2-40B4-BE49-F238E27FC236}">
                <a16:creationId xmlns:a16="http://schemas.microsoft.com/office/drawing/2014/main" id="{DAAF1EB8-0F82-4CFC-8C59-3235575E072A}"/>
              </a:ext>
            </a:extLst>
          </p:cNvPr>
          <p:cNvSpPr/>
          <p:nvPr/>
        </p:nvSpPr>
        <p:spPr>
          <a:xfrm>
            <a:off x="7404773" y="1600508"/>
            <a:ext cx="1493422" cy="400110"/>
          </a:xfrm>
          <a:prstGeom prst="rect">
            <a:avLst/>
          </a:prstGeom>
          <a:noFill/>
        </p:spPr>
        <p:txBody>
          <a:bodyPr wrap="none" lIns="91440" tIns="45720" rIns="91440" bIns="45720">
            <a:spAutoFit/>
          </a:bodyPr>
          <a:lstStyle/>
          <a:p>
            <a:pPr algn="ctr"/>
            <a:r>
              <a:rPr lang="en-US" sz="2000" dirty="0">
                <a:ln w="0"/>
              </a:rPr>
              <a:t>Android App</a:t>
            </a:r>
          </a:p>
        </p:txBody>
      </p:sp>
      <p:sp>
        <p:nvSpPr>
          <p:cNvPr id="16" name="Rectangle 15">
            <a:extLst>
              <a:ext uri="{FF2B5EF4-FFF2-40B4-BE49-F238E27FC236}">
                <a16:creationId xmlns:a16="http://schemas.microsoft.com/office/drawing/2014/main" id="{4E9FBD23-F488-4758-99FE-E2A69FB5DDB6}"/>
              </a:ext>
            </a:extLst>
          </p:cNvPr>
          <p:cNvSpPr/>
          <p:nvPr/>
        </p:nvSpPr>
        <p:spPr>
          <a:xfrm>
            <a:off x="485480" y="4919149"/>
            <a:ext cx="7666004" cy="707886"/>
          </a:xfrm>
          <a:prstGeom prst="rect">
            <a:avLst/>
          </a:prstGeom>
          <a:noFill/>
        </p:spPr>
        <p:txBody>
          <a:bodyPr wrap="square" lIns="91440" tIns="45720" rIns="91440" bIns="45720">
            <a:spAutoFit/>
          </a:bodyPr>
          <a:lstStyle/>
          <a:p>
            <a:r>
              <a:rPr lang="en-IN" sz="2000" dirty="0"/>
              <a:t>IoT Application – Temperature Monitoring and Control</a:t>
            </a:r>
          </a:p>
          <a:p>
            <a:r>
              <a:rPr lang="en-IN" sz="2000" dirty="0"/>
              <a:t>(automatic, manual)</a:t>
            </a:r>
            <a:endParaRPr lang="en-IN" sz="5400" dirty="0"/>
          </a:p>
        </p:txBody>
      </p:sp>
      <p:cxnSp>
        <p:nvCxnSpPr>
          <p:cNvPr id="17" name="Straight Arrow Connector 16">
            <a:extLst>
              <a:ext uri="{FF2B5EF4-FFF2-40B4-BE49-F238E27FC236}">
                <a16:creationId xmlns:a16="http://schemas.microsoft.com/office/drawing/2014/main" id="{898168BD-2375-4D79-89E3-E9F2EBCA9473}"/>
              </a:ext>
            </a:extLst>
          </p:cNvPr>
          <p:cNvCxnSpPr>
            <a:cxnSpLocks/>
          </p:cNvCxnSpPr>
          <p:nvPr/>
        </p:nvCxnSpPr>
        <p:spPr>
          <a:xfrm flipV="1">
            <a:off x="3554952" y="3122136"/>
            <a:ext cx="778564" cy="95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C7B377-2A86-4A55-8C27-2261B11A1608}"/>
              </a:ext>
            </a:extLst>
          </p:cNvPr>
          <p:cNvCxnSpPr>
            <a:cxnSpLocks/>
          </p:cNvCxnSpPr>
          <p:nvPr/>
        </p:nvCxnSpPr>
        <p:spPr>
          <a:xfrm flipV="1">
            <a:off x="5793675" y="3122136"/>
            <a:ext cx="682306" cy="247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143CED-620D-4AB6-A6E4-72DB9F9EF8A3}"/>
              </a:ext>
            </a:extLst>
          </p:cNvPr>
          <p:cNvCxnSpPr>
            <a:cxnSpLocks/>
          </p:cNvCxnSpPr>
          <p:nvPr/>
        </p:nvCxnSpPr>
        <p:spPr>
          <a:xfrm flipH="1">
            <a:off x="946871" y="3505200"/>
            <a:ext cx="830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3B74B7-1561-4A18-8FC5-468656142C7A}"/>
              </a:ext>
            </a:extLst>
          </p:cNvPr>
          <p:cNvCxnSpPr>
            <a:cxnSpLocks/>
          </p:cNvCxnSpPr>
          <p:nvPr/>
        </p:nvCxnSpPr>
        <p:spPr>
          <a:xfrm>
            <a:off x="886377" y="2879100"/>
            <a:ext cx="830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B55A1E6-E549-4FE8-B5E8-73951FCE81C5}"/>
              </a:ext>
            </a:extLst>
          </p:cNvPr>
          <p:cNvCxnSpPr>
            <a:cxnSpLocks/>
          </p:cNvCxnSpPr>
          <p:nvPr/>
        </p:nvCxnSpPr>
        <p:spPr>
          <a:xfrm flipV="1">
            <a:off x="7460034" y="1959123"/>
            <a:ext cx="449052" cy="574227"/>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2" name="Title 1">
            <a:extLst>
              <a:ext uri="{FF2B5EF4-FFF2-40B4-BE49-F238E27FC236}">
                <a16:creationId xmlns:a16="http://schemas.microsoft.com/office/drawing/2014/main" id="{BE68684C-87AE-469B-9DBB-CD637CD39EC7}"/>
              </a:ext>
            </a:extLst>
          </p:cNvPr>
          <p:cNvSpPr txBox="1">
            <a:spLocks/>
          </p:cNvSpPr>
          <p:nvPr/>
        </p:nvSpPr>
        <p:spPr>
          <a:xfrm>
            <a:off x="-22485" y="-19050"/>
            <a:ext cx="9144000" cy="944562"/>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a:solidFill>
                  <a:schemeClr val="bg1"/>
                </a:solidFill>
                <a:latin typeface="Times New Roman" pitchFamily="18" charset="0"/>
                <a:cs typeface="Times New Roman" pitchFamily="18" charset="0"/>
              </a:rPr>
              <a:t>Basic Architecture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659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771419-E7E0-4ED8-B94E-4734CC843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582434" y="2231825"/>
            <a:ext cx="3199466" cy="2273114"/>
          </a:xfrm>
          <a:prstGeom prst="rect">
            <a:avLst/>
          </a:prstGeom>
        </p:spPr>
      </p:pic>
      <p:pic>
        <p:nvPicPr>
          <p:cNvPr id="7" name="Picture 6">
            <a:extLst>
              <a:ext uri="{FF2B5EF4-FFF2-40B4-BE49-F238E27FC236}">
                <a16:creationId xmlns:a16="http://schemas.microsoft.com/office/drawing/2014/main" id="{9CABFEA0-45A8-4067-9F0A-3D623560B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080" y="2550160"/>
            <a:ext cx="1278785" cy="1460656"/>
          </a:xfrm>
          <a:prstGeom prst="rect">
            <a:avLst/>
          </a:prstGeom>
        </p:spPr>
      </p:pic>
      <p:pic>
        <p:nvPicPr>
          <p:cNvPr id="9" name="Picture 8">
            <a:extLst>
              <a:ext uri="{FF2B5EF4-FFF2-40B4-BE49-F238E27FC236}">
                <a16:creationId xmlns:a16="http://schemas.microsoft.com/office/drawing/2014/main" id="{29A52D1D-9598-47FF-988F-E7F59C6A4A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791" y="5179813"/>
            <a:ext cx="1728176" cy="1352915"/>
          </a:xfrm>
          <a:prstGeom prst="rect">
            <a:avLst/>
          </a:prstGeom>
        </p:spPr>
      </p:pic>
      <p:pic>
        <p:nvPicPr>
          <p:cNvPr id="11" name="Picture 10">
            <a:extLst>
              <a:ext uri="{FF2B5EF4-FFF2-40B4-BE49-F238E27FC236}">
                <a16:creationId xmlns:a16="http://schemas.microsoft.com/office/drawing/2014/main" id="{A757CD89-80AD-4097-8C25-E23A288AC8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5772" y="5179811"/>
            <a:ext cx="1238250" cy="1238250"/>
          </a:xfrm>
          <a:prstGeom prst="rect">
            <a:avLst/>
          </a:prstGeom>
        </p:spPr>
      </p:pic>
      <p:pic>
        <p:nvPicPr>
          <p:cNvPr id="15" name="Picture 14">
            <a:extLst>
              <a:ext uri="{FF2B5EF4-FFF2-40B4-BE49-F238E27FC236}">
                <a16:creationId xmlns:a16="http://schemas.microsoft.com/office/drawing/2014/main" id="{68BD439F-990C-4A8F-9775-94B2F466E4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1763" y="4881937"/>
            <a:ext cx="1600200" cy="1600200"/>
          </a:xfrm>
          <a:prstGeom prst="rect">
            <a:avLst/>
          </a:prstGeom>
        </p:spPr>
      </p:pic>
      <p:pic>
        <p:nvPicPr>
          <p:cNvPr id="17" name="Picture 16">
            <a:extLst>
              <a:ext uri="{FF2B5EF4-FFF2-40B4-BE49-F238E27FC236}">
                <a16:creationId xmlns:a16="http://schemas.microsoft.com/office/drawing/2014/main" id="{DB36071E-DA18-4A83-AAA5-8A5E474AFC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1865" y="2731248"/>
            <a:ext cx="1839727" cy="1705440"/>
          </a:xfrm>
          <a:prstGeom prst="rect">
            <a:avLst/>
          </a:prstGeom>
        </p:spPr>
      </p:pic>
      <p:sp>
        <p:nvSpPr>
          <p:cNvPr id="18" name="Cloud 17">
            <a:extLst>
              <a:ext uri="{FF2B5EF4-FFF2-40B4-BE49-F238E27FC236}">
                <a16:creationId xmlns:a16="http://schemas.microsoft.com/office/drawing/2014/main" id="{FF4F13DB-F5B1-4272-8DE5-B4086EB07403}"/>
              </a:ext>
            </a:extLst>
          </p:cNvPr>
          <p:cNvSpPr/>
          <p:nvPr/>
        </p:nvSpPr>
        <p:spPr>
          <a:xfrm>
            <a:off x="5867400" y="1016569"/>
            <a:ext cx="2841376" cy="115950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3DB524B7-4FA6-4253-929D-518D9FA79E54}"/>
              </a:ext>
            </a:extLst>
          </p:cNvPr>
          <p:cNvCxnSpPr>
            <a:cxnSpLocks/>
          </p:cNvCxnSpPr>
          <p:nvPr/>
        </p:nvCxnSpPr>
        <p:spPr>
          <a:xfrm>
            <a:off x="1639842" y="3048000"/>
            <a:ext cx="1712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3CB9849-CB60-4EE0-9AD5-A19E69B819C4}"/>
              </a:ext>
            </a:extLst>
          </p:cNvPr>
          <p:cNvCxnSpPr>
            <a:cxnSpLocks/>
          </p:cNvCxnSpPr>
          <p:nvPr/>
        </p:nvCxnSpPr>
        <p:spPr>
          <a:xfrm flipH="1">
            <a:off x="1590440" y="4324882"/>
            <a:ext cx="1752600" cy="900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C57AEFC-F0A6-491D-8B86-4D5B6746B241}"/>
              </a:ext>
            </a:extLst>
          </p:cNvPr>
          <p:cNvCxnSpPr>
            <a:cxnSpLocks/>
            <a:endCxn id="18" idx="2"/>
          </p:cNvCxnSpPr>
          <p:nvPr/>
        </p:nvCxnSpPr>
        <p:spPr>
          <a:xfrm flipV="1">
            <a:off x="4953000" y="1596325"/>
            <a:ext cx="923214" cy="567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49D0F3C-3596-48F8-A1D2-AE358A6C3E98}"/>
              </a:ext>
            </a:extLst>
          </p:cNvPr>
          <p:cNvCxnSpPr>
            <a:cxnSpLocks/>
          </p:cNvCxnSpPr>
          <p:nvPr/>
        </p:nvCxnSpPr>
        <p:spPr>
          <a:xfrm>
            <a:off x="7735765" y="1982354"/>
            <a:ext cx="417637" cy="748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DC853E09-B1CE-4976-9BF3-5019DADB9B04}"/>
              </a:ext>
            </a:extLst>
          </p:cNvPr>
          <p:cNvCxnSpPr>
            <a:cxnSpLocks/>
          </p:cNvCxnSpPr>
          <p:nvPr/>
        </p:nvCxnSpPr>
        <p:spPr>
          <a:xfrm>
            <a:off x="2585476" y="5856270"/>
            <a:ext cx="1376924" cy="27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3EDA24A-31C9-4FA6-8C3F-45E044AD4808}"/>
              </a:ext>
            </a:extLst>
          </p:cNvPr>
          <p:cNvCxnSpPr>
            <a:cxnSpLocks/>
          </p:cNvCxnSpPr>
          <p:nvPr/>
        </p:nvCxnSpPr>
        <p:spPr>
          <a:xfrm flipV="1">
            <a:off x="4850844" y="5798937"/>
            <a:ext cx="1854756" cy="42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BF03C766-F221-4F09-940A-4463E419F786}"/>
              </a:ext>
            </a:extLst>
          </p:cNvPr>
          <p:cNvSpPr txBox="1">
            <a:spLocks/>
          </p:cNvSpPr>
          <p:nvPr/>
        </p:nvSpPr>
        <p:spPr>
          <a:xfrm>
            <a:off x="-22485" y="-233680"/>
            <a:ext cx="9144000" cy="944562"/>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solidFill>
                <a:latin typeface="Times New Roman" pitchFamily="18" charset="0"/>
                <a:cs typeface="Times New Roman" pitchFamily="18" charset="0"/>
              </a:rPr>
              <a:t>Basic Architecture</a:t>
            </a:r>
          </a:p>
        </p:txBody>
      </p:sp>
      <p:sp>
        <p:nvSpPr>
          <p:cNvPr id="12" name="Rectangle 11">
            <a:extLst>
              <a:ext uri="{FF2B5EF4-FFF2-40B4-BE49-F238E27FC236}">
                <a16:creationId xmlns:a16="http://schemas.microsoft.com/office/drawing/2014/main" id="{F1048752-15A1-48E6-9665-E9B79A34DEF5}"/>
              </a:ext>
            </a:extLst>
          </p:cNvPr>
          <p:cNvSpPr/>
          <p:nvPr/>
        </p:nvSpPr>
        <p:spPr>
          <a:xfrm>
            <a:off x="5666219" y="1286603"/>
            <a:ext cx="3119793" cy="553998"/>
          </a:xfrm>
          <a:prstGeom prst="rect">
            <a:avLst/>
          </a:prstGeom>
          <a:noFill/>
        </p:spPr>
        <p:txBody>
          <a:bodyPr wrap="square" lIns="91440" tIns="45720" rIns="91440" bIns="45720">
            <a:spAutoFit/>
          </a:bodyPr>
          <a:lstStyle/>
          <a:p>
            <a:pPr algn="ctr"/>
            <a:r>
              <a:rPr lang="en-US" sz="3000" b="1" dirty="0">
                <a:ln w="0"/>
                <a:solidFill>
                  <a:schemeClr val="accent6"/>
                </a:solidFill>
              </a:rPr>
              <a:t>FIREBASE</a:t>
            </a:r>
          </a:p>
        </p:txBody>
      </p:sp>
      <p:sp>
        <p:nvSpPr>
          <p:cNvPr id="13" name="Rectangle 12">
            <a:extLst>
              <a:ext uri="{FF2B5EF4-FFF2-40B4-BE49-F238E27FC236}">
                <a16:creationId xmlns:a16="http://schemas.microsoft.com/office/drawing/2014/main" id="{3BACA58B-6F6B-4851-B3BE-8E822CAC9C93}"/>
              </a:ext>
            </a:extLst>
          </p:cNvPr>
          <p:cNvSpPr/>
          <p:nvPr/>
        </p:nvSpPr>
        <p:spPr>
          <a:xfrm>
            <a:off x="2355142" y="4635059"/>
            <a:ext cx="3654050" cy="400110"/>
          </a:xfrm>
          <a:prstGeom prst="rect">
            <a:avLst/>
          </a:prstGeom>
          <a:noFill/>
        </p:spPr>
        <p:txBody>
          <a:bodyPr wrap="square" lIns="91440" tIns="45720" rIns="91440" bIns="45720">
            <a:spAutoFit/>
          </a:bodyPr>
          <a:lstStyle/>
          <a:p>
            <a:pPr algn="ctr"/>
            <a:r>
              <a:rPr lang="en-US" sz="2000" b="1" dirty="0">
                <a:ln w="0"/>
              </a:rPr>
              <a:t>Raspberry Pi</a:t>
            </a:r>
          </a:p>
        </p:txBody>
      </p:sp>
      <p:sp>
        <p:nvSpPr>
          <p:cNvPr id="25" name="Rectangle 24">
            <a:extLst>
              <a:ext uri="{FF2B5EF4-FFF2-40B4-BE49-F238E27FC236}">
                <a16:creationId xmlns:a16="http://schemas.microsoft.com/office/drawing/2014/main" id="{0776698A-A18A-47DD-83C5-870179663448}"/>
              </a:ext>
            </a:extLst>
          </p:cNvPr>
          <p:cNvSpPr/>
          <p:nvPr/>
        </p:nvSpPr>
        <p:spPr>
          <a:xfrm>
            <a:off x="493370" y="3957004"/>
            <a:ext cx="2057359" cy="396908"/>
          </a:xfrm>
          <a:prstGeom prst="rect">
            <a:avLst/>
          </a:prstGeom>
          <a:noFill/>
        </p:spPr>
        <p:txBody>
          <a:bodyPr wrap="square" lIns="91440" tIns="45720" rIns="91440" bIns="45720">
            <a:spAutoFit/>
          </a:bodyPr>
          <a:lstStyle/>
          <a:p>
            <a:pPr algn="ctr"/>
            <a:r>
              <a:rPr lang="en-US" sz="2000" b="1" dirty="0">
                <a:ln w="0"/>
              </a:rPr>
              <a:t>DHT11 Sensor</a:t>
            </a:r>
          </a:p>
        </p:txBody>
      </p:sp>
      <p:sp>
        <p:nvSpPr>
          <p:cNvPr id="26" name="Rectangle 25">
            <a:extLst>
              <a:ext uri="{FF2B5EF4-FFF2-40B4-BE49-F238E27FC236}">
                <a16:creationId xmlns:a16="http://schemas.microsoft.com/office/drawing/2014/main" id="{323A36A4-95B6-4993-83E9-23F73A59C9F4}"/>
              </a:ext>
            </a:extLst>
          </p:cNvPr>
          <p:cNvSpPr/>
          <p:nvPr/>
        </p:nvSpPr>
        <p:spPr>
          <a:xfrm>
            <a:off x="493370" y="6446636"/>
            <a:ext cx="2619873" cy="400110"/>
          </a:xfrm>
          <a:prstGeom prst="rect">
            <a:avLst/>
          </a:prstGeom>
          <a:noFill/>
        </p:spPr>
        <p:txBody>
          <a:bodyPr wrap="square" lIns="91440" tIns="45720" rIns="91440" bIns="45720">
            <a:spAutoFit/>
          </a:bodyPr>
          <a:lstStyle/>
          <a:p>
            <a:pPr algn="ctr"/>
            <a:r>
              <a:rPr lang="en-US" sz="2000" b="1" dirty="0">
                <a:ln w="0"/>
              </a:rPr>
              <a:t>5V Relay</a:t>
            </a:r>
          </a:p>
        </p:txBody>
      </p:sp>
      <p:sp>
        <p:nvSpPr>
          <p:cNvPr id="27" name="Rectangle 26">
            <a:extLst>
              <a:ext uri="{FF2B5EF4-FFF2-40B4-BE49-F238E27FC236}">
                <a16:creationId xmlns:a16="http://schemas.microsoft.com/office/drawing/2014/main" id="{54D17F58-5F4E-41DE-AB9F-F388C682E924}"/>
              </a:ext>
            </a:extLst>
          </p:cNvPr>
          <p:cNvSpPr/>
          <p:nvPr/>
        </p:nvSpPr>
        <p:spPr>
          <a:xfrm>
            <a:off x="3644205" y="6299856"/>
            <a:ext cx="1581384" cy="400110"/>
          </a:xfrm>
          <a:prstGeom prst="rect">
            <a:avLst/>
          </a:prstGeom>
          <a:noFill/>
        </p:spPr>
        <p:txBody>
          <a:bodyPr wrap="square" lIns="91440" tIns="45720" rIns="91440" bIns="45720">
            <a:spAutoFit/>
          </a:bodyPr>
          <a:lstStyle/>
          <a:p>
            <a:pPr algn="ctr"/>
            <a:r>
              <a:rPr lang="en-US" sz="2000" b="1" dirty="0">
                <a:ln w="0"/>
              </a:rPr>
              <a:t>12V DC Fan</a:t>
            </a:r>
          </a:p>
        </p:txBody>
      </p:sp>
      <p:sp>
        <p:nvSpPr>
          <p:cNvPr id="28" name="Rectangle 27">
            <a:extLst>
              <a:ext uri="{FF2B5EF4-FFF2-40B4-BE49-F238E27FC236}">
                <a16:creationId xmlns:a16="http://schemas.microsoft.com/office/drawing/2014/main" id="{5FAAD826-4B7A-4D53-9C90-A72B34E0F769}"/>
              </a:ext>
            </a:extLst>
          </p:cNvPr>
          <p:cNvSpPr/>
          <p:nvPr/>
        </p:nvSpPr>
        <p:spPr>
          <a:xfrm>
            <a:off x="6393994" y="6299856"/>
            <a:ext cx="1600200" cy="400110"/>
          </a:xfrm>
          <a:prstGeom prst="rect">
            <a:avLst/>
          </a:prstGeom>
          <a:noFill/>
        </p:spPr>
        <p:txBody>
          <a:bodyPr wrap="square" lIns="91440" tIns="45720" rIns="91440" bIns="45720">
            <a:spAutoFit/>
          </a:bodyPr>
          <a:lstStyle/>
          <a:p>
            <a:pPr algn="ctr"/>
            <a:r>
              <a:rPr lang="en-US" sz="2000" b="1" dirty="0">
                <a:ln w="0"/>
              </a:rPr>
              <a:t>9V Battery</a:t>
            </a:r>
          </a:p>
        </p:txBody>
      </p:sp>
      <p:sp>
        <p:nvSpPr>
          <p:cNvPr id="29" name="Rectangle 28">
            <a:extLst>
              <a:ext uri="{FF2B5EF4-FFF2-40B4-BE49-F238E27FC236}">
                <a16:creationId xmlns:a16="http://schemas.microsoft.com/office/drawing/2014/main" id="{B2C1CEFA-DD39-4438-8F9A-8E01A1EB3F82}"/>
              </a:ext>
            </a:extLst>
          </p:cNvPr>
          <p:cNvSpPr/>
          <p:nvPr/>
        </p:nvSpPr>
        <p:spPr>
          <a:xfrm>
            <a:off x="7062941" y="4351922"/>
            <a:ext cx="1694407" cy="400110"/>
          </a:xfrm>
          <a:prstGeom prst="rect">
            <a:avLst/>
          </a:prstGeom>
          <a:noFill/>
        </p:spPr>
        <p:txBody>
          <a:bodyPr wrap="square" lIns="91440" tIns="45720" rIns="91440" bIns="45720">
            <a:spAutoFit/>
          </a:bodyPr>
          <a:lstStyle/>
          <a:p>
            <a:pPr algn="ctr"/>
            <a:r>
              <a:rPr lang="en-US" sz="2000" b="1" dirty="0">
                <a:ln w="0"/>
              </a:rPr>
              <a:t>Android App</a:t>
            </a:r>
          </a:p>
        </p:txBody>
      </p:sp>
    </p:spTree>
    <p:extLst>
      <p:ext uri="{BB962C8B-B14F-4D97-AF65-F5344CB8AC3E}">
        <p14:creationId xmlns:p14="http://schemas.microsoft.com/office/powerpoint/2010/main" val="389271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FFFE0-F024-4109-805C-675B8122C10B}"/>
              </a:ext>
            </a:extLst>
          </p:cNvPr>
          <p:cNvSpPr>
            <a:spLocks noGrp="1"/>
          </p:cNvSpPr>
          <p:nvPr>
            <p:ph idx="1"/>
          </p:nvPr>
        </p:nvSpPr>
        <p:spPr>
          <a:xfrm>
            <a:off x="304800" y="1066802"/>
            <a:ext cx="8229600" cy="452596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Application : Temperature Monitoring and Control</a:t>
            </a:r>
          </a:p>
          <a:p>
            <a:pPr marL="0" indent="0">
              <a:buNone/>
            </a:pPr>
            <a:endParaRPr lang="en-US" sz="20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ea typeface="Calibri" panose="020F0502020204030204" pitchFamily="34" charset="0"/>
              </a:rPr>
              <a:t>This project presents the design and simulation of the temperature monitoring and control based on the room temperature</a:t>
            </a:r>
          </a:p>
          <a:p>
            <a:endParaRPr lang="en-IN" sz="1800" dirty="0">
              <a:latin typeface="Times New Roman" panose="02020603050405020304" pitchFamily="18" charset="0"/>
              <a:ea typeface="Calibri" panose="020F0502020204030204" pitchFamily="34" charset="0"/>
            </a:endParaRPr>
          </a:p>
          <a:p>
            <a:r>
              <a:rPr lang="en-IN" sz="1800" dirty="0">
                <a:latin typeface="Times New Roman" panose="02020603050405020304" pitchFamily="18" charset="0"/>
                <a:ea typeface="Calibri" panose="020F0502020204030204" pitchFamily="34" charset="0"/>
              </a:rPr>
              <a:t> A temperature sensor has been used to measure the temperature of the room and the fan is turned ON or OFF according to the room temperature</a:t>
            </a:r>
          </a:p>
          <a:p>
            <a:endParaRPr lang="en-IN" sz="1800" dirty="0">
              <a:latin typeface="Times New Roman" panose="02020603050405020304" pitchFamily="18" charset="0"/>
              <a:ea typeface="Calibri" panose="020F0502020204030204" pitchFamily="34" charset="0"/>
            </a:endParaRPr>
          </a:p>
          <a:p>
            <a:r>
              <a:rPr lang="en-IN" sz="1800" dirty="0">
                <a:latin typeface="Times New Roman" panose="02020603050405020304" pitchFamily="18" charset="0"/>
                <a:cs typeface="Times New Roman" panose="02020603050405020304" pitchFamily="18" charset="0"/>
              </a:rPr>
              <a:t>If the temperature is greater than or equal to 30 degrees Relay is ON, it uploads the sensor data to firebase and relay turns ON the fan</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If the temperature is below 30 degrees Relay is OFF, it uploads the sensor data to firebase and relay turns OFF the fan </a:t>
            </a:r>
          </a:p>
          <a:p>
            <a:pPr marL="0" indent="0">
              <a:buNone/>
            </a:pPr>
            <a:endParaRPr lang="en-IN" sz="20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E7808E-378B-460D-99F8-D078432243CC}"/>
              </a:ext>
            </a:extLst>
          </p:cNvPr>
          <p:cNvSpPr>
            <a:spLocks noGrp="1"/>
          </p:cNvSpPr>
          <p:nvPr>
            <p:ph type="dt" sz="half" idx="10"/>
          </p:nvPr>
        </p:nvSpPr>
        <p:spPr/>
        <p:txBody>
          <a:bodyPr/>
          <a:lstStyle/>
          <a:p>
            <a:fld id="{05229871-6294-4FDC-ADFB-03568C29F7D6}" type="datetime1">
              <a:rPr lang="en-US" smtClean="0"/>
              <a:t>2/6/2022</a:t>
            </a:fld>
            <a:endParaRPr lang="en-US"/>
          </a:p>
        </p:txBody>
      </p:sp>
      <p:sp>
        <p:nvSpPr>
          <p:cNvPr id="5" name="Footer Placeholder 4">
            <a:extLst>
              <a:ext uri="{FF2B5EF4-FFF2-40B4-BE49-F238E27FC236}">
                <a16:creationId xmlns:a16="http://schemas.microsoft.com/office/drawing/2014/main" id="{97B3D053-7A06-43DA-B040-54A7B4F6835A}"/>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id="{9834021B-EB4B-4416-8AF6-EBCD6B689C76}"/>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a:extLst>
              <a:ext uri="{FF2B5EF4-FFF2-40B4-BE49-F238E27FC236}">
                <a16:creationId xmlns:a16="http://schemas.microsoft.com/office/drawing/2014/main" id="{118985C5-CEA5-4D3D-A1F6-50925B896CA3}"/>
              </a:ext>
            </a:extLst>
          </p:cNvPr>
          <p:cNvSpPr>
            <a:spLocks noGrp="1"/>
          </p:cNvSpPr>
          <p:nvPr>
            <p:ph type="title"/>
          </p:nvPr>
        </p:nvSpPr>
        <p:spPr>
          <a:xfrm>
            <a:off x="-22485" y="-233680"/>
            <a:ext cx="9144000" cy="9445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Design Approach</a:t>
            </a:r>
          </a:p>
        </p:txBody>
      </p:sp>
    </p:spTree>
    <p:extLst>
      <p:ext uri="{BB962C8B-B14F-4D97-AF65-F5344CB8AC3E}">
        <p14:creationId xmlns:p14="http://schemas.microsoft.com/office/powerpoint/2010/main" val="309170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 y="-233680"/>
            <a:ext cx="9144000" cy="944562"/>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Design </a:t>
            </a:r>
            <a:r>
              <a:rPr lang="en-US" sz="3600" b="1" dirty="0" err="1">
                <a:solidFill>
                  <a:schemeClr val="bg1"/>
                </a:solidFill>
                <a:latin typeface="Times New Roman" pitchFamily="18" charset="0"/>
                <a:cs typeface="Times New Roman" pitchFamily="18" charset="0"/>
              </a:rPr>
              <a:t>Approch</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D6A3D3E-670D-4980-B4ED-A7EEB9A775B5}" type="datetime1">
              <a:rPr lang="en-US" smtClean="0">
                <a:latin typeface="Times New Roman" pitchFamily="18" charset="0"/>
                <a:cs typeface="Times New Roman" pitchFamily="18" charset="0"/>
              </a:r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Rounded Corners 6">
            <a:extLst>
              <a:ext uri="{FF2B5EF4-FFF2-40B4-BE49-F238E27FC236}">
                <a16:creationId xmlns:a16="http://schemas.microsoft.com/office/drawing/2014/main" id="{3CE7FBD4-CD0A-4396-9128-FC43B2E874DB}"/>
              </a:ext>
            </a:extLst>
          </p:cNvPr>
          <p:cNvSpPr/>
          <p:nvPr/>
        </p:nvSpPr>
        <p:spPr>
          <a:xfrm>
            <a:off x="3924300" y="1157287"/>
            <a:ext cx="1295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sp>
        <p:nvSpPr>
          <p:cNvPr id="8" name="Rectangle 7">
            <a:extLst>
              <a:ext uri="{FF2B5EF4-FFF2-40B4-BE49-F238E27FC236}">
                <a16:creationId xmlns:a16="http://schemas.microsoft.com/office/drawing/2014/main" id="{CDBD3E63-CC9F-4C46-A054-8061B8069FAA}"/>
              </a:ext>
            </a:extLst>
          </p:cNvPr>
          <p:cNvSpPr/>
          <p:nvPr/>
        </p:nvSpPr>
        <p:spPr>
          <a:xfrm>
            <a:off x="3619500" y="2119630"/>
            <a:ext cx="1905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Take temperature sensor values</a:t>
            </a:r>
            <a:endParaRPr lang="en-IN" dirty="0"/>
          </a:p>
        </p:txBody>
      </p:sp>
      <p:sp>
        <p:nvSpPr>
          <p:cNvPr id="9" name="Parallelogram 8">
            <a:extLst>
              <a:ext uri="{FF2B5EF4-FFF2-40B4-BE49-F238E27FC236}">
                <a16:creationId xmlns:a16="http://schemas.microsoft.com/office/drawing/2014/main" id="{1BC035F9-90A3-4111-A736-0C16AFB02FA7}"/>
              </a:ext>
            </a:extLst>
          </p:cNvPr>
          <p:cNvSpPr/>
          <p:nvPr/>
        </p:nvSpPr>
        <p:spPr>
          <a:xfrm>
            <a:off x="1314450" y="2157730"/>
            <a:ext cx="1219200" cy="5334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Sensor</a:t>
            </a:r>
            <a:endParaRPr lang="en-IN" dirty="0"/>
          </a:p>
        </p:txBody>
      </p:sp>
      <p:sp>
        <p:nvSpPr>
          <p:cNvPr id="10" name="Oval 9">
            <a:extLst>
              <a:ext uri="{FF2B5EF4-FFF2-40B4-BE49-F238E27FC236}">
                <a16:creationId xmlns:a16="http://schemas.microsoft.com/office/drawing/2014/main" id="{A5223F12-877C-46C1-88F9-4F4B9487BE05}"/>
              </a:ext>
            </a:extLst>
          </p:cNvPr>
          <p:cNvSpPr/>
          <p:nvPr/>
        </p:nvSpPr>
        <p:spPr>
          <a:xfrm>
            <a:off x="3695700" y="3128010"/>
            <a:ext cx="1752600" cy="1219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Connect to firebase database</a:t>
            </a:r>
            <a:endParaRPr lang="en-IN" dirty="0"/>
          </a:p>
        </p:txBody>
      </p:sp>
      <p:sp>
        <p:nvSpPr>
          <p:cNvPr id="11" name="Flowchart: Decision 10">
            <a:extLst>
              <a:ext uri="{FF2B5EF4-FFF2-40B4-BE49-F238E27FC236}">
                <a16:creationId xmlns:a16="http://schemas.microsoft.com/office/drawing/2014/main" id="{12D5AD07-B077-4343-8B62-616324A61D2F}"/>
              </a:ext>
            </a:extLst>
          </p:cNvPr>
          <p:cNvSpPr/>
          <p:nvPr/>
        </p:nvSpPr>
        <p:spPr>
          <a:xfrm>
            <a:off x="3810000" y="4801870"/>
            <a:ext cx="1524000" cy="111125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automatic</a:t>
            </a:r>
            <a:endParaRPr lang="en-IN" dirty="0"/>
          </a:p>
        </p:txBody>
      </p:sp>
      <p:cxnSp>
        <p:nvCxnSpPr>
          <p:cNvPr id="13" name="Straight Arrow Connector 12">
            <a:extLst>
              <a:ext uri="{FF2B5EF4-FFF2-40B4-BE49-F238E27FC236}">
                <a16:creationId xmlns:a16="http://schemas.microsoft.com/office/drawing/2014/main" id="{66D0BBE9-2B9A-4B89-BEED-337B5764E99A}"/>
              </a:ext>
            </a:extLst>
          </p:cNvPr>
          <p:cNvCxnSpPr>
            <a:stCxn id="7" idx="2"/>
            <a:endCxn id="8" idx="0"/>
          </p:cNvCxnSpPr>
          <p:nvPr/>
        </p:nvCxnSpPr>
        <p:spPr>
          <a:xfrm>
            <a:off x="4572000" y="1614489"/>
            <a:ext cx="0" cy="505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3E75DB1-003D-4356-B96A-9920E86981FA}"/>
              </a:ext>
            </a:extLst>
          </p:cNvPr>
          <p:cNvCxnSpPr>
            <a:cxnSpLocks/>
            <a:stCxn id="8" idx="2"/>
            <a:endCxn id="10" idx="0"/>
          </p:cNvCxnSpPr>
          <p:nvPr/>
        </p:nvCxnSpPr>
        <p:spPr>
          <a:xfrm>
            <a:off x="4572000" y="2729230"/>
            <a:ext cx="0" cy="398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9064A16-9374-4BD5-98F7-885AB37BA261}"/>
              </a:ext>
            </a:extLst>
          </p:cNvPr>
          <p:cNvCxnSpPr>
            <a:cxnSpLocks/>
            <a:stCxn id="10" idx="4"/>
            <a:endCxn id="11" idx="0"/>
          </p:cNvCxnSpPr>
          <p:nvPr/>
        </p:nvCxnSpPr>
        <p:spPr>
          <a:xfrm>
            <a:off x="4572000" y="4347210"/>
            <a:ext cx="0" cy="454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8B91456-0A83-4A6D-8BE2-0D171AD2BEE9}"/>
              </a:ext>
            </a:extLst>
          </p:cNvPr>
          <p:cNvCxnSpPr>
            <a:stCxn id="11" idx="2"/>
            <a:endCxn id="5" idx="0"/>
          </p:cNvCxnSpPr>
          <p:nvPr/>
        </p:nvCxnSpPr>
        <p:spPr>
          <a:xfrm>
            <a:off x="4572000" y="5913120"/>
            <a:ext cx="0" cy="443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2741D30-4C7E-41DF-B5B4-C443310D4751}"/>
              </a:ext>
            </a:extLst>
          </p:cNvPr>
          <p:cNvCxnSpPr>
            <a:stCxn id="9" idx="2"/>
            <a:endCxn id="8" idx="1"/>
          </p:cNvCxnSpPr>
          <p:nvPr/>
        </p:nvCxnSpPr>
        <p:spPr>
          <a:xfrm>
            <a:off x="2466977" y="2424430"/>
            <a:ext cx="11525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603A828-EC23-450D-B269-2151332E9495}"/>
              </a:ext>
            </a:extLst>
          </p:cNvPr>
          <p:cNvCxnSpPr>
            <a:stCxn id="11" idx="3"/>
          </p:cNvCxnSpPr>
          <p:nvPr/>
        </p:nvCxnSpPr>
        <p:spPr>
          <a:xfrm>
            <a:off x="5334000" y="5357495"/>
            <a:ext cx="144780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87DD186-489B-4F1E-A887-9DC5082D082B}"/>
              </a:ext>
            </a:extLst>
          </p:cNvPr>
          <p:cNvCxnSpPr/>
          <p:nvPr/>
        </p:nvCxnSpPr>
        <p:spPr>
          <a:xfrm>
            <a:off x="6781800" y="5357497"/>
            <a:ext cx="0" cy="1181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E8C132BF-E29C-4F2F-99AE-459E0EB417FD}"/>
              </a:ext>
            </a:extLst>
          </p:cNvPr>
          <p:cNvSpPr/>
          <p:nvPr/>
        </p:nvSpPr>
        <p:spPr>
          <a:xfrm>
            <a:off x="5853788" y="5018027"/>
            <a:ext cx="484427" cy="400110"/>
          </a:xfrm>
          <a:prstGeom prst="rect">
            <a:avLst/>
          </a:prstGeom>
          <a:noFill/>
        </p:spPr>
        <p:txBody>
          <a:bodyPr wrap="none" lIns="91440" tIns="45720" rIns="91440" bIns="45720">
            <a:spAutoFit/>
          </a:bodyPr>
          <a:lstStyle/>
          <a:p>
            <a:pPr algn="ctr"/>
            <a:r>
              <a:rPr lang="en-US" sz="2000" dirty="0">
                <a:ln w="0"/>
              </a:rPr>
              <a:t>No</a:t>
            </a:r>
          </a:p>
        </p:txBody>
      </p:sp>
      <p:sp>
        <p:nvSpPr>
          <p:cNvPr id="35" name="Rectangle 34">
            <a:extLst>
              <a:ext uri="{FF2B5EF4-FFF2-40B4-BE49-F238E27FC236}">
                <a16:creationId xmlns:a16="http://schemas.microsoft.com/office/drawing/2014/main" id="{E6F69E04-E7FE-45A9-B751-C26B3F1458C5}"/>
              </a:ext>
            </a:extLst>
          </p:cNvPr>
          <p:cNvSpPr/>
          <p:nvPr/>
        </p:nvSpPr>
        <p:spPr>
          <a:xfrm>
            <a:off x="4554597" y="5913120"/>
            <a:ext cx="520527" cy="400110"/>
          </a:xfrm>
          <a:prstGeom prst="rect">
            <a:avLst/>
          </a:prstGeom>
          <a:noFill/>
        </p:spPr>
        <p:txBody>
          <a:bodyPr wrap="none" lIns="91440" tIns="45720" rIns="91440" bIns="45720">
            <a:spAutoFit/>
          </a:bodyPr>
          <a:lstStyle/>
          <a:p>
            <a:pPr algn="ctr"/>
            <a:r>
              <a:rPr lang="en-US" sz="2000" dirty="0">
                <a:ln w="0"/>
              </a:rPr>
              <a:t>Yes</a:t>
            </a:r>
          </a:p>
        </p:txBody>
      </p:sp>
    </p:spTree>
    <p:extLst>
      <p:ext uri="{BB962C8B-B14F-4D97-AF65-F5344CB8AC3E}">
        <p14:creationId xmlns:p14="http://schemas.microsoft.com/office/powerpoint/2010/main" val="1018560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1900</TotalTime>
  <Words>1606</Words>
  <Application>Microsoft Office PowerPoint</Application>
  <PresentationFormat>On-screen Show (4:3)</PresentationFormat>
  <Paragraphs>282</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 IoT Gateway using Raspberry Pi </vt:lpstr>
      <vt:lpstr>Presentation Outline</vt:lpstr>
      <vt:lpstr>Introduction</vt:lpstr>
      <vt:lpstr>Introduction</vt:lpstr>
      <vt:lpstr>Project Objectives</vt:lpstr>
      <vt:lpstr>IOT Solution using Cloud  </vt:lpstr>
      <vt:lpstr>PowerPoint Presentation</vt:lpstr>
      <vt:lpstr>Design Approach</vt:lpstr>
      <vt:lpstr>Design Approch</vt:lpstr>
      <vt:lpstr>PowerPoint Presentation</vt:lpstr>
      <vt:lpstr>Specifications of Hardware and Software Tools</vt:lpstr>
      <vt:lpstr>Specifications of Hardware and Software Tools</vt:lpstr>
      <vt:lpstr>Specifications of Hardware and Software Tools</vt:lpstr>
      <vt:lpstr>Specifications of Hardware and Software Tools</vt:lpstr>
      <vt:lpstr>Specifications of Hardware and Software Tools</vt:lpstr>
      <vt:lpstr>Specifications of Hardware and Software Tools</vt:lpstr>
      <vt:lpstr>Specifications of Hardware and Software Tools</vt:lpstr>
      <vt:lpstr>Specifications of Hardware and Software Tools</vt:lpstr>
      <vt:lpstr>Connection Setup</vt:lpstr>
      <vt:lpstr>VIDEO DEMONSTRATION</vt:lpstr>
      <vt:lpstr>Experimental Results</vt:lpstr>
      <vt:lpstr>Experimental Results</vt:lpstr>
      <vt:lpstr>Experimental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Shaik Abdul Aleem</cp:lastModifiedBy>
  <cp:revision>68</cp:revision>
  <dcterms:created xsi:type="dcterms:W3CDTF">2006-08-16T00:00:00Z</dcterms:created>
  <dcterms:modified xsi:type="dcterms:W3CDTF">2022-02-06T18:37:43Z</dcterms:modified>
</cp:coreProperties>
</file>