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6"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6" r:id="rId11"/>
    <p:sldId id="267" r:id="rId12"/>
  </p:sldIdLst>
  <p:sldSz cx="9144000" cy="6858000" type="screen4x3"/>
  <p:notesSz cx="6858000" cy="9144000"/>
  <p:custShowLst>
    <p:custShow name="12Custom Show 1" id="0">
      <p:sldLst>
        <p:sld r:id="rId2"/>
        <p:sld r:id="rId3"/>
        <p:sld r:id="rId4"/>
        <p:sld r:id="rId5"/>
        <p:sld r:id="rId6"/>
        <p:sld r:id="rId7"/>
        <p:sld r:id="rId8"/>
        <p:sld r:id="rId9"/>
        <p:sld r:id="rId10"/>
        <p:sld r:id="rId11"/>
        <p:sld r:id="rId12"/>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A77F3C-7356-4848-A7BC-8B331225B36F}" type="datetimeFigureOut">
              <a:rPr lang="en-IN" smtClean="0"/>
              <a:t>22-05-2025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E8F270-BFD5-43D9-89B8-046CD0F07A8F}" type="slidenum">
              <a:rPr lang="en-IN" smtClean="0"/>
              <a:t>‹#›</a:t>
            </a:fld>
            <a:endParaRPr lang="en-IN"/>
          </a:p>
        </p:txBody>
      </p:sp>
    </p:spTree>
    <p:extLst>
      <p:ext uri="{BB962C8B-B14F-4D97-AF65-F5344CB8AC3E}">
        <p14:creationId xmlns:p14="http://schemas.microsoft.com/office/powerpoint/2010/main" val="108662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E8F270-BFD5-43D9-89B8-046CD0F07A8F}" type="slidenum">
              <a:rPr lang="en-IN" smtClean="0"/>
              <a:t>6</a:t>
            </a:fld>
            <a:endParaRPr lang="en-IN"/>
          </a:p>
        </p:txBody>
      </p:sp>
    </p:spTree>
    <p:extLst>
      <p:ext uri="{BB962C8B-B14F-4D97-AF65-F5344CB8AC3E}">
        <p14:creationId xmlns:p14="http://schemas.microsoft.com/office/powerpoint/2010/main" val="910279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E8F270-BFD5-43D9-89B8-046CD0F07A8F}" type="slidenum">
              <a:rPr lang="en-IN" smtClean="0"/>
              <a:t>11</a:t>
            </a:fld>
            <a:endParaRPr lang="en-IN"/>
          </a:p>
        </p:txBody>
      </p:sp>
    </p:spTree>
    <p:extLst>
      <p:ext uri="{BB962C8B-B14F-4D97-AF65-F5344CB8AC3E}">
        <p14:creationId xmlns:p14="http://schemas.microsoft.com/office/powerpoint/2010/main" val="3313997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3681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2826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8950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2831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88051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75441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52816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00076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1960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53841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1500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6343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69249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5022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1821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616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1979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5/22/2025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2171515"/>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40" y="1219201"/>
            <a:ext cx="5917679" cy="2654709"/>
          </a:xfrm>
        </p:spPr>
        <p:txBody>
          <a:bodyPr>
            <a:normAutofit/>
          </a:bodyPr>
          <a:lstStyle/>
          <a:p>
            <a:r>
              <a:rPr dirty="0"/>
              <a:t>E-Commerce Sales &amp; Customer Behavior Analysis</a:t>
            </a:r>
          </a:p>
        </p:txBody>
      </p:sp>
      <p:sp>
        <p:nvSpPr>
          <p:cNvPr id="3" name="Subtitle 2"/>
          <p:cNvSpPr>
            <a:spLocks noGrp="1"/>
          </p:cNvSpPr>
          <p:nvPr>
            <p:ph type="subTitle" idx="1"/>
          </p:nvPr>
        </p:nvSpPr>
        <p:spPr>
          <a:xfrm>
            <a:off x="866440" y="4443083"/>
            <a:ext cx="5917679" cy="861420"/>
          </a:xfrm>
        </p:spPr>
        <p:txBody>
          <a:bodyPr>
            <a:normAutofit/>
          </a:bodyPr>
          <a:lstStyle/>
          <a:p>
            <a:r>
              <a:rPr lang="en-IN" dirty="0">
                <a:solidFill>
                  <a:schemeClr val="accent1">
                    <a:lumMod val="75000"/>
                  </a:schemeClr>
                </a:solidFill>
                <a:latin typeface="Arial Black" panose="020B0A04020102020204" pitchFamily="34" charset="0"/>
              </a:rPr>
              <a:t>Presented by</a:t>
            </a:r>
          </a:p>
          <a:p>
            <a:r>
              <a:rPr lang="en-IN" dirty="0">
                <a:solidFill>
                  <a:schemeClr val="accent1">
                    <a:lumMod val="75000"/>
                  </a:schemeClr>
                </a:solidFill>
                <a:latin typeface="Arial Black" panose="020B0A04020102020204" pitchFamily="34" charset="0"/>
              </a:rPr>
              <a:t>shivaleela</a:t>
            </a:r>
            <a:endParaRPr dirty="0">
              <a:solidFill>
                <a:schemeClr val="accent1">
                  <a:lumMod val="75000"/>
                </a:schemeClr>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70" y="668594"/>
            <a:ext cx="6343672" cy="1671483"/>
          </a:xfrm>
        </p:spPr>
        <p:txBody>
          <a:bodyPr/>
          <a:lstStyle/>
          <a:p>
            <a:r>
              <a:rPr lang="en-US" sz="3200" b="1" dirty="0"/>
              <a:t>TOOLS AND TECHNOLOGIES</a:t>
            </a:r>
            <a:br>
              <a:rPr lang="en-IN" sz="3200" b="1" dirty="0"/>
            </a:br>
            <a:endParaRPr dirty="0"/>
          </a:p>
        </p:txBody>
      </p:sp>
      <p:sp>
        <p:nvSpPr>
          <p:cNvPr id="3" name="Content Placeholder 2"/>
          <p:cNvSpPr>
            <a:spLocks noGrp="1"/>
          </p:cNvSpPr>
          <p:nvPr>
            <p:ph idx="1"/>
          </p:nvPr>
        </p:nvSpPr>
        <p:spPr/>
        <p:txBody>
          <a:bodyPr/>
          <a:lstStyle/>
          <a:p>
            <a:r>
              <a:rPr lang="en-IN" dirty="0">
                <a:latin typeface="Arial Rounded MT Bold" panose="020F0704030504030204" pitchFamily="34" charset="0"/>
              </a:rPr>
              <a:t>Programming language : PYTHON</a:t>
            </a:r>
          </a:p>
          <a:p>
            <a:r>
              <a:rPr lang="en-IN" dirty="0">
                <a:latin typeface="Arial Rounded MT Bold" panose="020F0704030504030204" pitchFamily="34" charset="0"/>
              </a:rPr>
              <a:t>Libraries : Pandas,Numpy &amp; Mathplotlib</a:t>
            </a:r>
          </a:p>
          <a:p>
            <a:r>
              <a:rPr lang="en-IN" dirty="0">
                <a:latin typeface="Arial Rounded MT Bold" panose="020F0704030504030204" pitchFamily="34" charset="0"/>
              </a:rPr>
              <a:t>IDE : Jupyter Notebook</a:t>
            </a:r>
          </a:p>
          <a:p>
            <a:r>
              <a:rPr lang="en-IN" dirty="0">
                <a:latin typeface="Arial Rounded MT Bold" panose="020F0704030504030204" pitchFamily="34" charset="0"/>
              </a:rPr>
              <a:t>Data source : Kaggle dataset</a:t>
            </a:r>
            <a:endParaRPr dirty="0">
              <a:latin typeface="Arial Rounded MT Bold" panose="020F07040305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1A59-0461-915F-45CF-58E4AF6FD93F}"/>
              </a:ext>
            </a:extLst>
          </p:cNvPr>
          <p:cNvSpPr>
            <a:spLocks noGrp="1"/>
          </p:cNvSpPr>
          <p:nvPr>
            <p:ph type="title"/>
          </p:nvPr>
        </p:nvSpPr>
        <p:spPr>
          <a:xfrm>
            <a:off x="865970" y="927098"/>
            <a:ext cx="6343672" cy="1562102"/>
          </a:xfrm>
        </p:spPr>
        <p:txBody>
          <a:bodyPr/>
          <a:lstStyle/>
          <a:p>
            <a:pPr algn="ctr"/>
            <a:br>
              <a:rPr lang="en-IN" sz="3200" dirty="0">
                <a:solidFill>
                  <a:schemeClr val="tx1"/>
                </a:solidFill>
                <a:latin typeface="Cooper Black" panose="0208090404030B020404" pitchFamily="18" charset="0"/>
              </a:rPr>
            </a:br>
            <a:endParaRPr lang="en-IN" dirty="0">
              <a:solidFill>
                <a:schemeClr val="tx1"/>
              </a:solidFill>
            </a:endParaRPr>
          </a:p>
        </p:txBody>
      </p:sp>
      <p:sp>
        <p:nvSpPr>
          <p:cNvPr id="3" name="Content Placeholder 2">
            <a:extLst>
              <a:ext uri="{FF2B5EF4-FFF2-40B4-BE49-F238E27FC236}">
                <a16:creationId xmlns:a16="http://schemas.microsoft.com/office/drawing/2014/main" id="{C273C5C9-A0EB-F7A8-DF7A-305EB67A657F}"/>
              </a:ext>
            </a:extLst>
          </p:cNvPr>
          <p:cNvSpPr>
            <a:spLocks noGrp="1"/>
          </p:cNvSpPr>
          <p:nvPr>
            <p:ph idx="1"/>
          </p:nvPr>
        </p:nvSpPr>
        <p:spPr>
          <a:xfrm>
            <a:off x="1120014" y="2489200"/>
            <a:ext cx="6345260" cy="3530600"/>
          </a:xfrm>
        </p:spPr>
        <p:txBody>
          <a:bodyPr>
            <a:normAutofit/>
          </a:bodyPr>
          <a:lstStyle/>
          <a:p>
            <a:pPr marL="0" indent="0" algn="ctr">
              <a:buNone/>
            </a:pPr>
            <a:endParaRPr lang="en-IN" sz="7200" dirty="0">
              <a:solidFill>
                <a:schemeClr val="accent1">
                  <a:lumMod val="75000"/>
                </a:schemeClr>
              </a:solidFill>
              <a:latin typeface="Cooper Black" panose="0208090404030B020404" pitchFamily="18" charset="0"/>
            </a:endParaRPr>
          </a:p>
        </p:txBody>
      </p:sp>
      <p:pic>
        <p:nvPicPr>
          <p:cNvPr id="2050" name="Picture 2" descr="86+ Thousand Thank You Gift Royalty-Free Images, Stock Photos &amp; Pictures |  Shutterstock">
            <a:extLst>
              <a:ext uri="{FF2B5EF4-FFF2-40B4-BE49-F238E27FC236}">
                <a16:creationId xmlns:a16="http://schemas.microsoft.com/office/drawing/2014/main" id="{508E66EA-FFAB-002B-2BAC-BBDEB21D21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195"/>
          <a:stretch/>
        </p:blipFill>
        <p:spPr bwMode="auto">
          <a:xfrm>
            <a:off x="639097" y="2489200"/>
            <a:ext cx="7983793"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93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304801" y="2489200"/>
            <a:ext cx="8504902" cy="3530600"/>
          </a:xfrm>
        </p:spPr>
        <p:txBody>
          <a:bodyPr>
            <a:normAutofit/>
          </a:bodyPr>
          <a:lstStyle/>
          <a:p>
            <a:r>
              <a:rPr lang="en-IN" dirty="0">
                <a:latin typeface="Arial Black" panose="020B0A04020102020204" pitchFamily="34" charset="0"/>
              </a:rPr>
              <a:t>It is the process of studying online shopping data to understand what products are selling when and where sales happen and how customers interact with the online store. It helps business make better decisions by identifying trends, customer preferences, and ways to increase sales and satisfactions.</a:t>
            </a:r>
          </a:p>
          <a:p>
            <a:r>
              <a:rPr dirty="0">
                <a:latin typeface="Arial Black" panose="020B0A04020102020204" pitchFamily="34" charset="0"/>
              </a:rPr>
              <a:t>E-commerce is growing rapidly worldwide.</a:t>
            </a:r>
          </a:p>
          <a:p>
            <a:r>
              <a:rPr dirty="0">
                <a:latin typeface="Arial Black" panose="020B0A04020102020204" pitchFamily="34" charset="0"/>
              </a:rPr>
              <a:t>Understanding customer behavior is crucial for success.</a:t>
            </a:r>
          </a:p>
          <a:p>
            <a:r>
              <a:rPr dirty="0">
                <a:latin typeface="Arial Black" panose="020B0A04020102020204" pitchFamily="34" charset="0"/>
              </a:rPr>
              <a:t>This project analyzes sales trends and customer purchasing patterns.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a:xfrm>
            <a:off x="864382" y="2172929"/>
            <a:ext cx="6345260" cy="4473677"/>
          </a:xfrm>
        </p:spPr>
        <p:txBody>
          <a:bodyPr>
            <a:normAutofit lnSpcReduction="10000"/>
          </a:bodyPr>
          <a:lstStyle/>
          <a:p>
            <a:r>
              <a:rPr lang="en-IN" b="1" dirty="0">
                <a:latin typeface="Bookman Old Style" panose="02050604050505020204" pitchFamily="18" charset="0"/>
              </a:rPr>
              <a:t>Source:</a:t>
            </a:r>
            <a:r>
              <a:rPr lang="en-IN" dirty="0">
                <a:latin typeface="Bookman Old Style" panose="02050604050505020204" pitchFamily="18" charset="0"/>
              </a:rPr>
              <a:t> Kaggle (E-Commerce Data)</a:t>
            </a:r>
          </a:p>
          <a:p>
            <a:r>
              <a:rPr lang="en-IN" b="1" dirty="0">
                <a:latin typeface="Bookman Old Style" panose="02050604050505020204" pitchFamily="18" charset="0"/>
              </a:rPr>
              <a:t>Features:</a:t>
            </a:r>
            <a:r>
              <a:rPr lang="en-IN" dirty="0">
                <a:latin typeface="Bookman Old Style" panose="02050604050505020204" pitchFamily="18" charset="0"/>
              </a:rPr>
              <a:t> Invoice Number, Stock Code, Product Description, Quantity, Invoice Date, Unit Price, Customer ID, Country</a:t>
            </a:r>
          </a:p>
          <a:p>
            <a:r>
              <a:rPr lang="en-IN" dirty="0">
                <a:latin typeface="Bookman Old Style" panose="02050604050505020204" pitchFamily="18" charset="0"/>
              </a:rPr>
              <a:t>Invoice number : order id</a:t>
            </a:r>
          </a:p>
          <a:p>
            <a:r>
              <a:rPr lang="en-IN" dirty="0">
                <a:latin typeface="Bookman Old Style" panose="02050604050505020204" pitchFamily="18" charset="0"/>
              </a:rPr>
              <a:t>Stockcode : product code</a:t>
            </a:r>
          </a:p>
          <a:p>
            <a:r>
              <a:rPr lang="en-IN" dirty="0">
                <a:latin typeface="Bookman Old Style" panose="02050604050505020204" pitchFamily="18" charset="0"/>
              </a:rPr>
              <a:t>Description : product name </a:t>
            </a:r>
          </a:p>
          <a:p>
            <a:r>
              <a:rPr lang="en-IN" dirty="0">
                <a:latin typeface="Bookman Old Style" panose="02050604050505020204" pitchFamily="18" charset="0"/>
              </a:rPr>
              <a:t>Quantity : how many items bought</a:t>
            </a:r>
          </a:p>
          <a:p>
            <a:r>
              <a:rPr lang="en-IN" dirty="0">
                <a:latin typeface="Bookman Old Style" panose="02050604050505020204" pitchFamily="18" charset="0"/>
              </a:rPr>
              <a:t>Invoicedate : data and time of the purchase</a:t>
            </a:r>
          </a:p>
          <a:p>
            <a:r>
              <a:rPr lang="en-IN" dirty="0">
                <a:latin typeface="Bookman Old Style" panose="02050604050505020204" pitchFamily="18" charset="0"/>
              </a:rPr>
              <a:t>Unitprice : price per item</a:t>
            </a:r>
          </a:p>
          <a:p>
            <a:r>
              <a:rPr lang="en-IN" dirty="0">
                <a:latin typeface="Bookman Old Style" panose="02050604050505020204" pitchFamily="18" charset="0"/>
              </a:rPr>
              <a:t>Customer Id : unique customer number</a:t>
            </a:r>
          </a:p>
          <a:p>
            <a:r>
              <a:rPr lang="en-IN" dirty="0">
                <a:latin typeface="Bookman Old Style" panose="02050604050505020204" pitchFamily="18" charset="0"/>
              </a:rPr>
              <a:t>Country : customer location</a:t>
            </a:r>
          </a:p>
          <a:p>
            <a:endParaRPr lang="en-IN" dirty="0">
              <a:latin typeface="Bookman Old Style" panose="02050604050505020204" pitchFamily="18" charset="0"/>
            </a:endParaRPr>
          </a:p>
          <a:p>
            <a:endParaRPr lang="en-IN" dirty="0">
              <a:latin typeface="Bookman Old Style" panose="02050604050505020204" pitchFamily="18" charset="0"/>
            </a:endParaRP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Sales Analysis</a:t>
            </a:r>
          </a:p>
        </p:txBody>
      </p:sp>
      <p:sp>
        <p:nvSpPr>
          <p:cNvPr id="3" name="Content Placeholder 2"/>
          <p:cNvSpPr>
            <a:spLocks noGrp="1"/>
          </p:cNvSpPr>
          <p:nvPr>
            <p:ph idx="1"/>
          </p:nvPr>
        </p:nvSpPr>
        <p:spPr>
          <a:xfrm>
            <a:off x="530941" y="2202425"/>
            <a:ext cx="7816645" cy="4159045"/>
          </a:xfrm>
        </p:spPr>
        <p:txBody>
          <a:bodyPr>
            <a:normAutofit/>
          </a:bodyPr>
          <a:lstStyle/>
          <a:p>
            <a:r>
              <a:rPr dirty="0">
                <a:latin typeface="Arial Rounded MT Bold" panose="020F0704030504030204" pitchFamily="34" charset="0"/>
              </a:rPr>
              <a:t>Total revenue calculated by multiplying quantity and unit price</a:t>
            </a:r>
          </a:p>
          <a:p>
            <a:r>
              <a:rPr dirty="0">
                <a:latin typeface="Arial Rounded MT Bold" panose="020F0704030504030204" pitchFamily="34" charset="0"/>
              </a:rPr>
              <a:t>Identified top-selling products and countries</a:t>
            </a:r>
          </a:p>
          <a:p>
            <a:r>
              <a:rPr lang="en-US" b="1" dirty="0">
                <a:latin typeface="Arial Rounded MT Bold" panose="020F0704030504030204" pitchFamily="34" charset="0"/>
              </a:rPr>
              <a:t>e-commerce</a:t>
            </a:r>
            <a:r>
              <a:rPr lang="en-US" dirty="0">
                <a:latin typeface="Arial Rounded MT Bold" panose="020F0704030504030204" pitchFamily="34" charset="0"/>
              </a:rPr>
              <a:t> focuses on understanding how customers shop online and how well products are selling. It involves collecting data from online sales platforms, such as website visits, purchase history, product views, and customer feedback. The goal is to find patterns—like which products are most popular, when people buy the most, how often they return to the site, or what influences their buying decisions. This information helps businesses make smarter choices, such as which products to promote, how to improve customer experience, or when to offer discounts. In simple terms, this  helps online stores understand their customers better and improve their sales by using real data.</a:t>
            </a:r>
            <a:endParaRPr dirty="0">
              <a:latin typeface="Arial Rounded MT Bold" panose="020F07040305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Customer Behavior Analysis</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Number of unique customers identified from the dataset</a:t>
            </a:r>
          </a:p>
          <a:p>
            <a:r>
              <a:rPr lang="en-US" dirty="0">
                <a:latin typeface="Arial Rounded MT Bold" panose="020F0704030504030204" pitchFamily="34" charset="0"/>
              </a:rPr>
              <a:t>Customers segmented into one-time buyers and repeat buyers based on purchase history</a:t>
            </a:r>
          </a:p>
          <a:p>
            <a:r>
              <a:rPr lang="en-US" dirty="0">
                <a:latin typeface="Arial Rounded MT Bold" panose="020F0704030504030204" pitchFamily="34" charset="0"/>
              </a:rPr>
              <a:t>Average basket size (number of items per transaction) calculated to understand typical order volume</a:t>
            </a:r>
          </a:p>
          <a:p>
            <a:r>
              <a:rPr lang="en-US" dirty="0">
                <a:latin typeface="Arial Rounded MT Bold" panose="020F0704030504030204" pitchFamily="34" charset="0"/>
              </a:rPr>
              <a:t>Customer Lifetime Value (LTV) estimated and RFM (Recency, Frequency, Monetary) analysis performed to classify customer segments and target marketing efforts effectively</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Visual Insights</a:t>
            </a:r>
          </a:p>
        </p:txBody>
      </p:sp>
      <p:sp>
        <p:nvSpPr>
          <p:cNvPr id="7" name="Rectangle 4">
            <a:extLst>
              <a:ext uri="{FF2B5EF4-FFF2-40B4-BE49-F238E27FC236}">
                <a16:creationId xmlns:a16="http://schemas.microsoft.com/office/drawing/2014/main" id="{E3D6FD80-C4F8-4F5E-ACB2-5E33607D5409}"/>
              </a:ext>
            </a:extLst>
          </p:cNvPr>
          <p:cNvSpPr>
            <a:spLocks noGrp="1" noChangeArrowheads="1"/>
          </p:cNvSpPr>
          <p:nvPr>
            <p:ph idx="1"/>
          </p:nvPr>
        </p:nvSpPr>
        <p:spPr bwMode="auto">
          <a:xfrm>
            <a:off x="853766" y="2269346"/>
            <a:ext cx="689451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altLang="en-US" b="1" dirty="0">
                <a:solidFill>
                  <a:schemeClr val="tx1"/>
                </a:solidFill>
                <a:latin typeface="Arial" panose="020B0604020202020204" pitchFamily="34" charset="0"/>
              </a:rPr>
              <a:t>Line chart </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Daily sales trend</a:t>
            </a:r>
          </a:p>
          <a:p>
            <a:pPr defTabSz="914400" eaLnBrk="0" fontAlgn="base" hangingPunct="0">
              <a:spcBef>
                <a:spcPct val="0"/>
              </a:spcBef>
              <a:spcAft>
                <a:spcPct val="0"/>
              </a:spcAft>
              <a:buClrTx/>
              <a:buSzTx/>
            </a:pPr>
            <a:r>
              <a:rPr lang="en-US" dirty="0">
                <a:latin typeface="Arial Rounded MT Bold" panose="020F0704030504030204" pitchFamily="34" charset="0"/>
              </a:rPr>
              <a:t>Helps the business know when sales are high and</a:t>
            </a:r>
          </a:p>
          <a:p>
            <a:pPr marL="0" indent="0" defTabSz="914400" eaLnBrk="0" fontAlgn="base" hangingPunct="0">
              <a:spcBef>
                <a:spcPct val="0"/>
              </a:spcBef>
              <a:spcAft>
                <a:spcPct val="0"/>
              </a:spcAft>
              <a:buClrTx/>
              <a:buSzTx/>
              <a:buNone/>
            </a:pPr>
            <a:r>
              <a:rPr lang="en-US" dirty="0">
                <a:latin typeface="Arial Rounded MT Bold" panose="020F0704030504030204" pitchFamily="34" charset="0"/>
              </a:rPr>
              <a:t>       plan marketing or restocking accordingly.</a:t>
            </a:r>
          </a:p>
          <a:p>
            <a:pPr marL="0" indent="0" defTabSz="914400" eaLnBrk="0" fontAlgn="base" hangingPunct="0">
              <a:spcBef>
                <a:spcPct val="0"/>
              </a:spcBef>
              <a:spcAft>
                <a:spcPct val="0"/>
              </a:spcAft>
              <a:buClrTx/>
              <a:buSzTx/>
              <a:buNone/>
            </a:pPr>
            <a:endParaRPr lang="en-US" dirty="0">
              <a:latin typeface="Arial Rounded MT Bold" panose="020F0704030504030204" pitchFamily="34" charset="0"/>
            </a:endParaRPr>
          </a:p>
          <a:p>
            <a:pPr defTabSz="914400"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Rounded MT Bold" panose="020F070403050403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Bar chart: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Rounded MT Bold" panose="020F0704030504030204" pitchFamily="34" charset="0"/>
              </a:rPr>
              <a:t>Top 10 selling products by quantity</a:t>
            </a:r>
          </a:p>
          <a:p>
            <a:pPr marL="0" indent="0"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Rounded MT Bold" panose="020F0704030504030204" pitchFamily="34" charset="0"/>
              </a:rPr>
              <a:t>       helps </a:t>
            </a:r>
            <a:r>
              <a:rPr lang="en-US" dirty="0">
                <a:latin typeface="Arial Rounded MT Bold" panose="020F0704030504030204" pitchFamily="34" charset="0"/>
              </a:rPr>
              <a:t>Best-selling products drive most of the sales,</a:t>
            </a:r>
          </a:p>
          <a:p>
            <a:pPr marL="0" indent="0" defTabSz="914400" eaLnBrk="0" fontAlgn="base" hangingPunct="0">
              <a:spcBef>
                <a:spcPct val="0"/>
              </a:spcBef>
              <a:spcAft>
                <a:spcPct val="0"/>
              </a:spcAft>
              <a:buClrTx/>
              <a:buSzTx/>
              <a:buNone/>
            </a:pPr>
            <a:r>
              <a:rPr lang="en-US" dirty="0">
                <a:latin typeface="Arial Rounded MT Bold" panose="020F0704030504030204" pitchFamily="34" charset="0"/>
              </a:rPr>
              <a:t>        so keeping them in stock and promoting them.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Rounded MT Bold" panose="020F0704030504030204" pitchFamily="34" charset="0"/>
              </a:rPr>
              <a:t>Top 10 countries by total sales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Rounded MT Bold" panose="020F0704030504030204" pitchFamily="34" charset="0"/>
              </a:rPr>
              <a:t>   </a:t>
            </a:r>
            <a:r>
              <a:rPr lang="en-US" dirty="0">
                <a:latin typeface="Arial Rounded MT Bold" panose="020F0704030504030204" pitchFamily="34" charset="0"/>
              </a:rPr>
              <a:t>Focus marketing and logistics efforts on high-performing</a:t>
            </a:r>
          </a:p>
          <a:p>
            <a:pPr marL="0" indent="0" defTabSz="914400" eaLnBrk="0" fontAlgn="base" hangingPunct="0">
              <a:spcBef>
                <a:spcPct val="0"/>
              </a:spcBef>
              <a:spcAft>
                <a:spcPct val="0"/>
              </a:spcAft>
              <a:buClrTx/>
              <a:buSzTx/>
              <a:buNone/>
            </a:pPr>
            <a:r>
              <a:rPr lang="en-US" dirty="0">
                <a:latin typeface="Arial Rounded MT Bold" panose="020F0704030504030204" pitchFamily="34" charset="0"/>
              </a:rPr>
              <a:t>    </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Histogram:</a:t>
            </a:r>
            <a:r>
              <a:rPr lang="en-IN" dirty="0">
                <a:latin typeface="Arial Rounded MT Bold" panose="020F0704030504030204" pitchFamily="34" charset="0"/>
              </a:rPr>
              <a:t>Customer Purchase Frequency</a:t>
            </a:r>
            <a:endParaRPr kumimoji="0" lang="en-US" altLang="en-US" sz="1800" b="1" i="0" u="none" strike="noStrike" cap="none" normalizeH="0" baseline="0" dirty="0">
              <a:ln>
                <a:noFill/>
              </a:ln>
              <a:solidFill>
                <a:schemeClr val="tx1"/>
              </a:solidFill>
              <a:effectLst/>
              <a:latin typeface="Arial Rounded MT Bold" panose="020F0704030504030204" pitchFamily="34" charset="0"/>
            </a:endParaRPr>
          </a:p>
          <a:p>
            <a:pPr marL="0" indent="0" defTabSz="914400" eaLnBrk="0" fontAlgn="base" hangingPunct="0">
              <a:spcBef>
                <a:spcPct val="0"/>
              </a:spcBef>
              <a:spcAft>
                <a:spcPct val="0"/>
              </a:spcAft>
              <a:buClrTx/>
              <a:buSzTx/>
              <a:buNone/>
            </a:pPr>
            <a:r>
              <a:rPr lang="en-US" dirty="0">
                <a:latin typeface="Arial Rounded MT Bold" panose="020F0704030504030204" pitchFamily="34" charset="0"/>
              </a:rPr>
              <a:t>      Businesses can create </a:t>
            </a:r>
            <a:r>
              <a:rPr lang="en-US" b="1" dirty="0">
                <a:latin typeface="Arial Rounded MT Bold" panose="020F0704030504030204" pitchFamily="34" charset="0"/>
              </a:rPr>
              <a:t>loyalty programs</a:t>
            </a:r>
            <a:r>
              <a:rPr lang="en-US" dirty="0">
                <a:latin typeface="Arial Rounded MT Bold" panose="020F0704030504030204" pitchFamily="34" charset="0"/>
              </a:rPr>
              <a:t> or send</a:t>
            </a:r>
          </a:p>
          <a:p>
            <a:pPr marL="0" indent="0" defTabSz="914400" eaLnBrk="0" fontAlgn="base" hangingPunct="0">
              <a:spcBef>
                <a:spcPct val="0"/>
              </a:spcBef>
              <a:spcAft>
                <a:spcPct val="0"/>
              </a:spcAft>
              <a:buClrTx/>
              <a:buSzTx/>
              <a:buNone/>
            </a:pPr>
            <a:r>
              <a:rPr lang="en-US" dirty="0">
                <a:latin typeface="Arial Rounded MT Bold" panose="020F0704030504030204" pitchFamily="34" charset="0"/>
              </a:rPr>
              <a:t>      </a:t>
            </a:r>
            <a:r>
              <a:rPr lang="en-US" b="1" dirty="0">
                <a:latin typeface="Arial Rounded MT Bold" panose="020F0704030504030204" pitchFamily="34" charset="0"/>
              </a:rPr>
              <a:t>targeted offers</a:t>
            </a:r>
            <a:r>
              <a:rPr lang="en-US" dirty="0">
                <a:latin typeface="Arial Rounded MT Bold" panose="020F0704030504030204" pitchFamily="34" charset="0"/>
              </a:rPr>
              <a:t> to increase the number of repeat buyers.</a:t>
            </a:r>
            <a:endParaRPr kumimoji="0" lang="en-US" altLang="en-US" sz="1800" b="0" i="0" u="none" strike="noStrike" cap="none" normalizeH="0" baseline="0" dirty="0">
              <a:ln>
                <a:noFill/>
              </a:ln>
              <a:solidFill>
                <a:schemeClr val="tx1"/>
              </a:solidFill>
              <a:effectLst/>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a:xfrm>
            <a:off x="422787" y="2489199"/>
            <a:ext cx="8111613" cy="3941097"/>
          </a:xfrm>
        </p:spPr>
        <p:txBody>
          <a:bodyPr>
            <a:normAutofit/>
          </a:bodyPr>
          <a:lstStyle/>
          <a:p>
            <a:r>
              <a:rPr dirty="0">
                <a:latin typeface="Arial Rounded MT Bold" panose="020F0704030504030204" pitchFamily="34" charset="0"/>
              </a:rPr>
              <a:t>Majority revenue from a few top products</a:t>
            </a:r>
          </a:p>
          <a:p>
            <a:r>
              <a:rPr dirty="0">
                <a:latin typeface="Arial Rounded MT Bold" panose="020F0704030504030204" pitchFamily="34" charset="0"/>
              </a:rPr>
              <a:t>UK and Germany were top contributing countries</a:t>
            </a:r>
          </a:p>
          <a:p>
            <a:r>
              <a:rPr dirty="0">
                <a:latin typeface="Arial Rounded MT Bold" panose="020F0704030504030204" pitchFamily="34" charset="0"/>
              </a:rPr>
              <a:t>Most purchases occurred</a:t>
            </a:r>
            <a:r>
              <a:rPr lang="en-IN" dirty="0">
                <a:latin typeface="Arial Rounded MT Bold" panose="020F0704030504030204" pitchFamily="34" charset="0"/>
              </a:rPr>
              <a:t> on thursday</a:t>
            </a:r>
            <a:endParaRPr dirty="0">
              <a:latin typeface="Arial Rounded MT Bold" panose="020F0704030504030204" pitchFamily="34" charset="0"/>
            </a:endParaRPr>
          </a:p>
          <a:p>
            <a:r>
              <a:rPr dirty="0">
                <a:latin typeface="Arial Rounded MT Bold" panose="020F0704030504030204" pitchFamily="34" charset="0"/>
              </a:rPr>
              <a:t>High repeat customer rate indicates loyalty</a:t>
            </a:r>
            <a:endParaRPr lang="en-IN" dirty="0">
              <a:latin typeface="Arial Rounded MT Bold" panose="020F0704030504030204" pitchFamily="34" charset="0"/>
            </a:endParaRPr>
          </a:p>
          <a:p>
            <a:r>
              <a:rPr lang="en-US" dirty="0">
                <a:latin typeface="Arial Rounded MT Bold" panose="020F0704030504030204" pitchFamily="34" charset="0"/>
              </a:rPr>
              <a:t>These findings highlight what is working well and what needs improvement. The analysis may show that most customers shop on certain day, certain products sell more in specific seasons, or that many users leave the site without making a purchase. It might also reveal which age group or location has the highest number of buyers. In simple terms, key findings give a clear summary of customer habits and sales trends, which helps the business understand what’s happening and plan better for the future</a:t>
            </a:r>
            <a:r>
              <a:rPr lang="en-US" dirty="0"/>
              <a:t>.</a:t>
            </a:r>
            <a:endParaRPr dirty="0">
              <a:latin typeface="Arial Rounded MT Bold" panose="020F07040305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Recommendations</a:t>
            </a:r>
          </a:p>
        </p:txBody>
      </p:sp>
      <p:sp>
        <p:nvSpPr>
          <p:cNvPr id="3" name="Content Placeholder 2"/>
          <p:cNvSpPr>
            <a:spLocks noGrp="1"/>
          </p:cNvSpPr>
          <p:nvPr>
            <p:ph idx="1"/>
          </p:nvPr>
        </p:nvSpPr>
        <p:spPr>
          <a:xfrm>
            <a:off x="442452" y="2489199"/>
            <a:ext cx="8150942" cy="3941097"/>
          </a:xfrm>
        </p:spPr>
        <p:txBody>
          <a:bodyPr>
            <a:normAutofit fontScale="92500" lnSpcReduction="10000"/>
          </a:bodyPr>
          <a:lstStyle/>
          <a:p>
            <a:r>
              <a:rPr dirty="0">
                <a:latin typeface="Arial Rounded MT Bold" panose="020F0704030504030204" pitchFamily="34" charset="0"/>
              </a:rPr>
              <a:t>Focus marketing on repeat customers with high LTV</a:t>
            </a:r>
          </a:p>
          <a:p>
            <a:r>
              <a:rPr dirty="0">
                <a:latin typeface="Arial Rounded MT Bold" panose="020F0704030504030204" pitchFamily="34" charset="0"/>
              </a:rPr>
              <a:t>Stock high-demand products more frequently</a:t>
            </a:r>
          </a:p>
          <a:p>
            <a:r>
              <a:rPr dirty="0">
                <a:latin typeface="Arial Rounded MT Bold" panose="020F0704030504030204" pitchFamily="34" charset="0"/>
              </a:rPr>
              <a:t>Offer discounts during off-peak hours to boost sales</a:t>
            </a:r>
          </a:p>
          <a:p>
            <a:r>
              <a:rPr dirty="0">
                <a:latin typeface="Arial Rounded MT Bold" panose="020F0704030504030204" pitchFamily="34" charset="0"/>
              </a:rPr>
              <a:t>Target top countries </a:t>
            </a:r>
            <a:endParaRPr lang="en-IN" dirty="0">
              <a:latin typeface="Arial Rounded MT Bold" panose="020F0704030504030204" pitchFamily="34" charset="0"/>
            </a:endParaRPr>
          </a:p>
          <a:p>
            <a:r>
              <a:rPr lang="en-US" dirty="0">
                <a:latin typeface="Arial Rounded MT Bold" panose="020F0704030504030204" pitchFamily="34" charset="0"/>
              </a:rPr>
              <a:t>giving useful suggestions to improve the business based on the data collected and analyzed. After studying customer buying patterns, product performance, and sales trends, the project provides ideas on how the company can grow. For example, if data shows that a certain product is very popular during festivals, the recommendation might be to increase stock or run special offers during that time. If customers leave the website without buying, the suggestion might be to improve the checkout process or offer discounts. In simple terms, business recommendations help the company make better decisions to increase sales, improve customer satisfaction, and grow faster.</a:t>
            </a:r>
            <a:endParaRPr dirty="0">
              <a:latin typeface="Arial Rounded MT Bold" panose="020F07040305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501445" y="2281084"/>
            <a:ext cx="7993626" cy="4129548"/>
          </a:xfrm>
        </p:spPr>
        <p:txBody>
          <a:bodyPr>
            <a:normAutofit/>
          </a:bodyPr>
          <a:lstStyle/>
          <a:p>
            <a:r>
              <a:rPr lang="en-US" dirty="0">
                <a:latin typeface="Arial Rounded MT Bold" panose="020F0704030504030204" pitchFamily="34" charset="0"/>
              </a:rPr>
              <a:t>The analysis helped us understand </a:t>
            </a:r>
            <a:r>
              <a:rPr lang="en-US" b="1" dirty="0">
                <a:latin typeface="Arial Rounded MT Bold" panose="020F0704030504030204" pitchFamily="34" charset="0"/>
              </a:rPr>
              <a:t>what customers buy</a:t>
            </a:r>
            <a:r>
              <a:rPr lang="en-US" dirty="0">
                <a:latin typeface="Arial Rounded MT Bold" panose="020F0704030504030204" pitchFamily="34" charset="0"/>
              </a:rPr>
              <a:t>, </a:t>
            </a:r>
            <a:r>
              <a:rPr lang="en-US" b="1" dirty="0">
                <a:latin typeface="Arial Rounded MT Bold" panose="020F0704030504030204" pitchFamily="34" charset="0"/>
              </a:rPr>
              <a:t>when they buy</a:t>
            </a:r>
            <a:r>
              <a:rPr lang="en-US" dirty="0">
                <a:latin typeface="Arial Rounded MT Bold" panose="020F0704030504030204" pitchFamily="34" charset="0"/>
              </a:rPr>
              <a:t>, and </a:t>
            </a:r>
            <a:r>
              <a:rPr lang="en-US" b="1" dirty="0">
                <a:latin typeface="Arial Rounded MT Bold" panose="020F0704030504030204" pitchFamily="34" charset="0"/>
              </a:rPr>
              <a:t>from where</a:t>
            </a:r>
            <a:r>
              <a:rPr lang="en-US" dirty="0">
                <a:latin typeface="Arial Rounded MT Bold" panose="020F0704030504030204" pitchFamily="34" charset="0"/>
              </a:rPr>
              <a:t>.</a:t>
            </a:r>
            <a:br>
              <a:rPr lang="en-US" dirty="0">
                <a:latin typeface="Arial Rounded MT Bold" panose="020F0704030504030204" pitchFamily="34" charset="0"/>
              </a:rPr>
            </a:br>
            <a:r>
              <a:rPr lang="en-US" dirty="0">
                <a:latin typeface="Arial Rounded MT Bold" panose="020F0704030504030204" pitchFamily="34" charset="0"/>
              </a:rPr>
              <a:t>These insights can be used to improve </a:t>
            </a:r>
            <a:r>
              <a:rPr lang="en-US" b="1" dirty="0">
                <a:latin typeface="Arial Rounded MT Bold" panose="020F0704030504030204" pitchFamily="34" charset="0"/>
              </a:rPr>
              <a:t>inventory planning</a:t>
            </a:r>
            <a:r>
              <a:rPr lang="en-US" dirty="0">
                <a:latin typeface="Arial Rounded MT Bold" panose="020F0704030504030204" pitchFamily="34" charset="0"/>
              </a:rPr>
              <a:t>, </a:t>
            </a:r>
            <a:r>
              <a:rPr lang="en-US" b="1" dirty="0">
                <a:latin typeface="Arial Rounded MT Bold" panose="020F0704030504030204" pitchFamily="34" charset="0"/>
              </a:rPr>
              <a:t>marketing strategies</a:t>
            </a:r>
            <a:r>
              <a:rPr lang="en-US" dirty="0">
                <a:latin typeface="Arial Rounded MT Bold" panose="020F0704030504030204" pitchFamily="34" charset="0"/>
              </a:rPr>
              <a:t>, and </a:t>
            </a:r>
            <a:r>
              <a:rPr lang="en-US" b="1" dirty="0">
                <a:latin typeface="Arial Rounded MT Bold" panose="020F0704030504030204" pitchFamily="34" charset="0"/>
              </a:rPr>
              <a:t>customer targeting</a:t>
            </a:r>
            <a:r>
              <a:rPr lang="en-US" dirty="0">
                <a:latin typeface="Arial Rounded MT Bold" panose="020F0704030504030204" pitchFamily="34" charset="0"/>
              </a:rPr>
              <a:t>.</a:t>
            </a:r>
          </a:p>
          <a:p>
            <a:r>
              <a:rPr lang="en-US" sz="1900" dirty="0">
                <a:latin typeface="Arial Rounded MT Bold" panose="020F0704030504030204" pitchFamily="34" charset="0"/>
              </a:rPr>
              <a:t>project helps in gaining a clear understanding of how customers interact with an online store and how products are performing. By analyzing real sales data and customer activities, businesses can identify patterns, improve marketing strategies, and make data-driven decisions . In conclusion, this analysis is very useful for boosting sales, enhancing customer experience, and helping the business grow in a competitive online market.</a:t>
            </a:r>
            <a:endParaRPr sz="1900" dirty="0">
              <a:latin typeface="Arial Rounded MT Bold" panose="020F07040305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864</TotalTime>
  <Words>853</Words>
  <Application>Microsoft Office PowerPoint</Application>
  <PresentationFormat>On-screen Show (4:3)</PresentationFormat>
  <Paragraphs>64</Paragraphs>
  <Slides>11</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21" baseType="lpstr">
      <vt:lpstr>Arial</vt:lpstr>
      <vt:lpstr>Arial Black</vt:lpstr>
      <vt:lpstr>Arial Rounded MT Bold</vt:lpstr>
      <vt:lpstr>Bookman Old Style</vt:lpstr>
      <vt:lpstr>Calibri</vt:lpstr>
      <vt:lpstr>Century Gothic</vt:lpstr>
      <vt:lpstr>Cooper Black</vt:lpstr>
      <vt:lpstr>Wingdings 3</vt:lpstr>
      <vt:lpstr>Ion Boardroom</vt:lpstr>
      <vt:lpstr>E-Commerce Sales &amp; Customer Behavior Analysis</vt:lpstr>
      <vt:lpstr>Introduction</vt:lpstr>
      <vt:lpstr>Dataset Description</vt:lpstr>
      <vt:lpstr>Sales Analysis</vt:lpstr>
      <vt:lpstr>Customer Behavior Analysis</vt:lpstr>
      <vt:lpstr>Visual Insights</vt:lpstr>
      <vt:lpstr>Key Findings</vt:lpstr>
      <vt:lpstr>Business Recommendations</vt:lpstr>
      <vt:lpstr>Conclusion</vt:lpstr>
      <vt:lpstr>TOOLS AND TECHNOLOGIES </vt:lpstr>
      <vt:lpstr> </vt:lpstr>
      <vt:lpstr>12Custom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Shivaleela reshetty</dc:creator>
  <cp:keywords/>
  <dc:description>generated using python-pptx</dc:description>
  <cp:lastModifiedBy>Shivaleela reshetty</cp:lastModifiedBy>
  <cp:revision>15</cp:revision>
  <dcterms:created xsi:type="dcterms:W3CDTF">2013-01-27T09:14:16Z</dcterms:created>
  <dcterms:modified xsi:type="dcterms:W3CDTF">2025-05-22T11:43:49Z</dcterms:modified>
  <cp:category/>
</cp:coreProperties>
</file>