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C5E4"/>
    <a:srgbClr val="99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1007533" y="0"/>
            <a:ext cx="7934348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8941881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anchor="b" tIns="0">
            <a:normAutofit/>
          </a:bodyPr>
          <a:lstStyle>
            <a:lvl1pPr algn="r" indent="0" marL="0">
              <a:buNone/>
              <a:defRPr b="0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B3A824-1A51-4B26-AD58-A6D8E14F6C04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90" name="TextBox 12"/>
          <p:cNvSpPr txBox="1"/>
          <p:nvPr/>
        </p:nvSpPr>
        <p:spPr>
          <a:xfrm>
            <a:off x="2191282" y="3262852"/>
            <a:ext cx="415636" cy="461665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24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24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13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6" name="Rectangle 14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7" name="TextBox 8"/>
          <p:cNvSpPr txBox="1"/>
          <p:nvPr/>
        </p:nvSpPr>
        <p:spPr>
          <a:xfrm>
            <a:off x="2194236" y="641225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57E33E-8B18-4087-B112-809917729534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14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9" name="Rectangle 15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0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81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FFE419-2371-464F-8239-3959401C3561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28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4" name="Rectangle 8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D162C4-EDD9-4389-A98B-B87ECEA2A816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00" name="TextBox 6"/>
          <p:cNvSpPr txBox="1"/>
          <p:nvPr/>
        </p:nvSpPr>
        <p:spPr>
          <a:xfrm>
            <a:off x="2194943" y="641225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Rectangle 23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4" name="Rectangle 24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5" name="TextBox 10"/>
          <p:cNvSpPr txBox="1"/>
          <p:nvPr/>
        </p:nvSpPr>
        <p:spPr>
          <a:xfrm>
            <a:off x="2191843" y="2962586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anchor="b" tIns="0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E5059C3-6A89-4494-99FF-5A4D6FFD50EB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Rectangle 25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2" name="Rectangle 26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4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5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A954B2F-12DE-47F5-8894-472B206D2E1E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719" name="TextBox 9"/>
          <p:cNvSpPr txBox="1"/>
          <p:nvPr/>
        </p:nvSpPr>
        <p:spPr>
          <a:xfrm>
            <a:off x="2196172" y="641223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Rectangle 19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1" name="Rectangle 20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2" name="TextBox 11"/>
          <p:cNvSpPr txBox="1"/>
          <p:nvPr/>
        </p:nvSpPr>
        <p:spPr>
          <a:xfrm>
            <a:off x="2193650" y="636424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none" sz="2200">
                <a:solidFill>
                  <a:schemeClr val="accent6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none" sz="2200">
                <a:solidFill>
                  <a:schemeClr val="accent6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30E46F-7819-4ACF-B48B-48222C2ACC88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72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3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12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2" name="Rectangle 13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AF3416-4057-4DAA-829D-4CA07428D088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67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77" name="TextBox 7"/>
          <p:cNvSpPr txBox="1"/>
          <p:nvPr/>
        </p:nvSpPr>
        <p:spPr>
          <a:xfrm>
            <a:off x="2196172" y="641226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Rectangle 11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2" name="Rectangle 12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1D9284-D300-4297-87F7-E791DCC15DB1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7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Rectangle 24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7" name="Rectangle 25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8" name="TextBox 9"/>
          <p:cNvSpPr txBox="1"/>
          <p:nvPr/>
        </p:nvSpPr>
        <p:spPr>
          <a:xfrm>
            <a:off x="1554154" y="1127550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0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D525BB-DA17-4BA0-B3C8-3AC3ABC827E6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18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7" name="Rectangle 19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28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9" name="TextBox 9"/>
          <p:cNvSpPr txBox="1"/>
          <p:nvPr/>
        </p:nvSpPr>
        <p:spPr>
          <a:xfrm>
            <a:off x="1554686" y="1127550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algn="l" indent="0" marL="0">
              <a:buNone/>
              <a:defRPr sz="20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6C4C9A-3960-41CF-A4E9-2A8FB932454B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2831794" y="2105202"/>
            <a:ext cx="9360205" cy="4752798"/>
          </a:xfrm>
          <a:prstGeom prst="rect"/>
        </p:spPr>
      </p:pic>
      <p:pic>
        <p:nvPicPr>
          <p:cNvPr id="2097153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3"/>
          <a:stretch>
            <a:fillRect/>
          </a:stretch>
        </p:blipFill>
        <p:spPr>
          <a:xfrm>
            <a:off x="0" y="0"/>
            <a:ext cx="12189867" cy="6858000"/>
          </a:xfrm>
          <a:prstGeom prst="rect"/>
        </p:spPr>
      </p:pic>
      <p:sp>
        <p:nvSpPr>
          <p:cNvPr id="1048576" name="Rectangle 7"/>
          <p:cNvSpPr/>
          <p:nvPr/>
        </p:nvSpPr>
        <p:spPr>
          <a:xfrm>
            <a:off x="0" y="0"/>
            <a:ext cx="964174" cy="685800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/>
        </p:spPr>
        <p:txBody>
          <a:bodyPr anchor="t" bIns="45720" lIns="91440" rIns="91440" rtlCol="0" tIns="18288" vert="horz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dirty="0" lang="en-US"/>
              <a:t>7/23/2023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/>
        </p:spPr>
        <p:txBody>
          <a:bodyPr anchor="b" bIns="18288" lIns="91440" rIns="91440" rtlCol="0" tIns="45720" vert="horz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 lang="en-US"/>
              <a:t>
              </a:t>
            </a:r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/>
        </p:spPr>
        <p:txBody>
          <a:bodyPr anchor="ctr" bIns="45720" lIns="91440" rIns="45720" rtlCol="0" tIns="45720" vert="horz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82" name="Rectangle 56"/>
          <p:cNvSpPr/>
          <p:nvPr/>
        </p:nvSpPr>
        <p:spPr>
          <a:xfrm>
            <a:off x="962042" y="0"/>
            <a:ext cx="45719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 eaLnBrk="1" hangingPunct="1" latinLnBrk="0" rtl="0">
        <a:lnSpc>
          <a:spcPct val="90000"/>
        </a:lnSpc>
        <a:spcBef>
          <a:spcPct val="0"/>
        </a:spcBef>
        <a:buNone/>
        <a:defRPr b="0" cap="none" sz="34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344488" latinLnBrk="0" marL="344488" rtl="0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338138" latinLnBrk="0" marL="79533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344488" latinLnBrk="0" marL="125888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338138" latinLnBrk="0" marL="170973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344488" latinLnBrk="0" marL="217328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338328" latinLnBrk="0" marL="2642616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338328" latinLnBrk="0" marL="3108960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338328" latinLnBrk="0" marL="3575304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338328" latinLnBrk="0" marL="404164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5000"/>
          </a:blip>
          <a:srcRect/>
          <a:stretch>
            <a:fillRect/>
          </a:stretch>
        </p:blipFill>
        <p:spPr bwMode="auto">
          <a:xfrm>
            <a:off x="101087" y="2183363"/>
            <a:ext cx="8744334" cy="4581332"/>
          </a:xfrm>
          <a:prstGeom prst="rect"/>
          <a:noFill/>
        </p:spPr>
      </p:pic>
      <p:sp>
        <p:nvSpPr>
          <p:cNvPr id="1048591" name="Title 1"/>
          <p:cNvSpPr>
            <a:spLocks noGrp="1"/>
          </p:cNvSpPr>
          <p:nvPr>
            <p:ph type="ctrTitle"/>
          </p:nvPr>
        </p:nvSpPr>
        <p:spPr>
          <a:xfrm>
            <a:off x="1063690" y="25934"/>
            <a:ext cx="7781731" cy="2064124"/>
          </a:xfrm>
        </p:spPr>
        <p:txBody>
          <a:bodyPr>
            <a:normAutofit fontScale="90000"/>
          </a:bodyPr>
          <a:p>
            <a:r>
              <a:rPr dirty="0" lang="en-US"/>
              <a:t>Predict Motor Speed based on other attributes available</a:t>
            </a:r>
            <a:endParaRPr dirty="0" lang="en-IN"/>
          </a:p>
        </p:txBody>
      </p:sp>
      <p:sp>
        <p:nvSpPr>
          <p:cNvPr id="1048592" name="Subtitle 2"/>
          <p:cNvSpPr>
            <a:spLocks noGrp="1"/>
          </p:cNvSpPr>
          <p:nvPr>
            <p:ph type="subTitle" idx="1"/>
          </p:nvPr>
        </p:nvSpPr>
        <p:spPr>
          <a:xfrm>
            <a:off x="8966717" y="4879911"/>
            <a:ext cx="3124196" cy="1804026"/>
          </a:xfrm>
        </p:spPr>
        <p:txBody>
          <a:bodyPr>
            <a:normAutofit/>
          </a:bodyPr>
          <a:p>
            <a:r>
              <a:rPr b="1" dirty="0" sz="2400" lang="en-US">
                <a:solidFill>
                  <a:schemeClr val="bg1"/>
                </a:solidFill>
              </a:rPr>
              <a:t>Group 4</a:t>
            </a:r>
          </a:p>
          <a:p>
            <a:r>
              <a:rPr dirty="0" sz="2400" lang="en-US">
                <a:solidFill>
                  <a:schemeClr val="bg1"/>
                </a:solidFill>
              </a:rPr>
              <a:t>Shivam, Sai, </a:t>
            </a:r>
            <a:r>
              <a:rPr dirty="0" sz="2400" lang="en-US" err="1">
                <a:solidFill>
                  <a:schemeClr val="bg1"/>
                </a:solidFill>
              </a:rPr>
              <a:t>Nithisvi</a:t>
            </a:r>
            <a:r>
              <a:rPr dirty="0" sz="2400" lang="en-US">
                <a:solidFill>
                  <a:schemeClr val="bg1"/>
                </a:solidFill>
              </a:rPr>
              <a:t>, Madhuri</a:t>
            </a:r>
            <a:endParaRPr dirty="0" sz="2400"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Feature Engineering</a:t>
            </a:r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1856503" y="1611982"/>
            <a:ext cx="7796540" cy="1632378"/>
          </a:xfrm>
        </p:spPr>
        <p:txBody>
          <a:bodyPr/>
          <a:p>
            <a:r>
              <a:rPr dirty="0" lang="en-IN"/>
              <a:t>For Feature Engineering we used Decision Tree to find important Features that hugely affect out Dependent Feature.</a:t>
            </a:r>
          </a:p>
        </p:txBody>
      </p:sp>
      <p:pic>
        <p:nvPicPr>
          <p:cNvPr id="209715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97160" y="3244360"/>
            <a:ext cx="2042337" cy="302540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Model Building</a:t>
            </a:r>
            <a:endParaRPr dirty="0" lang="en-IN"/>
          </a:p>
        </p:txBody>
      </p:sp>
      <p:sp>
        <p:nvSpPr>
          <p:cNvPr id="1048657" name="Content Placeholder 6"/>
          <p:cNvSpPr>
            <a:spLocks noGrp="1"/>
          </p:cNvSpPr>
          <p:nvPr>
            <p:ph idx="1"/>
          </p:nvPr>
        </p:nvSpPr>
        <p:spPr>
          <a:xfrm>
            <a:off x="1783652" y="1783174"/>
            <a:ext cx="7796540" cy="1910284"/>
          </a:xfrm>
        </p:spPr>
        <p:txBody>
          <a:bodyPr/>
          <a:p>
            <a:r>
              <a:rPr dirty="0" lang="en-IN"/>
              <a:t>We Used Both Linear and Non Linear Models and Variations of the same.</a:t>
            </a:r>
          </a:p>
          <a:p>
            <a:r>
              <a:rPr dirty="0" lang="en-IN"/>
              <a:t>Main Models Used are :</a:t>
            </a: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58" name="TextBox 3"/>
          <p:cNvSpPr txBox="1"/>
          <p:nvPr/>
        </p:nvSpPr>
        <p:spPr>
          <a:xfrm>
            <a:off x="1882937" y="3495724"/>
            <a:ext cx="2386111" cy="542204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 lIns="180000" rIns="180000" rtlCol="0" wrap="square">
            <a:spAutoFit/>
          </a:bodyPr>
          <a:p>
            <a:pPr algn="ctr"/>
            <a:r>
              <a:rPr altLang="ko-KR" b="1" dirty="0" lang="en-US">
                <a:solidFill>
                  <a:schemeClr val="bg1"/>
                </a:solidFill>
                <a:cs typeface="Arial" pitchFamily="34" charset="0"/>
              </a:rPr>
              <a:t>SGD </a:t>
            </a:r>
            <a:r>
              <a:rPr b="1" dirty="0" lang="en-IN">
                <a:solidFill>
                  <a:schemeClr val="bg1"/>
                </a:solidFill>
              </a:rPr>
              <a:t>Regressor</a:t>
            </a:r>
          </a:p>
        </p:txBody>
      </p:sp>
      <p:sp>
        <p:nvSpPr>
          <p:cNvPr id="1048659" name="TextBox 4"/>
          <p:cNvSpPr txBox="1"/>
          <p:nvPr/>
        </p:nvSpPr>
        <p:spPr>
          <a:xfrm>
            <a:off x="8190730" y="5104743"/>
            <a:ext cx="2379409" cy="5193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 lIns="180000" rIns="180000" rtlCol="0" wrap="square">
            <a:spAutoFit/>
          </a:bodyPr>
          <a:p>
            <a:pPr algn="ctr"/>
            <a:r>
              <a:rPr altLang="ko-KR" b="1" dirty="0" lang="en-US">
                <a:solidFill>
                  <a:schemeClr val="bg1"/>
                </a:solidFill>
                <a:cs typeface="Arial" pitchFamily="34" charset="0"/>
              </a:rPr>
              <a:t>KNN </a:t>
            </a:r>
            <a:r>
              <a:rPr b="1" dirty="0" lang="en-IN">
                <a:solidFill>
                  <a:schemeClr val="bg1"/>
                </a:solidFill>
              </a:rPr>
              <a:t>Regressor</a:t>
            </a:r>
          </a:p>
        </p:txBody>
      </p:sp>
      <p:sp>
        <p:nvSpPr>
          <p:cNvPr id="1048660" name="TextBox 5"/>
          <p:cNvSpPr txBox="1"/>
          <p:nvPr/>
        </p:nvSpPr>
        <p:spPr>
          <a:xfrm>
            <a:off x="1882937" y="4287207"/>
            <a:ext cx="3837147" cy="519351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</p:spPr>
        <p:txBody>
          <a:bodyPr anchor="ctr" lIns="180000" rIns="180000" rtlCol="0" wrap="square">
            <a:spAutoFit/>
          </a:bodyPr>
          <a:p>
            <a:pPr algn="ctr"/>
            <a:r>
              <a:rPr altLang="ko-KR" b="1" dirty="0" lang="en-US">
                <a:solidFill>
                  <a:schemeClr val="bg1"/>
                </a:solidFill>
                <a:cs typeface="Arial" pitchFamily="34" charset="0"/>
              </a:rPr>
              <a:t>Ordinary </a:t>
            </a:r>
            <a:r>
              <a:rPr altLang="ko-KR" b="1" dirty="0" lang="en-IN">
                <a:solidFill>
                  <a:schemeClr val="bg1"/>
                </a:solidFill>
                <a:cs typeface="Arial" pitchFamily="34" charset="0"/>
              </a:rPr>
              <a:t>Least Square Model</a:t>
            </a:r>
            <a:endParaRPr b="1" dirty="0" lang="en-IN">
              <a:solidFill>
                <a:schemeClr val="bg1"/>
              </a:solidFill>
            </a:endParaRPr>
          </a:p>
        </p:txBody>
      </p:sp>
      <p:sp>
        <p:nvSpPr>
          <p:cNvPr id="1048661" name="TextBox 7"/>
          <p:cNvSpPr txBox="1"/>
          <p:nvPr/>
        </p:nvSpPr>
        <p:spPr>
          <a:xfrm>
            <a:off x="1882937" y="5894533"/>
            <a:ext cx="3525797" cy="5193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lIns="180000" rIns="180000" rtlCol="0" wrap="square">
            <a:spAutoFit/>
          </a:bodyPr>
          <a:p>
            <a:pPr algn="ctr"/>
            <a:r>
              <a:rPr altLang="ko-KR" b="1" dirty="0" lang="en-US">
                <a:solidFill>
                  <a:schemeClr val="bg1"/>
                </a:solidFill>
                <a:cs typeface="Arial" pitchFamily="34" charset="0"/>
              </a:rPr>
              <a:t>Random Forest </a:t>
            </a:r>
            <a:r>
              <a:rPr b="1" dirty="0" lang="en-IN">
                <a:solidFill>
                  <a:schemeClr val="bg1"/>
                </a:solidFill>
              </a:rPr>
              <a:t>Regressor</a:t>
            </a:r>
          </a:p>
        </p:txBody>
      </p:sp>
      <p:sp>
        <p:nvSpPr>
          <p:cNvPr id="1048662" name="TextBox 8"/>
          <p:cNvSpPr txBox="1"/>
          <p:nvPr/>
        </p:nvSpPr>
        <p:spPr>
          <a:xfrm>
            <a:off x="7713060" y="3518577"/>
            <a:ext cx="2857079" cy="519351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 lIns="180000" rIns="180000" rtlCol="0" wrap="square">
            <a:spAutoFit/>
          </a:bodyPr>
          <a:p>
            <a:pPr algn="ctr"/>
            <a:r>
              <a:rPr altLang="ko-KR" b="1" dirty="0" lang="en-US">
                <a:solidFill>
                  <a:schemeClr val="bg1"/>
                </a:solidFill>
                <a:cs typeface="Arial" pitchFamily="34" charset="0"/>
              </a:rPr>
              <a:t>Catboost </a:t>
            </a:r>
            <a:r>
              <a:rPr b="1" dirty="0" lang="en-IN">
                <a:solidFill>
                  <a:schemeClr val="bg1"/>
                </a:solidFill>
              </a:rPr>
              <a:t>Regressor</a:t>
            </a:r>
          </a:p>
        </p:txBody>
      </p:sp>
      <p:sp>
        <p:nvSpPr>
          <p:cNvPr id="1048663" name="TextBox 9"/>
          <p:cNvSpPr txBox="1"/>
          <p:nvPr/>
        </p:nvSpPr>
        <p:spPr>
          <a:xfrm>
            <a:off x="1882937" y="5090870"/>
            <a:ext cx="2379409" cy="519351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txBody>
          <a:bodyPr anchor="ctr" lIns="180000" rIns="144000" rtlCol="0" wrap="square">
            <a:spAutoFit/>
          </a:bodyPr>
          <a:p>
            <a:pPr algn="ctr"/>
            <a:r>
              <a:rPr altLang="ko-KR" b="1" dirty="0" lang="en-US">
                <a:solidFill>
                  <a:schemeClr val="bg1"/>
                </a:solidFill>
                <a:cs typeface="Arial" pitchFamily="34" charset="0"/>
              </a:rPr>
              <a:t>Ridge </a:t>
            </a:r>
            <a:r>
              <a:rPr b="1" dirty="0" lang="en-IN">
                <a:solidFill>
                  <a:schemeClr val="bg1"/>
                </a:solidFill>
              </a:rPr>
              <a:t>Regressor</a:t>
            </a:r>
          </a:p>
        </p:txBody>
      </p:sp>
      <p:sp>
        <p:nvSpPr>
          <p:cNvPr id="1048664" name="TextBox 10"/>
          <p:cNvSpPr txBox="1"/>
          <p:nvPr/>
        </p:nvSpPr>
        <p:spPr>
          <a:xfrm>
            <a:off x="7010664" y="4322342"/>
            <a:ext cx="3559475" cy="519351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 lIns="180000" rIns="180000" rtlCol="0" wrap="square">
            <a:spAutoFit/>
          </a:bodyPr>
          <a:p>
            <a:pPr algn="ctr"/>
            <a:r>
              <a:rPr altLang="ko-KR" b="1" dirty="0" lang="en-US">
                <a:solidFill>
                  <a:schemeClr val="bg1"/>
                </a:solidFill>
                <a:cs typeface="Arial" pitchFamily="34" charset="0"/>
              </a:rPr>
              <a:t>Bayesian Ridge </a:t>
            </a:r>
            <a:r>
              <a:rPr b="1" dirty="0" lang="en-IN">
                <a:solidFill>
                  <a:schemeClr val="bg1"/>
                </a:solidFill>
              </a:rPr>
              <a:t>Regressor</a:t>
            </a:r>
          </a:p>
        </p:txBody>
      </p:sp>
      <p:sp>
        <p:nvSpPr>
          <p:cNvPr id="1048665" name="TextBox 11"/>
          <p:cNvSpPr txBox="1"/>
          <p:nvPr/>
        </p:nvSpPr>
        <p:spPr>
          <a:xfrm>
            <a:off x="8188013" y="5887144"/>
            <a:ext cx="2379409" cy="519351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anchor="ctr" lIns="180000" rIns="180000" rtlCol="0" wrap="square">
            <a:spAutoFit/>
          </a:bodyPr>
          <a:p>
            <a:pPr algn="ctr"/>
            <a:r>
              <a:rPr altLang="ko-KR" b="1" dirty="0" lang="en-US">
                <a:solidFill>
                  <a:schemeClr val="bg1"/>
                </a:solidFill>
                <a:cs typeface="Arial" pitchFamily="34" charset="0"/>
              </a:rPr>
              <a:t>Dense </a:t>
            </a:r>
            <a:r>
              <a:rPr altLang="ko-KR" b="1" dirty="0" lang="en-IN">
                <a:solidFill>
                  <a:schemeClr val="bg1"/>
                </a:solidFill>
                <a:cs typeface="Arial" pitchFamily="34" charset="0"/>
              </a:rPr>
              <a:t>Model</a:t>
            </a:r>
            <a:endParaRPr b="1" dirty="0"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10000"/>
              </a:schemeClr>
            </a:solidFill>
          </a:ln>
        </p:spPr>
        <p:txBody>
          <a:bodyPr/>
          <a:p>
            <a:r>
              <a:rPr dirty="0" lang="en-US"/>
              <a:t>Model Evaluation</a:t>
            </a:r>
            <a:endParaRPr dirty="0" lang="en-IN"/>
          </a:p>
        </p:txBody>
      </p:sp>
      <p:graphicFrame>
        <p:nvGraphicFramePr>
          <p:cNvPr id="4194309" name="Table 5"/>
          <p:cNvGraphicFramePr>
            <a:graphicFrameLocks noGrp="1"/>
          </p:cNvGraphicFramePr>
          <p:nvPr/>
        </p:nvGraphicFramePr>
        <p:xfrm>
          <a:off x="998331" y="2061450"/>
          <a:ext cx="9822069" cy="421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26"/>
                <a:gridCol w="1566256"/>
                <a:gridCol w="1091341"/>
                <a:gridCol w="1091341"/>
                <a:gridCol w="1091341"/>
                <a:gridCol w="1091341"/>
                <a:gridCol w="1091341"/>
                <a:gridCol w="1091341"/>
                <a:gridCol w="1091341"/>
              </a:tblGrid>
              <a:tr h="344883">
                <a:tc>
                  <a:txBody>
                    <a:bodyPr/>
                    <a:p>
                      <a:pPr algn="ctr" fontAlgn="ctr"/>
                      <a:endParaRPr b="1" dirty="0" sz="1000" lang="en-IN">
                        <a:effectLst/>
                      </a:endParaRP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ctr" fontAlgn="ctr"/>
                      <a:br>
                        <a:rPr b="1" dirty="0" sz="1200" lang="en-IN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</a:br>
                      <a:r>
                        <a:rPr b="1" dirty="0" sz="1200" lang="en-IN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Models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b="1" dirty="0" sz="1200" lang="en-IN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Scaled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b="1" dirty="0" sz="1200" lang="en-IN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R_Squared</a:t>
                      </a:r>
                      <a:r>
                        <a:rPr b="1" dirty="0" sz="1200" lang="en-IN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(Train)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b="1" dirty="0" sz="1200" lang="en-IN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R_Squared</a:t>
                      </a:r>
                      <a:r>
                        <a:rPr b="1" dirty="0" sz="1200" lang="en-IN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(Test)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b="1" dirty="0" sz="1200" lang="en-IN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MSE (Train)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b="1" dirty="0" sz="1200" lang="en-IN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MSE (Test)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b="1" dirty="0" sz="1200" lang="en-IN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MAE (Train)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b="1" dirty="0" sz="1200" lang="en-IN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MAR (Test)</a:t>
                      </a:r>
                    </a:p>
                  </a:txBody>
                  <a:tcPr marL="25300" marR="25300" marT="12650" marB="12650" anchor="ctr"/>
                </a:tc>
              </a:tr>
              <a:tr h="469987">
                <a:tc>
                  <a:txBody>
                    <a:bodyPr/>
                    <a:p>
                      <a:pPr algn="ctr" fontAlgn="ctr"/>
                      <a:r>
                        <a:rPr b="1" dirty="0" sz="1050" lang="en-IN">
                          <a:effectLst/>
                        </a:rPr>
                        <a:t>0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OLS PCA SINGLE SESSION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True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0.929186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0.140154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0.080070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0.866346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0.218212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0.867021</a:t>
                      </a:r>
                    </a:p>
                  </a:txBody>
                  <a:tcPr marL="25300" marR="25300" marT="12650" marB="12650" anchor="ctr"/>
                </a:tc>
              </a:tr>
              <a:tr h="344883">
                <a:tc>
                  <a:txBody>
                    <a:bodyPr/>
                    <a:p>
                      <a:pPr algn="ctr" fontAlgn="ctr"/>
                      <a:r>
                        <a:rPr b="1" sz="1050" lang="en-IN">
                          <a:effectLst/>
                        </a:rPr>
                        <a:t>1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OLS FULL DATA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False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0.939591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0.952140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0.060863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0.030561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0.183797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0.115927</a:t>
                      </a:r>
                    </a:p>
                  </a:txBody>
                  <a:tcPr marL="25300" marR="25300" marT="12650" marB="12650" anchor="ctr"/>
                </a:tc>
              </a:tr>
              <a:tr h="344883">
                <a:tc>
                  <a:txBody>
                    <a:bodyPr/>
                    <a:p>
                      <a:pPr algn="ctr" fontAlgn="ctr"/>
                      <a:r>
                        <a:rPr b="1" sz="1050" lang="en-IN">
                          <a:effectLst/>
                        </a:rPr>
                        <a:t>2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SGD PCA FULL DATA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True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0.859798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0.878613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0.136110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0.129496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0.289971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0.286078</a:t>
                      </a:r>
                    </a:p>
                  </a:txBody>
                  <a:tcPr marL="25300" marR="25300" marT="12650" marB="12650" anchor="ctr"/>
                </a:tc>
              </a:tr>
              <a:tr h="344883">
                <a:tc>
                  <a:txBody>
                    <a:bodyPr/>
                    <a:p>
                      <a:pPr algn="ctr" fontAlgn="ctr"/>
                      <a:r>
                        <a:rPr b="1" sz="1050" lang="en-IN">
                          <a:effectLst/>
                        </a:rPr>
                        <a:t>3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SGD FULL DATA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False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0.923172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0.929220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0.074585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0.075509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0.202839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0.202077</a:t>
                      </a:r>
                    </a:p>
                  </a:txBody>
                  <a:tcPr marL="25300" marR="25300" marT="12650" marB="12650" anchor="ctr"/>
                </a:tc>
              </a:tr>
              <a:tr h="344883">
                <a:tc>
                  <a:txBody>
                    <a:bodyPr/>
                    <a:p>
                      <a:pPr algn="ctr" fontAlgn="ctr"/>
                      <a:r>
                        <a:rPr b="1" sz="1050" lang="en-IN">
                          <a:effectLst/>
                        </a:rPr>
                        <a:t>4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RIDGE PCA FULL DATA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True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0.889668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0.901929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0.107112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0.104623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0.258579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0.252355</a:t>
                      </a:r>
                    </a:p>
                  </a:txBody>
                  <a:tcPr marL="25300" marR="25300" marT="12650" marB="12650" anchor="ctr"/>
                </a:tc>
              </a:tr>
              <a:tr h="469987">
                <a:tc>
                  <a:txBody>
                    <a:bodyPr/>
                    <a:p>
                      <a:pPr algn="ctr" fontAlgn="ctr"/>
                      <a:r>
                        <a:rPr b="1" sz="1050" lang="en-IN">
                          <a:effectLst/>
                        </a:rPr>
                        <a:t>5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RANDOM FOREST FULL DATA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False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0.999978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0.999969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0.000021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0.000033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0.001261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0.002284</a:t>
                      </a:r>
                    </a:p>
                  </a:txBody>
                  <a:tcPr marL="25300" marR="25300" marT="12650" marB="12650" anchor="ctr"/>
                </a:tc>
              </a:tr>
              <a:tr h="344883">
                <a:tc>
                  <a:txBody>
                    <a:bodyPr/>
                    <a:p>
                      <a:pPr algn="ctr" fontAlgn="ctr"/>
                      <a:r>
                        <a:rPr b="1" sz="1050" lang="en-IN">
                          <a:effectLst/>
                        </a:rPr>
                        <a:t>6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CATBOOST FULL DATA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False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0.999718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0.999566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0.000273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0.000463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0.009057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0.012015</a:t>
                      </a:r>
                    </a:p>
                  </a:txBody>
                  <a:tcPr marL="25300" marR="25300" marT="12650" marB="12650" anchor="ctr"/>
                </a:tc>
              </a:tr>
              <a:tr h="469987">
                <a:tc>
                  <a:txBody>
                    <a:bodyPr/>
                    <a:p>
                      <a:pPr algn="ctr" fontAlgn="ctr"/>
                      <a:r>
                        <a:rPr b="1" sz="1050" lang="en-IN">
                          <a:effectLst/>
                        </a:rPr>
                        <a:t>7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BAYESIAN RIDGE FULL DATA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False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0.923245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0.928392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0.074514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0.076392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0.200815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0.200297</a:t>
                      </a:r>
                    </a:p>
                  </a:txBody>
                  <a:tcPr marL="25300" marR="25300" marT="12650" marB="12650" anchor="ctr"/>
                </a:tc>
              </a:tr>
              <a:tr h="344883">
                <a:tc>
                  <a:txBody>
                    <a:bodyPr/>
                    <a:p>
                      <a:pPr algn="ctr" fontAlgn="ctr"/>
                      <a:r>
                        <a:rPr b="1" sz="1050" lang="en-IN">
                          <a:effectLst/>
                        </a:rPr>
                        <a:t>8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KNN FULL DATA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False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0.999715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0.994167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0.000276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0.006222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0.005925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0.039840</a:t>
                      </a:r>
                    </a:p>
                  </a:txBody>
                  <a:tcPr marL="25300" marR="25300" marT="12650" marB="12650" anchor="ctr"/>
                </a:tc>
              </a:tr>
              <a:tr h="344883">
                <a:tc>
                  <a:txBody>
                    <a:bodyPr/>
                    <a:p>
                      <a:pPr algn="ctr" fontAlgn="ctr"/>
                      <a:r>
                        <a:rPr b="1" dirty="0" sz="1050" lang="en-IN">
                          <a:effectLst/>
                        </a:rPr>
                        <a:t>9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DENSE MODEL FULL DATA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False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0.998372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0.999017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0.001581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0.001049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sz="1050" lang="en-IN">
                          <a:effectLst/>
                        </a:rPr>
                        <a:t>0.022230</a:t>
                      </a:r>
                    </a:p>
                  </a:txBody>
                  <a:tcPr marL="25300" marR="25300" marT="12650" marB="12650" anchor="ctr"/>
                </a:tc>
                <a:tc>
                  <a:txBody>
                    <a:bodyPr/>
                    <a:p>
                      <a:pPr algn="r" fontAlgn="ctr"/>
                      <a:r>
                        <a:rPr dirty="0" sz="1050" lang="en-IN">
                          <a:effectLst/>
                        </a:rPr>
                        <a:t>0.023350</a:t>
                      </a:r>
                    </a:p>
                  </a:txBody>
                  <a:tcPr marL="25300" marR="25300" marT="12650" marB="126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Deployment</a:t>
            </a:r>
            <a:endParaRPr dirty="0" lang="en-IN"/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1783652" y="1756280"/>
            <a:ext cx="7796540" cy="852449"/>
          </a:xfrm>
        </p:spPr>
        <p:txBody>
          <a:bodyPr/>
          <a:p>
            <a:r>
              <a:rPr dirty="0" lang="en-IN"/>
              <a:t>For Deployment we used </a:t>
            </a:r>
            <a:r>
              <a:rPr dirty="0" lang="en-IN" err="1"/>
              <a:t>Streamlit</a:t>
            </a:r>
            <a:r>
              <a:rPr dirty="0" lang="en-IN"/>
              <a:t>, which provides us with an easy to deploy app with minimal code.</a:t>
            </a:r>
          </a:p>
        </p:txBody>
      </p:sp>
      <p:pic>
        <p:nvPicPr>
          <p:cNvPr id="209716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89061" y="2353677"/>
            <a:ext cx="3863675" cy="4271241"/>
          </a:xfrm>
          <a:prstGeom prst="rect"/>
        </p:spPr>
      </p:pic>
      <p:pic>
        <p:nvPicPr>
          <p:cNvPr id="2097161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71968" y="2699609"/>
            <a:ext cx="5319005" cy="401495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1989874" y="1550825"/>
            <a:ext cx="8212251" cy="4089733"/>
          </a:xfrm>
        </p:spPr>
        <p:txBody>
          <a:bodyPr>
            <a:normAutofit/>
          </a:bodyPr>
          <a:p>
            <a:pPr algn="ctr" indent="0" marL="0">
              <a:buNone/>
            </a:pPr>
            <a:r>
              <a:rPr dirty="0" sz="5000" lang="en-US"/>
              <a:t>THANK YOU</a:t>
            </a:r>
            <a:endParaRPr dirty="0" sz="5000" lang="en-IN"/>
          </a:p>
        </p:txBody>
      </p:sp>
      <p:sp>
        <p:nvSpPr>
          <p:cNvPr id="1048670" name="Round Same Side Corner Rectangle 6"/>
          <p:cNvSpPr/>
          <p:nvPr/>
        </p:nvSpPr>
        <p:spPr>
          <a:xfrm rot="2700000">
            <a:off x="8102874" y="3213382"/>
            <a:ext cx="190721" cy="764622"/>
          </a:xfrm>
          <a:custGeom>
            <a:avLst/>
            <a:ah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altLang="en-US" sz="2700" 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Objective</a:t>
            </a:r>
            <a:br>
              <a:rPr dirty="0" lang="en-IN"/>
            </a:br>
            <a:endParaRPr dirty="0" lang="en-IN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1603717" y="3375975"/>
            <a:ext cx="4206240" cy="899921"/>
          </a:xfrm>
          <a:noFill/>
          <a:effectLst>
            <a:softEdge rad="31750"/>
          </a:effectLst>
        </p:spPr>
        <p:txBody>
          <a:bodyPr numCol="1">
            <a:normAutofit/>
          </a:bodyPr>
          <a:p>
            <a:pPr indent="0" marL="0">
              <a:buNone/>
            </a:pPr>
            <a:r>
              <a:rPr dirty="0" sz="1800" lang="en-US"/>
              <a:t>Predict Motor Speed based on other attributes available.</a:t>
            </a:r>
            <a:endParaRPr dirty="0" sz="1800" lang="en-IN"/>
          </a:p>
        </p:txBody>
      </p:sp>
      <p:pic>
        <p:nvPicPr>
          <p:cNvPr id="2097155" name="Picture 2" descr="10 best Troubleshooting and reference images on Pinterest | Electrical ...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/>
          <a:srcRect l="13081" t="1019" r="13118" b="868"/>
          <a:stretch>
            <a:fillRect/>
          </a:stretch>
        </p:blipFill>
        <p:spPr bwMode="auto">
          <a:xfrm>
            <a:off x="6096000" y="2090828"/>
            <a:ext cx="4698611" cy="3470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3"/>
          <p:cNvSpPr/>
          <p:nvPr/>
        </p:nvSpPr>
        <p:spPr>
          <a:xfrm>
            <a:off x="0" y="0"/>
            <a:ext cx="1352939" cy="6858000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4" name="Rectangle 4"/>
          <p:cNvSpPr/>
          <p:nvPr/>
        </p:nvSpPr>
        <p:spPr>
          <a:xfrm>
            <a:off x="1327175" y="-22568"/>
            <a:ext cx="1352939" cy="6858000"/>
          </a:xfrm>
          <a:prstGeom prst="rect"/>
          <a:gradFill flip="none" rotWithShape="1">
            <a:gsLst>
              <a:gs pos="0">
                <a:schemeClr val="bg2">
                  <a:lumMod val="90000"/>
                  <a:lumOff val="10000"/>
                  <a:shade val="30000"/>
                  <a:satMod val="115000"/>
                </a:schemeClr>
              </a:gs>
              <a:gs pos="37000">
                <a:schemeClr val="bg2">
                  <a:lumMod val="90000"/>
                  <a:lumOff val="1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lumOff val="10000"/>
                  <a:shade val="100000"/>
                  <a:satMod val="1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5" name="Rectangle 5"/>
          <p:cNvSpPr/>
          <p:nvPr/>
        </p:nvSpPr>
        <p:spPr>
          <a:xfrm>
            <a:off x="5411756" y="0"/>
            <a:ext cx="1352939" cy="6858000"/>
          </a:xfrm>
          <a:prstGeom prst="rect"/>
          <a:gradFill flip="none" rotWithShape="1">
            <a:gsLst>
              <a:gs pos="0">
                <a:srgbClr val="996600">
                  <a:shade val="30000"/>
                  <a:satMod val="115000"/>
                </a:srgbClr>
              </a:gs>
              <a:gs pos="50000">
                <a:srgbClr val="996600">
                  <a:shade val="67500"/>
                  <a:satMod val="115000"/>
                </a:srgbClr>
              </a:gs>
              <a:gs pos="100000">
                <a:srgbClr val="99660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6" name="Rectangle 7"/>
          <p:cNvSpPr/>
          <p:nvPr/>
        </p:nvSpPr>
        <p:spPr>
          <a:xfrm>
            <a:off x="2705878" y="0"/>
            <a:ext cx="1352939" cy="6858000"/>
          </a:xfrm>
          <a:prstGeom prst="rect"/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7" name="Rectangle 15"/>
          <p:cNvSpPr/>
          <p:nvPr/>
        </p:nvSpPr>
        <p:spPr>
          <a:xfrm>
            <a:off x="0" y="1"/>
            <a:ext cx="1352939" cy="6858000"/>
          </a:xfrm>
          <a:prstGeom prst="rect"/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1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8" name="Isosceles Triangle 44"/>
          <p:cNvSpPr/>
          <p:nvPr/>
        </p:nvSpPr>
        <p:spPr>
          <a:xfrm rot="5400000">
            <a:off x="2505359" y="1927737"/>
            <a:ext cx="1259632" cy="877077"/>
          </a:xfrm>
          <a:prstGeom prst="triangle"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2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09" name="Isosceles Triangle 45"/>
          <p:cNvSpPr/>
          <p:nvPr/>
        </p:nvSpPr>
        <p:spPr>
          <a:xfrm rot="5400000">
            <a:off x="6573417" y="5493314"/>
            <a:ext cx="1259632" cy="877077"/>
          </a:xfrm>
          <a:prstGeom prst="triangl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5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3382347" y="106642"/>
            <a:ext cx="7958331" cy="1077229"/>
          </a:xfrm>
        </p:spPr>
        <p:txBody>
          <a:bodyPr/>
          <a:p>
            <a:r>
              <a:rPr b="1" dirty="0" lang="en-IN"/>
              <a:t>Project Flow  </a:t>
            </a:r>
            <a:br>
              <a:rPr dirty="0" lang="en-IN"/>
            </a:br>
            <a:endParaRPr dirty="0" lang="en-IN"/>
          </a:p>
        </p:txBody>
      </p:sp>
      <p:sp>
        <p:nvSpPr>
          <p:cNvPr id="1048611" name="Rectangle: Rounded Corners 56"/>
          <p:cNvSpPr/>
          <p:nvPr/>
        </p:nvSpPr>
        <p:spPr>
          <a:xfrm>
            <a:off x="7156589" y="1421369"/>
            <a:ext cx="3850859" cy="382967"/>
          </a:xfrm>
          <a:prstGeom prst="round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 spc="50">
                <a:ln w="0"/>
                <a:solidFill>
                  <a:schemeClr val="bg2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</a:rPr>
              <a:t>Business Problem</a:t>
            </a:r>
            <a:endParaRPr b="1" dirty="0" lang="en-IN" spc="50">
              <a:ln w="0"/>
              <a:solidFill>
                <a:schemeClr val="bg2"/>
              </a:solidFill>
              <a:effectLst>
                <a:innerShdw blurRad="63500" dir="13500000" dist="508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48612" name="Rectangle: Rounded Corners 57"/>
          <p:cNvSpPr/>
          <p:nvPr/>
        </p:nvSpPr>
        <p:spPr>
          <a:xfrm>
            <a:off x="7156589" y="2181029"/>
            <a:ext cx="3850860" cy="419871"/>
          </a:xfrm>
          <a:prstGeom prst="round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285750" lvl="0" marL="285750" marR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b="1" dirty="0" lang="en-IN" spc="50">
                <a:ln w="0"/>
                <a:solidFill>
                  <a:schemeClr val="bg2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sym typeface="Calibri"/>
              </a:rPr>
              <a:t>Exploratory Data Analysis</a:t>
            </a:r>
          </a:p>
        </p:txBody>
      </p:sp>
      <p:sp>
        <p:nvSpPr>
          <p:cNvPr id="1048613" name="Rectangle: Rounded Corners 58"/>
          <p:cNvSpPr/>
          <p:nvPr/>
        </p:nvSpPr>
        <p:spPr>
          <a:xfrm>
            <a:off x="7141903" y="2977593"/>
            <a:ext cx="3909526" cy="419872"/>
          </a:xfrm>
          <a:prstGeom prst="round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285750" lvl="0" marL="285750" marR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b="1" dirty="0" lang="en-IN" spc="50">
                <a:ln w="0"/>
                <a:solidFill>
                  <a:schemeClr val="bg2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sym typeface="Calibri"/>
              </a:rPr>
              <a:t>Model Building</a:t>
            </a:r>
          </a:p>
        </p:txBody>
      </p:sp>
      <p:sp>
        <p:nvSpPr>
          <p:cNvPr id="1048614" name="Rectangle: Rounded Corners 59"/>
          <p:cNvSpPr/>
          <p:nvPr/>
        </p:nvSpPr>
        <p:spPr>
          <a:xfrm>
            <a:off x="7156590" y="3774158"/>
            <a:ext cx="3894840" cy="419871"/>
          </a:xfrm>
          <a:prstGeom prst="round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IN" spc="50">
                <a:ln w="0"/>
                <a:solidFill>
                  <a:schemeClr val="bg2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sym typeface="Calibri"/>
              </a:rPr>
              <a:t>Model Evaluation</a:t>
            </a:r>
          </a:p>
        </p:txBody>
      </p:sp>
      <p:sp>
        <p:nvSpPr>
          <p:cNvPr id="1048615" name="Rectangle: Rounded Corners 60"/>
          <p:cNvSpPr/>
          <p:nvPr/>
        </p:nvSpPr>
        <p:spPr>
          <a:xfrm>
            <a:off x="7141902" y="4570723"/>
            <a:ext cx="3909527" cy="419871"/>
          </a:xfrm>
          <a:prstGeom prst="round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IN" spc="50">
                <a:ln w="0"/>
                <a:solidFill>
                  <a:schemeClr val="bg2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sym typeface="Calibri"/>
              </a:rPr>
              <a:t>Deployment</a:t>
            </a:r>
          </a:p>
        </p:txBody>
      </p:sp>
      <p:sp>
        <p:nvSpPr>
          <p:cNvPr id="1048616" name="Isosceles Triangle 61"/>
          <p:cNvSpPr/>
          <p:nvPr/>
        </p:nvSpPr>
        <p:spPr>
          <a:xfrm rot="5400000">
            <a:off x="6573417" y="5493315"/>
            <a:ext cx="1259632" cy="877077"/>
          </a:xfrm>
          <a:prstGeom prst="triangl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5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17" name="Isosceles Triangle 64"/>
          <p:cNvSpPr/>
          <p:nvPr/>
        </p:nvSpPr>
        <p:spPr>
          <a:xfrm rot="5400000">
            <a:off x="6573417" y="5493316"/>
            <a:ext cx="1259632" cy="877077"/>
          </a:xfrm>
          <a:prstGeom prst="triangl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5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18" name="Isosceles Triangle 68"/>
          <p:cNvSpPr/>
          <p:nvPr/>
        </p:nvSpPr>
        <p:spPr>
          <a:xfrm rot="5400000">
            <a:off x="6573417" y="5493317"/>
            <a:ext cx="1259632" cy="877077"/>
          </a:xfrm>
          <a:prstGeom prst="triangl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5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19" name="Isosceles Triangle 73"/>
          <p:cNvSpPr/>
          <p:nvPr/>
        </p:nvSpPr>
        <p:spPr>
          <a:xfrm rot="5400000">
            <a:off x="6573417" y="5493318"/>
            <a:ext cx="1259632" cy="877077"/>
          </a:xfrm>
          <a:prstGeom prst="triangl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5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20" name="Isosceles Triangle 74"/>
          <p:cNvSpPr/>
          <p:nvPr/>
        </p:nvSpPr>
        <p:spPr>
          <a:xfrm rot="5400000">
            <a:off x="5220478" y="4342121"/>
            <a:ext cx="1259632" cy="877077"/>
          </a:xfrm>
          <a:prstGeom prst="triangl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4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21" name="Isosceles Triangle 80"/>
          <p:cNvSpPr/>
          <p:nvPr/>
        </p:nvSpPr>
        <p:spPr>
          <a:xfrm rot="5400000">
            <a:off x="5220478" y="4342124"/>
            <a:ext cx="1259632" cy="877077"/>
          </a:xfrm>
          <a:prstGeom prst="triangle"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4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22" name="Isosceles Triangle 84"/>
          <p:cNvSpPr/>
          <p:nvPr/>
        </p:nvSpPr>
        <p:spPr>
          <a:xfrm rot="5400000">
            <a:off x="6573417" y="5493322"/>
            <a:ext cx="1259632" cy="877077"/>
          </a:xfrm>
          <a:prstGeom prst="triangle"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5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23" name="Isosceles Triangle 96"/>
          <p:cNvSpPr/>
          <p:nvPr/>
        </p:nvSpPr>
        <p:spPr>
          <a:xfrm rot="5400000">
            <a:off x="1162274" y="1072882"/>
            <a:ext cx="1259632" cy="877077"/>
          </a:xfrm>
          <a:prstGeom prst="triangle"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1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24" name="Isosceles Triangle 98"/>
          <p:cNvSpPr/>
          <p:nvPr/>
        </p:nvSpPr>
        <p:spPr>
          <a:xfrm rot="5400000">
            <a:off x="6573417" y="5493320"/>
            <a:ext cx="1259632" cy="877077"/>
          </a:xfrm>
          <a:prstGeom prst="triangle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5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25" name="Isosceles Triangle 99"/>
          <p:cNvSpPr/>
          <p:nvPr/>
        </p:nvSpPr>
        <p:spPr>
          <a:xfrm rot="5400000">
            <a:off x="5218146" y="4256117"/>
            <a:ext cx="1259632" cy="877077"/>
          </a:xfrm>
          <a:prstGeom prst="triangle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26" name="Isosceles Triangle 101"/>
          <p:cNvSpPr/>
          <p:nvPr/>
        </p:nvSpPr>
        <p:spPr>
          <a:xfrm rot="5400000">
            <a:off x="1162275" y="544507"/>
            <a:ext cx="1259632" cy="877077"/>
          </a:xfrm>
          <a:prstGeom prst="triangle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1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48627" name="Isosceles Triangle 103"/>
          <p:cNvSpPr/>
          <p:nvPr/>
        </p:nvSpPr>
        <p:spPr>
          <a:xfrm rot="5400000">
            <a:off x="3858213" y="2819666"/>
            <a:ext cx="1259632" cy="877077"/>
          </a:xfrm>
          <a:prstGeom prst="triangle"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dirty="0" lang="en-US">
                <a:solidFill>
                  <a:schemeClr val="tx2">
                    <a:lumMod val="10000"/>
                  </a:schemeClr>
                </a:solidFill>
              </a:rPr>
              <a:t>3</a:t>
            </a:r>
            <a:endParaRPr dirty="0" lang="en-IN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4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5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5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6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6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7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">
                      <p:stCondLst>
                        <p:cond delay="indefinite"/>
                      </p:stCondLst>
                      <p:childTnLst>
                        <p:par>
                          <p:cTn fill="hold" id="6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6">
                      <p:stCondLst>
                        <p:cond delay="indefinite"/>
                      </p:stCondLst>
                      <p:childTnLst>
                        <p:par>
                          <p:cTn fill="hold" id="6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0">
                      <p:stCondLst>
                        <p:cond delay="indefinite"/>
                      </p:stCondLst>
                      <p:childTnLst>
                        <p:par>
                          <p:cTn fill="hold" id="7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4">
                      <p:stCondLst>
                        <p:cond delay="indefinite"/>
                      </p:stCondLst>
                      <p:childTnLst>
                        <p:par>
                          <p:cTn fill="hold" id="7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8">
                      <p:stCondLst>
                        <p:cond delay="indefinite"/>
                      </p:stCondLst>
                      <p:childTnLst>
                        <p:par>
                          <p:cTn fill="hold" id="7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2">
                      <p:stCondLst>
                        <p:cond delay="indefinite"/>
                      </p:stCondLst>
                      <p:childTnLst>
                        <p:par>
                          <p:cTn fill="hold" id="8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6">
                      <p:stCondLst>
                        <p:cond delay="indefinite"/>
                      </p:stCondLst>
                      <p:childTnLst>
                        <p:par>
                          <p:cTn fill="hold" id="8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8" nodePh="1" nodeType="clickEffect" presetClass="entr" presetID="1" presetSubtype="0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>
                      <p:stCondLst>
                        <p:cond delay="indefinite"/>
                      </p:stCondLst>
                      <p:childTnLst>
                        <p:par>
                          <p:cTn fill="hold" id="9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 animBg="1"/>
      <p:bldP spid="1048609" grpId="0" animBg="1"/>
      <p:bldP spid="1048611" grpId="0" animBg="1"/>
      <p:bldP spid="1048612" grpId="0" animBg="1"/>
      <p:bldP spid="1048613" grpId="0" animBg="1"/>
      <p:bldP spid="1048614" grpId="0" animBg="1"/>
      <p:bldP spid="1048615" grpId="0" animBg="1"/>
      <p:bldP spid="1048616" grpId="0" animBg="1"/>
      <p:bldP spid="1048617" grpId="0" animBg="1"/>
      <p:bldP spid="1048618" grpId="0" animBg="1"/>
      <p:bldP spid="1048619" grpId="0" animBg="1"/>
      <p:bldP spid="1048620" grpId="0" animBg="1"/>
      <p:bldP spid="1048621" grpId="0" animBg="1"/>
      <p:bldP spid="1048622" grpId="0" animBg="1"/>
      <p:bldP spid="1048623" grpId="0" animBg="1"/>
      <p:bldP spid="1048624" grpId="0" animBg="1"/>
      <p:bldP spid="1048625" grpId="0" animBg="1"/>
      <p:bldP spid="1048626" grpId="0" animBg="1"/>
      <p:bldP spid="10486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Business Problem</a:t>
            </a:r>
            <a:br>
              <a:rPr dirty="0" lang="en-IN"/>
            </a:br>
            <a:endParaRPr dirty="0" lang="en-IN"/>
          </a:p>
        </p:txBody>
      </p:sp>
      <p:sp>
        <p:nvSpPr>
          <p:cNvPr id="1048629" name="Content Placeholder 4"/>
          <p:cNvSpPr>
            <a:spLocks noGrp="1"/>
          </p:cNvSpPr>
          <p:nvPr>
            <p:ph idx="1"/>
          </p:nvPr>
        </p:nvSpPr>
        <p:spPr>
          <a:xfrm>
            <a:off x="1272988" y="1742217"/>
            <a:ext cx="9297151" cy="673155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Predict Motor Speed based on other attributes available.</a:t>
            </a:r>
          </a:p>
        </p:txBody>
      </p:sp>
      <p:sp>
        <p:nvSpPr>
          <p:cNvPr id="1048630" name="Oval 2"/>
          <p:cNvSpPr/>
          <p:nvPr/>
        </p:nvSpPr>
        <p:spPr>
          <a:xfrm>
            <a:off x="5017042" y="3645110"/>
            <a:ext cx="1809042" cy="1809042"/>
          </a:xfrm>
          <a:prstGeom prst="ellipse"/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ko-KR" dirty="0" sz="2000" lang="en-US">
                <a:solidFill>
                  <a:schemeClr val="bg1"/>
                </a:solidFill>
                <a:cs typeface="Arial" pitchFamily="34" charset="0"/>
              </a:rPr>
              <a:t>Features Sets</a:t>
            </a:r>
            <a:endParaRPr altLang="en-US" dirty="0" sz="2000" lang="ko-KR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8631" name="Arc 8"/>
          <p:cNvSpPr/>
          <p:nvPr/>
        </p:nvSpPr>
        <p:spPr>
          <a:xfrm flipH="1">
            <a:off x="4663378" y="2647443"/>
            <a:ext cx="4050985" cy="3918304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82000">
                  <a:srgbClr val="D9D9D9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dirty="0" sz="2700" lang="en-US"/>
          </a:p>
        </p:txBody>
      </p:sp>
      <p:sp>
        <p:nvSpPr>
          <p:cNvPr id="1048632" name="Oval 9"/>
          <p:cNvSpPr/>
          <p:nvPr/>
        </p:nvSpPr>
        <p:spPr>
          <a:xfrm flipH="1">
            <a:off x="5060889" y="3159366"/>
            <a:ext cx="216118" cy="216118"/>
          </a:xfrm>
          <a:prstGeom prst="ellipse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700" lang="en-US"/>
          </a:p>
        </p:txBody>
      </p:sp>
      <p:sp>
        <p:nvSpPr>
          <p:cNvPr id="1048633" name="Oval 10"/>
          <p:cNvSpPr/>
          <p:nvPr/>
        </p:nvSpPr>
        <p:spPr>
          <a:xfrm flipH="1">
            <a:off x="4553075" y="4452875"/>
            <a:ext cx="216118" cy="216118"/>
          </a:xfrm>
          <a:prstGeom prst="ellipse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2700" lang="en-US"/>
          </a:p>
        </p:txBody>
      </p:sp>
      <p:sp>
        <p:nvSpPr>
          <p:cNvPr id="1048634" name="Oval 11"/>
          <p:cNvSpPr/>
          <p:nvPr/>
        </p:nvSpPr>
        <p:spPr>
          <a:xfrm flipH="1">
            <a:off x="4985579" y="5724503"/>
            <a:ext cx="216118" cy="216118"/>
          </a:xfrm>
          <a:prstGeom prst="ellips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70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 flipH="1">
            <a:off x="3781664" y="3267424"/>
            <a:ext cx="1080470" cy="1"/>
          </a:xfrm>
          <a:prstGeom prst="line"/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5"/>
          <p:cNvCxnSpPr>
            <a:cxnSpLocks/>
          </p:cNvCxnSpPr>
          <p:nvPr/>
        </p:nvCxnSpPr>
        <p:spPr>
          <a:xfrm flipH="1">
            <a:off x="3228770" y="4561064"/>
            <a:ext cx="1080470" cy="1"/>
          </a:xfrm>
          <a:prstGeom prst="line"/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16"/>
          <p:cNvCxnSpPr>
            <a:cxnSpLocks/>
          </p:cNvCxnSpPr>
          <p:nvPr/>
        </p:nvCxnSpPr>
        <p:spPr>
          <a:xfrm flipH="1">
            <a:off x="3601049" y="5832561"/>
            <a:ext cx="1080470" cy="1"/>
          </a:xfrm>
          <a:prstGeom prst="line"/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 flipH="1">
            <a:off x="7447889" y="4563256"/>
            <a:ext cx="1080470" cy="1"/>
          </a:xfrm>
          <a:prstGeom prst="line"/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18"/>
          <p:cNvCxnSpPr>
            <a:cxnSpLocks/>
          </p:cNvCxnSpPr>
          <p:nvPr/>
        </p:nvCxnSpPr>
        <p:spPr>
          <a:xfrm flipH="1">
            <a:off x="6866299" y="5832561"/>
            <a:ext cx="1080470" cy="1"/>
          </a:xfrm>
          <a:prstGeom prst="line"/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19"/>
          <p:cNvCxnSpPr>
            <a:cxnSpLocks/>
          </p:cNvCxnSpPr>
          <p:nvPr/>
        </p:nvCxnSpPr>
        <p:spPr>
          <a:xfrm flipH="1">
            <a:off x="7010909" y="3247538"/>
            <a:ext cx="1080470" cy="1"/>
          </a:xfrm>
          <a:prstGeom prst="line"/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5" name="TextBox 23"/>
          <p:cNvSpPr txBox="1"/>
          <p:nvPr/>
        </p:nvSpPr>
        <p:spPr>
          <a:xfrm>
            <a:off x="1631679" y="3049610"/>
            <a:ext cx="3050446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Temperature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Ambient Temperature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Coolant Temperature</a:t>
            </a:r>
            <a:endParaRPr dirty="0" lang="en-IN"/>
          </a:p>
        </p:txBody>
      </p:sp>
      <p:sp>
        <p:nvSpPr>
          <p:cNvPr id="1048636" name="TextBox 24"/>
          <p:cNvSpPr txBox="1"/>
          <p:nvPr/>
        </p:nvSpPr>
        <p:spPr>
          <a:xfrm>
            <a:off x="1632595" y="4375106"/>
            <a:ext cx="3245299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Voltage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Voltage d-component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Voltage q-component</a:t>
            </a:r>
            <a:endParaRPr dirty="0" lang="en-IN"/>
          </a:p>
        </p:txBody>
      </p:sp>
      <p:sp>
        <p:nvSpPr>
          <p:cNvPr id="1048637" name="TextBox 26"/>
          <p:cNvSpPr txBox="1"/>
          <p:nvPr/>
        </p:nvSpPr>
        <p:spPr>
          <a:xfrm>
            <a:off x="2468223" y="5642266"/>
            <a:ext cx="1258956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Torque</a:t>
            </a:r>
          </a:p>
        </p:txBody>
      </p:sp>
      <p:sp>
        <p:nvSpPr>
          <p:cNvPr id="1048638" name="TextBox 27"/>
          <p:cNvSpPr txBox="1"/>
          <p:nvPr/>
        </p:nvSpPr>
        <p:spPr>
          <a:xfrm>
            <a:off x="8178741" y="3022582"/>
            <a:ext cx="2941983" cy="8915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Current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Current d-component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Current q-component</a:t>
            </a:r>
          </a:p>
        </p:txBody>
      </p:sp>
      <p:sp>
        <p:nvSpPr>
          <p:cNvPr id="1048639" name="TextBox 28"/>
          <p:cNvSpPr txBox="1"/>
          <p:nvPr/>
        </p:nvSpPr>
        <p:spPr>
          <a:xfrm>
            <a:off x="8630882" y="4375106"/>
            <a:ext cx="2605831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Permanent Magnet surface temperature </a:t>
            </a:r>
          </a:p>
        </p:txBody>
      </p:sp>
      <p:sp>
        <p:nvSpPr>
          <p:cNvPr id="1048640" name="TextBox 29"/>
          <p:cNvSpPr txBox="1"/>
          <p:nvPr/>
        </p:nvSpPr>
        <p:spPr>
          <a:xfrm>
            <a:off x="8067208" y="5642266"/>
            <a:ext cx="3337582" cy="1424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Stator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Stator yoke temperature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Stator tooth temperature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Stator winding temperature</a:t>
            </a:r>
          </a:p>
          <a:p>
            <a:endParaRPr dirty="0" lang="en-IN"/>
          </a:p>
        </p:txBody>
      </p:sp>
      <p:sp>
        <p:nvSpPr>
          <p:cNvPr id="1048641" name="Arc 6"/>
          <p:cNvSpPr/>
          <p:nvPr/>
        </p:nvSpPr>
        <p:spPr>
          <a:xfrm rot="10800000" flipH="1">
            <a:off x="3180013" y="2436714"/>
            <a:ext cx="4000879" cy="4042929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82000">
                  <a:srgbClr val="D9D9D9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dirty="0" sz="2700" lang="en-US"/>
          </a:p>
        </p:txBody>
      </p:sp>
      <p:sp>
        <p:nvSpPr>
          <p:cNvPr id="1048642" name="Oval 7"/>
          <p:cNvSpPr/>
          <p:nvPr/>
        </p:nvSpPr>
        <p:spPr>
          <a:xfrm flipH="1">
            <a:off x="6669611" y="3159366"/>
            <a:ext cx="216118" cy="216118"/>
          </a:xfrm>
          <a:prstGeom prst="ellipse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2700" lang="en-US"/>
          </a:p>
        </p:txBody>
      </p:sp>
      <p:sp>
        <p:nvSpPr>
          <p:cNvPr id="1048643" name="Oval 20"/>
          <p:cNvSpPr/>
          <p:nvPr/>
        </p:nvSpPr>
        <p:spPr>
          <a:xfrm flipH="1">
            <a:off x="7088946" y="4441572"/>
            <a:ext cx="216118" cy="216118"/>
          </a:xfrm>
          <a:prstGeom prst="ellipse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700" lang="en-US"/>
          </a:p>
        </p:txBody>
      </p:sp>
      <p:sp>
        <p:nvSpPr>
          <p:cNvPr id="1048644" name="Oval 21"/>
          <p:cNvSpPr/>
          <p:nvPr/>
        </p:nvSpPr>
        <p:spPr>
          <a:xfrm flipH="1">
            <a:off x="6486106" y="5724503"/>
            <a:ext cx="216118" cy="216118"/>
          </a:xfrm>
          <a:prstGeom prst="ellips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27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Python Packages Used</a:t>
            </a:r>
            <a:endParaRPr dirty="0" lang="en-IN"/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1117002" y="1866510"/>
          <a:ext cx="1984338" cy="3638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38"/>
              </a:tblGrid>
              <a:tr h="743018">
                <a:tc>
                  <a:txBody>
                    <a:bodyPr/>
                    <a:p>
                      <a:pPr algn="ctr"/>
                      <a:r>
                        <a:rPr dirty="0" sz="2000" lang="en-IN">
                          <a:solidFill>
                            <a:schemeClr val="bg1"/>
                          </a:solidFill>
                        </a:rPr>
                        <a:t>Scikit-learn</a:t>
                      </a:r>
                      <a:endParaRPr altLang="ko-KR" b="1" dirty="0" sz="2000" lang="en-US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95646">
                <a:tc>
                  <a:txBody>
                    <a:bodyPr/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Python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Package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for Machine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Learning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Models</a:t>
                      </a:r>
                      <a:endParaRPr altLang="ko-KR" b="1" dirty="0" sz="1800" lang="en-US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altLang="ko-KR" b="1" dirty="0" sz="2000" lang="en-US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5" name="Table 5"/>
          <p:cNvGraphicFramePr>
            <a:graphicFrameLocks noGrp="1"/>
          </p:cNvGraphicFramePr>
          <p:nvPr/>
        </p:nvGraphicFramePr>
        <p:xfrm>
          <a:off x="3145528" y="1859412"/>
          <a:ext cx="1984339" cy="3638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39"/>
              </a:tblGrid>
              <a:tr h="743018">
                <a:tc>
                  <a:txBody>
                    <a:bodyPr/>
                    <a:p>
                      <a:pPr algn="ctr"/>
                      <a:r>
                        <a:rPr dirty="0" sz="2000" lang="en-IN">
                          <a:solidFill>
                            <a:schemeClr val="bg1"/>
                          </a:solidFill>
                        </a:rPr>
                        <a:t>Numpy</a:t>
                      </a:r>
                      <a:endParaRPr altLang="ko-KR" b="1" dirty="0" sz="2000" lang="en-US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  <a:tr h="2895646">
                <a:tc>
                  <a:txBody>
                    <a:bodyPr/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Python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Package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for linear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algebra and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array access</a:t>
                      </a:r>
                      <a:endParaRPr altLang="ko-KR" b="1" dirty="0" sz="1800" lang="en-US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altLang="ko-KR" b="1" dirty="0" sz="2000" lang="en-US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6" name="Table 6"/>
          <p:cNvGraphicFramePr>
            <a:graphicFrameLocks noGrp="1"/>
          </p:cNvGraphicFramePr>
          <p:nvPr/>
        </p:nvGraphicFramePr>
        <p:xfrm>
          <a:off x="9277408" y="1845687"/>
          <a:ext cx="1984340" cy="362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40"/>
              </a:tblGrid>
              <a:tr h="740634">
                <a:tc>
                  <a:txBody>
                    <a:bodyPr/>
                    <a:p>
                      <a:pPr algn="ctr"/>
                      <a:r>
                        <a:rPr dirty="0" sz="2000" lang="en-IN">
                          <a:solidFill>
                            <a:schemeClr val="bg1"/>
                          </a:solidFill>
                        </a:rPr>
                        <a:t>TensorFlow</a:t>
                      </a:r>
                      <a:endParaRPr altLang="ko-KR" b="1" dirty="0" sz="2000" lang="en-US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2886353">
                <a:tc>
                  <a:txBody>
                    <a:bodyPr/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Python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Package for</a:t>
                      </a:r>
                      <a:endParaRPr altLang="ko-KR" b="1" dirty="0" sz="1800" lang="en-US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Deep learning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latinLnBrk="1"/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Models</a:t>
                      </a:r>
                      <a:endParaRPr altLang="ko-KR" b="1" dirty="0" sz="1800" lang="en-US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7" name="Table 7"/>
          <p:cNvGraphicFramePr>
            <a:graphicFrameLocks noGrp="1"/>
          </p:cNvGraphicFramePr>
          <p:nvPr/>
        </p:nvGraphicFramePr>
        <p:xfrm>
          <a:off x="5174055" y="1859412"/>
          <a:ext cx="1984339" cy="362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39"/>
              </a:tblGrid>
              <a:tr h="740633">
                <a:tc>
                  <a:txBody>
                    <a:bodyPr/>
                    <a:p>
                      <a:pPr algn="ctr"/>
                      <a:r>
                        <a:rPr dirty="0" sz="2000" lang="en-IN">
                          <a:solidFill>
                            <a:schemeClr val="bg1"/>
                          </a:solidFill>
                        </a:rPr>
                        <a:t>Pandas</a:t>
                      </a:r>
                      <a:r>
                        <a:rPr dirty="0" sz="2000" lang="en-IN"/>
                        <a:t> </a:t>
                      </a:r>
                      <a:endParaRPr altLang="ko-KR" b="1" dirty="0" sz="2000" lang="en-US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886354">
                <a:tc>
                  <a:txBody>
                    <a:bodyPr/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Python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Package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for Reading the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Dataset</a:t>
                      </a:r>
                      <a:endParaRPr altLang="ko-KR" b="1" dirty="0" sz="1800" lang="en-US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altLang="ko-KR" b="1" dirty="0" sz="2000" lang="en-US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8" name="Table 8"/>
          <p:cNvGraphicFramePr>
            <a:graphicFrameLocks noGrp="1"/>
          </p:cNvGraphicFramePr>
          <p:nvPr/>
        </p:nvGraphicFramePr>
        <p:xfrm>
          <a:off x="7225731" y="1845687"/>
          <a:ext cx="1984339" cy="362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339"/>
              </a:tblGrid>
              <a:tr h="740634">
                <a:tc>
                  <a:txBody>
                    <a:bodyPr/>
                    <a:p>
                      <a:pPr algn="ctr"/>
                      <a:r>
                        <a:rPr dirty="0" sz="2000" lang="en-IN">
                          <a:solidFill>
                            <a:schemeClr val="bg1"/>
                          </a:solidFill>
                        </a:rPr>
                        <a:t>Matplotlib</a:t>
                      </a:r>
                      <a:endParaRPr altLang="ko-KR" b="1" dirty="0" sz="2000" lang="en-US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accent6"/>
                    </a:solidFill>
                  </a:tcPr>
                </a:tc>
              </a:tr>
              <a:tr h="2886353">
                <a:tc>
                  <a:txBody>
                    <a:bodyPr/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Python 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Package for</a:t>
                      </a:r>
                      <a:endParaRPr dirty="0" sz="1800" lang="en-IN">
                        <a:solidFill>
                          <a:srgbClr val="FFFFFF"/>
                        </a:solidFill>
                      </a:endParaRPr>
                    </a:p>
                    <a:p>
                      <a:pPr algn="ctr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lang="en-IN">
                          <a:solidFill>
                            <a:srgbClr val="FFFFFF"/>
                          </a:solidFill>
                        </a:rPr>
                        <a:t>Visualization</a:t>
                      </a:r>
                      <a:endParaRPr altLang="ko-KR" b="1" dirty="0" sz="1800" lang="en-US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3600" lang="en-IN"/>
              <a:t>Exploratory Data Analysis (EDA) and Feature Engineering</a:t>
            </a:r>
            <a:br>
              <a:rPr b="1" dirty="0" sz="4800" lang="en-IN"/>
            </a:br>
            <a:endParaRPr dirty="0" lang="en-IN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1075765" y="2052116"/>
            <a:ext cx="9494374" cy="3997828"/>
          </a:xfrm>
        </p:spPr>
        <p:txBody>
          <a:bodyPr/>
          <a:p>
            <a:pPr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Pts val="1800"/>
            </a:pPr>
            <a:r>
              <a:rPr dirty="0" sz="2000" lang="en-US"/>
              <a:t>There are 998070 rows and 13 columns in the dataset. </a:t>
            </a:r>
            <a:endParaRPr dirty="0" lang="en-US"/>
          </a:p>
          <a:p>
            <a:pPr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Pts val="1800"/>
            </a:pPr>
            <a:r>
              <a:rPr dirty="0" sz="2000" lang="en-US"/>
              <a:t>No Null Fields.</a:t>
            </a:r>
          </a:p>
          <a:p>
            <a:pPr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Pts val="1800"/>
            </a:pPr>
            <a:r>
              <a:rPr dirty="0" lang="en-US" err="1"/>
              <a:t>Outiers</a:t>
            </a:r>
            <a:r>
              <a:rPr dirty="0" lang="en-US"/>
              <a:t> Observed in ambient , </a:t>
            </a:r>
            <a:r>
              <a:rPr dirty="0" lang="en-US" err="1"/>
              <a:t>u_d</a:t>
            </a:r>
            <a:r>
              <a:rPr dirty="0" lang="en-US"/>
              <a:t> , torque , </a:t>
            </a:r>
            <a:r>
              <a:rPr dirty="0" lang="en-US" err="1"/>
              <a:t>i_q</a:t>
            </a:r>
            <a:r>
              <a:rPr dirty="0" lang="en-US"/>
              <a:t> , pm independent Features.</a:t>
            </a:r>
          </a:p>
          <a:p>
            <a:pPr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Pts val="1800"/>
            </a:pPr>
            <a:r>
              <a:rPr dirty="0" lang="en-US"/>
              <a:t>High Correlation Between Independent Variables. This Could lead to problem with model’s performance due to multi-collinearity.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Ambient &amp; Coolant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1841976" y="1752330"/>
            <a:ext cx="7796540" cy="592472"/>
          </a:xfrm>
        </p:spPr>
        <p:txBody>
          <a:bodyPr/>
          <a:p>
            <a:r>
              <a:rPr dirty="0" lang="en-IN"/>
              <a:t>High Correlation Between these Independent Columns.</a:t>
            </a:r>
          </a:p>
          <a:p>
            <a:endParaRPr dirty="0" lang="en-IN"/>
          </a:p>
        </p:txBody>
      </p:sp>
      <p:pic>
        <p:nvPicPr>
          <p:cNvPr id="209715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41976" y="2211846"/>
            <a:ext cx="8817104" cy="449619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Torque &amp; Q component Current</a:t>
            </a: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1382621" y="1611460"/>
            <a:ext cx="7796540" cy="547649"/>
          </a:xfrm>
        </p:spPr>
        <p:txBody>
          <a:bodyPr/>
          <a:p>
            <a:r>
              <a:rPr dirty="0" lang="en-IN"/>
              <a:t>High Correlation between these Components.</a:t>
            </a:r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82621" y="2159109"/>
            <a:ext cx="9426757" cy="434377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PM , Stator Yoke, Stator tooth, Stator Winding</a:t>
            </a:r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1859199" y="1885285"/>
            <a:ext cx="7796540" cy="484896"/>
          </a:xfrm>
        </p:spPr>
        <p:txBody>
          <a:bodyPr/>
          <a:p>
            <a:r>
              <a:rPr dirty="0" lang="en-IN"/>
              <a:t>High Correlation Amongst these Features.</a:t>
            </a:r>
          </a:p>
        </p:txBody>
      </p:sp>
      <p:pic>
        <p:nvPicPr>
          <p:cNvPr id="209715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93932" y="2469369"/>
            <a:ext cx="9076207" cy="4214225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dison">
  <a:themeElements>
    <a:clrScheme name="Madison">
      <a:dk1>
        <a:sysClr lastClr="000000" val="windowText"/>
      </a:dk1>
      <a:lt1>
        <a:sysClr lastClr="FFFFFF" val="window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Predict Motor Speed based on other attributes available</dc:title>
  <dc:creator>Madhuri Tayade</dc:creator>
  <cp:lastModifiedBy>Nithisvi Thimmaiah</cp:lastModifiedBy>
  <dcterms:created xsi:type="dcterms:W3CDTF">2023-07-22T06:17:48Z</dcterms:created>
  <dcterms:modified xsi:type="dcterms:W3CDTF">2023-07-23T19:12:57Z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899cf05fd4c944a3bd65ed120b2b1575</vt:lpwstr>
  </property>
</Properties>
</file>