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Bold" panose="020B0803050000020004" charset="0"/>
      <p:regular r:id="rId24"/>
    </p:embeddedFont>
    <p:embeddedFont>
      <p:font typeface="Fira Sans Light" panose="020B0403050000020004" pitchFamily="34" charset="0"/>
      <p:regular r:id="rId25"/>
      <p:italic r:id="rId26"/>
    </p:embeddedFont>
    <p:embeddedFont>
      <p:font typeface="Fira Sans Medium" panose="020B06030500000200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51"/>
    <a:srgbClr val="00A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36453"/>
            <a:ext cx="10202605" cy="4501490"/>
            <a:chOff x="0" y="0"/>
            <a:chExt cx="13603473" cy="600198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3603473" cy="4876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9"/>
                </a:lnSpc>
              </a:pP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Bankruptcy</a:t>
              </a:r>
            </a:p>
            <a:p>
              <a:pPr>
                <a:lnSpc>
                  <a:spcPts val="14399"/>
                </a:lnSpc>
              </a:pP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Prediction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96806"/>
              <a:ext cx="13603473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Fira Sans Light"/>
                </a:rPr>
                <a:t>Project Presentation by Group 3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025"/>
            <a:ext cx="5059131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"/>
              </a:rPr>
              <a:t>Eval Result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249628" y="3146453"/>
          <a:ext cx="14290668" cy="6980846"/>
        </p:xfrm>
        <a:graphic>
          <a:graphicData uri="http://schemas.openxmlformats.org/drawingml/2006/table">
            <a:tbl>
              <a:tblPr/>
              <a:tblGrid>
                <a:gridCol w="635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865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542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"/>
                        </a:rPr>
                        <a:t>LogisticRegressor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652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 Light"/>
                        </a:rPr>
                        <a:t>RandomForestClassifier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348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 Light"/>
                        </a:rPr>
                        <a:t>CatBoostClassifier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652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Fira Sans Light"/>
                        </a:rPr>
                        <a:t>Neural Network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dirty="0">
                          <a:solidFill>
                            <a:srgbClr val="FFFFFF"/>
                          </a:solidFill>
                          <a:latin typeface="Fira Sans"/>
                        </a:rPr>
                        <a:t>1.0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363113" y="2676061"/>
            <a:ext cx="3177183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000000"/>
                </a:solidFill>
                <a:latin typeface="Fira Sans Light"/>
              </a:rPr>
              <a:t>*Top 4 Best Performing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  <a:solidFill>
            <a:srgbClr val="00A181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  <a:solidFill>
            <a:srgbClr val="004651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grpFill/>
          </p:spPr>
        </p:sp>
      </p:grpSp>
      <p:sp>
        <p:nvSpPr>
          <p:cNvPr id="6" name="TextBox 6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dirty="0">
                <a:latin typeface="Fira Sans Bold"/>
              </a:rPr>
              <a:t>Deployment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4849" y="8967565"/>
            <a:ext cx="2314694" cy="29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50"/>
              </a:lnSpc>
              <a:spcBef>
                <a:spcPct val="0"/>
              </a:spcBef>
            </a:pPr>
            <a:r>
              <a:rPr lang="en-US" sz="1678" u="sng" dirty="0">
                <a:solidFill>
                  <a:srgbClr val="000000"/>
                </a:solidFill>
                <a:latin typeface="Fira Sans Light"/>
                <a:hlinkClick r:id="rId2" action="ppaction://hlinksldjump"/>
              </a:rPr>
              <a:t>Back to Eval Result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20298"/>
            <a:ext cx="13520256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For the Deployment we used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Streamlit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 which provides us with simple easy to write script to create minimal web page.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086350"/>
            <a:ext cx="15709702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Also Provided two ways in which user can provide information to the model for prediction.</a:t>
            </a:r>
          </a:p>
          <a:p>
            <a:pPr marL="1209039" lvl="2" indent="-403013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One Way is providing individual values for each feature columns.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Another way is by providing a dataset in csv format which has feature columns as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8394" y="3768497"/>
            <a:ext cx="11397006" cy="5523140"/>
          </a:xfrm>
          <a:custGeom>
            <a:avLst/>
            <a:gdLst/>
            <a:ahLst/>
            <a:cxnLst/>
            <a:rect l="l" t="t" r="r" b="b"/>
            <a:pathLst>
              <a:path w="11397006" h="5523140">
                <a:moveTo>
                  <a:pt x="0" y="0"/>
                </a:moveTo>
                <a:lnTo>
                  <a:pt x="11397006" y="0"/>
                </a:lnTo>
                <a:lnTo>
                  <a:pt x="11397006" y="5523140"/>
                </a:lnTo>
                <a:lnTo>
                  <a:pt x="0" y="5523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70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5059131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-60" dirty="0">
                <a:solidFill>
                  <a:srgbClr val="000000"/>
                </a:solidFill>
                <a:latin typeface="Fira Sans"/>
              </a:rPr>
              <a:t>Deployment</a:t>
            </a:r>
          </a:p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"/>
              </a:rPr>
              <a:t>Snapshots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25638" y="3230553"/>
            <a:ext cx="3699762" cy="337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*By Uploading the csv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83241" y="2933700"/>
            <a:ext cx="10576059" cy="7193477"/>
          </a:xfrm>
          <a:custGeom>
            <a:avLst/>
            <a:gdLst/>
            <a:ahLst/>
            <a:cxnLst/>
            <a:rect l="l" t="t" r="r" b="b"/>
            <a:pathLst>
              <a:path w="10576059" h="7193477">
                <a:moveTo>
                  <a:pt x="0" y="0"/>
                </a:moveTo>
                <a:lnTo>
                  <a:pt x="10576059" y="0"/>
                </a:lnTo>
                <a:lnTo>
                  <a:pt x="10576059" y="7193477"/>
                </a:lnTo>
                <a:lnTo>
                  <a:pt x="0" y="71934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5059131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-60" dirty="0">
                <a:solidFill>
                  <a:srgbClr val="000000"/>
                </a:solidFill>
                <a:latin typeface="Fira Sans"/>
              </a:rPr>
              <a:t>Deployment</a:t>
            </a:r>
          </a:p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"/>
              </a:rPr>
              <a:t>Snapshots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46097" y="2400300"/>
            <a:ext cx="3717965" cy="337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*By providing individual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E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8322" y="3768784"/>
            <a:ext cx="6769477" cy="1686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dirty="0">
                <a:solidFill>
                  <a:srgbClr val="F4F4F4"/>
                </a:solidFill>
                <a:latin typeface="Fira Sans Bold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99810" y="1943906"/>
            <a:ext cx="6109328" cy="472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solidFill>
                  <a:srgbClr val="000000"/>
                </a:solidFill>
                <a:latin typeface="Fira Sans Light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99810" y="2653819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Milestones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99810" y="3368050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EDA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99810" y="4082281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Statistical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99810" y="4792211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Evaluation Metrics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99810" y="5506442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Modeling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99810" y="6220673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Evaluation Result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99810" y="6934904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45997" y="2120110"/>
            <a:ext cx="7611546" cy="659125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t="-7739" b="-773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3553600"/>
            <a:ext cx="7784689" cy="3179856"/>
            <a:chOff x="0" y="0"/>
            <a:chExt cx="10379585" cy="423980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379585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 dirty="0">
                  <a:solidFill>
                    <a:srgbClr val="000000"/>
                  </a:solidFill>
                  <a:latin typeface="Fira Sans Medium"/>
                </a:rPr>
                <a:t>Introduction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40049"/>
              <a:ext cx="9298793" cy="2299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Analyse the Dataset and Draw inference from it.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Train &amp; Evaluate ML Models to Perform Predictions.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8918650"/>
            <a:ext cx="5231327" cy="2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000000"/>
                </a:solidFill>
                <a:latin typeface="Fira Sans"/>
                <a:hlinkClick r:id="rId3" action="ppaction://hlinksldjump"/>
              </a:rPr>
              <a:t>Back to Agenda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572" y="8362981"/>
            <a:ext cx="17019428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6134026"/>
            <a:ext cx="3364925" cy="1495530"/>
            <a:chOff x="0" y="0"/>
            <a:chExt cx="4486566" cy="199404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4486566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A181"/>
                  </a:solidFill>
                  <a:latin typeface="Fira Sans Medium"/>
                </a:rPr>
                <a:t>EDA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74349"/>
              <a:ext cx="4486566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Analyse the dataset for inference.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317258" y="4886027"/>
            <a:ext cx="3364925" cy="2743528"/>
            <a:chOff x="0" y="0"/>
            <a:chExt cx="4486566" cy="3658038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4486566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A181"/>
                  </a:solidFill>
                  <a:latin typeface="Fira Sans Medium"/>
                </a:rPr>
                <a:t>Statistical Analysis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98546"/>
              <a:ext cx="4486566" cy="185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Draw statistical inference from the dataset, also perform required statistical tests.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94375" y="6133802"/>
            <a:ext cx="3364925" cy="1495753"/>
            <a:chOff x="0" y="0"/>
            <a:chExt cx="4486566" cy="199433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4486566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A181"/>
                  </a:solidFill>
                  <a:latin typeface="Fira Sans Medium"/>
                </a:rPr>
                <a:t>Deployment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74646"/>
              <a:ext cx="4486566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Deploy the model on the internet.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05817" y="5238452"/>
            <a:ext cx="3364925" cy="2391103"/>
            <a:chOff x="0" y="0"/>
            <a:chExt cx="4486566" cy="318813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4486566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A181"/>
                  </a:solidFill>
                  <a:latin typeface="Fira Sans Medium"/>
                </a:rPr>
                <a:t>Modeling &amp; Evaluation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798546"/>
              <a:ext cx="4486566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Train &amp; Evaluate the models also select the best model for deployment. 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28700"/>
            <a:ext cx="569908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Milestones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968106"/>
            <a:ext cx="5231327" cy="2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000000"/>
                </a:solidFill>
                <a:latin typeface="Fira Sans"/>
                <a:hlinkClick r:id="rId2" action="ppaction://hlinksldjump"/>
              </a:rPr>
              <a:t>Back to Introduction Page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31805" y="8198352"/>
            <a:ext cx="380203" cy="329258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5317258" y="8198352"/>
            <a:ext cx="380203" cy="329258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9605817" y="8217402"/>
            <a:ext cx="380203" cy="329258"/>
            <a:chOff x="0" y="0"/>
            <a:chExt cx="3619627" cy="31346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894375" y="8198352"/>
            <a:ext cx="380203" cy="329258"/>
            <a:chOff x="0" y="0"/>
            <a:chExt cx="3619627" cy="31346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55127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EDA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986898" y="1101331"/>
            <a:ext cx="8272402" cy="1494437"/>
            <a:chOff x="0" y="0"/>
            <a:chExt cx="11029869" cy="199258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1029869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Fira Sans Medium"/>
                </a:rPr>
                <a:t>Check For Null  Values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72892"/>
              <a:ext cx="11029869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Fira Sans"/>
                </a:rPr>
                <a:t>Machine Learning Models can't handle null values.</a:t>
              </a: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Fira Sans"/>
                </a:rPr>
                <a:t>We didn't find any null values in our dataset.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986898" y="3520138"/>
            <a:ext cx="8272402" cy="2199287"/>
            <a:chOff x="0" y="0"/>
            <a:chExt cx="11029869" cy="293238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9525"/>
              <a:ext cx="11029869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Analyse Target Column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72892"/>
              <a:ext cx="11029869" cy="185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Our Target Column has 2 possible values bankruptcy or non-bankruptcy.</a:t>
              </a: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Our Dataset has 57.2% non-bankruptcy instances and 48.2% bankruptcy instances.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986898" y="6652016"/>
            <a:ext cx="8272402" cy="1846862"/>
            <a:chOff x="0" y="0"/>
            <a:chExt cx="11029869" cy="246248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11029869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Analyse Feature Column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72892"/>
              <a:ext cx="11029869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Each of our feature column exhibit categorical nature. </a:t>
              </a: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Possible values are 0 , 0.5 , 1 which represent low, medium and high respectively. 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9067" y="8937669"/>
            <a:ext cx="5231327" cy="2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F4F4F4"/>
                </a:solidFill>
                <a:latin typeface="Fira Sans"/>
                <a:hlinkClick r:id="rId2" action="ppaction://hlinksldjump"/>
              </a:rPr>
              <a:t>Back to Milestones Page</a:t>
            </a:r>
          </a:p>
        </p:txBody>
      </p:sp>
      <p:sp>
        <p:nvSpPr>
          <p:cNvPr id="21" name="AutoShape 21"/>
          <p:cNvSpPr/>
          <p:nvPr/>
        </p:nvSpPr>
        <p:spPr>
          <a:xfrm>
            <a:off x="8986898" y="2871516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8986898" y="6009079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</a:path>
              </a:pathLst>
            </a:custGeom>
            <a:solidFill>
              <a:srgbClr val="39BD9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Fira Sans Bold"/>
              </a:rPr>
              <a:t>EDA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85444" y="4408581"/>
            <a:ext cx="6426279" cy="2646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129" lvl="1" indent="-328564">
              <a:lnSpc>
                <a:spcPts val="4261"/>
              </a:lnSpc>
              <a:buFont typeface="Arial"/>
              <a:buChar char="•"/>
            </a:pPr>
            <a:r>
              <a:rPr lang="en-US" sz="3043" dirty="0">
                <a:solidFill>
                  <a:srgbClr val="000000"/>
                </a:solidFill>
                <a:latin typeface="Fira Sans Light"/>
              </a:rPr>
              <a:t>Blue represent Non-Bankruptcy , Green represents Bankruptcy.</a:t>
            </a:r>
          </a:p>
          <a:p>
            <a:pPr marL="657129" lvl="1" indent="-328564">
              <a:lnSpc>
                <a:spcPts val="4261"/>
              </a:lnSpc>
              <a:buFont typeface="Arial"/>
              <a:buChar char="•"/>
            </a:pPr>
            <a:r>
              <a:rPr lang="en-US" sz="3043" dirty="0">
                <a:solidFill>
                  <a:srgbClr val="000000"/>
                </a:solidFill>
                <a:latin typeface="Fira Sans Light"/>
              </a:rPr>
              <a:t>57.2% Non-Bankruptcy rows of data.</a:t>
            </a:r>
          </a:p>
          <a:p>
            <a:pPr marL="657129" lvl="1" indent="-328564">
              <a:lnSpc>
                <a:spcPts val="4261"/>
              </a:lnSpc>
              <a:buFont typeface="Arial"/>
              <a:buChar char="•"/>
            </a:pPr>
            <a:r>
              <a:rPr lang="en-US" sz="3043" dirty="0">
                <a:solidFill>
                  <a:srgbClr val="000000"/>
                </a:solidFill>
                <a:latin typeface="Fira Sans Light"/>
              </a:rPr>
              <a:t>42.8% Bankruptcy rows of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7275" y="9010967"/>
            <a:ext cx="2524125" cy="288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000000"/>
                </a:solidFill>
                <a:latin typeface="Fira Sans Light"/>
                <a:hlinkClick r:id="rId2" action="ppaction://hlinksldjump"/>
              </a:rPr>
              <a:t>Back to EDA Page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913497" y="3015249"/>
            <a:ext cx="8952121" cy="5523609"/>
            <a:chOff x="0" y="0"/>
            <a:chExt cx="11936162" cy="736481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236225"/>
              <a:ext cx="2108291" cy="78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5"/>
                </a:lnSpc>
              </a:pPr>
              <a:r>
                <a:rPr lang="en-US" sz="1718">
                  <a:solidFill>
                    <a:srgbClr val="000000"/>
                  </a:solidFill>
                  <a:latin typeface="Fira Sans Light"/>
                </a:rPr>
                <a:t>Non-Bankruptcy</a:t>
              </a:r>
            </a:p>
            <a:p>
              <a:pPr algn="ctr">
                <a:lnSpc>
                  <a:spcPts val="2405"/>
                </a:lnSpc>
              </a:pPr>
              <a:r>
                <a:rPr lang="en-US" sz="1718">
                  <a:solidFill>
                    <a:srgbClr val="000000"/>
                  </a:solidFill>
                  <a:latin typeface="Fira Sans Light"/>
                </a:rPr>
                <a:t>57.2%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476383" y="2310451"/>
              <a:ext cx="1459779" cy="78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5"/>
                </a:lnSpc>
              </a:pPr>
              <a:r>
                <a:rPr lang="en-US" sz="1718">
                  <a:solidFill>
                    <a:srgbClr val="000000"/>
                  </a:solidFill>
                  <a:latin typeface="Fira Sans Light"/>
                </a:rPr>
                <a:t>Bankruptcy</a:t>
              </a:r>
            </a:p>
            <a:p>
              <a:pPr algn="ctr">
                <a:lnSpc>
                  <a:spcPts val="2405"/>
                </a:lnSpc>
              </a:pPr>
              <a:r>
                <a:rPr lang="en-US" sz="1718">
                  <a:solidFill>
                    <a:srgbClr val="000000"/>
                  </a:solidFill>
                  <a:latin typeface="Fira Sans Light"/>
                </a:rPr>
                <a:t>42.8%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2609931" y="0"/>
              <a:ext cx="7364812" cy="7364812"/>
              <a:chOff x="0" y="0"/>
              <a:chExt cx="2540000" cy="254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270000" y="0"/>
                <a:ext cx="1365000" cy="2438562"/>
              </a:xfrm>
              <a:custGeom>
                <a:avLst/>
                <a:gdLst/>
                <a:ahLst/>
                <a:cxnLst/>
                <a:rect l="l" t="t" r="r" b="b"/>
                <a:pathLst>
                  <a:path w="1365000" h="2438562">
                    <a:moveTo>
                      <a:pt x="0" y="0"/>
                    </a:moveTo>
                    <a:cubicBezTo>
                      <a:pt x="603572" y="0"/>
                      <a:pt x="1123764" y="424807"/>
                      <a:pt x="1244382" y="1016203"/>
                    </a:cubicBezTo>
                    <a:cubicBezTo>
                      <a:pt x="1365000" y="1607600"/>
                      <a:pt x="1052718" y="2202193"/>
                      <a:pt x="497355" y="2438562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39BD9B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-103203" y="0"/>
                <a:ext cx="1928340" cy="2640797"/>
              </a:xfrm>
              <a:custGeom>
                <a:avLst/>
                <a:gdLst/>
                <a:ahLst/>
                <a:cxnLst/>
                <a:rect l="l" t="t" r="r" b="b"/>
                <a:pathLst>
                  <a:path w="1928340" h="2640797">
                    <a:moveTo>
                      <a:pt x="1928340" y="2412245"/>
                    </a:moveTo>
                    <a:cubicBezTo>
                      <a:pt x="1458074" y="2640797"/>
                      <a:pt x="895794" y="2557776"/>
                      <a:pt x="511646" y="2203070"/>
                    </a:cubicBezTo>
                    <a:cubicBezTo>
                      <a:pt x="127497" y="1848363"/>
                      <a:pt x="0" y="1294472"/>
                      <a:pt x="190408" y="807511"/>
                    </a:cubicBezTo>
                    <a:cubicBezTo>
                      <a:pt x="380816" y="320550"/>
                      <a:pt x="850212" y="52"/>
                      <a:pt x="1373076" y="0"/>
                    </a:cubicBezTo>
                    <a:lnTo>
                      <a:pt x="1373203" y="1270000"/>
                    </a:lnTo>
                    <a:close/>
                  </a:path>
                </a:pathLst>
              </a:custGeom>
              <a:solidFill>
                <a:srgbClr val="004651"/>
              </a:solidFill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3585396"/>
            <a:chOff x="0" y="0"/>
            <a:chExt cx="3619627" cy="20897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2089743"/>
            </a:xfrm>
            <a:custGeom>
              <a:avLst/>
              <a:gdLst/>
              <a:ahLst/>
              <a:cxnLst/>
              <a:rect l="l" t="t" r="r" b="b"/>
              <a:pathLst>
                <a:path w="3619627" h="2089743">
                  <a:moveTo>
                    <a:pt x="3619627" y="1044871"/>
                  </a:moveTo>
                  <a:lnTo>
                    <a:pt x="2714752" y="2089743"/>
                  </a:lnTo>
                  <a:lnTo>
                    <a:pt x="904875" y="2089743"/>
                  </a:lnTo>
                  <a:lnTo>
                    <a:pt x="0" y="1044871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044871"/>
                  </a:lnTo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268344" y="306851"/>
            <a:ext cx="2987509" cy="2424248"/>
            <a:chOff x="0" y="0"/>
            <a:chExt cx="3430826" cy="2783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30826" cy="2783984"/>
            </a:xfrm>
            <a:custGeom>
              <a:avLst/>
              <a:gdLst/>
              <a:ahLst/>
              <a:cxnLst/>
              <a:rect l="l" t="t" r="r" b="b"/>
              <a:pathLst>
                <a:path w="3430826" h="2783984">
                  <a:moveTo>
                    <a:pt x="3430826" y="1391992"/>
                  </a:moveTo>
                  <a:lnTo>
                    <a:pt x="2525951" y="2783984"/>
                  </a:lnTo>
                  <a:lnTo>
                    <a:pt x="904875" y="2783984"/>
                  </a:lnTo>
                  <a:lnTo>
                    <a:pt x="0" y="1391992"/>
                  </a:lnTo>
                  <a:lnTo>
                    <a:pt x="904875" y="0"/>
                  </a:lnTo>
                  <a:lnTo>
                    <a:pt x="2525824" y="0"/>
                  </a:lnTo>
                  <a:lnTo>
                    <a:pt x="3430826" y="1391992"/>
                  </a:lnTo>
                </a:path>
              </a:pathLst>
            </a:custGeom>
            <a:solidFill>
              <a:srgbClr val="00A181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944100" y="3271288"/>
          <a:ext cx="7315200" cy="6879870"/>
        </p:xfrm>
        <a:graphic>
          <a:graphicData uri="http://schemas.openxmlformats.org/drawingml/2006/table">
            <a:tbl>
              <a:tblPr/>
              <a:tblGrid>
                <a:gridCol w="55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242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FFFFFF"/>
                          </a:solidFill>
                          <a:latin typeface="Fira Sans Bold"/>
                        </a:rPr>
                        <a:t>Feature Column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FFFFFF"/>
                          </a:solidFill>
                          <a:latin typeface="Fira Sans Bold"/>
                        </a:rPr>
                        <a:t>Significance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356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"/>
                        </a:rPr>
                        <a:t>Industrial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356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 Light"/>
                        </a:rPr>
                        <a:t>Management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848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 Light"/>
                        </a:rPr>
                        <a:t>Financial Flexibility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356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 Light"/>
                        </a:rPr>
                        <a:t>Credibility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2356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 Light"/>
                        </a:rPr>
                        <a:t>Competitiveness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2356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Fira Sans Light"/>
                        </a:rPr>
                        <a:t>Operating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FFFFFF"/>
                          </a:solidFill>
                          <a:latin typeface="Fira Sans"/>
                        </a:rPr>
                        <a:t>True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1028700"/>
            <a:ext cx="6910589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dirty="0">
                <a:solidFill>
                  <a:srgbClr val="000000"/>
                </a:solidFill>
                <a:latin typeface="Fira Sans Bold"/>
              </a:rPr>
              <a:t>Statistical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9067" y="8937669"/>
            <a:ext cx="5231327" cy="2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000000"/>
                </a:solidFill>
                <a:latin typeface="Fira Sans Light"/>
                <a:hlinkClick r:id="rId2" action="ppaction://hlinksldjump"/>
              </a:rPr>
              <a:t>Back to EDA Page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1106" y="4542653"/>
            <a:ext cx="8118378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Used Chi-Square Statistical Test to Check if our feature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colums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 are significantly related to our target column.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Used Chi-Square test because both out target column and feature columns are categorical.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</a:path>
              </a:pathLst>
            </a:custGeom>
            <a:solidFill>
              <a:srgbClr val="39BD9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Fira Sans Bold"/>
              </a:rPr>
              <a:t>Evaluation Metrics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6803" y="8968105"/>
            <a:ext cx="3713797" cy="288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000000"/>
                </a:solidFill>
                <a:latin typeface="Fira Sans Light"/>
                <a:hlinkClick r:id="rId2" action="ppaction://hlinksldjump"/>
              </a:rPr>
              <a:t>Back to Statistical Analysis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71129"/>
            <a:ext cx="14761702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The Evaluation Metrics we want to focus on is precision. Since in our dataset after target encoding, label 1 states that company will not go bankrupt but false-predicting any company that could get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banckrupt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 is more impactful in our case.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Precision is the ratio of true positive predictions to the total number of positive predictions made by the model (true positives + false positives).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High precision means that the model makes fewer false positive errors.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will also use classification record to measure recall and f1 score along with precision.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will also use ROC-AUC Curve to visualize our model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</a:path>
              </a:pathLst>
            </a:custGeom>
            <a:solidFill>
              <a:srgbClr val="39BD9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Fira Sans Bold"/>
              </a:rPr>
              <a:t>Modeling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6444" y="8873501"/>
            <a:ext cx="3637955" cy="288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000000"/>
                </a:solidFill>
                <a:latin typeface="Fira Sans Light"/>
                <a:hlinkClick r:id="rId2" action="ppaction://hlinksldjump"/>
              </a:rPr>
              <a:t>Back to Evaluation Metrics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919860"/>
            <a:ext cx="15563575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will use ML Packages like Scikit-learn,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Catboost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 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Tensorflow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 to build Machine Learning Classification Models.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Models that we used are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LogisticRegressor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LinearSVC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MultinomialNB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CategoricalNB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RandomForestClassifier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CatBoostClassifier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KNeighborsClassifier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DecisionTreeClassifier_gini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DecisionTreeClassifier_entropy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 Light"/>
              </a:rPr>
              <a:t>We also used Dense Neural Network Model created using </a:t>
            </a:r>
            <a:r>
              <a:rPr lang="en-US" sz="2799" dirty="0" err="1">
                <a:solidFill>
                  <a:srgbClr val="000000"/>
                </a:solidFill>
                <a:latin typeface="Fira Sans Light"/>
              </a:rPr>
              <a:t>Tensorflow</a:t>
            </a:r>
            <a:r>
              <a:rPr lang="en-US" sz="2799" dirty="0">
                <a:solidFill>
                  <a:srgbClr val="000000"/>
                </a:solidFill>
                <a:latin typeface="Fira Sans Ligh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558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Fira Sans Bold</vt:lpstr>
      <vt:lpstr>Fira Sans Medium</vt:lpstr>
      <vt:lpstr>Fira Sans</vt:lpstr>
      <vt:lpstr>Calibri</vt:lpstr>
      <vt:lpstr>Fira Sans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</dc:title>
  <cp:lastModifiedBy>Shivam Singh</cp:lastModifiedBy>
  <cp:revision>5</cp:revision>
  <dcterms:created xsi:type="dcterms:W3CDTF">2006-08-16T00:00:00Z</dcterms:created>
  <dcterms:modified xsi:type="dcterms:W3CDTF">2023-08-25T08:31:44Z</dcterms:modified>
  <dc:identifier>DAFshgrGkQQ</dc:identifier>
</cp:coreProperties>
</file>