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9" r:id="rId2"/>
    <p:sldId id="258" r:id="rId3"/>
    <p:sldId id="282" r:id="rId4"/>
    <p:sldId id="281" r:id="rId5"/>
    <p:sldId id="257" r:id="rId6"/>
    <p:sldId id="271" r:id="rId7"/>
    <p:sldId id="260" r:id="rId8"/>
    <p:sldId id="272" r:id="rId9"/>
    <p:sldId id="274" r:id="rId10"/>
    <p:sldId id="277" r:id="rId11"/>
    <p:sldId id="283" r:id="rId12"/>
    <p:sldId id="284" r:id="rId13"/>
    <p:sldId id="275" r:id="rId14"/>
    <p:sldId id="262" r:id="rId15"/>
    <p:sldId id="264" r:id="rId16"/>
    <p:sldId id="276" r:id="rId17"/>
    <p:sldId id="270"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2" autoAdjust="0"/>
    <p:restoredTop sz="94434" autoAdjust="0"/>
  </p:normalViewPr>
  <p:slideViewPr>
    <p:cSldViewPr snapToGrid="0">
      <p:cViewPr varScale="1">
        <p:scale>
          <a:sx n="97" d="100"/>
          <a:sy n="97" d="100"/>
        </p:scale>
        <p:origin x="110" y="1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69AE7-24A9-4001-AFCF-6D99BF8801C7}" type="datetimeFigureOut">
              <a:rPr lang="en-US" smtClean="0"/>
              <a:pPr/>
              <a:t>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E2F42-E687-4943-A7EE-DC177887178B}" type="slidenum">
              <a:rPr lang="en-US" smtClean="0"/>
              <a:pPr/>
              <a:t>‹#›</a:t>
            </a:fld>
            <a:endParaRPr lang="en-US" dirty="0"/>
          </a:p>
        </p:txBody>
      </p:sp>
    </p:spTree>
    <p:extLst>
      <p:ext uri="{BB962C8B-B14F-4D97-AF65-F5344CB8AC3E}">
        <p14:creationId xmlns:p14="http://schemas.microsoft.com/office/powerpoint/2010/main" val="2252808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ar-SA" dirty="0"/>
              <a:t>اصبح الذكاء الاصطناعي موجود في كل مكان وحتى تكون الالعاب اكثر ذكاءا اصبحت تحتوي بشكل كبير على الذكاء الاصطناعي وهنا اليوم نقوم باستخدام الدكاء الاصطناعي لعمل روبوت يلعب الاكس او مع شخص عادي </a:t>
            </a:r>
            <a:r>
              <a:rPr lang="en-US" dirty="0"/>
              <a:t>.</a:t>
            </a:r>
          </a:p>
          <a:p>
            <a:endParaRPr lang="en-US" dirty="0"/>
          </a:p>
        </p:txBody>
      </p:sp>
      <p:sp>
        <p:nvSpPr>
          <p:cNvPr id="4" name="Slide Number Placeholder 3"/>
          <p:cNvSpPr>
            <a:spLocks noGrp="1"/>
          </p:cNvSpPr>
          <p:nvPr>
            <p:ph type="sldNum" sz="quarter" idx="10"/>
          </p:nvPr>
        </p:nvSpPr>
        <p:spPr/>
        <p:txBody>
          <a:bodyPr/>
          <a:lstStyle/>
          <a:p>
            <a:fld id="{CE7E2F42-E687-4943-A7EE-DC177887178B}" type="slidenum">
              <a:rPr lang="en-US" smtClean="0"/>
              <a:pPr/>
              <a:t>6</a:t>
            </a:fld>
            <a:endParaRPr lang="en-US" dirty="0"/>
          </a:p>
        </p:txBody>
      </p:sp>
    </p:spTree>
    <p:extLst>
      <p:ext uri="{BB962C8B-B14F-4D97-AF65-F5344CB8AC3E}">
        <p14:creationId xmlns:p14="http://schemas.microsoft.com/office/powerpoint/2010/main" val="1800199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C1C82C-85D7-4ECF-9762-9B9FF68F1096}"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310DF7-0A5E-49DE-A909-5EB480C0E677}"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456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1C82C-85D7-4ECF-9762-9B9FF68F1096}"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310DF7-0A5E-49DE-A909-5EB480C0E677}" type="slidenum">
              <a:rPr lang="en-US" smtClean="0"/>
              <a:pPr/>
              <a:t>‹#›</a:t>
            </a:fld>
            <a:endParaRPr lang="en-US" dirty="0"/>
          </a:p>
        </p:txBody>
      </p:sp>
    </p:spTree>
    <p:extLst>
      <p:ext uri="{BB962C8B-B14F-4D97-AF65-F5344CB8AC3E}">
        <p14:creationId xmlns:p14="http://schemas.microsoft.com/office/powerpoint/2010/main" val="248485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1C82C-85D7-4ECF-9762-9B9FF68F1096}"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310DF7-0A5E-49DE-A909-5EB480C0E677}" type="slidenum">
              <a:rPr lang="en-US" smtClean="0"/>
              <a:pPr/>
              <a:t>‹#›</a:t>
            </a:fld>
            <a:endParaRPr lang="en-US" dirty="0"/>
          </a:p>
        </p:txBody>
      </p:sp>
    </p:spTree>
    <p:extLst>
      <p:ext uri="{BB962C8B-B14F-4D97-AF65-F5344CB8AC3E}">
        <p14:creationId xmlns:p14="http://schemas.microsoft.com/office/powerpoint/2010/main" val="40890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1C82C-85D7-4ECF-9762-9B9FF68F1096}"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310DF7-0A5E-49DE-A909-5EB480C0E677}" type="slidenum">
              <a:rPr lang="en-US" smtClean="0"/>
              <a:pPr/>
              <a:t>‹#›</a:t>
            </a:fld>
            <a:endParaRPr lang="en-US" dirty="0"/>
          </a:p>
        </p:txBody>
      </p:sp>
    </p:spTree>
    <p:extLst>
      <p:ext uri="{BB962C8B-B14F-4D97-AF65-F5344CB8AC3E}">
        <p14:creationId xmlns:p14="http://schemas.microsoft.com/office/powerpoint/2010/main" val="937259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C1C82C-85D7-4ECF-9762-9B9FF68F1096}"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310DF7-0A5E-49DE-A909-5EB480C0E677}"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828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C1C82C-85D7-4ECF-9762-9B9FF68F1096}" type="datetimeFigureOut">
              <a:rPr lang="en-US" smtClean="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310DF7-0A5E-49DE-A909-5EB480C0E677}" type="slidenum">
              <a:rPr lang="en-US" smtClean="0"/>
              <a:pPr/>
              <a:t>‹#›</a:t>
            </a:fld>
            <a:endParaRPr lang="en-US" dirty="0"/>
          </a:p>
        </p:txBody>
      </p:sp>
    </p:spTree>
    <p:extLst>
      <p:ext uri="{BB962C8B-B14F-4D97-AF65-F5344CB8AC3E}">
        <p14:creationId xmlns:p14="http://schemas.microsoft.com/office/powerpoint/2010/main" val="2947170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C1C82C-85D7-4ECF-9762-9B9FF68F1096}" type="datetimeFigureOut">
              <a:rPr lang="en-US" smtClean="0"/>
              <a:pPr/>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310DF7-0A5E-49DE-A909-5EB480C0E677}" type="slidenum">
              <a:rPr lang="en-US" smtClean="0"/>
              <a:pPr/>
              <a:t>‹#›</a:t>
            </a:fld>
            <a:endParaRPr lang="en-US" dirty="0"/>
          </a:p>
        </p:txBody>
      </p:sp>
    </p:spTree>
    <p:extLst>
      <p:ext uri="{BB962C8B-B14F-4D97-AF65-F5344CB8AC3E}">
        <p14:creationId xmlns:p14="http://schemas.microsoft.com/office/powerpoint/2010/main" val="385911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C1C82C-85D7-4ECF-9762-9B9FF68F1096}" type="datetimeFigureOut">
              <a:rPr lang="en-US" smtClean="0"/>
              <a:pPr/>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310DF7-0A5E-49DE-A909-5EB480C0E677}" type="slidenum">
              <a:rPr lang="en-US" smtClean="0"/>
              <a:pPr/>
              <a:t>‹#›</a:t>
            </a:fld>
            <a:endParaRPr lang="en-US" dirty="0"/>
          </a:p>
        </p:txBody>
      </p:sp>
    </p:spTree>
    <p:extLst>
      <p:ext uri="{BB962C8B-B14F-4D97-AF65-F5344CB8AC3E}">
        <p14:creationId xmlns:p14="http://schemas.microsoft.com/office/powerpoint/2010/main" val="2018589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C1C82C-85D7-4ECF-9762-9B9FF68F1096}" type="datetimeFigureOut">
              <a:rPr lang="en-US" smtClean="0"/>
              <a:pPr/>
              <a:t>12/2/2022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9310DF7-0A5E-49DE-A909-5EB480C0E677}" type="slidenum">
              <a:rPr lang="en-US" smtClean="0"/>
              <a:pPr/>
              <a:t>‹#›</a:t>
            </a:fld>
            <a:endParaRPr lang="en-US" dirty="0"/>
          </a:p>
        </p:txBody>
      </p:sp>
    </p:spTree>
    <p:extLst>
      <p:ext uri="{BB962C8B-B14F-4D97-AF65-F5344CB8AC3E}">
        <p14:creationId xmlns:p14="http://schemas.microsoft.com/office/powerpoint/2010/main" val="4256576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C1C82C-85D7-4ECF-9762-9B9FF68F1096}" type="datetimeFigureOut">
              <a:rPr lang="en-US" smtClean="0"/>
              <a:pPr/>
              <a:t>12/2/2022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9310DF7-0A5E-49DE-A909-5EB480C0E677}" type="slidenum">
              <a:rPr lang="en-US" smtClean="0"/>
              <a:pPr/>
              <a:t>‹#›</a:t>
            </a:fld>
            <a:endParaRPr lang="en-US" dirty="0"/>
          </a:p>
        </p:txBody>
      </p:sp>
    </p:spTree>
    <p:extLst>
      <p:ext uri="{BB962C8B-B14F-4D97-AF65-F5344CB8AC3E}">
        <p14:creationId xmlns:p14="http://schemas.microsoft.com/office/powerpoint/2010/main" val="2415465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C1C82C-85D7-4ECF-9762-9B9FF68F1096}" type="datetimeFigureOut">
              <a:rPr lang="en-US" smtClean="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310DF7-0A5E-49DE-A909-5EB480C0E677}" type="slidenum">
              <a:rPr lang="en-US" smtClean="0"/>
              <a:pPr/>
              <a:t>‹#›</a:t>
            </a:fld>
            <a:endParaRPr lang="en-US" dirty="0"/>
          </a:p>
        </p:txBody>
      </p:sp>
    </p:spTree>
    <p:extLst>
      <p:ext uri="{BB962C8B-B14F-4D97-AF65-F5344CB8AC3E}">
        <p14:creationId xmlns:p14="http://schemas.microsoft.com/office/powerpoint/2010/main" val="138658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C1C82C-85D7-4ECF-9762-9B9FF68F1096}" type="datetimeFigureOut">
              <a:rPr lang="en-US" smtClean="0"/>
              <a:pPr/>
              <a:t>12/2/2022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9310DF7-0A5E-49DE-A909-5EB480C0E677}"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86552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30" y="5074920"/>
            <a:ext cx="11052228" cy="547958"/>
          </a:xfrm>
        </p:spPr>
        <p:txBody>
          <a:bodyPr/>
          <a:lstStyle/>
          <a:p>
            <a:r>
              <a:rPr lang="en-US" sz="4000" dirty="0"/>
              <a:t>Tic Tac Toe Game </a:t>
            </a:r>
          </a:p>
        </p:txBody>
      </p:sp>
      <p:sp>
        <p:nvSpPr>
          <p:cNvPr id="4" name="Text Placeholder 3"/>
          <p:cNvSpPr>
            <a:spLocks noGrp="1"/>
          </p:cNvSpPr>
          <p:nvPr>
            <p:ph type="body" sz="half" idx="2"/>
          </p:nvPr>
        </p:nvSpPr>
        <p:spPr>
          <a:xfrm>
            <a:off x="194069" y="5784604"/>
            <a:ext cx="10980989" cy="957390"/>
          </a:xfrm>
        </p:spPr>
        <p:txBody>
          <a:bodyPr>
            <a:normAutofit/>
          </a:bodyPr>
          <a:lstStyle/>
          <a:p>
            <a:r>
              <a:rPr lang="en-US" sz="2000" b="1" spc="50" dirty="0">
                <a:ln w="11430"/>
              </a:rPr>
              <a:t>SHIVAM BATHAM</a:t>
            </a:r>
          </a:p>
          <a:p>
            <a:r>
              <a:rPr lang="en-US" sz="2000" b="1" dirty="0"/>
              <a:t>Supervised By: MR. Subhash Maurya</a:t>
            </a:r>
            <a:endParaRPr lang="en-US" sz="2000"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9618" y="0"/>
            <a:ext cx="8256895" cy="4913194"/>
          </a:xfrm>
          <a:prstGeom prst="rect">
            <a:avLst/>
          </a:prstGeom>
        </p:spPr>
      </p:pic>
    </p:spTree>
    <p:extLst>
      <p:ext uri="{BB962C8B-B14F-4D97-AF65-F5344CB8AC3E}">
        <p14:creationId xmlns:p14="http://schemas.microsoft.com/office/powerpoint/2010/main" val="310785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C00000"/>
                </a:solidFill>
              </a:rPr>
              <a:t>Software part</a:t>
            </a:r>
          </a:p>
        </p:txBody>
      </p:sp>
      <p:sp>
        <p:nvSpPr>
          <p:cNvPr id="3" name="Content Placeholder 2"/>
          <p:cNvSpPr>
            <a:spLocks noGrp="1"/>
          </p:cNvSpPr>
          <p:nvPr>
            <p:ph idx="1"/>
          </p:nvPr>
        </p:nvSpPr>
        <p:spPr>
          <a:xfrm>
            <a:off x="1097280" y="1845734"/>
            <a:ext cx="10058400" cy="4432236"/>
          </a:xfrm>
        </p:spPr>
        <p:txBody>
          <a:bodyPr/>
          <a:lstStyle/>
          <a:p>
            <a:r>
              <a:rPr lang="en-US" sz="2600" dirty="0"/>
              <a:t>This picture show the application to interacts with the hardware part.</a:t>
            </a:r>
          </a:p>
          <a:p>
            <a:endParaRPr lang="en-US" dirty="0"/>
          </a:p>
        </p:txBody>
      </p:sp>
      <p:pic>
        <p:nvPicPr>
          <p:cNvPr id="6" name="Picture 5">
            <a:extLst>
              <a:ext uri="{FF2B5EF4-FFF2-40B4-BE49-F238E27FC236}">
                <a16:creationId xmlns:a16="http://schemas.microsoft.com/office/drawing/2014/main" id="{14E4F514-F4FB-AEE3-1B77-58B36892C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828" y="2459421"/>
            <a:ext cx="9278006" cy="3818549"/>
          </a:xfrm>
          <a:prstGeom prst="rect">
            <a:avLst/>
          </a:prstGeom>
        </p:spPr>
      </p:pic>
    </p:spTree>
    <p:extLst>
      <p:ext uri="{BB962C8B-B14F-4D97-AF65-F5344CB8AC3E}">
        <p14:creationId xmlns:p14="http://schemas.microsoft.com/office/powerpoint/2010/main" val="328872288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solidFill>
                  <a:srgbClr val="C00000"/>
                </a:solidFill>
              </a:rPr>
              <a:t>Software part</a:t>
            </a:r>
            <a:endParaRPr lang="en-US" b="1" dirty="0"/>
          </a:p>
        </p:txBody>
      </p:sp>
      <p:sp>
        <p:nvSpPr>
          <p:cNvPr id="3" name="عنصر نائب للمحتوى 2"/>
          <p:cNvSpPr>
            <a:spLocks noGrp="1"/>
          </p:cNvSpPr>
          <p:nvPr>
            <p:ph idx="1"/>
          </p:nvPr>
        </p:nvSpPr>
        <p:spPr/>
        <p:txBody>
          <a:bodyPr>
            <a:normAutofit/>
          </a:bodyPr>
          <a:lstStyle/>
          <a:p>
            <a:pPr lvl="0">
              <a:buFont typeface="Wingdings" pitchFamily="2" charset="2"/>
              <a:buChar char="Ø"/>
            </a:pPr>
            <a:r>
              <a:rPr lang="en-US" sz="2600" dirty="0">
                <a:latin typeface="Times New Roman" pitchFamily="18" charset="0"/>
                <a:cs typeface="Times New Roman" pitchFamily="18" charset="0"/>
              </a:rPr>
              <a:t>First part is a TicTacToe class this class control the board in the project the class consist off  3*3 array and function to set the current player may be player X or player O in the specifid position in the array, the psistion in the array </a:t>
            </a:r>
            <a:r>
              <a:rPr lang="en-US" sz="2600" dirty="0" err="1">
                <a:latin typeface="Times New Roman" pitchFamily="18" charset="0"/>
                <a:cs typeface="Times New Roman" pitchFamily="18" charset="0"/>
              </a:rPr>
              <a:t>speciefied</a:t>
            </a:r>
            <a:r>
              <a:rPr lang="en-US" sz="2600" dirty="0">
                <a:latin typeface="Times New Roman" pitchFamily="18" charset="0"/>
                <a:cs typeface="Times New Roman" pitchFamily="18" charset="0"/>
              </a:rPr>
              <a:t>  by the players O, and when any position in the array is set by any player there is the function to detect the win or the </a:t>
            </a:r>
            <a:r>
              <a:rPr lang="en-US" sz="2600" dirty="0" err="1">
                <a:latin typeface="Times New Roman" pitchFamily="18" charset="0"/>
                <a:cs typeface="Times New Roman" pitchFamily="18" charset="0"/>
              </a:rPr>
              <a:t>eqality</a:t>
            </a:r>
            <a:r>
              <a:rPr lang="en-US" sz="2600" dirty="0">
                <a:latin typeface="Times New Roman" pitchFamily="18" charset="0"/>
                <a:cs typeface="Times New Roman" pitchFamily="18" charset="0"/>
              </a:rPr>
              <a:t>(draw).</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solidFill>
                  <a:srgbClr val="C00000"/>
                </a:solidFill>
              </a:rPr>
              <a:t>Software part</a:t>
            </a:r>
            <a:endParaRPr lang="en-US" dirty="0"/>
          </a:p>
        </p:txBody>
      </p:sp>
      <p:sp>
        <p:nvSpPr>
          <p:cNvPr id="3" name="عنصر نائب للمحتوى 2"/>
          <p:cNvSpPr>
            <a:spLocks noGrp="1"/>
          </p:cNvSpPr>
          <p:nvPr>
            <p:ph idx="1"/>
          </p:nvPr>
        </p:nvSpPr>
        <p:spPr/>
        <p:txBody>
          <a:bodyPr>
            <a:normAutofit/>
          </a:bodyPr>
          <a:lstStyle/>
          <a:p>
            <a:pPr>
              <a:buFont typeface="Wingdings" pitchFamily="2" charset="2"/>
              <a:buChar char="Ø"/>
            </a:pPr>
            <a:r>
              <a:rPr lang="en-US" sz="2600" dirty="0">
                <a:latin typeface="Times New Roman" pitchFamily="18" charset="0"/>
                <a:cs typeface="Times New Roman" pitchFamily="18" charset="0"/>
              </a:rPr>
              <a:t>The this part in the program is the frame  window that shown to the user, this frame consist of web page with box size of 3*3 small boxes to open the web page connected to internet.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C00000"/>
                </a:solidFill>
              </a:rPr>
              <a:t>Hardware part</a:t>
            </a:r>
          </a:p>
        </p:txBody>
      </p:sp>
      <p:sp>
        <p:nvSpPr>
          <p:cNvPr id="3" name="Content Placeholder 2"/>
          <p:cNvSpPr>
            <a:spLocks noGrp="1"/>
          </p:cNvSpPr>
          <p:nvPr>
            <p:ph idx="1"/>
          </p:nvPr>
        </p:nvSpPr>
        <p:spPr/>
        <p:txBody>
          <a:bodyPr/>
          <a:lstStyle/>
          <a:p>
            <a:endParaRPr lang="en-US" dirty="0"/>
          </a:p>
          <a:p>
            <a:pPr>
              <a:buFont typeface="Wingdings" pitchFamily="2" charset="2"/>
              <a:buChar char="Ø"/>
            </a:pPr>
            <a:r>
              <a:rPr lang="en-US" sz="2600" dirty="0">
                <a:latin typeface="Times New Roman" pitchFamily="18" charset="0"/>
                <a:cs typeface="Times New Roman" pitchFamily="18" charset="0"/>
              </a:rPr>
              <a:t>Firstly we have the Phone or Computer to play the game</a:t>
            </a:r>
            <a:r>
              <a:rPr lang="en-US" sz="2800" dirty="0"/>
              <a:t>.</a:t>
            </a:r>
            <a:endParaRPr lang="en-US" sz="2600" dirty="0"/>
          </a:p>
          <a:p>
            <a:pPr>
              <a:buFont typeface="Wingdings" pitchFamily="2" charset="2"/>
              <a:buChar char="Ø"/>
            </a:pPr>
            <a:r>
              <a:rPr lang="en-US" sz="2600" dirty="0">
                <a:latin typeface="Times New Roman" pitchFamily="18" charset="0"/>
                <a:cs typeface="Times New Roman" pitchFamily="18" charset="0"/>
              </a:rPr>
              <a:t>Then in this part</a:t>
            </a:r>
            <a:r>
              <a:rPr lang="ar-SA" sz="2600" dirty="0">
                <a:latin typeface="Times New Roman" pitchFamily="18" charset="0"/>
                <a:cs typeface="Times New Roman" pitchFamily="18" charset="0"/>
              </a:rPr>
              <a:t> </a:t>
            </a:r>
            <a:r>
              <a:rPr lang="en-US" sz="2600" dirty="0">
                <a:latin typeface="Times New Roman" pitchFamily="18" charset="0"/>
                <a:cs typeface="Times New Roman" pitchFamily="18" charset="0"/>
              </a:rPr>
              <a:t>we determine the values on each position for the nine positions and store the values in different functions, then depend on the command received by serial we control the flow.</a:t>
            </a:r>
          </a:p>
          <a:p>
            <a:pPr>
              <a:buFont typeface="Wingdings" pitchFamily="2" charset="2"/>
              <a:buChar char="Ø"/>
            </a:pPr>
            <a:r>
              <a:rPr lang="en-US" sz="2600" dirty="0">
                <a:latin typeface="Times New Roman" pitchFamily="18" charset="0"/>
                <a:cs typeface="Times New Roman" pitchFamily="18" charset="0"/>
              </a:rPr>
              <a:t>Lastly and the most important was the development of code to translate move of the tic-tac-toe program into actions of the physical system.</a:t>
            </a:r>
          </a:p>
          <a:p>
            <a:endParaRPr lang="en-US" dirty="0"/>
          </a:p>
        </p:txBody>
      </p:sp>
    </p:spTree>
    <p:extLst>
      <p:ext uri="{BB962C8B-B14F-4D97-AF65-F5344CB8AC3E}">
        <p14:creationId xmlns:p14="http://schemas.microsoft.com/office/powerpoint/2010/main" val="2476506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77922"/>
          </a:xfrm>
        </p:spPr>
        <p:txBody>
          <a:bodyPr>
            <a:noAutofit/>
          </a:bodyPr>
          <a:lstStyle/>
          <a:p>
            <a:r>
              <a:rPr lang="en-US" sz="5400" b="1" dirty="0">
                <a:solidFill>
                  <a:srgbClr val="C00000"/>
                </a:solidFill>
              </a:rPr>
              <a:t>Analysis System Design</a:t>
            </a:r>
          </a:p>
        </p:txBody>
      </p:sp>
      <p:pic>
        <p:nvPicPr>
          <p:cNvPr id="4" name="Picture 3">
            <a:extLst>
              <a:ext uri="{FF2B5EF4-FFF2-40B4-BE49-F238E27FC236}">
                <a16:creationId xmlns:a16="http://schemas.microsoft.com/office/drawing/2014/main" id="{56F098EE-7B97-29FD-B8CF-7C6875FD1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189" y="1797268"/>
            <a:ext cx="4229690" cy="4524704"/>
          </a:xfrm>
          <a:prstGeom prst="rect">
            <a:avLst/>
          </a:prstGeom>
        </p:spPr>
      </p:pic>
    </p:spTree>
    <p:extLst>
      <p:ext uri="{BB962C8B-B14F-4D97-AF65-F5344CB8AC3E}">
        <p14:creationId xmlns:p14="http://schemas.microsoft.com/office/powerpoint/2010/main" val="196475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r>
              <a:rPr lang="en-US" sz="5400" b="1" kern="1200" spc="-50" dirty="0">
                <a:solidFill>
                  <a:srgbClr val="C00000"/>
                </a:solidFill>
                <a:latin typeface="+mj-lt"/>
                <a:ea typeface="+mj-ea"/>
                <a:cs typeface="+mj-cs"/>
              </a:rPr>
              <a:t>Components</a:t>
            </a:r>
          </a:p>
        </p:txBody>
      </p:sp>
      <p:sp>
        <p:nvSpPr>
          <p:cNvPr id="3" name="Content Placeholder 2"/>
          <p:cNvSpPr>
            <a:spLocks noGrp="1"/>
          </p:cNvSpPr>
          <p:nvPr>
            <p:ph idx="1"/>
          </p:nvPr>
        </p:nvSpPr>
        <p:spPr>
          <a:xfrm>
            <a:off x="1097280" y="1845734"/>
            <a:ext cx="10058400" cy="4438952"/>
          </a:xfrm>
        </p:spPr>
        <p:txBody>
          <a:bodyPr>
            <a:normAutofit lnSpcReduction="10000"/>
          </a:bodyPr>
          <a:lstStyle/>
          <a:p>
            <a:pPr>
              <a:buFont typeface="Wingdings" panose="05000000000000000000" pitchFamily="2" charset="2"/>
              <a:buChar char="q"/>
            </a:pPr>
            <a:r>
              <a:rPr lang="en-US" sz="2600" dirty="0"/>
              <a:t> A Laptop</a:t>
            </a:r>
          </a:p>
          <a:p>
            <a:pPr>
              <a:buFont typeface="Wingdings" panose="05000000000000000000" pitchFamily="2" charset="2"/>
              <a:buChar char="q"/>
            </a:pPr>
            <a:r>
              <a:rPr lang="en-US" sz="2600" dirty="0"/>
              <a:t> VS code studio IDE</a:t>
            </a:r>
          </a:p>
          <a:p>
            <a:pPr>
              <a:buFont typeface="Wingdings" panose="05000000000000000000" pitchFamily="2" charset="2"/>
              <a:buChar char="q"/>
            </a:pPr>
            <a:r>
              <a:rPr lang="en-US" sz="2600" dirty="0"/>
              <a:t> VS live server for Local </a:t>
            </a:r>
            <a:r>
              <a:rPr lang="en-US" sz="2600" dirty="0" err="1"/>
              <a:t>hostiong</a:t>
            </a:r>
            <a:endParaRPr lang="en-US" sz="2600" dirty="0"/>
          </a:p>
          <a:p>
            <a:pPr>
              <a:buFont typeface="Wingdings" panose="05000000000000000000" pitchFamily="2" charset="2"/>
              <a:buChar char="q"/>
            </a:pPr>
            <a:r>
              <a:rPr lang="en-US" sz="2600" dirty="0"/>
              <a:t> Board of 3 x 3 squares</a:t>
            </a:r>
          </a:p>
          <a:p>
            <a:pPr>
              <a:buFont typeface="Wingdings" panose="05000000000000000000" pitchFamily="2" charset="2"/>
              <a:buChar char="q"/>
            </a:pPr>
            <a:r>
              <a:rPr lang="en-US" sz="2600" dirty="0"/>
              <a:t> Red and white pieces</a:t>
            </a:r>
          </a:p>
          <a:p>
            <a:pPr>
              <a:buFont typeface="Wingdings" panose="05000000000000000000" pitchFamily="2" charset="2"/>
              <a:buChar char="q"/>
            </a:pPr>
            <a:r>
              <a:rPr lang="en-US" sz="2600" dirty="0"/>
              <a:t> OS windows</a:t>
            </a:r>
          </a:p>
          <a:p>
            <a:pPr lvl="0">
              <a:buFont typeface="Wingdings" panose="05000000000000000000" pitchFamily="2" charset="2"/>
              <a:buChar char="q"/>
            </a:pPr>
            <a:r>
              <a:rPr lang="en-US" sz="2600" dirty="0"/>
              <a:t> Hyper Text Markup Language</a:t>
            </a:r>
          </a:p>
          <a:p>
            <a:pPr lvl="0">
              <a:buFont typeface="Wingdings" panose="05000000000000000000" pitchFamily="2" charset="2"/>
              <a:buChar char="q"/>
            </a:pPr>
            <a:r>
              <a:rPr lang="en-US" sz="2600" dirty="0"/>
              <a:t> Cast </a:t>
            </a:r>
            <a:r>
              <a:rPr lang="en-US" sz="2600" dirty="0" err="1"/>
              <a:t>Cadding</a:t>
            </a:r>
            <a:r>
              <a:rPr lang="en-US" sz="2600" dirty="0"/>
              <a:t> Style sheet</a:t>
            </a:r>
          </a:p>
          <a:p>
            <a:pPr>
              <a:buFont typeface="Wingdings" panose="05000000000000000000" pitchFamily="2" charset="2"/>
              <a:buChar char="q"/>
            </a:pPr>
            <a:r>
              <a:rPr lang="en-US" sz="2600" dirty="0"/>
              <a:t> JavaScript</a:t>
            </a: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70725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C00000"/>
                </a:solidFill>
              </a:rPr>
              <a:t>Problems</a:t>
            </a:r>
          </a:p>
        </p:txBody>
      </p:sp>
      <p:sp>
        <p:nvSpPr>
          <p:cNvPr id="3" name="Content Placeholder 2"/>
          <p:cNvSpPr>
            <a:spLocks noGrp="1"/>
          </p:cNvSpPr>
          <p:nvPr>
            <p:ph idx="1"/>
          </p:nvPr>
        </p:nvSpPr>
        <p:spPr>
          <a:xfrm>
            <a:off x="1097280" y="1845734"/>
            <a:ext cx="10058400" cy="4351866"/>
          </a:xfrm>
        </p:spPr>
        <p:txBody>
          <a:bodyPr>
            <a:normAutofit/>
          </a:bodyPr>
          <a:lstStyle/>
          <a:p>
            <a:endParaRPr lang="en-US" dirty="0"/>
          </a:p>
          <a:p>
            <a:pPr>
              <a:buFont typeface="Wingdings" panose="05000000000000000000" pitchFamily="2" charset="2"/>
              <a:buChar char="Ø"/>
            </a:pPr>
            <a:r>
              <a:rPr lang="en-US" sz="2600" dirty="0"/>
              <a:t> </a:t>
            </a:r>
            <a:r>
              <a:rPr lang="en-US" sz="2800" dirty="0">
                <a:latin typeface="Times New Roman" pitchFamily="18" charset="0"/>
                <a:cs typeface="Times New Roman" pitchFamily="18" charset="0"/>
              </a:rPr>
              <a:t>The problem was not familiar with the Tech Stack.</a:t>
            </a:r>
          </a:p>
          <a:p>
            <a:pPr>
              <a:buFont typeface="Wingdings" panose="05000000000000000000" pitchFamily="2" charset="2"/>
              <a:buChar char="Ø"/>
            </a:pPr>
            <a:r>
              <a:rPr lang="en-US" sz="2800" dirty="0">
                <a:latin typeface="Times New Roman" pitchFamily="18" charset="0"/>
                <a:cs typeface="Times New Roman" pitchFamily="18" charset="0"/>
              </a:rPr>
              <a:t> One month to get the basic syntax.</a:t>
            </a:r>
          </a:p>
          <a:p>
            <a:pPr>
              <a:buFont typeface="Wingdings" panose="05000000000000000000" pitchFamily="2" charset="2"/>
              <a:buChar char="Ø"/>
            </a:pPr>
            <a:r>
              <a:rPr lang="en-US" sz="2800" dirty="0">
                <a:latin typeface="Times New Roman" pitchFamily="18" charset="0"/>
                <a:cs typeface="Times New Roman" pitchFamily="18" charset="0"/>
              </a:rPr>
              <a:t> In this project </a:t>
            </a:r>
            <a:r>
              <a:rPr lang="en-US" sz="2800" dirty="0" err="1">
                <a:latin typeface="Times New Roman" pitchFamily="18" charset="0"/>
                <a:cs typeface="Times New Roman" pitchFamily="18" charset="0"/>
              </a:rPr>
              <a:t>Javascript</a:t>
            </a:r>
            <a:r>
              <a:rPr lang="en-US" sz="2800" dirty="0">
                <a:latin typeface="Times New Roman" pitchFamily="18" charset="0"/>
                <a:cs typeface="Times New Roman" pitchFamily="18" charset="0"/>
              </a:rPr>
              <a:t> was the most </a:t>
            </a:r>
            <a:r>
              <a:rPr lang="en-US" sz="2800" dirty="0" err="1">
                <a:latin typeface="Times New Roman" pitchFamily="18" charset="0"/>
                <a:cs typeface="Times New Roman" pitchFamily="18" charset="0"/>
              </a:rPr>
              <a:t>compleacted</a:t>
            </a:r>
            <a:r>
              <a:rPr lang="en-US" sz="2800" dirty="0">
                <a:latin typeface="Times New Roman" pitchFamily="18" charset="0"/>
                <a:cs typeface="Times New Roman" pitchFamily="18" charset="0"/>
              </a:rPr>
              <a:t> part of this.</a:t>
            </a:r>
          </a:p>
          <a:p>
            <a:pPr>
              <a:buFont typeface="Wingdings" panose="05000000000000000000" pitchFamily="2" charset="2"/>
              <a:buChar char="Ø"/>
            </a:pPr>
            <a:r>
              <a:rPr lang="en-US" sz="2800" dirty="0">
                <a:latin typeface="Times New Roman" pitchFamily="18" charset="0"/>
                <a:cs typeface="Times New Roman" pitchFamily="18" charset="0"/>
              </a:rPr>
              <a:t> Connecting to the Html code With JavaScript</a:t>
            </a:r>
            <a:endParaRPr lang="en-US" dirty="0"/>
          </a:p>
          <a:p>
            <a:pPr marL="0" indent="0">
              <a:buNone/>
            </a:pPr>
            <a:r>
              <a:rPr lang="en-US" dirty="0"/>
              <a:t>   </a:t>
            </a:r>
          </a:p>
          <a:p>
            <a:pPr marL="0" indent="0">
              <a:buNone/>
            </a:pPr>
            <a:endParaRPr lang="en-US" dirty="0"/>
          </a:p>
          <a:p>
            <a:endParaRPr lang="en-US" dirty="0"/>
          </a:p>
        </p:txBody>
      </p:sp>
    </p:spTree>
    <p:extLst>
      <p:ext uri="{BB962C8B-B14F-4D97-AF65-F5344CB8AC3E}">
        <p14:creationId xmlns:p14="http://schemas.microsoft.com/office/powerpoint/2010/main" val="127423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C00000"/>
                </a:solidFill>
              </a:rPr>
              <a:t>Recommendations and Future work</a:t>
            </a:r>
          </a:p>
        </p:txBody>
      </p:sp>
      <p:sp>
        <p:nvSpPr>
          <p:cNvPr id="3" name="Content Placeholder 2"/>
          <p:cNvSpPr>
            <a:spLocks noGrp="1"/>
          </p:cNvSpPr>
          <p:nvPr>
            <p:ph idx="1"/>
          </p:nvPr>
        </p:nvSpPr>
        <p:spPr/>
        <p:txBody>
          <a:bodyPr/>
          <a:lstStyle/>
          <a:p>
            <a:endParaRPr lang="en-US" dirty="0"/>
          </a:p>
          <a:p>
            <a:pPr>
              <a:buFont typeface="Wingdings" panose="05000000000000000000" pitchFamily="2" charset="2"/>
              <a:buChar char="Ø"/>
            </a:pPr>
            <a:r>
              <a:rPr lang="en-US" dirty="0"/>
              <a:t> </a:t>
            </a:r>
            <a:r>
              <a:rPr lang="en-US" sz="2600" dirty="0">
                <a:latin typeface="Times New Roman" pitchFamily="18" charset="0"/>
                <a:cs typeface="Times New Roman" pitchFamily="18" charset="0"/>
              </a:rPr>
              <a:t>Before using any component make sure you have suitable  Knowledge of tech stack for your project. </a:t>
            </a:r>
          </a:p>
          <a:p>
            <a:pPr marL="0" indent="0">
              <a:buNone/>
            </a:pPr>
            <a:endParaRPr lang="en-US" sz="2600" dirty="0">
              <a:latin typeface="Times New Roman" pitchFamily="18" charset="0"/>
              <a:cs typeface="Times New Roman" pitchFamily="18" charset="0"/>
            </a:endParaRPr>
          </a:p>
          <a:p>
            <a:pPr>
              <a:buFont typeface="Wingdings" panose="05000000000000000000" pitchFamily="2" charset="2"/>
              <a:buChar char="Ø"/>
            </a:pPr>
            <a:r>
              <a:rPr lang="en-US" sz="2600" dirty="0">
                <a:latin typeface="Times New Roman" pitchFamily="18" charset="0"/>
                <a:cs typeface="Times New Roman" pitchFamily="18" charset="0"/>
              </a:rPr>
              <a:t> Firstly, Get familiar with the tech stack.</a:t>
            </a:r>
          </a:p>
          <a:p>
            <a:pPr>
              <a:buFont typeface="Wingdings" panose="05000000000000000000" pitchFamily="2" charset="2"/>
              <a:buChar char="Ø"/>
            </a:pPr>
            <a:r>
              <a:rPr lang="en-US" sz="2600" dirty="0">
                <a:latin typeface="Times New Roman" pitchFamily="18" charset="0"/>
                <a:cs typeface="Times New Roman" pitchFamily="18" charset="0"/>
              </a:rPr>
              <a:t>Choose a tech stack who can help you in your skills.</a:t>
            </a:r>
            <a:endParaRPr lang="en-US" sz="2600" dirty="0"/>
          </a:p>
          <a:p>
            <a:endParaRPr lang="en-US" dirty="0"/>
          </a:p>
        </p:txBody>
      </p:sp>
    </p:spTree>
    <p:extLst>
      <p:ext uri="{BB962C8B-B14F-4D97-AF65-F5344CB8AC3E}">
        <p14:creationId xmlns:p14="http://schemas.microsoft.com/office/powerpoint/2010/main" val="3504588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C00000"/>
                </a:solidFill>
              </a:rPr>
              <a:t>Demo</a:t>
            </a:r>
          </a:p>
        </p:txBody>
      </p:sp>
      <p:pic>
        <p:nvPicPr>
          <p:cNvPr id="5" name="Picture 4">
            <a:extLst>
              <a:ext uri="{FF2B5EF4-FFF2-40B4-BE49-F238E27FC236}">
                <a16:creationId xmlns:a16="http://schemas.microsoft.com/office/drawing/2014/main" id="{FF2D7EF6-DA55-F374-E568-EF46FBB51E96}"/>
              </a:ext>
            </a:extLst>
          </p:cNvPr>
          <p:cNvPicPr>
            <a:picLocks noChangeAspect="1"/>
          </p:cNvPicPr>
          <p:nvPr/>
        </p:nvPicPr>
        <p:blipFill rotWithShape="1">
          <a:blip r:embed="rId2">
            <a:extLst>
              <a:ext uri="{28A0092B-C50C-407E-A947-70E740481C1C}">
                <a14:useLocalDpi xmlns:a14="http://schemas.microsoft.com/office/drawing/2010/main" val="0"/>
              </a:ext>
            </a:extLst>
          </a:blip>
          <a:srcRect t="11337" b="9176"/>
          <a:stretch/>
        </p:blipFill>
        <p:spPr>
          <a:xfrm>
            <a:off x="1237592" y="1663263"/>
            <a:ext cx="10129345" cy="4642944"/>
          </a:xfrm>
          <a:prstGeom prst="rect">
            <a:avLst/>
          </a:prstGeom>
        </p:spPr>
      </p:pic>
    </p:spTree>
    <p:extLst>
      <p:ext uri="{BB962C8B-B14F-4D97-AF65-F5344CB8AC3E}">
        <p14:creationId xmlns:p14="http://schemas.microsoft.com/office/powerpoint/2010/main" val="154589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72297"/>
          </a:xfrm>
        </p:spPr>
        <p:txBody>
          <a:bodyPr>
            <a:normAutofit/>
          </a:bodyPr>
          <a:lstStyle/>
          <a:p>
            <a:r>
              <a:rPr lang="en-US" sz="5400" b="1" dirty="0">
                <a:solidFill>
                  <a:srgbClr val="C00000"/>
                </a:solidFill>
              </a:rPr>
              <a:t>Topics to be discussed!??? </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sz="2800" dirty="0"/>
              <a:t>introduction</a:t>
            </a:r>
            <a:r>
              <a:rPr lang="ar-SA" dirty="0"/>
              <a:t>  </a:t>
            </a:r>
            <a:endParaRPr lang="en-US" dirty="0"/>
          </a:p>
          <a:p>
            <a:pPr>
              <a:buFont typeface="Wingdings" panose="05000000000000000000" pitchFamily="2" charset="2"/>
              <a:buChar char="Ø"/>
            </a:pPr>
            <a:r>
              <a:rPr lang="en-US" sz="2800" dirty="0"/>
              <a:t>Tic Tac Toe(Description)</a:t>
            </a:r>
          </a:p>
          <a:p>
            <a:pPr>
              <a:buFont typeface="Wingdings" panose="05000000000000000000" pitchFamily="2" charset="2"/>
              <a:buChar char="Ø"/>
            </a:pPr>
            <a:r>
              <a:rPr lang="en-US" sz="2800" dirty="0"/>
              <a:t>Why this project?</a:t>
            </a:r>
          </a:p>
          <a:p>
            <a:pPr>
              <a:buFont typeface="Wingdings" panose="05000000000000000000" pitchFamily="2" charset="2"/>
              <a:buChar char="Ø"/>
            </a:pPr>
            <a:r>
              <a:rPr lang="en-US" sz="2800" dirty="0"/>
              <a:t> Project Features</a:t>
            </a:r>
          </a:p>
          <a:p>
            <a:pPr>
              <a:buFont typeface="Wingdings" panose="05000000000000000000" pitchFamily="2" charset="2"/>
              <a:buChar char="Ø"/>
            </a:pPr>
            <a:r>
              <a:rPr lang="en-US" sz="2800" dirty="0"/>
              <a:t> Problems</a:t>
            </a:r>
          </a:p>
          <a:p>
            <a:pPr>
              <a:buFont typeface="Wingdings" panose="05000000000000000000" pitchFamily="2" charset="2"/>
              <a:buChar char="Ø"/>
            </a:pPr>
            <a:r>
              <a:rPr lang="en-US" sz="2800" dirty="0"/>
              <a:t> Project implementation</a:t>
            </a:r>
          </a:p>
          <a:p>
            <a:pPr>
              <a:buFont typeface="Wingdings" panose="05000000000000000000" pitchFamily="2" charset="2"/>
              <a:buChar char="Ø"/>
            </a:pPr>
            <a:r>
              <a:rPr lang="en-US" sz="2800" dirty="0"/>
              <a:t> Recommendations and Future work</a:t>
            </a:r>
          </a:p>
          <a:p>
            <a:pPr>
              <a:buFont typeface="Wingdings" panose="05000000000000000000" pitchFamily="2" charset="2"/>
              <a:buChar char="Ø"/>
            </a:pPr>
            <a:r>
              <a:rPr lang="en-US" sz="2800" dirty="0"/>
              <a:t>Demo</a:t>
            </a:r>
          </a:p>
          <a:p>
            <a:endParaRPr lang="en-US" dirty="0"/>
          </a:p>
        </p:txBody>
      </p:sp>
    </p:spTree>
    <p:extLst>
      <p:ext uri="{BB962C8B-B14F-4D97-AF65-F5344CB8AC3E}">
        <p14:creationId xmlns:p14="http://schemas.microsoft.com/office/powerpoint/2010/main" val="88846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introduction</a:t>
            </a:r>
          </a:p>
        </p:txBody>
      </p:sp>
      <p:sp>
        <p:nvSpPr>
          <p:cNvPr id="3" name="عنصر نائب للمحتوى 2"/>
          <p:cNvSpPr>
            <a:spLocks noGrp="1"/>
          </p:cNvSpPr>
          <p:nvPr>
            <p:ph idx="1"/>
          </p:nvPr>
        </p:nvSpPr>
        <p:spPr>
          <a:xfrm>
            <a:off x="1109980" y="1947334"/>
            <a:ext cx="10058400" cy="4023360"/>
          </a:xfrm>
        </p:spPr>
        <p:txBody>
          <a:bodyPr/>
          <a:lstStyle/>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Games provide a real source of enjoyment in </a:t>
            </a:r>
            <a:r>
              <a:rPr lang="en-US" b="1" dirty="0">
                <a:solidFill>
                  <a:srgbClr val="C00000"/>
                </a:solidFill>
                <a:latin typeface="Times New Roman" pitchFamily="18" charset="0"/>
                <a:cs typeface="Times New Roman" pitchFamily="18" charset="0"/>
              </a:rPr>
              <a:t>daily life</a:t>
            </a:r>
            <a:r>
              <a:rPr lang="en-US" dirty="0">
                <a:latin typeface="Times New Roman" pitchFamily="18" charset="0"/>
                <a:cs typeface="Times New Roman" pitchFamily="18" charset="0"/>
              </a:rPr>
              <a:t>. </a:t>
            </a:r>
          </a:p>
          <a:p>
            <a:pPr>
              <a:buNone/>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Games also are helpful in improving the physical and mental health of human. Apart from daily life physical games, people also play computer games. These games are different than those of physical games in a sense that they do not involve much physical activity rather mental and emotional activities</a:t>
            </a:r>
            <a:r>
              <a:rPr lang="en-US" dirty="0">
                <a:latin typeface="Arial" pitchFamily="34" charset="0"/>
                <a:cs typeface="Arial" pitchFamily="34" charset="0"/>
              </a:rPr>
              <a:t>.</a:t>
            </a:r>
          </a:p>
          <a:p>
            <a:pPr>
              <a:buFont typeface="Wingdings" pitchFamily="2" charset="2"/>
              <a:buChar char="Ø"/>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introduction</a:t>
            </a:r>
          </a:p>
        </p:txBody>
      </p:sp>
      <p:sp>
        <p:nvSpPr>
          <p:cNvPr id="5" name="عنصر نائب للمحتوى 4"/>
          <p:cNvSpPr>
            <a:spLocks noGrp="1"/>
          </p:cNvSpPr>
          <p:nvPr>
            <p:ph idx="1"/>
          </p:nvPr>
        </p:nvSpPr>
        <p:spPr>
          <a:xfrm>
            <a:off x="1054100" y="1794934"/>
            <a:ext cx="10863580" cy="4364566"/>
          </a:xfrm>
        </p:spPr>
        <p:txBody>
          <a:bodyPr/>
          <a:lstStyle/>
          <a:p>
            <a:pPr>
              <a:buFont typeface="Wingdings" pitchFamily="2" charset="2"/>
              <a:buChar char="Ø"/>
            </a:pPr>
            <a:r>
              <a:rPr lang="en-US" sz="2400" dirty="0">
                <a:latin typeface="Times New Roman" pitchFamily="18" charset="0"/>
                <a:cs typeface="Times New Roman" pitchFamily="18" charset="0"/>
              </a:rPr>
              <a:t>Our project name </a:t>
            </a:r>
            <a:r>
              <a:rPr lang="en-US" sz="2400" b="1" dirty="0">
                <a:solidFill>
                  <a:srgbClr val="C00000"/>
                </a:solidFill>
                <a:latin typeface="Times New Roman" pitchFamily="18" charset="0"/>
                <a:cs typeface="Times New Roman" pitchFamily="18" charset="0"/>
              </a:rPr>
              <a:t>is Tic-Tac-Toe</a:t>
            </a:r>
            <a:r>
              <a:rPr lang="en-US" sz="2400" dirty="0">
                <a:latin typeface="Times New Roman" pitchFamily="18" charset="0"/>
                <a:cs typeface="Times New Roman" pitchFamily="18" charset="0"/>
              </a:rPr>
              <a:t>. This game is very popular and is fairly simple by itself. It is actually a two player game, </a:t>
            </a:r>
            <a:r>
              <a:rPr lang="en-US" sz="2400" b="1" dirty="0">
                <a:solidFill>
                  <a:srgbClr val="C00000"/>
                </a:solidFill>
                <a:latin typeface="Times New Roman" pitchFamily="18" charset="0"/>
                <a:cs typeface="Times New Roman" pitchFamily="18" charset="0"/>
              </a:rPr>
              <a:t>zero-sum game </a:t>
            </a:r>
            <a:r>
              <a:rPr lang="en-US" sz="2400" dirty="0">
                <a:latin typeface="Times New Roman" pitchFamily="18" charset="0"/>
                <a:cs typeface="Times New Roman" pitchFamily="18" charset="0"/>
              </a:rPr>
              <a:t>(gain equals the loss of other). </a:t>
            </a:r>
          </a:p>
          <a:p>
            <a:pPr>
              <a:buFont typeface="Wingdings" pitchFamily="2" charset="2"/>
              <a:buChar char="Ø"/>
            </a:pPr>
            <a:r>
              <a:rPr lang="en-US" sz="2400" dirty="0">
                <a:latin typeface="Times New Roman" pitchFamily="18" charset="0"/>
                <a:cs typeface="Times New Roman" pitchFamily="18" charset="0"/>
              </a:rPr>
              <a:t>In this game, there is a board with n x n squares. In our game, it is </a:t>
            </a:r>
            <a:r>
              <a:rPr lang="en-US" sz="2400" b="1" dirty="0">
                <a:solidFill>
                  <a:srgbClr val="C00000"/>
                </a:solidFill>
                <a:latin typeface="Times New Roman" pitchFamily="18" charset="0"/>
                <a:cs typeface="Times New Roman" pitchFamily="18" charset="0"/>
              </a:rPr>
              <a:t>3 x 3 squares</a:t>
            </a:r>
            <a:r>
              <a:rPr lang="en-US" sz="2400" dirty="0">
                <a:latin typeface="Times New Roman" pitchFamily="18" charset="0"/>
                <a:cs typeface="Times New Roman" pitchFamily="18" charset="0"/>
              </a:rPr>
              <a:t>. The goal of Tic-Tac-Toe is to be one of the players to get three same symbols in a row - </a:t>
            </a:r>
            <a:r>
              <a:rPr lang="en-US" sz="2400" b="1" dirty="0">
                <a:solidFill>
                  <a:srgbClr val="C00000"/>
                </a:solidFill>
                <a:latin typeface="Times New Roman" pitchFamily="18" charset="0"/>
                <a:cs typeface="Times New Roman" pitchFamily="18" charset="0"/>
              </a:rPr>
              <a:t>horizontally</a:t>
            </a:r>
            <a:r>
              <a:rPr lang="en-US" sz="2400" dirty="0">
                <a:latin typeface="Times New Roman" pitchFamily="18" charset="0"/>
                <a:cs typeface="Times New Roman" pitchFamily="18" charset="0"/>
              </a:rPr>
              <a:t>, </a:t>
            </a:r>
            <a:r>
              <a:rPr lang="en-US" sz="2400" b="1" dirty="0">
                <a:solidFill>
                  <a:srgbClr val="C00000"/>
                </a:solidFill>
                <a:latin typeface="Times New Roman" pitchFamily="18" charset="0"/>
                <a:cs typeface="Times New Roman" pitchFamily="18" charset="0"/>
              </a:rPr>
              <a:t>vertically</a:t>
            </a:r>
            <a:r>
              <a:rPr lang="en-US" sz="2400" dirty="0">
                <a:solidFill>
                  <a:srgbClr val="C00000"/>
                </a:solidFill>
                <a:latin typeface="Times New Roman" pitchFamily="18" charset="0"/>
                <a:cs typeface="Times New Roman" pitchFamily="18" charset="0"/>
              </a:rPr>
              <a:t> </a:t>
            </a:r>
            <a:r>
              <a:rPr lang="en-US" sz="2400" b="1" dirty="0">
                <a:solidFill>
                  <a:srgbClr val="C00000"/>
                </a:solidFill>
                <a:latin typeface="Times New Roman" pitchFamily="18" charset="0"/>
                <a:cs typeface="Times New Roman" pitchFamily="18" charset="0"/>
              </a:rPr>
              <a:t>or diagonally </a:t>
            </a:r>
            <a:r>
              <a:rPr lang="en-US" sz="2400" dirty="0">
                <a:latin typeface="Times New Roman" pitchFamily="18" charset="0"/>
                <a:cs typeface="Times New Roman" pitchFamily="18" charset="0"/>
              </a:rPr>
              <a:t>- on a 3 x 3 grid.</a:t>
            </a: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endParaRPr lang="en-US" dirty="0">
              <a:latin typeface="Times New Roman" pitchFamily="18" charset="0"/>
              <a:cs typeface="Times New Roman" pitchFamily="18" charset="0"/>
            </a:endParaRPr>
          </a:p>
          <a:p>
            <a:endParaRPr lang="en-US" dirty="0"/>
          </a:p>
        </p:txBody>
      </p:sp>
      <p:pic>
        <p:nvPicPr>
          <p:cNvPr id="8" name="صورة 7" descr="sssss.PNG"/>
          <p:cNvPicPr>
            <a:picLocks noChangeAspect="1"/>
          </p:cNvPicPr>
          <p:nvPr/>
        </p:nvPicPr>
        <p:blipFill>
          <a:blip r:embed="rId2" cstate="print"/>
          <a:stretch>
            <a:fillRect/>
          </a:stretch>
        </p:blipFill>
        <p:spPr>
          <a:xfrm>
            <a:off x="1155700" y="3884451"/>
            <a:ext cx="3124200" cy="2314898"/>
          </a:xfrm>
          <a:prstGeom prst="rect">
            <a:avLst/>
          </a:prstGeom>
        </p:spPr>
      </p:pic>
      <p:pic>
        <p:nvPicPr>
          <p:cNvPr id="9" name="صورة 8" descr="Capture.PNG"/>
          <p:cNvPicPr>
            <a:picLocks noChangeAspect="1"/>
          </p:cNvPicPr>
          <p:nvPr/>
        </p:nvPicPr>
        <p:blipFill>
          <a:blip r:embed="rId3" cstate="print"/>
          <a:stretch>
            <a:fillRect/>
          </a:stretch>
        </p:blipFill>
        <p:spPr>
          <a:xfrm>
            <a:off x="4941671" y="3835401"/>
            <a:ext cx="3096057" cy="2336800"/>
          </a:xfrm>
          <a:prstGeom prst="rect">
            <a:avLst/>
          </a:prstGeom>
        </p:spPr>
      </p:pic>
      <p:pic>
        <p:nvPicPr>
          <p:cNvPr id="10" name="صورة 9" descr="Capture.PNG"/>
          <p:cNvPicPr>
            <a:picLocks noChangeAspect="1"/>
          </p:cNvPicPr>
          <p:nvPr/>
        </p:nvPicPr>
        <p:blipFill>
          <a:blip r:embed="rId4" cstate="print"/>
          <a:stretch>
            <a:fillRect/>
          </a:stretch>
        </p:blipFill>
        <p:spPr>
          <a:xfrm>
            <a:off x="8505613" y="3771901"/>
            <a:ext cx="3029373" cy="2387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C00000"/>
                </a:solidFill>
              </a:rPr>
              <a:t>Tic Tac Toe(Description)</a:t>
            </a:r>
          </a:p>
        </p:txBody>
      </p:sp>
      <p:sp>
        <p:nvSpPr>
          <p:cNvPr id="3" name="Content Placeholder 2"/>
          <p:cNvSpPr>
            <a:spLocks noGrp="1"/>
          </p:cNvSpPr>
          <p:nvPr>
            <p:ph idx="1"/>
          </p:nvPr>
        </p:nvSpPr>
        <p:spPr>
          <a:xfrm>
            <a:off x="1135380" y="1845734"/>
            <a:ext cx="10058400" cy="4023360"/>
          </a:xfrm>
        </p:spPr>
        <p:txBody>
          <a:bodyPr/>
          <a:lstStyle/>
          <a:p>
            <a:pPr marL="0" indent="0">
              <a:buFont typeface="Wingdings" pitchFamily="2" charset="2"/>
              <a:buChar char="Ø"/>
            </a:pPr>
            <a:endParaRPr lang="en-US" dirty="0"/>
          </a:p>
          <a:p>
            <a:pPr marL="0" indent="0">
              <a:buFont typeface="Wingdings" pitchFamily="2" charset="2"/>
              <a:buChar char="Ø"/>
            </a:pPr>
            <a:r>
              <a:rPr lang="en-US" sz="2600" dirty="0">
                <a:latin typeface="Times New Roman" pitchFamily="18" charset="0"/>
                <a:cs typeface="Times New Roman" pitchFamily="18" charset="0"/>
              </a:rPr>
              <a:t>Our project is a Tic Tac Toe game that play by </a:t>
            </a:r>
            <a:r>
              <a:rPr lang="en-US" sz="2600" dirty="0">
                <a:solidFill>
                  <a:srgbClr val="C00000"/>
                </a:solidFill>
                <a:latin typeface="Times New Roman" pitchFamily="18" charset="0"/>
                <a:cs typeface="Times New Roman" pitchFamily="18" charset="0"/>
              </a:rPr>
              <a:t>two human player </a:t>
            </a:r>
            <a:r>
              <a:rPr lang="en-US" sz="2600" dirty="0">
                <a:latin typeface="Times New Roman" pitchFamily="18" charset="0"/>
                <a:cs typeface="Times New Roman" pitchFamily="18" charset="0"/>
              </a:rPr>
              <a:t>depend on the picture that a human take it his chance and analysis the image using it’s own brain then send turn to Another human  move it to one of the nine positions depend on which player was play, when the game finished and if the you win than bear will start dancing.</a:t>
            </a:r>
          </a:p>
          <a:p>
            <a:pPr marL="0" indent="0">
              <a:buFont typeface="Wingdings" pitchFamily="2" charset="2"/>
              <a:buChar char="Ø"/>
            </a:pPr>
            <a:endParaRPr lang="en-US" dirty="0"/>
          </a:p>
          <a:p>
            <a:pPr>
              <a:buFont typeface="Wingdings" pitchFamily="2" charset="2"/>
              <a:buChar char="Ø"/>
            </a:pPr>
            <a:endParaRPr lang="en-US" dirty="0"/>
          </a:p>
        </p:txBody>
      </p:sp>
    </p:spTree>
    <p:extLst>
      <p:ext uri="{BB962C8B-B14F-4D97-AF65-F5344CB8AC3E}">
        <p14:creationId xmlns:p14="http://schemas.microsoft.com/office/powerpoint/2010/main" val="189066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C00000"/>
                </a:solidFill>
              </a:rPr>
              <a:t>Why this project?</a:t>
            </a:r>
          </a:p>
        </p:txBody>
      </p:sp>
      <p:sp>
        <p:nvSpPr>
          <p:cNvPr id="3" name="Content Placeholder 2"/>
          <p:cNvSpPr>
            <a:spLocks noGrp="1"/>
          </p:cNvSpPr>
          <p:nvPr>
            <p:ph idx="1"/>
          </p:nvPr>
        </p:nvSpPr>
        <p:spPr>
          <a:xfrm>
            <a:off x="1122680" y="1845734"/>
            <a:ext cx="10058400" cy="4023360"/>
          </a:xfrm>
        </p:spPr>
        <p:txBody>
          <a:bodyPr>
            <a:normAutofit/>
          </a:bodyPr>
          <a:lstStyle/>
          <a:p>
            <a:pPr marL="0" indent="0">
              <a:buNone/>
            </a:pPr>
            <a:endParaRPr lang="ar-SA" sz="2600" dirty="0">
              <a:latin typeface="Times New Roman" pitchFamily="18" charset="0"/>
              <a:cs typeface="Times New Roman" pitchFamily="18" charset="0"/>
            </a:endParaRPr>
          </a:p>
          <a:p>
            <a:pPr>
              <a:buFont typeface="Wingdings" panose="05000000000000000000" pitchFamily="2" charset="2"/>
              <a:buChar char="q"/>
            </a:pPr>
            <a:r>
              <a:rPr lang="en-US" sz="2600" dirty="0"/>
              <a:t>  </a:t>
            </a:r>
            <a:r>
              <a:rPr lang="en-US" sz="2600" dirty="0">
                <a:latin typeface="Times New Roman" pitchFamily="18" charset="0"/>
                <a:cs typeface="Times New Roman" pitchFamily="18" charset="0"/>
              </a:rPr>
              <a:t>So we try to employee human intelligence to play Tic Tac Toe in more interesting way.</a:t>
            </a:r>
          </a:p>
          <a:p>
            <a:pPr marL="0" indent="0">
              <a:buNone/>
            </a:pPr>
            <a:endParaRPr lang="en-US" sz="2600" dirty="0">
              <a:latin typeface="Times New Roman" pitchFamily="18" charset="0"/>
              <a:cs typeface="Times New Roman" pitchFamily="18" charset="0"/>
            </a:endParaRPr>
          </a:p>
          <a:p>
            <a:pPr>
              <a:buFont typeface="Wingdings" panose="05000000000000000000" pitchFamily="2" charset="2"/>
              <a:buChar char="q"/>
            </a:pPr>
            <a:r>
              <a:rPr lang="en-US" sz="2600" dirty="0">
                <a:latin typeface="Times New Roman" pitchFamily="18" charset="0"/>
                <a:cs typeface="Times New Roman" pitchFamily="18" charset="0"/>
              </a:rPr>
              <a:t>As Artificial intelligence technology occupies the world, it becomes an essential part of all the fields around us; it aims to become more interactive and interesting.</a:t>
            </a:r>
          </a:p>
          <a:p>
            <a:endParaRPr lang="en-US" sz="2600" dirty="0"/>
          </a:p>
          <a:p>
            <a:endParaRPr lang="en-US" dirty="0"/>
          </a:p>
        </p:txBody>
      </p:sp>
    </p:spTree>
    <p:extLst>
      <p:ext uri="{BB962C8B-B14F-4D97-AF65-F5344CB8AC3E}">
        <p14:creationId xmlns:p14="http://schemas.microsoft.com/office/powerpoint/2010/main" val="106861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C00000"/>
                </a:solidFill>
              </a:rPr>
              <a:t>Project Features</a:t>
            </a:r>
          </a:p>
        </p:txBody>
      </p:sp>
      <p:sp>
        <p:nvSpPr>
          <p:cNvPr id="3" name="Content Placeholder 2"/>
          <p:cNvSpPr>
            <a:spLocks noGrp="1"/>
          </p:cNvSpPr>
          <p:nvPr>
            <p:ph idx="1"/>
          </p:nvPr>
        </p:nvSpPr>
        <p:spPr>
          <a:xfrm>
            <a:off x="1097280" y="1845733"/>
            <a:ext cx="10058400" cy="4279295"/>
          </a:xfrm>
        </p:spPr>
        <p:txBody>
          <a:bodyPr>
            <a:normAutofit/>
          </a:bodyPr>
          <a:lstStyle/>
          <a:p>
            <a:pPr>
              <a:buFont typeface="Wingdings" pitchFamily="2" charset="2"/>
              <a:buChar char="Ø"/>
            </a:pPr>
            <a:r>
              <a:rPr lang="en-US" sz="2600" dirty="0">
                <a:latin typeface="Times New Roman" pitchFamily="18" charset="0"/>
                <a:cs typeface="Times New Roman" pitchFamily="18" charset="0"/>
              </a:rPr>
              <a:t> The game can start by any one of the two player.</a:t>
            </a:r>
            <a:endParaRPr lang="en-US" sz="2600" dirty="0"/>
          </a:p>
          <a:p>
            <a:pPr lvl="0">
              <a:buFont typeface="Wingdings" panose="05000000000000000000" pitchFamily="2" charset="2"/>
              <a:buChar char="Ø"/>
            </a:pPr>
            <a:r>
              <a:rPr lang="en-US" sz="2600" dirty="0">
                <a:latin typeface="Times New Roman" pitchFamily="18" charset="0"/>
                <a:cs typeface="Times New Roman" pitchFamily="18" charset="0"/>
              </a:rPr>
              <a:t>The main features of our project that we can play any level of tic tac toe with the human brain (Simple, Medium, Hard).its on you.</a:t>
            </a:r>
          </a:p>
          <a:p>
            <a:pPr>
              <a:buFont typeface="Wingdings" panose="05000000000000000000" pitchFamily="2" charset="2"/>
              <a:buChar char="Ø"/>
            </a:pPr>
            <a:r>
              <a:rPr lang="en-US" sz="2600" dirty="0">
                <a:latin typeface="Times New Roman" pitchFamily="18" charset="0"/>
                <a:cs typeface="Times New Roman" pitchFamily="18" charset="0"/>
              </a:rPr>
              <a:t>The result after the game finish will see on the website.</a:t>
            </a:r>
          </a:p>
          <a:p>
            <a:pPr lvl="0">
              <a:buFont typeface="Wingdings" panose="05000000000000000000" pitchFamily="2" charset="2"/>
              <a:buChar char="Ø"/>
            </a:pPr>
            <a:r>
              <a:rPr lang="en-US" sz="2600" dirty="0">
                <a:latin typeface="Times New Roman" pitchFamily="18" charset="0"/>
                <a:cs typeface="Times New Roman" pitchFamily="18" charset="0"/>
              </a:rPr>
              <a:t> After the game finished we put Bear dance in the website page or off depending on the result of the game.</a:t>
            </a:r>
          </a:p>
          <a:p>
            <a:pPr lvl="0">
              <a:buNone/>
            </a:pPr>
            <a:endParaRPr lang="en-US" sz="26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164900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C00000"/>
                </a:solidFill>
              </a:rPr>
              <a:t>Project implementation</a:t>
            </a:r>
          </a:p>
        </p:txBody>
      </p:sp>
      <p:sp>
        <p:nvSpPr>
          <p:cNvPr id="3" name="Content Placeholder 2"/>
          <p:cNvSpPr>
            <a:spLocks noGrp="1"/>
          </p:cNvSpPr>
          <p:nvPr>
            <p:ph idx="1"/>
          </p:nvPr>
        </p:nvSpPr>
        <p:spPr/>
        <p:txBody>
          <a:bodyPr/>
          <a:lstStyle/>
          <a:p>
            <a:pPr marL="0" indent="0">
              <a:buNone/>
            </a:pPr>
            <a:endParaRPr lang="en-US" sz="2600" dirty="0"/>
          </a:p>
          <a:p>
            <a:r>
              <a:rPr lang="en-US" sz="2600" dirty="0">
                <a:latin typeface="Times New Roman" pitchFamily="18" charset="0"/>
                <a:cs typeface="Times New Roman" pitchFamily="18" charset="0"/>
              </a:rPr>
              <a:t>We divided the project into two parts.</a:t>
            </a:r>
          </a:p>
          <a:p>
            <a:pPr>
              <a:buFont typeface="Wingdings" pitchFamily="2" charset="2"/>
              <a:buChar char="ü"/>
            </a:pPr>
            <a:r>
              <a:rPr lang="en-US" sz="2600" dirty="0">
                <a:latin typeface="Times New Roman" pitchFamily="18" charset="0"/>
                <a:cs typeface="Times New Roman" pitchFamily="18" charset="0"/>
              </a:rPr>
              <a:t> Software part.</a:t>
            </a:r>
          </a:p>
          <a:p>
            <a:pPr>
              <a:buFont typeface="Wingdings" pitchFamily="2" charset="2"/>
              <a:buChar char="ü"/>
            </a:pPr>
            <a:r>
              <a:rPr lang="en-US" sz="2600" dirty="0">
                <a:latin typeface="Times New Roman" pitchFamily="18" charset="0"/>
                <a:cs typeface="Times New Roman" pitchFamily="18" charset="0"/>
              </a:rPr>
              <a:t>Hardware implementation</a:t>
            </a:r>
            <a:r>
              <a:rPr lang="en-US" sz="2600" dirty="0"/>
              <a:t>.</a:t>
            </a:r>
          </a:p>
          <a:p>
            <a:r>
              <a:rPr lang="en-US" dirty="0"/>
              <a:t> </a:t>
            </a:r>
          </a:p>
        </p:txBody>
      </p:sp>
    </p:spTree>
    <p:extLst>
      <p:ext uri="{BB962C8B-B14F-4D97-AF65-F5344CB8AC3E}">
        <p14:creationId xmlns:p14="http://schemas.microsoft.com/office/powerpoint/2010/main" val="4152589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C00000"/>
                </a:solidFill>
              </a:rPr>
              <a:t>Software part</a:t>
            </a:r>
          </a:p>
        </p:txBody>
      </p:sp>
      <p:sp>
        <p:nvSpPr>
          <p:cNvPr id="3" name="Content Placeholder 2"/>
          <p:cNvSpPr>
            <a:spLocks noGrp="1"/>
          </p:cNvSpPr>
          <p:nvPr>
            <p:ph idx="1"/>
          </p:nvPr>
        </p:nvSpPr>
        <p:spPr/>
        <p:txBody>
          <a:bodyPr/>
          <a:lstStyle/>
          <a:p>
            <a:pPr>
              <a:buFont typeface="Wingdings" pitchFamily="2" charset="2"/>
              <a:buChar char="Ø"/>
            </a:pPr>
            <a:endParaRPr lang="en-US" dirty="0"/>
          </a:p>
          <a:p>
            <a:pPr marL="0" indent="0">
              <a:buFont typeface="Wingdings" pitchFamily="2" charset="2"/>
              <a:buChar char="Ø"/>
            </a:pPr>
            <a:r>
              <a:rPr lang="en-US" sz="2600" dirty="0">
                <a:latin typeface="Times New Roman" pitchFamily="18" charset="0"/>
                <a:cs typeface="Times New Roman" pitchFamily="18" charset="0"/>
              </a:rPr>
              <a:t>We build application by using VS code program to deal with the hardware part. This application consist of </a:t>
            </a:r>
            <a:r>
              <a:rPr lang="en-US" sz="2600" dirty="0">
                <a:solidFill>
                  <a:srgbClr val="C00000"/>
                </a:solidFill>
                <a:latin typeface="Times New Roman" pitchFamily="18" charset="0"/>
                <a:cs typeface="Times New Roman" pitchFamily="18" charset="0"/>
              </a:rPr>
              <a:t>three parts (html ,</a:t>
            </a:r>
            <a:r>
              <a:rPr lang="en-US" sz="2600" dirty="0" err="1">
                <a:solidFill>
                  <a:srgbClr val="C00000"/>
                </a:solidFill>
                <a:latin typeface="Times New Roman" pitchFamily="18" charset="0"/>
                <a:cs typeface="Times New Roman" pitchFamily="18" charset="0"/>
              </a:rPr>
              <a:t>css</a:t>
            </a:r>
            <a:r>
              <a:rPr lang="en-US" sz="2600" dirty="0">
                <a:solidFill>
                  <a:srgbClr val="C00000"/>
                </a:solidFill>
                <a:latin typeface="Times New Roman" pitchFamily="18" charset="0"/>
                <a:cs typeface="Times New Roman" pitchFamily="18" charset="0"/>
              </a:rPr>
              <a:t> ,</a:t>
            </a:r>
            <a:r>
              <a:rPr lang="en-US" sz="2600" dirty="0" err="1">
                <a:solidFill>
                  <a:srgbClr val="C00000"/>
                </a:solidFill>
                <a:latin typeface="Times New Roman" pitchFamily="18" charset="0"/>
                <a:cs typeface="Times New Roman" pitchFamily="18" charset="0"/>
              </a:rPr>
              <a:t>js</a:t>
            </a:r>
            <a:r>
              <a:rPr lang="en-US" sz="2600" dirty="0">
                <a:solidFill>
                  <a:srgbClr val="C00000"/>
                </a:solidFill>
                <a:latin typeface="Times New Roman" pitchFamily="18" charset="0"/>
                <a:cs typeface="Times New Roman" pitchFamily="18" charset="0"/>
              </a:rPr>
              <a:t>) </a:t>
            </a:r>
            <a:r>
              <a:rPr lang="en-US" sz="2600" dirty="0">
                <a:latin typeface="Times New Roman" pitchFamily="18" charset="0"/>
                <a:cs typeface="Times New Roman" pitchFamily="18" charset="0"/>
              </a:rPr>
              <a:t>these are communicate with each other to play a Tic Tac Toe game between human and human player using the image processing to analyze the picture and take a effective move to win the game.</a:t>
            </a:r>
            <a:endParaRPr lang="en-US" dirty="0"/>
          </a:p>
        </p:txBody>
      </p:sp>
    </p:spTree>
    <p:extLst>
      <p:ext uri="{BB962C8B-B14F-4D97-AF65-F5344CB8AC3E}">
        <p14:creationId xmlns:p14="http://schemas.microsoft.com/office/powerpoint/2010/main" val="861835821"/>
      </p:ext>
    </p:extLst>
  </p:cSld>
  <p:clrMapOvr>
    <a:masterClrMapping/>
  </p:clrMapOvr>
</p:sld>
</file>

<file path=ppt/theme/theme1.xml><?xml version="1.0" encoding="utf-8"?>
<a:theme xmlns:a="http://schemas.openxmlformats.org/drawingml/2006/main" name="Retrospect">
  <a:themeElements>
    <a:clrScheme name="مخصص 5">
      <a:dk1>
        <a:sysClr val="windowText" lastClr="000000"/>
      </a:dk1>
      <a:lt1>
        <a:sysClr val="window" lastClr="FFFFFF"/>
      </a:lt1>
      <a:dk2>
        <a:srgbClr val="000000"/>
      </a:dk2>
      <a:lt2>
        <a:srgbClr val="F8F8F8"/>
      </a:lt2>
      <a:accent1>
        <a:srgbClr val="7F7F7F"/>
      </a:accent1>
      <a:accent2>
        <a:srgbClr val="969696"/>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787</TotalTime>
  <Words>872</Words>
  <Application>Microsoft Office PowerPoint</Application>
  <PresentationFormat>Widescreen</PresentationFormat>
  <Paragraphs>81</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Retrospect</vt:lpstr>
      <vt:lpstr>Tic Tac Toe Game </vt:lpstr>
      <vt:lpstr>Topics to be discussed!??? </vt:lpstr>
      <vt:lpstr>introduction</vt:lpstr>
      <vt:lpstr>introduction</vt:lpstr>
      <vt:lpstr>Tic Tac Toe(Description)</vt:lpstr>
      <vt:lpstr>Why this project?</vt:lpstr>
      <vt:lpstr>Project Features</vt:lpstr>
      <vt:lpstr>Project implementation</vt:lpstr>
      <vt:lpstr>Software part</vt:lpstr>
      <vt:lpstr>Software part</vt:lpstr>
      <vt:lpstr>Software part</vt:lpstr>
      <vt:lpstr>Software part</vt:lpstr>
      <vt:lpstr>Hardware part</vt:lpstr>
      <vt:lpstr>Analysis System Design</vt:lpstr>
      <vt:lpstr>Components</vt:lpstr>
      <vt:lpstr>Problems</vt:lpstr>
      <vt:lpstr>Recommendations and Future work</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Rehan Alashqar</dc:creator>
  <cp:lastModifiedBy>Shivam Batham</cp:lastModifiedBy>
  <cp:revision>88</cp:revision>
  <dcterms:created xsi:type="dcterms:W3CDTF">2016-04-22T15:14:57Z</dcterms:created>
  <dcterms:modified xsi:type="dcterms:W3CDTF">2022-12-02T06:48:06Z</dcterms:modified>
</cp:coreProperties>
</file>