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42" r:id="rId5"/>
    <p:sldId id="359" r:id="rId6"/>
    <p:sldId id="373" r:id="rId7"/>
    <p:sldId id="374" r:id="rId8"/>
    <p:sldId id="375" r:id="rId9"/>
    <p:sldId id="365" r:id="rId10"/>
    <p:sldId id="376" r:id="rId11"/>
    <p:sldId id="396" r:id="rId12"/>
    <p:sldId id="382" r:id="rId13"/>
    <p:sldId id="377" r:id="rId14"/>
    <p:sldId id="397" r:id="rId15"/>
    <p:sldId id="398" r:id="rId16"/>
    <p:sldId id="399" r:id="rId17"/>
    <p:sldId id="383" r:id="rId18"/>
    <p:sldId id="378" r:id="rId19"/>
    <p:sldId id="380" r:id="rId20"/>
    <p:sldId id="389" r:id="rId21"/>
    <p:sldId id="402" r:id="rId22"/>
    <p:sldId id="388" r:id="rId23"/>
    <p:sldId id="401" r:id="rId24"/>
    <p:sldId id="384" r:id="rId25"/>
    <p:sldId id="381" r:id="rId26"/>
    <p:sldId id="385" r:id="rId27"/>
    <p:sldId id="386" r:id="rId28"/>
    <p:sldId id="387" r:id="rId29"/>
    <p:sldId id="3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autoAdjust="0"/>
    <p:restoredTop sz="95388" autoAdjust="0"/>
  </p:normalViewPr>
  <p:slideViewPr>
    <p:cSldViewPr snapToGrid="0" snapToObjects="1" showGuides="1">
      <p:cViewPr varScale="1">
        <p:scale>
          <a:sx n="78" d="100"/>
          <a:sy n="78" d="100"/>
        </p:scale>
        <p:origin x="66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2/27/2025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2/27/2025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39050-F2C5-5439-CFA4-8C4512E6E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1E407-FF09-7597-0B6A-518BAC95E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CA2C4-9555-78CE-F11A-9FB924A520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2213B9-EAD4-88A5-813A-AA4494AE0366}"/>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8702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555CC-B294-B7EB-0EA5-1CECBF2F7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9825A-CF87-91CC-64D1-0C9696AAA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09B684-AE7C-D406-03ED-8FA44D5F4D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67AEC3-F2BA-C745-8643-70DE1053518E}"/>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32234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E722D-C506-7731-5FC2-6445980AD6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A3768-227B-1D06-E1DC-404F396B2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95026-C763-835B-193A-3CE9CA13E1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64159A-BADD-C3C1-D04D-60C08EA91FCE}"/>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543634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11486-D9C7-8021-A557-C1D96D8C4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EBD6CE-F7BF-C880-CE01-3138BA600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5D0F7-AA5E-F3BC-671C-5CBF415B96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A1BE2E-4CFA-3EAD-2609-7B287AFDA1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66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D5777-37D2-69E4-8562-5F0CC4149A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AB91DF-5D3F-30F8-57CB-B78688E98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881E64-A74E-5A08-6812-EF483AC114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F163A5-7DE0-BF99-8BC0-C0AC5D9ECED4}"/>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605779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B1E5C-245F-3A4E-271B-7B475B91C5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9BF0E-3898-E1FC-7ED7-D9FCB5A60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AF7EF-05C7-B085-7C53-670803B37B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32A762-0AFC-7F1D-5D7B-F27F7F63C4B1}"/>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01126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40F5F-3865-1737-67A3-DF5C4C688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666BE5-35F3-007F-35C9-14E36FE55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9775F-800C-B348-D5A6-C4F5FAA09E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3AD4E8-5CA3-6F46-FDA2-D3ACC2095A6D}"/>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98571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62DBF-5314-5966-B5CA-70F8F65F0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98E76-29DA-3113-5344-B4FE10483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C7D6-9ECA-3DAE-C30D-4C4EED3403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246626-75A8-1CCC-52B8-337D6DB95AE3}"/>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884028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4F0E-FEB4-786B-307B-CBDB0884C6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0C292-1A1A-EB93-1B1B-3B0A3703DE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99B89-2EC5-7277-00EA-9024FAC87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A1C740-6F81-9A5D-555C-58F8F234A34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07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A1FB1-353F-89A7-A181-FDB27163E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53CBA-CD65-CDC0-D1EA-EC06F6DEA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C89CCC-344D-1D94-54D7-7F1710FE4B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0705DF-76FA-5DB3-693E-D7354211E4A7}"/>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80644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B35C-0BA4-384A-8AAE-5D29E30C3A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8210E-9369-E453-14A3-BFC4CCF5CA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89B9B-2F19-B471-7E72-171691AFB3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41D2EA-780F-A7D1-B933-56EF37592C6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64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368710" y="788055"/>
            <a:ext cx="11454579" cy="2882573"/>
          </a:xfrm>
        </p:spPr>
        <p:txBody>
          <a:bodyPr anchor="b"/>
          <a:lstStyle/>
          <a:p>
            <a:r>
              <a:rPr lang="en-US" dirty="0"/>
              <a:t>Loan approval Analysis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Project PRESENTATION</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Key steps to perform </a:t>
            </a:r>
            <a:br>
              <a:rPr lang="en-US" dirty="0"/>
            </a:br>
            <a:r>
              <a:rPr lang="en-US" dirty="0"/>
              <a:t>(Task 1 - </a:t>
            </a:r>
            <a:r>
              <a:rPr lang="en-IN" dirty="0"/>
              <a:t>Data Exploration</a:t>
            </a:r>
            <a:r>
              <a:rPr lang="en-US" dirty="0"/>
              <a:t>)</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10500990" cy="3723753"/>
          </a:xfrm>
        </p:spPr>
        <p:txBody>
          <a:bodyPr/>
          <a:lstStyle/>
          <a:p>
            <a:r>
              <a:rPr lang="en-US" dirty="0"/>
              <a:t>Load the dataset into a Python environment (e.g., </a:t>
            </a:r>
            <a:r>
              <a:rPr lang="en-US" dirty="0" err="1"/>
              <a:t>Jupyter</a:t>
            </a:r>
            <a:r>
              <a:rPr lang="en-US" dirty="0"/>
              <a:t> Notebook). </a:t>
            </a:r>
          </a:p>
          <a:p>
            <a:r>
              <a:rPr lang="en-US" dirty="0"/>
              <a:t>Display the first few rows of the dataset to understand its structure. </a:t>
            </a:r>
          </a:p>
          <a:p>
            <a:r>
              <a:rPr lang="en-US" dirty="0"/>
              <a:t>Check for missing values and handle them if necessary. </a:t>
            </a:r>
          </a:p>
          <a:p>
            <a:r>
              <a:rPr lang="en-US" dirty="0"/>
              <a:t>Summarize basic statistics (mean, median, standard deviation, etc.) for the numeric columns. </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35A70-DEB6-B187-FC2F-4A13A54EE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19C38A-D333-B935-D189-A239CD60B842}"/>
              </a:ext>
            </a:extLst>
          </p:cNvPr>
          <p:cNvSpPr>
            <a:spLocks noGrp="1"/>
          </p:cNvSpPr>
          <p:nvPr>
            <p:ph type="title"/>
          </p:nvPr>
        </p:nvSpPr>
        <p:spPr>
          <a:xfrm>
            <a:off x="741680" y="430482"/>
            <a:ext cx="10500989" cy="1327464"/>
          </a:xfrm>
        </p:spPr>
        <p:txBody>
          <a:bodyPr/>
          <a:lstStyle/>
          <a:p>
            <a:r>
              <a:rPr lang="en-US" dirty="0"/>
              <a:t>Key steps to perform </a:t>
            </a:r>
            <a:br>
              <a:rPr lang="en-US" dirty="0"/>
            </a:br>
            <a:r>
              <a:rPr lang="en-US" dirty="0"/>
              <a:t>(Task 2 - </a:t>
            </a:r>
            <a:r>
              <a:rPr lang="en-IN" dirty="0"/>
              <a:t>Data Visualization </a:t>
            </a:r>
            <a:r>
              <a:rPr lang="en-US" dirty="0"/>
              <a:t>)</a:t>
            </a:r>
          </a:p>
        </p:txBody>
      </p:sp>
      <p:sp>
        <p:nvSpPr>
          <p:cNvPr id="3" name="Content Placeholder 2">
            <a:extLst>
              <a:ext uri="{FF2B5EF4-FFF2-40B4-BE49-F238E27FC236}">
                <a16:creationId xmlns:a16="http://schemas.microsoft.com/office/drawing/2014/main" id="{2D8128F3-2BA6-8B41-417C-0C2096CDB563}"/>
              </a:ext>
            </a:extLst>
          </p:cNvPr>
          <p:cNvSpPr>
            <a:spLocks noGrp="1"/>
          </p:cNvSpPr>
          <p:nvPr>
            <p:ph sz="quarter" idx="35"/>
          </p:nvPr>
        </p:nvSpPr>
        <p:spPr>
          <a:xfrm>
            <a:off x="807038" y="2465539"/>
            <a:ext cx="10500990" cy="3723753"/>
          </a:xfrm>
        </p:spPr>
        <p:txBody>
          <a:bodyPr/>
          <a:lstStyle/>
          <a:p>
            <a:pPr marL="0" indent="0">
              <a:buNone/>
            </a:pPr>
            <a:r>
              <a:rPr lang="en-US" sz="2400" b="1" dirty="0"/>
              <a:t>2.1 Univariate Analysis  </a:t>
            </a:r>
            <a:r>
              <a:rPr lang="en-US" dirty="0"/>
              <a:t>- Explore the distribution of numeric columns using the following visualizations: </a:t>
            </a:r>
          </a:p>
          <a:p>
            <a:r>
              <a:rPr lang="en-US" dirty="0"/>
              <a:t>Histograms: Plot the frequency distribution of key numeric variables. </a:t>
            </a:r>
          </a:p>
          <a:p>
            <a:r>
              <a:rPr lang="en-US" dirty="0"/>
              <a:t>Box Plots: Identify potential outliers and visualize the spread of data. </a:t>
            </a:r>
          </a:p>
          <a:p>
            <a:r>
              <a:rPr lang="en-US" dirty="0"/>
              <a:t>Analyze categorical variables by creating the following plots: </a:t>
            </a:r>
          </a:p>
          <a:p>
            <a:pPr lvl="1"/>
            <a:r>
              <a:rPr lang="en-US" dirty="0"/>
              <a:t>Bar Charts: Visualize the frequency distribution of categorical variables. Pie Charts: Represent the composition of categorical variables</a:t>
            </a:r>
          </a:p>
        </p:txBody>
      </p:sp>
      <p:sp>
        <p:nvSpPr>
          <p:cNvPr id="5" name="Slide Number Placeholder 4">
            <a:extLst>
              <a:ext uri="{FF2B5EF4-FFF2-40B4-BE49-F238E27FC236}">
                <a16:creationId xmlns:a16="http://schemas.microsoft.com/office/drawing/2014/main" id="{518F975E-4BDD-22EC-8161-A32B7A93968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189166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EA7CB-40E1-2E3E-C1F0-1AC0517B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9502C-73D7-2C8C-71CB-800AAE7D4D49}"/>
              </a:ext>
            </a:extLst>
          </p:cNvPr>
          <p:cNvSpPr>
            <a:spLocks noGrp="1"/>
          </p:cNvSpPr>
          <p:nvPr>
            <p:ph type="title"/>
          </p:nvPr>
        </p:nvSpPr>
        <p:spPr>
          <a:xfrm>
            <a:off x="741680" y="430482"/>
            <a:ext cx="10500989" cy="1327464"/>
          </a:xfrm>
        </p:spPr>
        <p:txBody>
          <a:bodyPr/>
          <a:lstStyle/>
          <a:p>
            <a:r>
              <a:rPr lang="en-US" dirty="0"/>
              <a:t>Key steps to perform </a:t>
            </a:r>
            <a:br>
              <a:rPr lang="en-US" dirty="0"/>
            </a:br>
            <a:r>
              <a:rPr lang="en-US" dirty="0"/>
              <a:t>(Task 2 - </a:t>
            </a:r>
            <a:r>
              <a:rPr lang="en-IN" dirty="0"/>
              <a:t>Data Visualization </a:t>
            </a:r>
            <a:r>
              <a:rPr lang="en-US" dirty="0"/>
              <a:t>)</a:t>
            </a:r>
          </a:p>
        </p:txBody>
      </p:sp>
      <p:sp>
        <p:nvSpPr>
          <p:cNvPr id="3" name="Content Placeholder 2">
            <a:extLst>
              <a:ext uri="{FF2B5EF4-FFF2-40B4-BE49-F238E27FC236}">
                <a16:creationId xmlns:a16="http://schemas.microsoft.com/office/drawing/2014/main" id="{CBE798EF-5F2C-FD2E-2311-F5B84785FAC3}"/>
              </a:ext>
            </a:extLst>
          </p:cNvPr>
          <p:cNvSpPr>
            <a:spLocks noGrp="1"/>
          </p:cNvSpPr>
          <p:nvPr>
            <p:ph sz="quarter" idx="35"/>
          </p:nvPr>
        </p:nvSpPr>
        <p:spPr>
          <a:xfrm>
            <a:off x="807038" y="2465539"/>
            <a:ext cx="10500990" cy="3723753"/>
          </a:xfrm>
        </p:spPr>
        <p:txBody>
          <a:bodyPr/>
          <a:lstStyle/>
          <a:p>
            <a:pPr marL="0" indent="0">
              <a:buNone/>
            </a:pPr>
            <a:r>
              <a:rPr lang="en-US" sz="2400" b="1" dirty="0"/>
              <a:t>2.2 Bivariate Analysis </a:t>
            </a:r>
            <a:r>
              <a:rPr lang="en-US" dirty="0"/>
              <a:t>: </a:t>
            </a:r>
          </a:p>
          <a:p>
            <a:r>
              <a:rPr lang="en-US" dirty="0"/>
              <a:t>Create scatter plots to explore relationships between pairs of numeric variables. </a:t>
            </a:r>
          </a:p>
          <a:p>
            <a:r>
              <a:rPr lang="en-US" dirty="0"/>
              <a:t>Use pair plots (scatter matrix) to visualize interactions between multiple numeric variables simultaneously. </a:t>
            </a:r>
          </a:p>
          <a:p>
            <a:r>
              <a:rPr lang="en-US" dirty="0"/>
              <a:t>Investigate the relationship between categorical and numeric variables using box plots or violin plots.</a:t>
            </a:r>
          </a:p>
        </p:txBody>
      </p:sp>
      <p:sp>
        <p:nvSpPr>
          <p:cNvPr id="5" name="Slide Number Placeholder 4">
            <a:extLst>
              <a:ext uri="{FF2B5EF4-FFF2-40B4-BE49-F238E27FC236}">
                <a16:creationId xmlns:a16="http://schemas.microsoft.com/office/drawing/2014/main" id="{D6456B7A-E0E8-9E3E-4123-95107885862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107928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0374A-266C-601B-5C75-ACDB0A836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A98FB-0EDE-3BC0-BE47-958023ED3472}"/>
              </a:ext>
            </a:extLst>
          </p:cNvPr>
          <p:cNvSpPr>
            <a:spLocks noGrp="1"/>
          </p:cNvSpPr>
          <p:nvPr>
            <p:ph type="title"/>
          </p:nvPr>
        </p:nvSpPr>
        <p:spPr>
          <a:xfrm>
            <a:off x="741680" y="430482"/>
            <a:ext cx="10500989" cy="1327464"/>
          </a:xfrm>
        </p:spPr>
        <p:txBody>
          <a:bodyPr/>
          <a:lstStyle/>
          <a:p>
            <a:r>
              <a:rPr lang="en-US" dirty="0"/>
              <a:t>Key steps to perform </a:t>
            </a:r>
            <a:br>
              <a:rPr lang="en-US" dirty="0"/>
            </a:br>
            <a:r>
              <a:rPr lang="en-US" dirty="0"/>
              <a:t>(Task 2 - </a:t>
            </a:r>
            <a:r>
              <a:rPr lang="en-IN" dirty="0"/>
              <a:t>Data Visualization </a:t>
            </a:r>
            <a:r>
              <a:rPr lang="en-US" dirty="0"/>
              <a:t>)</a:t>
            </a:r>
          </a:p>
        </p:txBody>
      </p:sp>
      <p:sp>
        <p:nvSpPr>
          <p:cNvPr id="3" name="Content Placeholder 2">
            <a:extLst>
              <a:ext uri="{FF2B5EF4-FFF2-40B4-BE49-F238E27FC236}">
                <a16:creationId xmlns:a16="http://schemas.microsoft.com/office/drawing/2014/main" id="{9FB7F153-6501-6072-0351-E7891AB9D91D}"/>
              </a:ext>
            </a:extLst>
          </p:cNvPr>
          <p:cNvSpPr>
            <a:spLocks noGrp="1"/>
          </p:cNvSpPr>
          <p:nvPr>
            <p:ph sz="quarter" idx="35"/>
          </p:nvPr>
        </p:nvSpPr>
        <p:spPr>
          <a:xfrm>
            <a:off x="807038" y="2465539"/>
            <a:ext cx="10500990" cy="3723753"/>
          </a:xfrm>
        </p:spPr>
        <p:txBody>
          <a:bodyPr/>
          <a:lstStyle/>
          <a:p>
            <a:pPr marL="0" indent="0">
              <a:buNone/>
            </a:pPr>
            <a:r>
              <a:rPr lang="en-US" sz="2400" b="1" dirty="0"/>
              <a:t>2.3 Multivariate Analysis </a:t>
            </a:r>
            <a:r>
              <a:rPr lang="en-US" dirty="0"/>
              <a:t>: </a:t>
            </a:r>
          </a:p>
          <a:p>
            <a:r>
              <a:rPr lang="en-US" dirty="0"/>
              <a:t>Perform a correlation analysis to identify relationships between numeric variables. </a:t>
            </a:r>
          </a:p>
          <a:p>
            <a:r>
              <a:rPr lang="en-US" dirty="0"/>
              <a:t>Visualize correlations using a heatmap. </a:t>
            </a:r>
          </a:p>
          <a:p>
            <a:r>
              <a:rPr lang="en-US" dirty="0"/>
              <a:t>Create a stacked bar chart to show the distribution of categorical variables across multiple categories. </a:t>
            </a:r>
          </a:p>
        </p:txBody>
      </p:sp>
      <p:sp>
        <p:nvSpPr>
          <p:cNvPr id="5" name="Slide Number Placeholder 4">
            <a:extLst>
              <a:ext uri="{FF2B5EF4-FFF2-40B4-BE49-F238E27FC236}">
                <a16:creationId xmlns:a16="http://schemas.microsoft.com/office/drawing/2014/main" id="{74613B28-A621-8533-7F70-5821DC1A0F3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204591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10B81-B766-D245-0916-41B0065C43AA}"/>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572F9E0A-4211-F6FD-4505-43ED0B3A73A4}"/>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D1B6C7CE-4EC3-5216-3E40-69BCFFB336A4}"/>
              </a:ext>
            </a:extLst>
          </p:cNvPr>
          <p:cNvSpPr>
            <a:spLocks noGrp="1"/>
          </p:cNvSpPr>
          <p:nvPr>
            <p:ph type="title"/>
          </p:nvPr>
        </p:nvSpPr>
        <p:spPr>
          <a:xfrm>
            <a:off x="2932448" y="264160"/>
            <a:ext cx="6327105" cy="3373973"/>
          </a:xfrm>
        </p:spPr>
        <p:txBody>
          <a:bodyPr anchor="b"/>
          <a:lstStyle/>
          <a:p>
            <a:r>
              <a:rPr lang="en-US" dirty="0"/>
              <a:t>Hypothesis</a:t>
            </a:r>
          </a:p>
        </p:txBody>
      </p:sp>
    </p:spTree>
    <p:extLst>
      <p:ext uri="{BB962C8B-B14F-4D97-AF65-F5344CB8AC3E}">
        <p14:creationId xmlns:p14="http://schemas.microsoft.com/office/powerpoint/2010/main" val="242726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Hypothesis </a:t>
            </a:r>
            <a:r>
              <a:rPr lang="en-US" sz="4400" noProof="0" dirty="0"/>
              <a:t>1</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9" name="Content Placeholder 2">
            <a:extLst>
              <a:ext uri="{FF2B5EF4-FFF2-40B4-BE49-F238E27FC236}">
                <a16:creationId xmlns:a16="http://schemas.microsoft.com/office/drawing/2014/main" id="{EA4A8B7E-52F4-22F5-9CFC-3F519E4572B4}"/>
              </a:ext>
            </a:extLst>
          </p:cNvPr>
          <p:cNvSpPr>
            <a:spLocks noGrp="1"/>
          </p:cNvSpPr>
          <p:nvPr>
            <p:ph sz="quarter" idx="36"/>
          </p:nvPr>
        </p:nvSpPr>
        <p:spPr>
          <a:xfrm>
            <a:off x="6889750" y="3103563"/>
            <a:ext cx="4371975" cy="3022600"/>
          </a:xfrm>
        </p:spPr>
        <p:txBody>
          <a:bodyPr/>
          <a:lstStyle/>
          <a:p>
            <a:r>
              <a:rPr lang="en-US" b="1" dirty="0"/>
              <a:t>Self-employed applicants have a lower approval rate compared to salaried individuals.</a:t>
            </a:r>
            <a:endParaRPr lang="en-US" dirty="0"/>
          </a:p>
          <a:p>
            <a:endParaRPr lang="en-US" dirty="0"/>
          </a:p>
        </p:txBody>
      </p:sp>
    </p:spTree>
    <p:extLst>
      <p:ext uri="{BB962C8B-B14F-4D97-AF65-F5344CB8AC3E}">
        <p14:creationId xmlns:p14="http://schemas.microsoft.com/office/powerpoint/2010/main" val="91031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Justification of hypothesis 1</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92960" y="2158803"/>
            <a:ext cx="3079272" cy="1695619"/>
          </a:xfrm>
        </p:spPr>
        <p:txBody>
          <a:bodyPr/>
          <a:lstStyle/>
          <a:p>
            <a:r>
              <a:rPr lang="en-US" dirty="0"/>
              <a:t>Violin plot between loan amount and self employed justifies the hypothesis.</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pic>
        <p:nvPicPr>
          <p:cNvPr id="6" name="Picture 5">
            <a:extLst>
              <a:ext uri="{FF2B5EF4-FFF2-40B4-BE49-F238E27FC236}">
                <a16:creationId xmlns:a16="http://schemas.microsoft.com/office/drawing/2014/main" id="{320DF52B-2C70-0097-F489-4A13EF807F23}"/>
              </a:ext>
            </a:extLst>
          </p:cNvPr>
          <p:cNvPicPr>
            <a:picLocks noChangeAspect="1"/>
          </p:cNvPicPr>
          <p:nvPr/>
        </p:nvPicPr>
        <p:blipFill>
          <a:blip r:embed="rId3"/>
          <a:stretch>
            <a:fillRect/>
          </a:stretch>
        </p:blipFill>
        <p:spPr>
          <a:xfrm>
            <a:off x="4295678" y="2131445"/>
            <a:ext cx="6953485" cy="4094753"/>
          </a:xfrm>
          <a:prstGeom prst="rect">
            <a:avLst/>
          </a:prstGeom>
        </p:spPr>
      </p:pic>
    </p:spTree>
    <p:extLst>
      <p:ext uri="{BB962C8B-B14F-4D97-AF65-F5344CB8AC3E}">
        <p14:creationId xmlns:p14="http://schemas.microsoft.com/office/powerpoint/2010/main" val="7969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13CB4-DFD0-98CB-99A4-A3426A133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B3868-CF86-A879-8A4E-2F4F08950690}"/>
              </a:ext>
            </a:extLst>
          </p:cNvPr>
          <p:cNvSpPr>
            <a:spLocks noGrp="1"/>
          </p:cNvSpPr>
          <p:nvPr>
            <p:ph type="title"/>
          </p:nvPr>
        </p:nvSpPr>
        <p:spPr>
          <a:xfrm>
            <a:off x="6889627" y="173736"/>
            <a:ext cx="4352662" cy="2203704"/>
          </a:xfrm>
        </p:spPr>
        <p:txBody>
          <a:bodyPr/>
          <a:lstStyle/>
          <a:p>
            <a:pPr lvl="0"/>
            <a:r>
              <a:rPr lang="en-US" noProof="0" dirty="0"/>
              <a:t>Hypothesis </a:t>
            </a:r>
            <a:r>
              <a:rPr lang="en-US" sz="4400" noProof="0" dirty="0"/>
              <a:t>2</a:t>
            </a:r>
            <a:endParaRPr lang="en-US" noProof="0" dirty="0"/>
          </a:p>
        </p:txBody>
      </p:sp>
      <p:pic>
        <p:nvPicPr>
          <p:cNvPr id="6" name="Picture Placeholder 5" descr="A blue and purple spiral">
            <a:extLst>
              <a:ext uri="{FF2B5EF4-FFF2-40B4-BE49-F238E27FC236}">
                <a16:creationId xmlns:a16="http://schemas.microsoft.com/office/drawing/2014/main" id="{C26D11B3-DAC7-C150-D9A0-805FAA6D8AC6}"/>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D51154E9-AA30-24B5-D45F-62F6A24678D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9" name="Content Placeholder 2">
            <a:extLst>
              <a:ext uri="{FF2B5EF4-FFF2-40B4-BE49-F238E27FC236}">
                <a16:creationId xmlns:a16="http://schemas.microsoft.com/office/drawing/2014/main" id="{7646C39D-A85C-8627-BF10-5DB2936D51B2}"/>
              </a:ext>
            </a:extLst>
          </p:cNvPr>
          <p:cNvSpPr>
            <a:spLocks noGrp="1"/>
          </p:cNvSpPr>
          <p:nvPr>
            <p:ph sz="quarter" idx="36"/>
          </p:nvPr>
        </p:nvSpPr>
        <p:spPr>
          <a:xfrm>
            <a:off x="6889750" y="3103563"/>
            <a:ext cx="4371975" cy="3022600"/>
          </a:xfrm>
        </p:spPr>
        <p:txBody>
          <a:bodyPr/>
          <a:lstStyle/>
          <a:p>
            <a:r>
              <a:rPr lang="en-US" b="1" dirty="0"/>
              <a:t>Applicants from rural areas are unlikely to get the loan approval in comparison to that of urban areas.</a:t>
            </a:r>
            <a:endParaRPr lang="en-US" dirty="0"/>
          </a:p>
          <a:p>
            <a:pPr marL="0" indent="0">
              <a:buNone/>
            </a:pPr>
            <a:endParaRPr lang="en-US" dirty="0"/>
          </a:p>
        </p:txBody>
      </p:sp>
    </p:spTree>
    <p:extLst>
      <p:ext uri="{BB962C8B-B14F-4D97-AF65-F5344CB8AC3E}">
        <p14:creationId xmlns:p14="http://schemas.microsoft.com/office/powerpoint/2010/main" val="342828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451FD-3A6E-B1C4-E84A-CF9C3AF3B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6D193-95C9-DD01-3B31-2E43E3B078A7}"/>
              </a:ext>
            </a:extLst>
          </p:cNvPr>
          <p:cNvSpPr>
            <a:spLocks noGrp="1"/>
          </p:cNvSpPr>
          <p:nvPr>
            <p:ph type="title"/>
          </p:nvPr>
        </p:nvSpPr>
        <p:spPr>
          <a:xfrm>
            <a:off x="733562" y="433906"/>
            <a:ext cx="10515601" cy="1327464"/>
          </a:xfrm>
        </p:spPr>
        <p:txBody>
          <a:bodyPr/>
          <a:lstStyle/>
          <a:p>
            <a:r>
              <a:rPr lang="en-US" dirty="0"/>
              <a:t>Justification of hypothesis 2</a:t>
            </a:r>
          </a:p>
        </p:txBody>
      </p:sp>
      <p:sp>
        <p:nvSpPr>
          <p:cNvPr id="3" name="Content Placeholder 2">
            <a:extLst>
              <a:ext uri="{FF2B5EF4-FFF2-40B4-BE49-F238E27FC236}">
                <a16:creationId xmlns:a16="http://schemas.microsoft.com/office/drawing/2014/main" id="{D28AFB93-5620-48E2-32C8-6D8BFAFEBDFA}"/>
              </a:ext>
            </a:extLst>
          </p:cNvPr>
          <p:cNvSpPr>
            <a:spLocks noGrp="1"/>
          </p:cNvSpPr>
          <p:nvPr>
            <p:ph sz="quarter" idx="36"/>
          </p:nvPr>
        </p:nvSpPr>
        <p:spPr>
          <a:xfrm>
            <a:off x="892960" y="2158803"/>
            <a:ext cx="3079272" cy="1695619"/>
          </a:xfrm>
        </p:spPr>
        <p:txBody>
          <a:bodyPr/>
          <a:lstStyle/>
          <a:p>
            <a:r>
              <a:rPr lang="en-US" dirty="0"/>
              <a:t>Pie chart of Property areas justifies the hypothesis.</a:t>
            </a:r>
          </a:p>
        </p:txBody>
      </p:sp>
      <p:sp>
        <p:nvSpPr>
          <p:cNvPr id="4" name="Slide Number Placeholder 3">
            <a:extLst>
              <a:ext uri="{FF2B5EF4-FFF2-40B4-BE49-F238E27FC236}">
                <a16:creationId xmlns:a16="http://schemas.microsoft.com/office/drawing/2014/main" id="{DE3CACE8-46AC-E768-E939-0E230A4DCD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pic>
        <p:nvPicPr>
          <p:cNvPr id="7" name="Picture 6">
            <a:extLst>
              <a:ext uri="{FF2B5EF4-FFF2-40B4-BE49-F238E27FC236}">
                <a16:creationId xmlns:a16="http://schemas.microsoft.com/office/drawing/2014/main" id="{BAF678AB-84E7-3B04-6F35-54FE8EA1B73A}"/>
              </a:ext>
            </a:extLst>
          </p:cNvPr>
          <p:cNvPicPr>
            <a:picLocks noChangeAspect="1"/>
          </p:cNvPicPr>
          <p:nvPr/>
        </p:nvPicPr>
        <p:blipFill>
          <a:blip r:embed="rId3"/>
          <a:stretch>
            <a:fillRect/>
          </a:stretch>
        </p:blipFill>
        <p:spPr>
          <a:xfrm>
            <a:off x="6304998" y="2203930"/>
            <a:ext cx="4944165" cy="4220164"/>
          </a:xfrm>
          <a:prstGeom prst="rect">
            <a:avLst/>
          </a:prstGeom>
        </p:spPr>
      </p:pic>
    </p:spTree>
    <p:extLst>
      <p:ext uri="{BB962C8B-B14F-4D97-AF65-F5344CB8AC3E}">
        <p14:creationId xmlns:p14="http://schemas.microsoft.com/office/powerpoint/2010/main" val="3813619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5F463-E377-902D-990C-133995D06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65573F-73E4-5D7A-9B3D-04B2D4478BCE}"/>
              </a:ext>
            </a:extLst>
          </p:cNvPr>
          <p:cNvSpPr>
            <a:spLocks noGrp="1"/>
          </p:cNvSpPr>
          <p:nvPr>
            <p:ph type="title"/>
          </p:nvPr>
        </p:nvSpPr>
        <p:spPr>
          <a:xfrm>
            <a:off x="6889627" y="173736"/>
            <a:ext cx="4352662" cy="2203704"/>
          </a:xfrm>
        </p:spPr>
        <p:txBody>
          <a:bodyPr/>
          <a:lstStyle/>
          <a:p>
            <a:pPr lvl="0"/>
            <a:r>
              <a:rPr lang="en-US" noProof="0" dirty="0"/>
              <a:t>Hypothesis </a:t>
            </a:r>
            <a:r>
              <a:rPr lang="en-US" sz="4400" noProof="0" dirty="0"/>
              <a:t>3</a:t>
            </a:r>
            <a:endParaRPr lang="en-US" noProof="0" dirty="0"/>
          </a:p>
        </p:txBody>
      </p:sp>
      <p:pic>
        <p:nvPicPr>
          <p:cNvPr id="6" name="Picture Placeholder 5" descr="A blue and purple spiral">
            <a:extLst>
              <a:ext uri="{FF2B5EF4-FFF2-40B4-BE49-F238E27FC236}">
                <a16:creationId xmlns:a16="http://schemas.microsoft.com/office/drawing/2014/main" id="{E97D8DF0-E7B1-3BB8-593B-6FEE3DADE076}"/>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D86850D2-E530-86A1-4219-1095BD1BB8B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5" name="Content Placeholder 2">
            <a:extLst>
              <a:ext uri="{FF2B5EF4-FFF2-40B4-BE49-F238E27FC236}">
                <a16:creationId xmlns:a16="http://schemas.microsoft.com/office/drawing/2014/main" id="{AD426181-B29A-6F6E-199C-5C95357F5309}"/>
              </a:ext>
            </a:extLst>
          </p:cNvPr>
          <p:cNvSpPr>
            <a:spLocks noGrp="1"/>
          </p:cNvSpPr>
          <p:nvPr>
            <p:ph sz="quarter" idx="36"/>
          </p:nvPr>
        </p:nvSpPr>
        <p:spPr>
          <a:xfrm>
            <a:off x="6889750" y="3103563"/>
            <a:ext cx="4371975" cy="3022600"/>
          </a:xfrm>
        </p:spPr>
        <p:txBody>
          <a:bodyPr/>
          <a:lstStyle/>
          <a:p>
            <a:r>
              <a:rPr lang="en-US" b="1" dirty="0"/>
              <a:t>Higher loan amounts are associated with a lower approval rate and vice-versa.</a:t>
            </a:r>
            <a:endParaRPr lang="en-US" dirty="0"/>
          </a:p>
          <a:p>
            <a:pPr marL="0" indent="0">
              <a:buNone/>
            </a:pPr>
            <a:endParaRPr lang="en-US" dirty="0"/>
          </a:p>
        </p:txBody>
      </p:sp>
    </p:spTree>
    <p:extLst>
      <p:ext uri="{BB962C8B-B14F-4D97-AF65-F5344CB8AC3E}">
        <p14:creationId xmlns:p14="http://schemas.microsoft.com/office/powerpoint/2010/main" val="131553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956446"/>
            <a:ext cx="4466504" cy="3632890"/>
          </a:xfrm>
        </p:spPr>
        <p:txBody>
          <a:bodyPr anchor="t"/>
          <a:lstStyle/>
          <a:p>
            <a:r>
              <a:rPr lang="en-US" dirty="0"/>
              <a:t>Introduction</a:t>
            </a:r>
          </a:p>
          <a:p>
            <a:r>
              <a:rPr lang="en-US" dirty="0"/>
              <a:t>Understanding the dataset</a:t>
            </a:r>
          </a:p>
          <a:p>
            <a:r>
              <a:rPr lang="en-US" dirty="0"/>
              <a:t>Hypothesis</a:t>
            </a:r>
          </a:p>
          <a:p>
            <a:r>
              <a:rPr lang="en-US" dirty="0"/>
              <a:t>EDA </a:t>
            </a:r>
          </a:p>
          <a:p>
            <a:r>
              <a:rPr lang="en-US" dirty="0"/>
              <a:t>Observation</a:t>
            </a:r>
          </a:p>
          <a:p>
            <a:r>
              <a:rPr lang="en-US" dirty="0"/>
              <a:t>Recommendation</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9CC5B-7515-8419-721F-FACF1653CD7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73639D3-0318-69E4-522A-850388F27A58}"/>
              </a:ext>
            </a:extLst>
          </p:cNvPr>
          <p:cNvPicPr>
            <a:picLocks noChangeAspect="1"/>
          </p:cNvPicPr>
          <p:nvPr/>
        </p:nvPicPr>
        <p:blipFill>
          <a:blip r:embed="rId3"/>
          <a:stretch>
            <a:fillRect/>
          </a:stretch>
        </p:blipFill>
        <p:spPr>
          <a:xfrm>
            <a:off x="2905495" y="2158803"/>
            <a:ext cx="4131357" cy="3895825"/>
          </a:xfrm>
          <a:prstGeom prst="rect">
            <a:avLst/>
          </a:prstGeom>
        </p:spPr>
      </p:pic>
      <p:sp>
        <p:nvSpPr>
          <p:cNvPr id="2" name="Title 1">
            <a:extLst>
              <a:ext uri="{FF2B5EF4-FFF2-40B4-BE49-F238E27FC236}">
                <a16:creationId xmlns:a16="http://schemas.microsoft.com/office/drawing/2014/main" id="{FE30DCA7-1EA8-2AC9-2FA6-D8F67D80CC46}"/>
              </a:ext>
            </a:extLst>
          </p:cNvPr>
          <p:cNvSpPr>
            <a:spLocks noGrp="1"/>
          </p:cNvSpPr>
          <p:nvPr>
            <p:ph type="title"/>
          </p:nvPr>
        </p:nvSpPr>
        <p:spPr>
          <a:xfrm>
            <a:off x="733562" y="433906"/>
            <a:ext cx="10515601" cy="1327464"/>
          </a:xfrm>
        </p:spPr>
        <p:txBody>
          <a:bodyPr/>
          <a:lstStyle/>
          <a:p>
            <a:r>
              <a:rPr lang="en-US" dirty="0"/>
              <a:t>Justification of hypothesis 3</a:t>
            </a:r>
          </a:p>
        </p:txBody>
      </p:sp>
      <p:sp>
        <p:nvSpPr>
          <p:cNvPr id="3" name="Content Placeholder 2">
            <a:extLst>
              <a:ext uri="{FF2B5EF4-FFF2-40B4-BE49-F238E27FC236}">
                <a16:creationId xmlns:a16="http://schemas.microsoft.com/office/drawing/2014/main" id="{E7A7441B-39C8-0F54-1A36-BDAAFB946ECE}"/>
              </a:ext>
            </a:extLst>
          </p:cNvPr>
          <p:cNvSpPr>
            <a:spLocks noGrp="1"/>
          </p:cNvSpPr>
          <p:nvPr>
            <p:ph sz="quarter" idx="36"/>
          </p:nvPr>
        </p:nvSpPr>
        <p:spPr>
          <a:xfrm>
            <a:off x="572587" y="2158803"/>
            <a:ext cx="2233698" cy="2747494"/>
          </a:xfrm>
        </p:spPr>
        <p:txBody>
          <a:bodyPr/>
          <a:lstStyle/>
          <a:p>
            <a:r>
              <a:rPr lang="en-US" dirty="0"/>
              <a:t>Presented heatmap shows the correlation is strong between loan amount and applicant income i.e., around </a:t>
            </a:r>
            <a:r>
              <a:rPr lang="en-US" sz="2400" b="1" dirty="0"/>
              <a:t>0.5. </a:t>
            </a:r>
            <a:r>
              <a:rPr lang="en-US" dirty="0"/>
              <a:t>and hence justifies the hypothesis.</a:t>
            </a:r>
            <a:endParaRPr lang="en-US" b="1" dirty="0"/>
          </a:p>
        </p:txBody>
      </p:sp>
      <p:sp>
        <p:nvSpPr>
          <p:cNvPr id="4" name="Slide Number Placeholder 3">
            <a:extLst>
              <a:ext uri="{FF2B5EF4-FFF2-40B4-BE49-F238E27FC236}">
                <a16:creationId xmlns:a16="http://schemas.microsoft.com/office/drawing/2014/main" id="{5A3E10CC-BC54-5FC6-B3A7-D19E1B63313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pic>
        <p:nvPicPr>
          <p:cNvPr id="7" name="Picture 6">
            <a:extLst>
              <a:ext uri="{FF2B5EF4-FFF2-40B4-BE49-F238E27FC236}">
                <a16:creationId xmlns:a16="http://schemas.microsoft.com/office/drawing/2014/main" id="{01378804-4EF2-DAFA-C3D6-852E53CEAAB9}"/>
              </a:ext>
            </a:extLst>
          </p:cNvPr>
          <p:cNvPicPr>
            <a:picLocks noChangeAspect="1"/>
          </p:cNvPicPr>
          <p:nvPr/>
        </p:nvPicPr>
        <p:blipFill>
          <a:blip r:embed="rId4"/>
          <a:stretch>
            <a:fillRect/>
          </a:stretch>
        </p:blipFill>
        <p:spPr>
          <a:xfrm>
            <a:off x="7136063" y="2349478"/>
            <a:ext cx="4719484" cy="3141157"/>
          </a:xfrm>
          <a:prstGeom prst="rect">
            <a:avLst/>
          </a:prstGeom>
        </p:spPr>
      </p:pic>
    </p:spTree>
    <p:extLst>
      <p:ext uri="{BB962C8B-B14F-4D97-AF65-F5344CB8AC3E}">
        <p14:creationId xmlns:p14="http://schemas.microsoft.com/office/powerpoint/2010/main" val="176711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9012D-CA6D-E62D-BF2E-C3CC3A918D92}"/>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BCCA5EB7-BE99-F384-E379-28660638E3BC}"/>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8FC69193-503B-DBF6-DC90-C7215EAFF8BF}"/>
              </a:ext>
            </a:extLst>
          </p:cNvPr>
          <p:cNvSpPr>
            <a:spLocks noGrp="1"/>
          </p:cNvSpPr>
          <p:nvPr>
            <p:ph type="title"/>
          </p:nvPr>
        </p:nvSpPr>
        <p:spPr>
          <a:xfrm>
            <a:off x="2932448" y="264160"/>
            <a:ext cx="6327105" cy="3373973"/>
          </a:xfrm>
        </p:spPr>
        <p:txBody>
          <a:bodyPr anchor="b"/>
          <a:lstStyle/>
          <a:p>
            <a:r>
              <a:rPr lang="en-US" dirty="0"/>
              <a:t>Exploratory Data Analysis</a:t>
            </a:r>
          </a:p>
        </p:txBody>
      </p:sp>
    </p:spTree>
    <p:extLst>
      <p:ext uri="{BB962C8B-B14F-4D97-AF65-F5344CB8AC3E}">
        <p14:creationId xmlns:p14="http://schemas.microsoft.com/office/powerpoint/2010/main" val="249777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dirty="0"/>
              <a:t>EDA - Graphics</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pic>
        <p:nvPicPr>
          <p:cNvPr id="6" name="Picture 5">
            <a:extLst>
              <a:ext uri="{FF2B5EF4-FFF2-40B4-BE49-F238E27FC236}">
                <a16:creationId xmlns:a16="http://schemas.microsoft.com/office/drawing/2014/main" id="{153D822C-E50E-904A-4BC8-0439A9299279}"/>
              </a:ext>
            </a:extLst>
          </p:cNvPr>
          <p:cNvPicPr>
            <a:picLocks noChangeAspect="1"/>
          </p:cNvPicPr>
          <p:nvPr/>
        </p:nvPicPr>
        <p:blipFill>
          <a:blip r:embed="rId3"/>
          <a:stretch>
            <a:fillRect/>
          </a:stretch>
        </p:blipFill>
        <p:spPr>
          <a:xfrm>
            <a:off x="2370228" y="2267887"/>
            <a:ext cx="7445884" cy="4055719"/>
          </a:xfrm>
          <a:prstGeom prst="rect">
            <a:avLst/>
          </a:prstGeom>
        </p:spPr>
      </p:pic>
    </p:spTree>
    <p:extLst>
      <p:ext uri="{BB962C8B-B14F-4D97-AF65-F5344CB8AC3E}">
        <p14:creationId xmlns:p14="http://schemas.microsoft.com/office/powerpoint/2010/main" val="330406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3C40-BC3A-3169-5FBB-E057D8246A49}"/>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D5C89945-4FB7-2C21-7E4A-0085FF45B5F1}"/>
              </a:ext>
            </a:extLst>
          </p:cNvPr>
          <p:cNvSpPr>
            <a:spLocks noGrp="1"/>
          </p:cNvSpPr>
          <p:nvPr>
            <p:ph sz="quarter" idx="36"/>
          </p:nvPr>
        </p:nvSpPr>
        <p:spPr>
          <a:xfrm>
            <a:off x="814301" y="2465535"/>
            <a:ext cx="10434861" cy="4125788"/>
          </a:xfrm>
        </p:spPr>
        <p:txBody>
          <a:bodyPr/>
          <a:lstStyle/>
          <a:p>
            <a:pPr marL="0" indent="0">
              <a:buNone/>
            </a:pPr>
            <a:r>
              <a:rPr lang="en-US" b="1" dirty="0"/>
              <a:t>1. Credit history is the most significant factor in loan approval.</a:t>
            </a:r>
            <a:endParaRPr lang="en-US" dirty="0"/>
          </a:p>
          <a:p>
            <a:pPr lvl="1"/>
            <a:r>
              <a:rPr lang="en-US" dirty="0"/>
              <a:t>Applicants with a good credit history have a </a:t>
            </a:r>
            <a:r>
              <a:rPr lang="en-US" b="1" dirty="0"/>
              <a:t>much higher approval rate</a:t>
            </a:r>
            <a:r>
              <a:rPr lang="en-US" dirty="0"/>
              <a:t> than those without.</a:t>
            </a:r>
          </a:p>
          <a:p>
            <a:pPr marL="0" indent="0">
              <a:buNone/>
            </a:pPr>
            <a:r>
              <a:rPr lang="en-US" b="1" dirty="0"/>
              <a:t>2. Self-employed applicants have a lower approval rate.</a:t>
            </a:r>
          </a:p>
          <a:p>
            <a:pPr lvl="1"/>
            <a:r>
              <a:rPr lang="en-US" dirty="0"/>
              <a:t>A noticeable difference exists between salaried and self-employed applicants in loan sanctioning. </a:t>
            </a:r>
          </a:p>
          <a:p>
            <a:pPr marL="0" indent="0">
              <a:buNone/>
            </a:pPr>
            <a:r>
              <a:rPr lang="en-US" b="1" dirty="0"/>
              <a:t>3. </a:t>
            </a:r>
            <a:r>
              <a:rPr lang="en-US" dirty="0"/>
              <a:t>Loan amount and income levels impact approval chances</a:t>
            </a:r>
            <a:r>
              <a:rPr lang="en-US" b="1" dirty="0"/>
              <a:t>.</a:t>
            </a:r>
          </a:p>
          <a:p>
            <a:pPr lvl="1"/>
            <a:r>
              <a:rPr lang="en-US" dirty="0"/>
              <a:t>Higher-income applicants tend to receive </a:t>
            </a:r>
            <a:r>
              <a:rPr lang="en-US" b="1" dirty="0"/>
              <a:t>higher loan approvals</a:t>
            </a:r>
            <a:r>
              <a:rPr lang="en-US" dirty="0"/>
              <a:t>, while larger loan amounts show a </a:t>
            </a:r>
            <a:r>
              <a:rPr lang="en-US" b="1" dirty="0"/>
              <a:t>decreasing approval trend</a:t>
            </a:r>
            <a:r>
              <a:rPr lang="en-US" dirty="0"/>
              <a:t>.</a:t>
            </a:r>
            <a:endParaRPr lang="en-US" b="1" dirty="0"/>
          </a:p>
          <a:p>
            <a:pPr marL="0" indent="0">
              <a:buNone/>
            </a:pPr>
            <a:r>
              <a:rPr lang="en-US" b="1" dirty="0"/>
              <a:t>4. </a:t>
            </a:r>
            <a:r>
              <a:rPr lang="en-US" dirty="0"/>
              <a:t>Loan amount and income levels impact approval chances</a:t>
            </a:r>
            <a:r>
              <a:rPr lang="en-US" b="1" dirty="0"/>
              <a:t>.</a:t>
            </a:r>
          </a:p>
          <a:p>
            <a:pPr lvl="1"/>
            <a:r>
              <a:rPr lang="en-US" dirty="0"/>
              <a:t>This could be due to perceived financial stability.</a:t>
            </a:r>
          </a:p>
          <a:p>
            <a:pPr marL="283464" lvl="1"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4A95FDC4-68C6-C54C-16C5-1323D779B0B8}"/>
              </a:ext>
            </a:extLst>
          </p:cNvPr>
          <p:cNvSpPr>
            <a:spLocks noGrp="1"/>
          </p:cNvSpPr>
          <p:nvPr>
            <p:ph type="sldNum" sz="quarter" idx="12"/>
          </p:nvPr>
        </p:nvSpPr>
        <p:spPr/>
        <p:txBody>
          <a:bodyPr/>
          <a:lstStyle/>
          <a:p>
            <a:fld id="{FE024F78-56A6-7740-B68D-8D4D026EDF3F}" type="slidenum">
              <a:rPr lang="en-US" smtClean="0"/>
              <a:pPr/>
              <a:t>23</a:t>
            </a:fld>
            <a:endParaRPr lang="en-US" dirty="0"/>
          </a:p>
        </p:txBody>
      </p:sp>
    </p:spTree>
    <p:extLst>
      <p:ext uri="{BB962C8B-B14F-4D97-AF65-F5344CB8AC3E}">
        <p14:creationId xmlns:p14="http://schemas.microsoft.com/office/powerpoint/2010/main" val="58112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42E-E307-44BE-7A57-47808FAC279D}"/>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DE3B5C04-D11B-BD18-3C7E-84DF00C22159}"/>
              </a:ext>
            </a:extLst>
          </p:cNvPr>
          <p:cNvSpPr>
            <a:spLocks noGrp="1"/>
          </p:cNvSpPr>
          <p:nvPr>
            <p:ph sz="quarter" idx="36"/>
          </p:nvPr>
        </p:nvSpPr>
        <p:spPr>
          <a:xfrm>
            <a:off x="773931" y="2233814"/>
            <a:ext cx="10434861" cy="4190280"/>
          </a:xfrm>
        </p:spPr>
        <p:txBody>
          <a:bodyPr/>
          <a:lstStyle/>
          <a:p>
            <a:pPr marL="0" indent="0">
              <a:buNone/>
            </a:pPr>
            <a:r>
              <a:rPr lang="en-US" b="1" dirty="0"/>
              <a:t>1. Encourage applicants to maintain a strong credit history.</a:t>
            </a:r>
            <a:endParaRPr lang="en-US" dirty="0"/>
          </a:p>
          <a:p>
            <a:pPr lvl="1"/>
            <a:r>
              <a:rPr lang="en-US" dirty="0"/>
              <a:t>Banks should emphasize the importance of timely repayments to improve approval chances.</a:t>
            </a:r>
          </a:p>
          <a:p>
            <a:pPr marL="0" indent="0">
              <a:buNone/>
            </a:pPr>
            <a:r>
              <a:rPr lang="en-US" b="1" dirty="0"/>
              <a:t>2. Develop flexible loan schemes for self-employed individuals..</a:t>
            </a:r>
            <a:endParaRPr lang="en-US" dirty="0"/>
          </a:p>
          <a:p>
            <a:pPr lvl="1"/>
            <a:r>
              <a:rPr lang="en-US" dirty="0"/>
              <a:t>Consider alternative credit scoring methods like transaction history and business performance metric</a:t>
            </a:r>
            <a:endParaRPr lang="en-US" b="1" dirty="0"/>
          </a:p>
          <a:p>
            <a:pPr marL="0" indent="0">
              <a:buNone/>
            </a:pPr>
            <a:r>
              <a:rPr lang="en-US" b="1" dirty="0"/>
              <a:t>3. Set income-based loan eligibility limits.</a:t>
            </a:r>
            <a:endParaRPr lang="en-US" dirty="0"/>
          </a:p>
          <a:p>
            <a:pPr lvl="1"/>
            <a:r>
              <a:rPr lang="en-US" dirty="0"/>
              <a:t>Financial institutions can adjust loan approval policies to align with applicant income levels and risk management.</a:t>
            </a:r>
          </a:p>
          <a:p>
            <a:pPr marL="0" indent="0">
              <a:buNone/>
            </a:pPr>
            <a:r>
              <a:rPr lang="en-US" b="1" dirty="0"/>
              <a:t>4. Improve loan processing strategies for high-loan applicants.</a:t>
            </a:r>
            <a:endParaRPr lang="en-US" dirty="0"/>
          </a:p>
          <a:p>
            <a:pPr lvl="1"/>
            <a:r>
              <a:rPr lang="en-US" dirty="0"/>
              <a:t>Offer additional verification steps or flexible payment terms for high-value loan applicants.</a:t>
            </a:r>
          </a:p>
          <a:p>
            <a:pPr lvl="1"/>
            <a:endParaRPr lang="en-US" dirty="0"/>
          </a:p>
          <a:p>
            <a:pPr>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74FF8D0-0AC3-12AB-C971-8D090302C4B3}"/>
              </a:ext>
            </a:extLst>
          </p:cNvPr>
          <p:cNvSpPr>
            <a:spLocks noGrp="1"/>
          </p:cNvSpPr>
          <p:nvPr>
            <p:ph type="sldNum" sz="quarter" idx="12"/>
          </p:nvPr>
        </p:nvSpPr>
        <p:spPr/>
        <p:txBody>
          <a:bodyPr/>
          <a:lstStyle/>
          <a:p>
            <a:fld id="{FE024F78-56A6-7740-B68D-8D4D026EDF3F}" type="slidenum">
              <a:rPr lang="en-US" smtClean="0"/>
              <a:pPr/>
              <a:t>24</a:t>
            </a:fld>
            <a:endParaRPr lang="en-US" dirty="0"/>
          </a:p>
        </p:txBody>
      </p:sp>
      <p:sp>
        <p:nvSpPr>
          <p:cNvPr id="4" name="Rectangle 1">
            <a:extLst>
              <a:ext uri="{FF2B5EF4-FFF2-40B4-BE49-F238E27FC236}">
                <a16:creationId xmlns:a16="http://schemas.microsoft.com/office/drawing/2014/main" id="{0A3158CD-5F5B-525C-571D-DC6BC020DF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Encourage applicants to maintain a strong credit history.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Banks should emphasize the importance of timely repayments to improve approval chances.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 flexible loan schemes for self-employed individuals.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Consider alternative credit scoring methods like transaction history and business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Set income-based loan eligibility limits.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Financial institutions can adjust loan approval policies to align with applicant income levels and risk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 loan processing strategies for high-loan applicants.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Offer additional verification steps or flexible payment terms for high-value loan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54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39E-6837-B359-91C3-35212DE2E0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6BE9D40-9239-5306-8D47-C7D408DACC6C}"/>
              </a:ext>
            </a:extLst>
          </p:cNvPr>
          <p:cNvSpPr>
            <a:spLocks noGrp="1"/>
          </p:cNvSpPr>
          <p:nvPr>
            <p:ph sz="quarter" idx="36"/>
          </p:nvPr>
        </p:nvSpPr>
        <p:spPr>
          <a:xfrm>
            <a:off x="814302" y="2465535"/>
            <a:ext cx="10515600" cy="3760663"/>
          </a:xfrm>
        </p:spPr>
        <p:txBody>
          <a:bodyPr/>
          <a:lstStyle/>
          <a:p>
            <a:pPr>
              <a:lnSpc>
                <a:spcPct val="150000"/>
              </a:lnSpc>
            </a:pPr>
            <a:r>
              <a:rPr lang="en-US" sz="1600" b="1" dirty="0"/>
              <a:t>Credit history</a:t>
            </a:r>
            <a:r>
              <a:rPr lang="en-US" sz="1600" dirty="0"/>
              <a:t> is the most crucial factor in determining loan approval.</a:t>
            </a:r>
          </a:p>
          <a:p>
            <a:pPr>
              <a:lnSpc>
                <a:spcPct val="150000"/>
              </a:lnSpc>
            </a:pPr>
            <a:r>
              <a:rPr lang="en-US" sz="1600" b="1" dirty="0"/>
              <a:t>Self-employed individuals</a:t>
            </a:r>
            <a:r>
              <a:rPr lang="en-US" sz="1600" dirty="0"/>
              <a:t> face higher rejection rates compared to salaried applicants.</a:t>
            </a:r>
          </a:p>
          <a:p>
            <a:pPr>
              <a:lnSpc>
                <a:spcPct val="150000"/>
              </a:lnSpc>
            </a:pPr>
            <a:r>
              <a:rPr lang="en-US" sz="1600" b="1" dirty="0"/>
              <a:t>Higher loan amounts</a:t>
            </a:r>
            <a:r>
              <a:rPr lang="en-US" sz="1600" dirty="0"/>
              <a:t> decrease the likelihood of approval.</a:t>
            </a:r>
          </a:p>
          <a:p>
            <a:pPr>
              <a:lnSpc>
                <a:spcPct val="150000"/>
              </a:lnSpc>
            </a:pPr>
            <a:r>
              <a:rPr lang="en-US" sz="1600" b="1" dirty="0"/>
              <a:t>Better financial awareness and alternative scoring mechanisms</a:t>
            </a:r>
            <a:r>
              <a:rPr lang="en-US" sz="1600" dirty="0"/>
              <a:t> can improve approval rates and financial inclusion.</a:t>
            </a:r>
            <a:endParaRPr lang="en-IN" sz="1600" dirty="0"/>
          </a:p>
        </p:txBody>
      </p:sp>
      <p:sp>
        <p:nvSpPr>
          <p:cNvPr id="5" name="Slide Number Placeholder 4">
            <a:extLst>
              <a:ext uri="{FF2B5EF4-FFF2-40B4-BE49-F238E27FC236}">
                <a16:creationId xmlns:a16="http://schemas.microsoft.com/office/drawing/2014/main" id="{B8D61829-CDE7-E130-91A4-70C88EAE0753}"/>
              </a:ext>
            </a:extLst>
          </p:cNvPr>
          <p:cNvSpPr>
            <a:spLocks noGrp="1"/>
          </p:cNvSpPr>
          <p:nvPr>
            <p:ph type="sldNum" sz="quarter" idx="12"/>
          </p:nvPr>
        </p:nvSpPr>
        <p:spPr/>
        <p:txBody>
          <a:bodyPr/>
          <a:lstStyle/>
          <a:p>
            <a:fld id="{FE024F78-56A6-7740-B68D-8D4D026EDF3F}" type="slidenum">
              <a:rPr lang="en-US" smtClean="0"/>
              <a:pPr/>
              <a:t>25</a:t>
            </a:fld>
            <a:endParaRPr lang="en-US" dirty="0"/>
          </a:p>
        </p:txBody>
      </p:sp>
    </p:spTree>
    <p:extLst>
      <p:ext uri="{BB962C8B-B14F-4D97-AF65-F5344CB8AC3E}">
        <p14:creationId xmlns:p14="http://schemas.microsoft.com/office/powerpoint/2010/main" val="42561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By Shivam Gupta</a:t>
            </a:r>
          </a:p>
          <a:p>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project</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p:txBody>
          <a:bodyPr/>
          <a:lstStyle/>
          <a:p>
            <a:r>
              <a:rPr lang="en-US" dirty="0"/>
              <a:t>Introduction </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4294967295"/>
          </p:nvPr>
        </p:nvSpPr>
        <p:spPr>
          <a:xfrm>
            <a:off x="835369" y="2988853"/>
            <a:ext cx="10515601" cy="1138238"/>
          </a:xfrm>
        </p:spPr>
        <p:txBody>
          <a:bodyPr/>
          <a:lstStyle/>
          <a:p>
            <a:r>
              <a:rPr lang="en-US" sz="1600" dirty="0">
                <a:solidFill>
                  <a:schemeClr val="bg1"/>
                </a:solidFill>
                <a:latin typeface="+mn-lt"/>
                <a:cs typeface="+mn-cs"/>
              </a:rPr>
              <a:t>In this assessment, we will perform an Exploratory Data Analysis (EDA) on a dataset related to home loan approval. The dataset is sourced from Skill Circle and contains valuable information for analysis. The primary focus of this assessment is on data exploration and visualization.</a:t>
            </a:r>
          </a:p>
        </p:txBody>
      </p:sp>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What to expect ?</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Gain familiarity with the dataset.</a:t>
            </a:r>
          </a:p>
          <a:p>
            <a:r>
              <a:rPr lang="en-US" dirty="0"/>
              <a:t>Perform data exploration and visualization.</a:t>
            </a:r>
          </a:p>
          <a:p>
            <a:r>
              <a:rPr lang="en-US" dirty="0"/>
              <a:t>Identify patterns, trends, and potential insights.</a:t>
            </a:r>
          </a:p>
          <a:p>
            <a:r>
              <a:rPr lang="en-US" dirty="0"/>
              <a:t>Generate meaningful visualizations to</a:t>
            </a:r>
          </a:p>
          <a:p>
            <a:r>
              <a:rPr lang="en-US" dirty="0"/>
              <a:t>Communicate your findings.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Understanding the dataset</a:t>
            </a:r>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Dataset description</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586420" y="2261874"/>
            <a:ext cx="5408739" cy="4329449"/>
          </a:xfrm>
        </p:spPr>
        <p:txBody>
          <a:bodyPr/>
          <a:lstStyle/>
          <a:p>
            <a:r>
              <a:rPr lang="en-US" b="1" u="sng" dirty="0"/>
              <a:t>Dataset Description:</a:t>
            </a:r>
          </a:p>
          <a:p>
            <a:pPr marL="569214" lvl="1"/>
            <a:r>
              <a:rPr lang="en-US" dirty="0"/>
              <a:t>Contains 12 attributes.</a:t>
            </a:r>
          </a:p>
          <a:p>
            <a:pPr marL="569214" lvl="1"/>
            <a:r>
              <a:rPr lang="en-US" dirty="0"/>
              <a:t>Captures essential aspects of loan approval data.</a:t>
            </a:r>
          </a:p>
          <a:p>
            <a:r>
              <a:rPr lang="en-US" b="1" u="sng" dirty="0"/>
              <a:t>Attributes:</a:t>
            </a:r>
          </a:p>
          <a:p>
            <a:pPr marL="569214" lvl="1"/>
            <a:r>
              <a:rPr lang="en-IN" b="1" i="0" dirty="0" err="1">
                <a:effectLst/>
                <a:latin typeface="system-ui"/>
              </a:rPr>
              <a:t>Loan_ID</a:t>
            </a:r>
            <a:r>
              <a:rPr lang="en-US" dirty="0"/>
              <a:t>: Row identifier.</a:t>
            </a:r>
          </a:p>
          <a:p>
            <a:pPr marL="569214" lvl="1"/>
            <a:r>
              <a:rPr lang="en-IN" b="1" dirty="0"/>
              <a:t>Gender</a:t>
            </a:r>
            <a:r>
              <a:rPr lang="en-IN" dirty="0"/>
              <a:t> – Male/Female applicants</a:t>
            </a:r>
          </a:p>
          <a:p>
            <a:pPr marL="569214" lvl="1"/>
            <a:r>
              <a:rPr lang="en-US" sz="1600" b="1" dirty="0"/>
              <a:t>Married</a:t>
            </a:r>
            <a:r>
              <a:rPr lang="en-US" sz="1600" dirty="0"/>
              <a:t> – Marital status of the applicant</a:t>
            </a:r>
            <a:r>
              <a:rPr lang="en-IN" sz="1600" dirty="0"/>
              <a:t>.</a:t>
            </a:r>
          </a:p>
          <a:p>
            <a:pPr marL="569214" lvl="1"/>
            <a:r>
              <a:rPr lang="en-US" sz="1600" b="1" dirty="0"/>
              <a:t>Dependents</a:t>
            </a:r>
            <a:r>
              <a:rPr lang="en-US" sz="1600" dirty="0"/>
              <a:t> – Number of dependents the applicant has</a:t>
            </a:r>
            <a:r>
              <a:rPr lang="en-IN" sz="1600" dirty="0"/>
              <a:t>.</a:t>
            </a:r>
          </a:p>
          <a:p>
            <a:pPr marL="569214" lvl="1"/>
            <a:endParaRPr lang="en-IN" sz="1600" dirty="0"/>
          </a:p>
          <a:p>
            <a:pPr marL="569214" lvl="1"/>
            <a:endParaRPr lang="en-IN" sz="1600" dirty="0"/>
          </a:p>
          <a:p>
            <a:pPr marL="569214" lvl="1"/>
            <a:endParaRPr lang="en-US" dirty="0"/>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853084" y="2261874"/>
            <a:ext cx="5031087" cy="3964323"/>
          </a:xfrm>
        </p:spPr>
        <p:txBody>
          <a:bodyPr/>
          <a:lstStyle/>
          <a:p>
            <a:pPr lvl="1"/>
            <a:r>
              <a:rPr lang="en-US" b="1" dirty="0"/>
              <a:t>Education</a:t>
            </a:r>
            <a:r>
              <a:rPr lang="en-US" dirty="0"/>
              <a:t> – Whether the applicant is Graduate or Not.</a:t>
            </a:r>
          </a:p>
          <a:p>
            <a:pPr lvl="1"/>
            <a:r>
              <a:rPr lang="en-US" b="1" dirty="0"/>
              <a:t>Self-Employed</a:t>
            </a:r>
            <a:r>
              <a:rPr lang="en-US" dirty="0"/>
              <a:t> – Whether the applicant is self-employed</a:t>
            </a:r>
          </a:p>
          <a:p>
            <a:pPr lvl="1"/>
            <a:r>
              <a:rPr lang="en-US" b="1" dirty="0"/>
              <a:t>Applicant Income</a:t>
            </a:r>
            <a:r>
              <a:rPr lang="en-US" dirty="0"/>
              <a:t> – The income level of the loan applicant</a:t>
            </a:r>
          </a:p>
          <a:p>
            <a:pPr lvl="1"/>
            <a:r>
              <a:rPr lang="en-US" b="1" dirty="0" err="1"/>
              <a:t>Coapplicant</a:t>
            </a:r>
            <a:r>
              <a:rPr lang="en-US" b="1" dirty="0"/>
              <a:t> Income</a:t>
            </a:r>
            <a:r>
              <a:rPr lang="en-US" dirty="0"/>
              <a:t> – The income of any co-borrower</a:t>
            </a:r>
          </a:p>
          <a:p>
            <a:pPr lvl="1"/>
            <a:r>
              <a:rPr lang="en-US" b="1" dirty="0"/>
              <a:t>Loan Amount</a:t>
            </a:r>
            <a:r>
              <a:rPr lang="en-US" dirty="0"/>
              <a:t> – The amount of loan requested by the applicant.</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81777-970C-25F7-B857-1865EEAD3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0ABF0-1A92-826A-3F8D-12A5F7239B3E}"/>
              </a:ext>
            </a:extLst>
          </p:cNvPr>
          <p:cNvSpPr>
            <a:spLocks noGrp="1"/>
          </p:cNvSpPr>
          <p:nvPr>
            <p:ph type="title"/>
          </p:nvPr>
        </p:nvSpPr>
        <p:spPr>
          <a:xfrm>
            <a:off x="2399620" y="162560"/>
            <a:ext cx="8843050" cy="1616904"/>
          </a:xfrm>
        </p:spPr>
        <p:txBody>
          <a:bodyPr/>
          <a:lstStyle/>
          <a:p>
            <a:r>
              <a:rPr lang="en-US" dirty="0"/>
              <a:t>Dataset description</a:t>
            </a:r>
          </a:p>
        </p:txBody>
      </p:sp>
      <p:sp>
        <p:nvSpPr>
          <p:cNvPr id="4" name="Content Placeholder 3">
            <a:extLst>
              <a:ext uri="{FF2B5EF4-FFF2-40B4-BE49-F238E27FC236}">
                <a16:creationId xmlns:a16="http://schemas.microsoft.com/office/drawing/2014/main" id="{06508083-023F-C345-5D2D-9E021A34E96A}"/>
              </a:ext>
            </a:extLst>
          </p:cNvPr>
          <p:cNvSpPr>
            <a:spLocks noGrp="1"/>
          </p:cNvSpPr>
          <p:nvPr>
            <p:ph sz="quarter" idx="36"/>
          </p:nvPr>
        </p:nvSpPr>
        <p:spPr>
          <a:xfrm>
            <a:off x="2399620" y="2263149"/>
            <a:ext cx="8623980" cy="3964323"/>
          </a:xfrm>
        </p:spPr>
        <p:txBody>
          <a:bodyPr/>
          <a:lstStyle/>
          <a:p>
            <a:pPr lvl="1"/>
            <a:r>
              <a:rPr lang="en-US" sz="1600" b="1" dirty="0"/>
              <a:t>Loan Amount</a:t>
            </a:r>
            <a:r>
              <a:rPr lang="en-US" sz="1600" dirty="0"/>
              <a:t> – The amount of loan requested by the applicant</a:t>
            </a:r>
          </a:p>
          <a:p>
            <a:pPr lvl="1"/>
            <a:r>
              <a:rPr lang="en-US" sz="1600" b="1" dirty="0"/>
              <a:t>Loan Amount Term</a:t>
            </a:r>
            <a:r>
              <a:rPr lang="en-US" sz="1600" dirty="0"/>
              <a:t> – The duration for which the loan is sanctioned.</a:t>
            </a:r>
          </a:p>
          <a:p>
            <a:pPr lvl="1"/>
            <a:r>
              <a:rPr lang="en-US" sz="1600" b="1" dirty="0"/>
              <a:t>Credit History</a:t>
            </a:r>
            <a:r>
              <a:rPr lang="en-US" sz="1600" dirty="0"/>
              <a:t> – Whether the applicant has a history of loan repayment.</a:t>
            </a:r>
          </a:p>
          <a:p>
            <a:pPr lvl="1"/>
            <a:r>
              <a:rPr lang="en-US" sz="1600" b="1" dirty="0"/>
              <a:t>Property Area</a:t>
            </a:r>
            <a:r>
              <a:rPr lang="en-US" sz="1600" dirty="0"/>
              <a:t> – The type of area where the applicant resides (Urban, Semi-Urban, Rural).</a:t>
            </a:r>
          </a:p>
        </p:txBody>
      </p:sp>
      <p:sp>
        <p:nvSpPr>
          <p:cNvPr id="5" name="Slide Number Placeholder 4">
            <a:extLst>
              <a:ext uri="{FF2B5EF4-FFF2-40B4-BE49-F238E27FC236}">
                <a16:creationId xmlns:a16="http://schemas.microsoft.com/office/drawing/2014/main" id="{C90B6CB2-F770-5D51-0C10-FE852110270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97486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D3F3-1AE4-53FB-9DE3-5190299A0A5F}"/>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7B4E3D65-F1B1-416B-A6F0-58FA3A5A188B}"/>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B4252105-63D4-DED0-9090-93E9A059F2C6}"/>
              </a:ext>
            </a:extLst>
          </p:cNvPr>
          <p:cNvSpPr>
            <a:spLocks noGrp="1"/>
          </p:cNvSpPr>
          <p:nvPr>
            <p:ph type="title"/>
          </p:nvPr>
        </p:nvSpPr>
        <p:spPr>
          <a:xfrm>
            <a:off x="2932448" y="264160"/>
            <a:ext cx="6327105" cy="3373973"/>
          </a:xfrm>
        </p:spPr>
        <p:txBody>
          <a:bodyPr anchor="b"/>
          <a:lstStyle/>
          <a:p>
            <a:r>
              <a:rPr lang="en-US" dirty="0"/>
              <a:t>Key steps to perform</a:t>
            </a:r>
          </a:p>
        </p:txBody>
      </p:sp>
    </p:spTree>
    <p:extLst>
      <p:ext uri="{BB962C8B-B14F-4D97-AF65-F5344CB8AC3E}">
        <p14:creationId xmlns:p14="http://schemas.microsoft.com/office/powerpoint/2010/main" val="199517434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8D9019-7CE1-4B77-8F5D-67F6576598C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345</TotalTime>
  <Words>1011</Words>
  <Application>Microsoft Office PowerPoint</Application>
  <PresentationFormat>Widescreen</PresentationFormat>
  <Paragraphs>156</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Nova</vt:lpstr>
      <vt:lpstr>Biome</vt:lpstr>
      <vt:lpstr>Calibri</vt:lpstr>
      <vt:lpstr>system-ui</vt:lpstr>
      <vt:lpstr>Custom</vt:lpstr>
      <vt:lpstr>Loan approval Analysis</vt:lpstr>
      <vt:lpstr>Agenda</vt:lpstr>
      <vt:lpstr>project</vt:lpstr>
      <vt:lpstr>Introduction </vt:lpstr>
      <vt:lpstr>What to expect ?</vt:lpstr>
      <vt:lpstr>Understanding the dataset</vt:lpstr>
      <vt:lpstr>Dataset description</vt:lpstr>
      <vt:lpstr>Dataset description</vt:lpstr>
      <vt:lpstr>Key steps to perform</vt:lpstr>
      <vt:lpstr>Key steps to perform  (Task 1 - Data Exploration)</vt:lpstr>
      <vt:lpstr>Key steps to perform  (Task 2 - Data Visualization )</vt:lpstr>
      <vt:lpstr>Key steps to perform  (Task 2 - Data Visualization )</vt:lpstr>
      <vt:lpstr>Key steps to perform  (Task 2 - Data Visualization )</vt:lpstr>
      <vt:lpstr>Hypothesis</vt:lpstr>
      <vt:lpstr>Hypothesis 1</vt:lpstr>
      <vt:lpstr>Justification of hypothesis 1</vt:lpstr>
      <vt:lpstr>Hypothesis 2</vt:lpstr>
      <vt:lpstr>Justification of hypothesis 2</vt:lpstr>
      <vt:lpstr>Hypothesis 3</vt:lpstr>
      <vt:lpstr>Justification of hypothesis 3</vt:lpstr>
      <vt:lpstr>Exploratory Data Analysis</vt:lpstr>
      <vt:lpstr>EDA - Graphics</vt:lpstr>
      <vt:lpstr>Observations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Acer</dc:creator>
  <cp:lastModifiedBy>Deepak Gupta</cp:lastModifiedBy>
  <cp:revision>25</cp:revision>
  <dcterms:created xsi:type="dcterms:W3CDTF">2024-01-05T14:58:10Z</dcterms:created>
  <dcterms:modified xsi:type="dcterms:W3CDTF">2025-02-27T12:44:26Z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