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42" r:id="rId5"/>
    <p:sldId id="359" r:id="rId6"/>
    <p:sldId id="373" r:id="rId7"/>
    <p:sldId id="374" r:id="rId8"/>
    <p:sldId id="375" r:id="rId9"/>
    <p:sldId id="365" r:id="rId10"/>
    <p:sldId id="376" r:id="rId11"/>
    <p:sldId id="382" r:id="rId12"/>
    <p:sldId id="377" r:id="rId13"/>
    <p:sldId id="383" r:id="rId14"/>
    <p:sldId id="378" r:id="rId15"/>
    <p:sldId id="389" r:id="rId16"/>
    <p:sldId id="388" r:id="rId17"/>
    <p:sldId id="384" r:id="rId18"/>
    <p:sldId id="380" r:id="rId19"/>
    <p:sldId id="381" r:id="rId20"/>
    <p:sldId id="390" r:id="rId21"/>
    <p:sldId id="391" r:id="rId22"/>
    <p:sldId id="392" r:id="rId23"/>
    <p:sldId id="395" r:id="rId24"/>
    <p:sldId id="385" r:id="rId25"/>
    <p:sldId id="386" r:id="rId26"/>
    <p:sldId id="387" r:id="rId27"/>
    <p:sldId id="3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>
        <p:scale>
          <a:sx n="50" d="100"/>
          <a:sy n="50" d="100"/>
        </p:scale>
        <p:origin x="1718" y="6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11486-D9C7-8021-A557-C1D96D8C4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BD6CE-F7BF-C880-CE01-3138BA6008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F5D0F7-AA5E-F3BC-671C-5CBF415B9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1BE2E-4CFA-3EAD-2609-7B287AFDA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664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5777-37D2-69E4-8562-5F0CC4149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AB91DF-5D3F-30F8-57CB-B78688E98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881E64-A74E-5A08-6812-EF483AC11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163A5-7DE0-BF99-8BC0-C0AC5D9EC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79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40F5F-3865-1737-67A3-DF5C4C688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666BE5-35F3-007F-35C9-14E36FE55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C9775F-800C-B348-D5A6-C4F5FAA09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D4E8-5CA3-6F46-FDA2-D3ACC2095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12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B4F0E-FEB4-786B-307B-CBDB0884C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40C292-1A1A-EB93-1B1B-3B0A3703DE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099B89-2EC5-7277-00EA-9024FAC87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1C740-6F81-9A5D-555C-58F8F234A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075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58AF-6B0B-B5F1-907F-0A4DB7B2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E65F4-D6D0-5325-9BEB-B71E4F6DB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E16222-401F-D4CD-76AB-54CA6652D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FD9D3-0C6C-4550-98D8-998C8EA1D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62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78BF7-DBAD-53A2-92AE-99ABDA57F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ED8FB8-88AE-F87A-B5F2-4D00E63EEA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A21B56-9E00-658D-2E6F-16C97E3D7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D013E-CA8F-D0AD-6D41-33519F375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0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15ACB-5527-8FF0-EE65-E3F2C8E48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BEBD77-ECFB-CD0F-4CA9-254D0B503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870617-5A3A-146D-A1BA-3B5AF2982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9970E-2C58-6912-E519-B210C48AC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2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FADBC-4D8B-222B-857F-9377A0D7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DDA21-A2B7-18D0-1FDD-9DEC2CF97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536538-0747-95FD-0244-A4CAEBAB4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35918-4ECA-1E47-4952-1F5394EAA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01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AB35C-0BA4-384A-8AAE-5D29E30C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48210E-9369-E453-14A3-BFC4CCF5CA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E89B9B-2F19-B471-7E72-171691AFB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1D2EA-780F-A7D1-B933-56EF37592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4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10" y="788055"/>
            <a:ext cx="11454579" cy="2882573"/>
          </a:xfrm>
        </p:spPr>
        <p:txBody>
          <a:bodyPr anchor="b"/>
          <a:lstStyle/>
          <a:p>
            <a:r>
              <a:rPr lang="en-US" dirty="0"/>
              <a:t>Big Basket mini project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10B81-B766-D245-0916-41B0065C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72F9E0A-4211-F6FD-4505-43ED0B3A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B6C7CE-4EC3-5216-3E40-69BCFFB3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242726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Hypothesis </a:t>
            </a:r>
            <a:r>
              <a:rPr lang="en-US" sz="4400" noProof="0" dirty="0"/>
              <a:t>1</a:t>
            </a:r>
            <a:endParaRPr lang="en-US" noProof="0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2949281"/>
          </a:xfrm>
        </p:spPr>
        <p:txBody>
          <a:bodyPr/>
          <a:lstStyle/>
          <a:p>
            <a:r>
              <a:rPr lang="en-US" sz="2000" b="1" dirty="0"/>
              <a:t>Beverages Are the Most Popular and Highly Rated Category Apart From Fresh Groceries Category.</a:t>
            </a:r>
          </a:p>
          <a:p>
            <a:endParaRPr lang="en-US" sz="2000" b="1" dirty="0"/>
          </a:p>
          <a:p>
            <a:r>
              <a:rPr lang="en-US" sz="2000" dirty="0"/>
              <a:t>Rating based on category Beverages </a:t>
            </a:r>
            <a:r>
              <a:rPr lang="en-US" sz="2000" b="1" dirty="0"/>
              <a:t>– </a:t>
            </a:r>
            <a:r>
              <a:rPr lang="en-US" sz="3200" cap="all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rPr>
              <a:t>4.08</a:t>
            </a:r>
          </a:p>
          <a:p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13CB4-DFD0-98CB-99A4-A3426A133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3868-CF86-A879-8A4E-2F4F0895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Hypothesis </a:t>
            </a:r>
            <a:r>
              <a:rPr lang="en-US" sz="4400" noProof="0" dirty="0"/>
              <a:t>2</a:t>
            </a:r>
            <a:endParaRPr lang="en-US" noProof="0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C26D11B3-DAC7-C150-D9A0-805FAA6D8AC6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6FD8-A2AF-3EAD-4421-D018D3F39C27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sz="2000" b="1" dirty="0"/>
              <a:t>Higher Discounts Lead to Lower Product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Based on correlation between Discount% and Rating, we found that the correlation between them is around </a:t>
            </a:r>
            <a:r>
              <a:rPr lang="en-US" sz="3600" cap="all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rPr>
              <a:t>0</a:t>
            </a:r>
            <a:r>
              <a:rPr lang="en-US" sz="2000" b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154E9-AA30-24B5-D45F-62F6A246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8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5F463-E377-902D-990C-133995D06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573F-73E4-5D7A-9B3D-04B2D447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Hypothesis </a:t>
            </a:r>
            <a:r>
              <a:rPr lang="en-US" sz="4400" noProof="0" dirty="0"/>
              <a:t>3</a:t>
            </a:r>
            <a:endParaRPr lang="en-US" noProof="0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E97D8DF0-E7B1-3BB8-593B-6FEE3DADE076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FAC1-8C5E-7BCC-F92C-F317B612BFD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sz="2000" b="1" dirty="0"/>
              <a:t>Premium Brands Offer Fewer Discounts.</a:t>
            </a:r>
          </a:p>
          <a:p>
            <a:endParaRPr lang="en-US" sz="2000" b="1" dirty="0"/>
          </a:p>
          <a:p>
            <a:r>
              <a:rPr lang="en-US" sz="2000" b="1" dirty="0"/>
              <a:t>Validation -  We’ve analyzed the average discount percentage across different brands.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850D2-E530-86A1-4219-1095BD1B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3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9012D-CA6D-E62D-BF2E-C3CC3A918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CCA5EB7-BE99-F384-E379-28660638E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C69193-503B-DBF6-DC90-C7215EAF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9777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3397668"/>
            <a:ext cx="9884178" cy="1695619"/>
          </a:xfrm>
        </p:spPr>
        <p:txBody>
          <a:bodyPr/>
          <a:lstStyle/>
          <a:p>
            <a:r>
              <a:rPr lang="en-US" sz="2800" dirty="0"/>
              <a:t>Top Selling Product -- </a:t>
            </a:r>
            <a:r>
              <a:rPr lang="en-US" sz="3200" dirty="0"/>
              <a:t>Turmeric Powder/</a:t>
            </a:r>
            <a:r>
              <a:rPr lang="en-US" sz="3200" dirty="0" err="1"/>
              <a:t>Arisina</a:t>
            </a:r>
            <a:r>
              <a:rPr lang="en-US" sz="3200" dirty="0"/>
              <a:t> Pudi</a:t>
            </a:r>
            <a:endParaRPr lang="en-US" sz="2800" dirty="0"/>
          </a:p>
          <a:p>
            <a:r>
              <a:rPr lang="en-US" sz="2800" dirty="0"/>
              <a:t>Least Selling Product -- </a:t>
            </a:r>
            <a:r>
              <a:rPr lang="en-US" sz="3200" dirty="0"/>
              <a:t>Green Tea - Pure Original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EDA -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2C48F-3D1A-1C14-9BDE-886FD92CF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807" y="2182112"/>
            <a:ext cx="7026353" cy="404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14036-FE07-3138-4DD7-021EFEC6A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79652-16B4-1169-5EA1-4F3D5AA3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EDA -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0E7E8-4405-A692-D346-24029C84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B7DF0-8E7A-5749-9049-888368B6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26" y="2215781"/>
            <a:ext cx="6870087" cy="41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72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65F22-DABE-EBF0-7BE8-AB90A4C42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1B14B3-38B1-E716-52B8-3FB0A783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EDA -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06335-833D-49AD-6102-0073253C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D75CD-01D7-63AB-4541-DA5714B0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829"/>
          <a:stretch/>
        </p:blipFill>
        <p:spPr>
          <a:xfrm>
            <a:off x="2446404" y="2361397"/>
            <a:ext cx="7299191" cy="38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9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94519-9FED-83EA-5FD3-7F96DF23C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12DB62-CC1F-E217-A019-65282A00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EDA -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4536A-BFB4-DA7D-344B-5ED87F5F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DA899-5C9E-F8A7-7CC8-06369A93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951"/>
          <a:stretch/>
        </p:blipFill>
        <p:spPr>
          <a:xfrm>
            <a:off x="942050" y="2323697"/>
            <a:ext cx="4317137" cy="3363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78B06-D83F-CEB9-5DB2-3E7AB92D3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471" y="2323697"/>
            <a:ext cx="5203479" cy="336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6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956446"/>
            <a:ext cx="4466504" cy="3632890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Understanding the dataset</a:t>
            </a:r>
          </a:p>
          <a:p>
            <a:r>
              <a:rPr lang="en-US" dirty="0"/>
              <a:t>Hypothesis</a:t>
            </a:r>
          </a:p>
          <a:p>
            <a:r>
              <a:rPr lang="en-US" dirty="0"/>
              <a:t>EDA </a:t>
            </a:r>
          </a:p>
          <a:p>
            <a:r>
              <a:rPr lang="en-US" dirty="0"/>
              <a:t>Observation</a:t>
            </a:r>
          </a:p>
          <a:p>
            <a:r>
              <a:rPr lang="en-US" dirty="0"/>
              <a:t>Recommendation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D3497-1AE5-D84B-1CA6-8B8E71B79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AA8D9-D3FA-63C5-14E8-F64158E9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EDA -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1F902-8263-3667-1034-576D7131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D995D-C250-6FDE-F88A-E37592A72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830" y="2163154"/>
            <a:ext cx="6202680" cy="42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8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3C40-BC3A-3169-5FBB-E057D824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9945-4FB7-2C21-7E4A-0085FF45B5F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1" y="2465535"/>
            <a:ext cx="10434861" cy="34272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Beverages</a:t>
            </a:r>
            <a:r>
              <a:rPr lang="en-US" sz="2400" dirty="0"/>
              <a:t> is the </a:t>
            </a:r>
            <a:r>
              <a:rPr lang="en-US" sz="2400" b="1" dirty="0"/>
              <a:t>highest-rated category</a:t>
            </a:r>
            <a:r>
              <a:rPr lang="en-US" sz="2400" dirty="0"/>
              <a:t> with an average rating of </a:t>
            </a:r>
            <a:r>
              <a:rPr lang="en-US" sz="2400" b="1" dirty="0"/>
              <a:t>4.08</a:t>
            </a:r>
            <a:r>
              <a:rPr lang="en-US" sz="2400" dirty="0"/>
              <a:t>, indicating strong customer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There is </a:t>
            </a:r>
            <a:r>
              <a:rPr lang="en-US" sz="2400" b="1" dirty="0"/>
              <a:t>no significant correlation</a:t>
            </a:r>
            <a:r>
              <a:rPr lang="en-US" sz="2400" dirty="0"/>
              <a:t> between higher discounts and lower ratings (-0.0027 correlation).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Some brands provide </a:t>
            </a:r>
            <a:r>
              <a:rPr lang="en-US" sz="2400" b="1" dirty="0"/>
              <a:t>zero discounts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Foodgrains, Oil &amp; Masala (4.06)</a:t>
            </a:r>
            <a:r>
              <a:rPr lang="en-US" sz="2400" dirty="0"/>
              <a:t> and </a:t>
            </a:r>
            <a:r>
              <a:rPr lang="en-US" sz="2400" b="1" dirty="0"/>
              <a:t>Baby Care (4.02)</a:t>
            </a:r>
            <a:r>
              <a:rPr lang="en-US" sz="2400" dirty="0"/>
              <a:t> are also among the top-rated categories.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5FDC4-68C6-C54C-16C5-1323D779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22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642E-E307-44BE-7A57-47808FAC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B5C04-D11B-BD18-3C7E-84DF00C22159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73931" y="2233814"/>
            <a:ext cx="10434861" cy="4190280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sz="2000" b="1" dirty="0"/>
              <a:t>Leverage High-Rated Categories: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Promote and expand product offerings in </a:t>
            </a:r>
            <a:r>
              <a:rPr lang="en-US" b="1" dirty="0"/>
              <a:t>Beverages, Foodgrains, and Baby Care</a:t>
            </a:r>
            <a:r>
              <a:rPr lang="en-US" dirty="0"/>
              <a:t>, as these categories have the highest customer satisfaction.</a:t>
            </a:r>
            <a:endParaRPr lang="en-US" b="1" dirty="0"/>
          </a:p>
          <a:p>
            <a:pPr marL="0" indent="0">
              <a:lnSpc>
                <a:spcPct val="125000"/>
              </a:lnSpc>
              <a:buNone/>
            </a:pPr>
            <a:r>
              <a:rPr lang="en-US" sz="2000" b="1" dirty="0"/>
              <a:t>Refine Discount Strategies:</a:t>
            </a:r>
            <a:endParaRPr lang="en-US" sz="2000" dirty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Since discounts do not significantly impact ratings, focus on </a:t>
            </a:r>
            <a:r>
              <a:rPr lang="en-US" b="1" dirty="0"/>
              <a:t>value-driven pricing</a:t>
            </a:r>
            <a:r>
              <a:rPr lang="en-US" dirty="0"/>
              <a:t> rather than excessive discounts.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2000" b="1" dirty="0"/>
              <a:t>Improve Ratings for Low-Rated Categories</a:t>
            </a:r>
            <a:r>
              <a:rPr lang="en-US" b="1" dirty="0"/>
              <a:t>:</a:t>
            </a:r>
            <a:endParaRPr lang="en-US" dirty="0"/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/>
              <a:t>Conduct customer surveys for </a:t>
            </a:r>
            <a:r>
              <a:rPr lang="en-US" b="1" dirty="0"/>
              <a:t>Kitchen, Garden &amp; Pets (3.73)</a:t>
            </a:r>
            <a:r>
              <a:rPr lang="en-US" dirty="0"/>
              <a:t> and </a:t>
            </a:r>
            <a:r>
              <a:rPr lang="en-US" b="1" dirty="0"/>
              <a:t>Beauty &amp; Hygiene (3.93)</a:t>
            </a:r>
            <a:r>
              <a:rPr lang="en-US" dirty="0"/>
              <a:t> to identify areas for improvement.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FF8D0-0AC3-12AB-C971-8D090302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4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E39E-6837-B359-91C3-35212DE2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9D40-9239-5306-8D47-C7D408DACC6C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10515600" cy="37606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Beverages</a:t>
            </a:r>
            <a:r>
              <a:rPr lang="en-US" sz="2400" dirty="0"/>
              <a:t> leads in customer satisfaction, making them a high-priority category for marketing and sales strategies.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Discounting does not significantly impact ratings</a:t>
            </a:r>
            <a:r>
              <a:rPr lang="en-US" sz="2400" dirty="0"/>
              <a:t>, so brands should focus on quality and customer experience instead.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Optimizing the product mix based on customer ratings can </a:t>
            </a:r>
            <a:r>
              <a:rPr lang="en-US" sz="2400" b="1" dirty="0"/>
              <a:t>enhance sales and brand reputation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61829-CDE7-E130-91A4-70C88EAE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6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5370" y="2290762"/>
            <a:ext cx="10515601" cy="392339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This project explores the e-commerce domain, specifically focusing on the analysis of data from Big Basket, India's largest online grocery platform.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Launched in 2011, Big Basket has consistently maintained its position as a market leader despite the emergence of competitors like Blinkit, thanks to its widespread popularity and a strong online presence.</a:t>
            </a:r>
          </a:p>
          <a:p>
            <a:r>
              <a:rPr lang="en-US" sz="1800" b="1" u="sng" dirty="0"/>
              <a:t>E-commerce Overview:</a:t>
            </a:r>
          </a:p>
          <a:p>
            <a:pPr lvl="1"/>
            <a:r>
              <a:rPr lang="en-US" sz="1600" dirty="0"/>
              <a:t>Buying and selling goods online.</a:t>
            </a:r>
          </a:p>
          <a:p>
            <a:pPr lvl="1"/>
            <a:r>
              <a:rPr lang="en-US" sz="1600" dirty="0"/>
              <a:t>Key technologies: mobile commerce, electronic funds transfer, supply chain management, online transaction processing, etc.</a:t>
            </a:r>
          </a:p>
          <a:p>
            <a:pPr lvl="1"/>
            <a:r>
              <a:rPr lang="en-US" sz="1600" dirty="0"/>
              <a:t>Driven by advancements in the semiconductor industry.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What to expect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An overview of e-commerce and its technological backbone.</a:t>
            </a:r>
          </a:p>
          <a:p>
            <a:r>
              <a:rPr lang="en-US" dirty="0"/>
              <a:t>Exploratory Data Analysis (EDA) on Big Basket's dataset, featuring 10 key attributes, including product categories, pricing, brands, and customer ratings.</a:t>
            </a:r>
          </a:p>
          <a:p>
            <a:r>
              <a:rPr lang="en-US" dirty="0"/>
              <a:t>Insights derived from the dataset using Python libraries and data visualization tools.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Understanding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954269"/>
          </a:xfrm>
        </p:spPr>
        <p:txBody>
          <a:bodyPr/>
          <a:lstStyle/>
          <a:p>
            <a:r>
              <a:rPr lang="en-US" b="1" u="sng" dirty="0"/>
              <a:t>Dataset Description:</a:t>
            </a:r>
          </a:p>
          <a:p>
            <a:pPr marL="569214" lvl="1"/>
            <a:r>
              <a:rPr lang="en-US" dirty="0"/>
              <a:t>Contains 10 attributes.</a:t>
            </a:r>
          </a:p>
          <a:p>
            <a:pPr marL="569214" lvl="1"/>
            <a:r>
              <a:rPr lang="en-US" dirty="0"/>
              <a:t>Captures essential aspects of e-commerce data.</a:t>
            </a:r>
          </a:p>
          <a:p>
            <a:r>
              <a:rPr lang="en-US" b="1" u="sng" dirty="0"/>
              <a:t>Attributes:</a:t>
            </a:r>
          </a:p>
          <a:p>
            <a:pPr marL="569214" lvl="1"/>
            <a:r>
              <a:rPr lang="en-US" dirty="0"/>
              <a:t>Index: Row identifier.</a:t>
            </a:r>
          </a:p>
          <a:p>
            <a:pPr marL="569214" lvl="1"/>
            <a:r>
              <a:rPr lang="en-US" dirty="0"/>
              <a:t>Product: Product title.</a:t>
            </a:r>
          </a:p>
          <a:p>
            <a:pPr marL="569214" lvl="1"/>
            <a:r>
              <a:rPr lang="en-US" dirty="0"/>
              <a:t>Category: Main category of the product.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pPr lvl="1"/>
            <a:r>
              <a:rPr lang="en-US" dirty="0"/>
              <a:t>Sub-category: Subdivision under the main category.</a:t>
            </a:r>
          </a:p>
          <a:p>
            <a:pPr lvl="1"/>
            <a:r>
              <a:rPr lang="en-US" dirty="0"/>
              <a:t>Brand: Product brand.</a:t>
            </a:r>
          </a:p>
          <a:p>
            <a:pPr lvl="1"/>
            <a:r>
              <a:rPr lang="en-US" dirty="0"/>
              <a:t>Sale Price: Discounted price.</a:t>
            </a:r>
          </a:p>
          <a:p>
            <a:pPr lvl="1"/>
            <a:r>
              <a:rPr lang="en-US" dirty="0"/>
              <a:t>Market Price: Original market price.</a:t>
            </a:r>
          </a:p>
          <a:p>
            <a:pPr lvl="1"/>
            <a:r>
              <a:rPr lang="en-US" dirty="0"/>
              <a:t>Type: Classification type.</a:t>
            </a:r>
          </a:p>
          <a:p>
            <a:pPr lvl="1"/>
            <a:r>
              <a:rPr lang="en-US" dirty="0"/>
              <a:t>Rating: Customer rating.</a:t>
            </a:r>
          </a:p>
          <a:p>
            <a:pPr lvl="1"/>
            <a:r>
              <a:rPr lang="en-US" dirty="0"/>
              <a:t>Description: Textual data details.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9D3F3-1AE4-53FB-9DE3-5190299A0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B4E3D65-F1B1-416B-A6F0-58FA3A5A1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4252105-63D4-DED0-9090-93E9A059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Key steps to perform</a:t>
            </a:r>
          </a:p>
        </p:txBody>
      </p:sp>
    </p:spTree>
    <p:extLst>
      <p:ext uri="{BB962C8B-B14F-4D97-AF65-F5344CB8AC3E}">
        <p14:creationId xmlns:p14="http://schemas.microsoft.com/office/powerpoint/2010/main" val="199517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Key steps to perform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4120562" cy="3723753"/>
          </a:xfrm>
        </p:spPr>
        <p:txBody>
          <a:bodyPr/>
          <a:lstStyle/>
          <a:p>
            <a:r>
              <a:rPr lang="en-US" dirty="0"/>
              <a:t>Load Dataset. </a:t>
            </a:r>
          </a:p>
          <a:p>
            <a:r>
              <a:rPr lang="en-US" dirty="0"/>
              <a:t>Use head function to look for first 12 rows. </a:t>
            </a:r>
          </a:p>
          <a:p>
            <a:r>
              <a:rPr lang="en-US" dirty="0"/>
              <a:t>Get Description of the data in the Data Frame. </a:t>
            </a:r>
          </a:p>
          <a:p>
            <a:r>
              <a:rPr lang="en-US" dirty="0"/>
              <a:t>Find Information about the Data Frame.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910606" y="2465539"/>
            <a:ext cx="5332063" cy="372375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5. </a:t>
            </a:r>
            <a:r>
              <a:rPr lang="en-US" dirty="0"/>
              <a:t>Find out the Missing Values from the Dataset and treat them.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6. </a:t>
            </a:r>
            <a:r>
              <a:rPr lang="en-US" dirty="0"/>
              <a:t>Find out the outliers from the dataset and treat them.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7. </a:t>
            </a:r>
            <a:r>
              <a:rPr lang="en-US" dirty="0"/>
              <a:t>Find out Top &amp; least sold products.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8. </a:t>
            </a:r>
            <a:r>
              <a:rPr lang="en-US" dirty="0"/>
              <a:t>Measuring discount on a certain item.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9. </a:t>
            </a:r>
            <a:r>
              <a:rPr lang="en-US" dirty="0"/>
              <a:t>Create Plots or visualizations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10. </a:t>
            </a:r>
            <a:r>
              <a:rPr lang="en-US" dirty="0"/>
              <a:t>Hypothesis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682</Words>
  <Application>Microsoft Office PowerPoint</Application>
  <PresentationFormat>Widescreen</PresentationFormat>
  <Paragraphs>127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Nova</vt:lpstr>
      <vt:lpstr>Biome</vt:lpstr>
      <vt:lpstr>Calibri</vt:lpstr>
      <vt:lpstr>Custom</vt:lpstr>
      <vt:lpstr>Big Basket mini project</vt:lpstr>
      <vt:lpstr>Agenda</vt:lpstr>
      <vt:lpstr>project</vt:lpstr>
      <vt:lpstr>Introduction </vt:lpstr>
      <vt:lpstr>What to expect ?</vt:lpstr>
      <vt:lpstr>Understanding the dataset</vt:lpstr>
      <vt:lpstr>Dataset description</vt:lpstr>
      <vt:lpstr>Key steps to perform</vt:lpstr>
      <vt:lpstr>Key steps to perform</vt:lpstr>
      <vt:lpstr>Hypothesis</vt:lpstr>
      <vt:lpstr>Hypothesis 1</vt:lpstr>
      <vt:lpstr>Hypothesis 2</vt:lpstr>
      <vt:lpstr>Hypothesis 3</vt:lpstr>
      <vt:lpstr>Exploratory Data Analysis</vt:lpstr>
      <vt:lpstr>EDA</vt:lpstr>
      <vt:lpstr>EDA - Graphics</vt:lpstr>
      <vt:lpstr>EDA - Graphics</vt:lpstr>
      <vt:lpstr>EDA - Graphics</vt:lpstr>
      <vt:lpstr>EDA - Graphics</vt:lpstr>
      <vt:lpstr>EDA - Graphics</vt:lpstr>
      <vt:lpstr>Observations</vt:lpstr>
      <vt:lpstr>Recommendation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Acer</dc:creator>
  <cp:lastModifiedBy>Deepak Gupta</cp:lastModifiedBy>
  <cp:revision>7</cp:revision>
  <dcterms:created xsi:type="dcterms:W3CDTF">2024-01-05T14:58:10Z</dcterms:created>
  <dcterms:modified xsi:type="dcterms:W3CDTF">2025-02-05T12:50:16Z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