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80" r:id="rId7"/>
    <p:sldId id="262" r:id="rId8"/>
    <p:sldId id="263" r:id="rId9"/>
    <p:sldId id="297" r:id="rId10"/>
    <p:sldId id="281" r:id="rId11"/>
    <p:sldId id="264" r:id="rId12"/>
    <p:sldId id="265" r:id="rId13"/>
    <p:sldId id="282" r:id="rId14"/>
    <p:sldId id="283" r:id="rId15"/>
    <p:sldId id="284" r:id="rId16"/>
    <p:sldId id="285" r:id="rId17"/>
    <p:sldId id="286" r:id="rId18"/>
    <p:sldId id="267" r:id="rId19"/>
    <p:sldId id="268" r:id="rId20"/>
    <p:sldId id="271" r:id="rId21"/>
    <p:sldId id="287" r:id="rId22"/>
    <p:sldId id="272" r:id="rId23"/>
    <p:sldId id="288" r:id="rId24"/>
    <p:sldId id="290" r:id="rId25"/>
    <p:sldId id="291" r:id="rId26"/>
    <p:sldId id="289" r:id="rId27"/>
    <p:sldId id="292" r:id="rId28"/>
    <p:sldId id="293" r:id="rId29"/>
    <p:sldId id="294" r:id="rId30"/>
    <p:sldId id="295" r:id="rId31"/>
    <p:sldId id="276" r:id="rId32"/>
    <p:sldId id="296" r:id="rId33"/>
    <p:sldId id="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59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1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7939-BE3B-409D-A806-F49DA5CF203C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B304-7BDB-4779-9515-C73C82D43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622" y="104439"/>
            <a:ext cx="7072207" cy="87887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5600" b="1" spc="-173" dirty="0">
                <a:solidFill>
                  <a:srgbClr val="FF0000"/>
                </a:solidFill>
                <a:latin typeface="Verdana"/>
                <a:cs typeface="Verdana"/>
              </a:rPr>
              <a:t>Capstone </a:t>
            </a:r>
            <a:r>
              <a:rPr sz="5600" b="1" spc="-207" dirty="0">
                <a:solidFill>
                  <a:srgbClr val="FF0000"/>
                </a:solidFill>
                <a:latin typeface="Verdana"/>
                <a:cs typeface="Verdana"/>
              </a:rPr>
              <a:t>Project</a:t>
            </a:r>
            <a:r>
              <a:rPr sz="5600" b="1" spc="-567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5600" b="1" spc="-667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sz="5600" b="1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-729130" y="1457013"/>
            <a:ext cx="14301694" cy="2822995"/>
          </a:xfrm>
          <a:prstGeom prst="rect">
            <a:avLst/>
          </a:prstGeom>
        </p:spPr>
        <p:txBody>
          <a:bodyPr vert="horz" wrap="square" lIns="0" tIns="57573" rIns="0" bIns="0" rtlCol="0">
            <a:spAutoFit/>
          </a:bodyPr>
          <a:lstStyle/>
          <a:p>
            <a:pPr marL="709489" algn="ctr">
              <a:lnSpc>
                <a:spcPct val="100000"/>
              </a:lnSpc>
              <a:spcBef>
                <a:spcPts val="453"/>
              </a:spcBef>
            </a:pPr>
            <a:r>
              <a:rPr sz="6000" b="1" spc="-140" dirty="0"/>
              <a:t>Supervised </a:t>
            </a:r>
            <a:r>
              <a:rPr sz="6000" b="1" spc="-47" dirty="0"/>
              <a:t>ML </a:t>
            </a:r>
            <a:r>
              <a:rPr sz="6000" b="1" spc="-339" dirty="0"/>
              <a:t>-</a:t>
            </a:r>
            <a:r>
              <a:rPr sz="6000" b="1" spc="-487" dirty="0"/>
              <a:t> </a:t>
            </a:r>
            <a:r>
              <a:rPr sz="6000" b="1" spc="-127" dirty="0"/>
              <a:t>classiﬁcation</a:t>
            </a:r>
          </a:p>
          <a:p>
            <a:pPr marL="220974" algn="ctr">
              <a:lnSpc>
                <a:spcPct val="100000"/>
              </a:lnSpc>
              <a:spcBef>
                <a:spcPts val="433"/>
              </a:spcBef>
            </a:pPr>
            <a:r>
              <a:rPr sz="6000" b="1" spc="-200" dirty="0">
                <a:solidFill>
                  <a:srgbClr val="92D050"/>
                </a:solidFill>
              </a:rPr>
              <a:t>Cardiovascular </a:t>
            </a:r>
            <a:r>
              <a:rPr sz="6000" b="1" spc="-227" dirty="0">
                <a:solidFill>
                  <a:srgbClr val="92D050"/>
                </a:solidFill>
              </a:rPr>
              <a:t>risk</a:t>
            </a:r>
            <a:r>
              <a:rPr sz="6000" b="1" spc="-433" dirty="0">
                <a:solidFill>
                  <a:srgbClr val="92D050"/>
                </a:solidFill>
              </a:rPr>
              <a:t> </a:t>
            </a:r>
            <a:r>
              <a:rPr sz="6000" b="1" spc="-133" dirty="0">
                <a:solidFill>
                  <a:srgbClr val="92D050"/>
                </a:solidFill>
              </a:rPr>
              <a:t>prediction</a:t>
            </a:r>
            <a:endParaRPr sz="6000" b="1" dirty="0">
              <a:solidFill>
                <a:srgbClr val="92D050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800" b="1" spc="-193" dirty="0" smtClean="0">
                <a:solidFill>
                  <a:srgbClr val="00B0F0"/>
                </a:solidFill>
              </a:rPr>
              <a:t>SHIVAM PANDEY</a:t>
            </a:r>
            <a:endParaRPr sz="4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12509"/>
            <a:ext cx="4066359" cy="2464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33" y="106960"/>
            <a:ext cx="10301617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b="1" spc="-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800" b="1" spc="-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xploratory </a:t>
            </a:r>
            <a:r>
              <a:rPr lang="en-US" sz="4800" b="1" spc="-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800" b="1" spc="-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Analysis</a:t>
            </a:r>
            <a:r>
              <a:rPr sz="4800" b="1" spc="-7" dirty="0" smtClean="0">
                <a:solidFill>
                  <a:srgbClr val="FF0000"/>
                </a:solidFill>
              </a:rPr>
              <a:t>:</a:t>
            </a:r>
            <a:endParaRPr sz="4800" b="1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32" y="894307"/>
            <a:ext cx="11939693" cy="21715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76470" marR="6773" indent="-660383">
              <a:spcBef>
                <a:spcPts val="133"/>
              </a:spcBef>
              <a:buFont typeface="DejaVu Sans"/>
              <a:buChar char="❖"/>
              <a:tabLst>
                <a:tab pos="676470" algn="l"/>
                <a:tab pos="677316" algn="l"/>
              </a:tabLst>
            </a:pP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In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this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step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I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have done exploratory data analysis on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data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to 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see if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I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can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find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some valuable insights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that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can be directly applied 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reduce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chances of having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a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positive CHD risk</a:t>
            </a:r>
            <a:r>
              <a:rPr sz="2800" b="1" spc="-7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800" b="1" spc="-27" dirty="0">
                <a:solidFill>
                  <a:srgbClr val="124F5B"/>
                </a:solidFill>
                <a:latin typeface="Arial"/>
                <a:cs typeface="Arial"/>
              </a:rPr>
              <a:t>factor.</a:t>
            </a:r>
            <a:endParaRPr sz="2800" dirty="0">
              <a:latin typeface="Arial"/>
              <a:cs typeface="Arial"/>
            </a:endParaRPr>
          </a:p>
          <a:p>
            <a:pPr marL="676470" marR="101597" indent="-660383">
              <a:buFont typeface="DejaVu Sans"/>
              <a:buChar char="❖"/>
              <a:tabLst>
                <a:tab pos="676470" algn="l"/>
                <a:tab pos="677316" algn="l"/>
              </a:tabLst>
            </a:pP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I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have plotted each attribute against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the target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variable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see how  it affects </a:t>
            </a:r>
            <a:r>
              <a:rPr sz="2800" b="1" dirty="0">
                <a:solidFill>
                  <a:srgbClr val="124F5B"/>
                </a:solidFill>
                <a:latin typeface="Arial"/>
                <a:cs typeface="Arial"/>
              </a:rPr>
              <a:t>the target</a:t>
            </a:r>
            <a:r>
              <a:rPr sz="2800" b="1" spc="-3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800" b="1" spc="-7" dirty="0">
                <a:solidFill>
                  <a:srgbClr val="124F5B"/>
                </a:solidFill>
                <a:latin typeface="Arial"/>
                <a:cs typeface="Arial"/>
              </a:rPr>
              <a:t>variable.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3" y="3030297"/>
            <a:ext cx="11870892" cy="38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8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" y="0"/>
            <a:ext cx="8093075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spc="-7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2" descr="data:image/png;base64,iVBORw0KGgoAAAANSUhEUgAABsAAAAVOCAYAAADM6/xLAAAAOXRFWHRTb2Z0d2FyZQBNYXRwbG90bGliIHZlcnNpb24zLjUuMywgaHR0cHM6Ly9tYXRwbG90bGliLm9yZy/NK7nSAAAACXBIWXMAAAsTAAALEwEAmpwYAAEAAElEQVR4nOzdeXwkR3338W/NjI69vNauVoJdG9uADRjbGO9yJCTghMskxOZKYQMBh8MJDxCOhIcQAjgQCIQHHK4QjAFzhKPCacBgSIIhBxjv+sDYgDE+d22k1a721Dkz9fxR3aOe0Yw0kuZsfd6v17yk6a7pru6Wprr6V4fx3gsAAAAAAAAAAABIi0y7MwAAAAAAAAAAAAA0EgEwAAAAAAAAAAAApAoBMAAAAAAAAAAAAKQKATAAAAAAAAAAAACkCgEwAAAAAAAAAAAApAoBMAAAAAAAAAAAAKQKATAAAAAAAAAAAACkCgEwdCxjjI9eF7c7LwCA1csY8/hEmeSNMX/S7jzVwxjzS2PMlcv87MUVx1zrdWKD8npOYptfrlh3ljFmNlr338aYlt6/Rnn7mjHmXmPMjDHmN8aYHxhjXplIc3Wc/4rPnpg4rssTyy9PLC8aYyaMMfcYY75rjHmxMSbbwkME0MUS3yd3tjsv1Rhjzk58353d7vwAAABgdSEAhpaqeOBzYhv2f0G070cv8/P1PAy8vEF5zUQP+nz04O+sivVfSezznEbscwl5GzTGvN0Yc4Mx5rAx5mj0oPVSY8zDojTJyu7FFZ+f93dQ8ZAwPuZxY8xPjTEfNMY8tJXHCAAJL6l4/9K25GIJjDGnSTpF0leWuYndkq5JvGKHK5ZPryCbJd7770j6SPT2WcaY50mSMaZP0qcl5SQdkfRC732xEfusJSp/c9HvH5L0bUnnSdoi6Q5JU5J+V9LfN2iXN0q6M9r+kyV9XNIPjDHrG7R9AB2u4t648vW1duevHgs0XjykuTLjUMszVidjzBuNMQVjzP2W8dnKekyt18UNyus6Y8xt0TYPGGOOS6zLGmN+Eq2bNsac0Yh9LiFvDzDG/JMx5paojnjYGHNztGxblObCxDm5sOLz8xqUVNQrvQmNUcaMMbuMMe9KHj+A1cMYkzPG/JUx5qbEc6m7jDFXGWOe3e781RLl75ZlfvZCU195c3aD8npGVJb4qGzJJtYdH5VB3hjzK2PMukbscwl5e6wx5nPGmLujPI4ZY35sjHlToi5X8xl0YvnViWXJRqBFY8yUMeY+Exo/vtoYs7aVx4jGIQCG1ebZCg/1rl3m55MP/fYklv88sfzXK8lgLHrA90KFB345SZ8yxvRKkjHm+ZKeGSX95+jBYVNFDyFljDld0k2S/lbSIyTNKBzz/SW9TNJTG7C7MUk3RNs+XdIrJd1gjDm/AdsGgLoZY46R9Jzo7U+in483xpxckS5njPl/xph9xphDxphPGmP+otoNtzHmEcaYLxtj9kYPcW4zxrzVGNOzQD5sYlsPTSx/WmJ5snHHsyQVJH0tSneBMWanMeagCb2NbjehIcVJ1fbnvb/Me//Y+JVYdV3F8qHFjqWiIvEEY8y1xpjJ6IFYsgHHX0n6VfT7B40x95f0d5IeHi17rff+dhMaYXw4quDGPbI+YRIPLY0xJxhjrowqRBNRpegXVfJW6jlhjHm+MeZXkmYlnWbCQ7lXREl/IOlE7/1DvPcnStos6c21rtcSPdN7f6pCAOxfomWPk/T+Bm0fQHe5QeV1jl+2NTcr5L1PlhvXtTs/C3i2pB9573+zjM9Oq/yajSXW3ZBYvnuFeZQkee+PSvoThXJ+o0LDidhfS3pU9Pvfeu9/2oh9LiRRT3yipJ9JerWkhynUY++SdFK07FG1trEEexTqokbSWZLeIOkmY8zvNWDbALrLuyW9R9JpkvZLulXSOklPUWis1nGMMQOSfk/Lb6S4V+XlzUy0fKZieUManERlSFzneZTCd27s4wplUEGhkeLRRuxzIYlnov9X0v9KukDSNoWyYVzSDoVGio1oSPgLhbrpMZIeL+mfJO00xmxtwLbRat57Xrxa9pJ0uSQfvU5MLH+6QhBpSiE49VuJdBcvsL1bojRfrFh+TbT8ysSyNQo34e+P3g9F+dmtUGkZk/RjhQds9RzLxYk8np1YnpP0eoWb/ylJBxVaj++o+Hz82XcrPOQaUyi0L5e0PpHuZYm0/6AQaNofvb9V0too3TMl/VChdf6UpF2Szq/Y519Juj76/KykfZKuTOZN0omJ/b1ekou2+TVJPdE+ffT5F1Vs/3ck/V70+9m1rmG1v4OK/V6eSPsEhcLMR9fpwe3+O+bFi9fqeUn6s+j7Jy/pgQo31l7SuyrS/X3iO2xP9DpS5bvu0ZImo2X7FXr/5KP3X14gH71ROeElvT2x/LPRspsq0t8g6fvR72dIKkbp7o7W7Yve/06d5yE+jqsTy+o6FpWXl9MKlYn4cwclDSTSPjaxjZ2J378RrR+QdFu0bCra5+Ho/a8lHRul25G4FtcplPWlcjexv7g8monO0a2S7pF0pubuJaYlbVvk/Fwdb79i+YmJ/V5eZb+V90OZ6JjiPB3T7v8BXrx4Nf9V6zuhSrr7K9yTT0i6V9IbE5+9M5Eu/k66OrHswhrfO6dJ+qKk3yjc398n6V8T698j6WZJB6L1I5L+TdE9ucrv+StfJ1asPzux3YdI+kK0vdno+/rjkrbWyPO5kv5Tofz4tSrqIRXnqV9z9aXkd34mOm9eoRFhvPwB0bLXRu8fLOnL0TmZifL4Q0kvWMn1VHgw+06FB2rTCmXxv0k6OZHmxMRnXyfpUwpl5W8kvVdSLpH2HYm0f6ZQ3k9H738oKROle6lCmToh6Wi07skVeV7wOle51i+W9N3oevyTQvkc31sclPQHFef9DyU9ssp1vbAiH1fH62rs9+LE8mdq7h5gn6J7AF68eK2Ol0J55SV9umL5qZIeV7HsCZKuUqjLTUffd6+UZKL1j1CoW3hJfxMt26S5Z1FV62kK9aH4++lpieUPSyy3ieUvjJbF34dPkfRfCmXWlEJd7ZuqeH64wDm4UxX3ANHykxRG0bg3+k6/J/qu3pBIk/wurlnGRt/h/6W5etHpkv488dm/j9LVU8atU7iPuV2hrjyjMMLGJRV5uzix/adI+ml0HM+oKBNukvSQiu3/uaR10fvLE2lPrDhH8fKra+z37GhZr6S3JJb/R7v/9nkt/dX2DPBaXa9qXz4KLbtno2UTCkGtg4l0Fy+wvb9MfG59tOzBic8+O5H2GdGyJ0Tvv5T4Ar8u+pKflfTvdR7LvC/GaPmXE8tvVqiseIXC7FGJdHGaGYVC+I7EsrdX7OubmnsAuzPx+2Oi9X+R+OzdmgtSeUmvqtjOUYWHjzdoroJ0SNJwlObExGenFCoVP1WooD4tse5Di5yfs2tdwxp/B8n9Xl6R/jmJde9aaL+8ePHi1ciXQq8vr6hBhcIwfV6hwpWLlq2JyiGv8FCpR+FG+X+qfNf9h+Zu1uMb82cm0v3WAnn5pyjNbdH7tZp78POaRLoHRsteGb1/duK7fk0i3RmSttR5HqpVEOo6FpWXl38VLXtGYtlTK/b19sQ6r9DSMS6j3pwon06Jlm1NnP83RsuOlXRSxXbjYOE9iWXJ8uiVieVZhfLSqyK4WOP8XF2R52qvy2vs98SKbX0ose5Ri+2bFy9e3f9a6DuhIt3/JtL9QqHOFDe2uDORLv5Oujqx7MLKfSi05o6/PwsKDRLvkXQg8bmfRfv5WfQqROnvktSn0Avnx4lt747e/1ghYHd2Yt3Z0TZPVgi0eIWHbTdrrj54t6TNVfI8o9AA4pDm6kKnLHCuPpjIZ/yA80mJ7W1PpH1NtOyE6H1c3zqi0Kjwzui4L1vu9VS4N4jPU0GhfhUH6fapep0oDr7tSSx7SWI/PQqNG73C/cDNmivvT4rSvC/x2V9F58MrNPo4r97rHKVJXsupKP8/k/T/JL08se6vFjk/yet6YcW6q+N1iWXJ/V5ckf6vEuv+vN3/y7x48WrdS9Ko5spDG3+HV0n3jMR32kj0vRV/b7w3kS5+rhYHeT6f+B4cWCAfN0XpPpNYFjeOHJPUm1j+NUm3R78Pai7oNqLwXDJ+flhvg4s7Nf8e4CTNNZw8ovDsL97PjzVXh01+Fy9YxkbbjNfdrLk66HUKZVG9Zdxg4nivVwiExXn4YmJ/FyeWT0XX4NcKw9J/MbFuwUChGhAAS6z7ZmLdQ9v9989raS+GQEQneL1Cr6m8pLN8GAbo/9b52c8oVJbWaG5IwOdFP/dKuiKR9lkKBeR/Re8fEv18u/f+LO/9gxSGNHrjcg5CkowxvxvtRwo38w+XdLxCxalP1ecL+Y2kBykE7uJhQZ5UkealCgVYVtL2aNk7vffXGGPWKLT+k6RPKBT6p0j6QLTs7+NhKRS6Kw947x/qvT9TocWnJG1Q6IVX6S6FQuIMSc9PpJek71dJX8tbk+MRS3rREj4rhYpQ7PQlfhYAliUa8jUerufyip/3U2jNLIXv7zXR71/y3s9672cUetBWiocTPE3Skeg7MTkExm8vkKV4iKMHGWMeq1ABWK9QYflsIt2zFG7Mvxq9/2+FiscGSXuNMdcbYz6r0DoyOUzTUi3nWOJj+Fli2XBFmrcpVJpi/8d7P1Kxzz5Jv4z2uUdz5z/e54yk10VDPU5H6Z4fras2bMWkpH+O33jvC4l1vkr6hSSHH7lhiZ+VwrBOy903gO53hymfx+NCKcyDpDBKhiS9w3v/UIX6zOwK9vUPCt+fMwqt5R/mvT9e5XWR50va5L0/zXt/mqR46NoHKPQivs6XD5WbHEL3vhr7fZPCsEl5hUD/wzVXFzleoVV+pUu99w9WGIZICvWihYa9i8ubByiMUiHN1RNv9N7vSqR9lqRd3vu7ovdxPfHPvffbfRj6dlghqLZc50t6TPT770f1qxMUAoabVL0OemOU5sEKdUYpcW2897OSXqDwsHa9QrkuhUYxdxhjTlAYelAKgaOTFQJsX1coa/4xsa8Fr3OVvP1E0nFR2jdo+fXET1bUE5+whM9K1BOB1Sz+Tn6IQlDkTmPMqDHmY6Z8bsD3KvRi+p7CqA6nKfSwlaRXx2m99x+Q9C2FhozfVfjeLkh6nvd+fIF8xOXNMxJzRF0Q/fxsVC+UCXNkPUVz9aUTFOo0UmiUcZb3/n4KjUTi55bL8bcKzzZHJD0oevYX3z88RtIfV/nMgmWs9/4OSa+N3p6qUOZMKQTqZlV/GXdI0mne+2Hv/SO99w9U6DUmhXmg+6vk7UPe+xOiZ7bf1Fx5c9h7v3PRszHnjoryZqmuTvxOedNlCIChE8QT8/7Ue/+L6PfP1/NB7/2opG9Eb+MHW3HF5jPRF7Gi+T6eLunrPsytJYUbf0l6WzSPyL8rBN72Lu8wJM09mJOky6Mv1RnNBa2qPQz8qvd+f/Sw7efRsrKHgT6MRf+KxKIbFVrIS+HLPx7f9sWSitF+/yJadozmCohtkr5nwkSV8VBPsWoPBC/33u+L8lCoWLeUAmOPao+LXw8eBgJoh5cmfr/MGHNAYeiMautj9X5HVY7fHr8O1PqA9/4mzc1h+TzNlXdf994nv1efJeka7/2e6HMjCkP6/bVCpS7+/OcVWr2vVN3Hkqg85hOLMxVpZhVaBMaqzdtZOd9K/Lo7Wv9PCg9QT4qWJefurHb/uzdxfxCLg3QPieYjq4svnyPtmYt+IMGEiaXjOQtmVV5OA1gdblD591pcNzkjkeaLUqmOsJRgQ6W47vI97/2P44UVD5QeLul/jTGHo/rDdxPrljsPRty45Cbv/c+ifV6luTpCtbmi6mlAUeK9v0FzjQufHz1UixsqlubMMsYMKcy7mGzAEdcTP2WM+bUx5kqFIQbvXeCYFpOsJ14d1dcOSYof0larJ37Oez/lvY+HpJLm1xNvVhiaKXal9/4T0e+P1lyZd3G0z6JCAxpJOsUYszn6fanX+SPe+4koDyupJ96u8r/3w0v4rEQ9EVi1vPdvl/RHCqMw7Y8Wb1Goo/27MabHGLNFYXQMSXqypNnou/B90bKs5gI3UugVNaLQ2FEKDeb/Z5GsfFbhud96SecaY34rsc/kHI1PU2h0Epc3Nyv0upKkXxljfmaMcQqBp0aUN8OSfhMdb3IOzmU1UvTef1xhepfYW7z3t1TsU1q4jCtIOj+am3kqSvc30bqcwvWr9N5EHirLm6W4QeXlzVJR3nSxXLszADTAxxUqM080xjxNcy32kgXN7ymMS/7lxLI3K7Rce4qkUxSCVE+U9KfGmFP8yidwvF5zE1LGqn1JJluSxA8Eqz2c+0ni9xvi4F6FX6t6cKlojDlJoUdcn0I36Oui/cWFfbbK5yongU4Whmer/ok7L/PeXxy/McZcrqX1Ajs78fvNS/gcACxL1HP2BYlFG6oke1o0Ce5tCkNIrVVo+fcRhRtkW+Uz1yiUSQck/WHcyCBqEfiHKn/gVM3HFR4MXqDQej5eFuf7/goVkDdULNvivX93YtlVCuXf7yuMub4cKz2W5e7zDxTKrP/jvb8u2mdGodX4vihd3Mrxe977p0SBpW8oNASpplr5/BGFh4e9kj5rjHlB3JvBGLNJ0p96799b5XPLYozZoNAaP25R+K/e+4ZMYA2gqzzTe3/nCrcRf6cl7+83Vku4EGPM4xQe7BmFh4u/UHiGcGaV7TfbuCR57/PGlJ5BLdag9+MKQzQ+R6Hl9kaFBhT/mkjzjGg7yXrinyrMk3y2Qkv831V4cPnHmjv2laj24K3aw87l1BOrNRqRwjQD1YJLPcu8zovVE69Tfd7uvb88fmOMuVpL6wV2duJ36onAKuO9/6ZCryAZY05VCGw9VeG54MM11wBOCr2R9lRuQ2EkiNgWldf7Tq4jD2PGmK8rlBHPUxhJSZKujRowxp6l8F3/o+hzU9GoHs9XqHOcHKX5Y4VG7K/WyhzSXCP7pJEqy+otY3+iUB5Ktcubhcq4Nyj0UJNCI8X7FM55HDCst7w5VdIGY8xZcX2wDmX3V8voBXZ24nfKmy5DDzB0grhAOMMYEwevnruEz1+lUIjlNPcQ8MeJlghSKEQOKEzqGHucwlivr/TeP0Vzw25slfTQJew/KflF/8mKVuAvkfTWZW53IT9TmKdECuPV/05in8+Q9H7v/fUKlb+4e/VTvfc7NNftu5bKAuHfFcaOl6SXG2OSD4dljHmiMeaJyzuM6owxT1BoyS+FgOJljdw+ANTwDIXhGqQwkbuJX5praJFVGO52UnOtCH9fYSz2O1X9IdmbFB6+nSzpnmg4wl8rVDq+qDB31UI+rxBsG1QYa/0eheE8Ys9UeICVbKDwEEnXGWPGjDE3GmN+qRD8kpY3RF+jjmU5PqRwbnOSrjXG3GyMuUWhgvefCmWdNHdcTzbG3KpQ4X30UnYUPZCLh0X8fUl3R60Vf60wpPKbl38YZb4aHcNehUmbpTB/3F/U/giAVSj5EO2PJckYM6zyBzKx+OHWScaYXNQIoFqP1LjX15OMMaXvSGPMI6NfH6u5Fs+ne+8fJek9NfIXP0BcX2N9UvzQ7HRjzGnRPp+qULYl16/U5xSGaNqsuXL6q977/Yk0z5J0i/f+l4llvyPpK977i7z3vyfpomj5IxI9ppYqWU98R0U98S+UaOHeQNdqrj73bYW5OeN9XiDp3VEvwqVc51hlPfGLmgvYvSW6npJCIxVjzLOMMWepgYwxz9Rc77f9CnNWA1gljDHvNMbEoy0pegaYbBCQ997vlXRH9P5OSb+X+B58mqSPeu+vjLbXp1DXWqsw6lJRoQdxPY2342eR52hu+MNkI8VehQaCX/M+TCgVNX57qKQPeu9f4L1/TOIzv1/HPmuJy5u8pPMTx/t4hZGkPlvzkyvfp7RwGRc3UrxVYbqVxyo8Z6wpPl8JH0n8/kljzCnxG2PMOmPMa6IGmQ1hjOk1xrxFoRGmFJ4jVwssooMRAEMneI9CN9icwgO6mzUX8FhU1AX28uhtPERRsqDJKAzz8M2KXlN/L2ksGtZil+aGtTqquW7IS+K9/6Hm5h37gDHmTmPMDcaYMYVA1fNqf3p5ogev8UO45yp0cb7OGLNboZXFP0Tr4smMJek7xpifqv4eXPG+ZiU9W6EFRk7SZxIPVA8oFFyNGAv3D40xPzHG/EahteZWhYesF3rvf7XgJwGgMV4S/dyvipty7/2tmnsQ+WITmsn9ncKN/X6FFub/qbnxzKXowaD3/kcKD5q+rNAb9zSFoTD+V2Fs9Got8pL7PiTpS4lFn6wYuu9ZCnOb/Dqx7A6F1u77FOacPE6hMcM7FebbWpaVHssy97lfoefyhxVaDZ6sMDzHrZL+n+bGZn+dQhl3SKEH+KdVXlmqd3+vUKjsXKFw/h6oMLTwNWpcAOwR0Xb3SfoPhWFbzvbeL3UYKADp8FVjzI8Tr09Lkvf++5p7wPRmY8wvFL771lbZRtwwYptCg4CbNDe8atIbFcqnPoXh724xxtytuUaDNybS3mSM+Zmk99fId9wa+i+MMTuNMd+qkU4K5c9BzTVm+JmiFvwKDTs+tMBn6+a9P6C5nl3V6okbFR4yVtaJPilp3BhzqzHmOoV5liXpnri38zJ8QaGxoiRdEW37p1Ed6hqFobkaKmrpHs+R85eS9kSNVX6jMPRg3LtgKde51r72KwRmDyvcB33HGHNfVOc8qHAdHrDcY0l4qTFmlzFmn8J1Wx9t/zl+4Tl6AKTPiyXtNMbsj56B/Upz9+fXa65cer1C0P53NPe87C6FxmefSGzvPQr35eMK9/9xQ4APGWMW6wn2PYXyq0eh0cWEyqd2eZJCHSJZ3mxWmKt5PBr+8GeSXhatu2GR/S3kHQp10k2S4rLmlwrfld9UmAuy0eot426Ifp6iMCfXnQrPGOvmvb9aYWh/rzA89M+NMbdFxziuMLpJz7KPZM4/R2XYuEJdXwo96p5f+yPoVATA0HbRuO/PkvRLhUrQrOZ6Y9XrE5prhXZU0bj4kd9WGL/3yxWfcQpdj9crBG2mFIZreqr3/uAS95/0HIVuvTcpPJR7kMKwhJ9Qk3ovee8vUSg0fqAwVNOpCq09rlDUvThq1fgiheBer0Jl9w+Xsa+bFM7XOyT9VFK/QuG1T6GyeFXtT9dtUKEVf7/CTctHJJ3pva9rbjgAWCnv/VOiHl+bqw05670/I1r/4KhV2oCkd0bpNygMnxRPHHyvQo+h+LM3eO+f470f8t73eO+3eu/P9t6/K2rUsFjeXpTokVbqWRwNy/cEVTzI897fFbUqfIj3fr33fp33/hTv/ZtqDKdbbZ/x/s6uWL7osXjvL070nos/d2dim5dX2d+FifV3Vqwb9aH39kne+97onJ/lvX99nNZ7v9d7/2zv/Ubv/Rbv/Ru892+uko94PycucOzf9t6f572/X7S/Ld77x3nvP5hIc3bltqsc54U1ji/jve/33m/z3j/Je/9x731yjjQAq8uZCoH++JWc++vZCsO5Tin0sv2AQp2m0qcUejyNKgQdblTotVvGe3+tQu9Yp3Avf7JCPeHKaP2/KwROdisE2n6jMNF9Na9SGPauoDC0/PYa6eKGJI9RqLMdVuipHD+IfOwKgkzVJIfFv1OhoUHsjxQeklXWEz+pcM4GFBp3HFAoW89Zbia89zMK9wXvVAhcnqBwbe5RaNRRmYdGeY1CD7afKASmHqLQaOULih7uLvE61+S9/w+FeuL7FYZRPFahgccehaDmzpofrt82hf8Jo/Ag9T2STosCxABWlzcpfDfvVyi/TlAYfvCjks6J6mjy3n9ZYbqT7yiUUacpPA//d0UNAYwxT1cox6QwzPq9Cj1Mb1B4Zvj5qBdXVT40SPxkYtGXfPlQ5s9SKGd/kFg2rlDu7ZZ0vMKzw7sUyoRX1H8a5uXl1wpD5n9KoWx9mEJ5doNC48ef1fzw8vdZbxn3ToVyeX+Up39X+TyW9e7v3Qqjen1Boa79AElDCs8o36JQzq3UwxTKzMMKgcrXSdoR/W2gyxg/rychkC7GmPcp3PRvqefBIgAAS2WMOUehArZToTLzCIUbf0l6kff+0y3Iw8kKLdIurwwaAQCAcsaYr0h6hPf+Qe3OCwAgnaJhiO9TGJXqxe3OD7Aa5dqdAaAFfi7plQS/AABNdLfC8A6nK7R4PqjQI/YS730jesYuyochYi9uxb4AAEiBHykMkQsAQLNsUphX+GttzgewatEDDAAAAAAAAAAAAKnCHGAAAAAAAAAAAABIlW4fApHuawDQPUy7M9DhKNMAoHtQptVGeQYA3YPybGGUaQDQPaqWad0eANO99967os8PDg5qbGysQblpvW7Pv8QxdAqOof26Pf9S7WPYunVrG3LTfVZaprVCt/2ddlN+uymvEvltpm7Kq9Rd+W1EXinTFrfa62gL4di6U5qPTUr38XFstVGe1YcyrTE4DwHnIeA8BJyHOc0s0xgCEQAAAAAAAAAAAKlCAAwAAAAAAAAAAACpQgAMAAAAAAAAAAAAqUIADAAAAAAAAAAAAKlCAAwAAAAAAAAAAACpQgAMAAAAAAAAAAAAqUIADAAAAAAAAAAAAKlCAAwAAAAAAAAAAACpkmvFTqy1n5D0dEmjzrnTqqw3kt4v6Q8kTUi60Dl3XTPzVLjsfdI1V2ukmTuRJGOkbE7KzzZl803PfyYjFYsr3058HgoFyZdvr7HHYKSeXikXnfPZmYWTr+T4+tZKs1NSsVj9GPr6pRNOlm69WVIDzmGTNf1vqQWWdQyZjJTJSvfbJq3dIN16U6OzNSfXK+Vr/0129DXI9Uh/8MfK/tH57c5J23VimdYKhW98Qfre1zUyPRW+35583ry/h8Jl75Ou/WH4Xs1kpEc9XtmXvq7qdjQ9KfWtqb6d175AOnJobsH6Y5S95LNz69/6Kuneu+bWbz1B2b/7YPk2XnaupPL/q+zHrqiaRjXSLLZekgovf3Z5GZ/rUfYjX17afv7sGeVlSSaj7Ee/tqRtNCrNUrbR9HPb4DS18su5XXmapp/bRb4Tijftkr/qK9LYiDQ4LPPUZylz+vaybcRp9o6PqTgwWDXNatRpZVo9/wPoPFy37sW1605ct/k6rTyTuE4AUI9WfFe2qgfY5ZLOWWD90ySdHL0ukvSRZmYmDn61hPdNC361RCOCX9LcefAN2l7tHUmz09Lk0cWDX9LKjm96YuHPT09FwZTOD36tasWiVMhLu+9sbvBLWjD41fHys9I3Ph+CF7hcHVSmtULhG1+QvvlFaWZKymbDz29+sezvoVS2xt+LxaJ0zdVhedXt5Kpvp/JBtyQdORSWq0rwS5LuvSssj7dR5YF65fLF0tS1jcrglyTlZ8PyevcTBb/KFItheZ3baFSatO2nk/KStv20NC+LfCcUb9ol/7mPSgfHpXUbpIPj8p/7qIo37SolT6Yx64+pmmYVu1wdUqbV8/eAzsN1615cu+7EdavpcnVIeSZxnQCgHq36rmxJAMw590NJ+xdIcp6kTzvnvHPux5KOtdbev2kZuvaHTds0gC7kfbtz0B28Dz13VrmOK9Na4Xtfl4xC0CqTCT+Nyv8e4rLVmLlXcnnlduKewZXbqXzQXbm8MvgVq7W8mWo1cFlKw5daDSka1QAF6HaLfCf4q74Sev739Yfvlb5+KZcLyyPJNKZGmtVqVZZpAIDUoTwDANTSkiEQ67BN0j2J97ujZfdVJrTWXqTQWkPOOQ0ODi55ZyM8VAKA5ZmeWvB7N5fLLet7OWVaWqa1wsh01PPLGBlJ3pgwdGji76Fm2VoszqVJbKekcjsL5GNwcHDR9fVsYzXup5PywjF3/346KS97x8dk1h8TAlsRn10nPz5W2kYyjTGhrKpMg5rqKtMaUkdbYF2arlPa7pW4bt2La9edVst1a4LWPndcYN1qvU5p+19cLs5DwHkIVvt5aNV3ZacEwOrmnLtU0qXRWz82Nrb0jTRqXisAWG36+rXQ9+7g4GDV9Vu3bm1mrrpWQ8q0VujrD8MVGhOCX95LxUL530OtsjWTmUuT2E5J5XYWsFiaRmxjNe6nk/LCMXf/flqdl+LAYBj+sK9/bsX0lDQwVx4l0+RyOeXz+XlploIybb5ml2cdWz4uQ617pTRK03Gupusmce261VKPk/KsOsq05lhN/4sL4TwEnIeA81BbI8u0Vs0Btpg9ko5PvD8uWtYcj3p80zYNoAslH8ajNmOkJ5/X7lx0g9aWaa3w5PMkrzBfXjxvnlf530Nctno/90our9yO99W3s/6Y6nmIl289ofr6WsubKdeztOXVZGrcitVaDqw2i3wnmKc+S4oDWt6Hn/l8WB5JpvE10qCm9JVpAIDViPIMAFapTnm6coWkF1prjbX2sZIOOufmdUNulOxLXyc95uxmbb6cMUt7ENZpGvUALj4Pptl/ckbq7ZPWrJN6ehdPvpLj61u78Of7+qVTTlfn/JuhqkwmzAty3InR9WqiXB1/k50q1yP90QXK/tH57c5JN2hpmdYK2T86X3r6c6XefqlQCD+f/tyyv4dS2Rp/L2Yy0mPODsurbidffTuXfHb+A+/1x4TlkrJ/98H5wa6tJ4Tl8TY+dkX140gsXyxNXdv4yJfnl/G5nrC83v189Gvzy5JMJiyvcxuNSpO2/XRSXtK2n5bmZZHvhMzp22We92fSxgHp6GFp44DM8/5MmdO3l5In0/gjh6qmQU0tK9Pq+XtA5+G6dS+uXXfiui1ba587cp0AYFGt+q40Pm6h3UTW2s9LOlvSoMLwjm+V1CNJzrl/sdYaSR+SdI6kCUl/6pzbWcem/b333ruivHV7V8Nuz7/EMXQKjqH9uj3/0qJDIKaiq10nl2mt0G1/p92U327Kq0R+m6mb8ip1V34bkVfKtEXLtFVfR1sIx9ad0nxsUrqPj2OrjfKM546txHkIOA8B5yHgPMxpZpnWkjnAnHMXLLLeS3pFK/ICAMBKUKYBANKCMg0AkAaUZwCAWhibDQ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lCAAwAAAAAAAAAAACpQgAMAAAAAAAAAAAAqUIADAAAAAAAAAAAAKmSa3cGAADoNtbacyS9X1JW0mXOuXdVrH+ApE9JOjZK89fOuStbnU8AAAAAAABgtaIHGAAAS2CtzUr6sKSnSTpV0gXW2lMrkv2tJOece6Sk8yX9c2tzCQAAAAAAAKxuLesBRmt5AEBKPFrSbc652yXJWvsFSedJuiWRxks6Jvp9o6R7W5pDAADqQB0NAJAWlGkAgGpa0gOM1vIAgBTZJumexPvd0bKkiyW9wFq7W9KVkl7VmqwBAFAf6mgAgLSgTAMA1NKqHmC0lgcArCYXSLrcOfdea+1vSfqMtfY051wxmchae5GkiyTJOafBwcE2ZHVpcrlcV+Qz1k357aa8SuS3mbopr1J35beb8toC1NEAAGlBmQYAqKpVAbBqreUfU5HmYknftda+StI6SU+qtqFGPyzs9kpwt+df4hg6BcfQft2efykdx1CHPZKOT7w/LlqW9BJJ50iSc+5H1tp+SYOSRpOJnHOXSro0euvHxsaakuFGGhwcVDfkM9ZN+e2mvErkt5m6Ka9Sd+W3EXndunVrg3LTdtTR2oBj605pPjYp3cfHsa0alGkdjvMQcB4CzkPAeZjTzHPRsjnA6lBXa/lGPyzspgp7Nd2ef4lj6BQcQ/t1e/6l2seQooeFknStpJOttScpBL7Ol/S8ijR3S3qipMuttQ+T1C9pb0tzCQDAylFHazCOrTul+dikdB8fx1Zbyupo9aBMayPOQ8B5CDgPAedhTjPLtJbMAab6W8s7KbSWV3hYSAgUANBRnHN5Sa+UdJWkn4dF7mZr7dustedGyf5S0sustTdK+rykC51zvj05BgCgKupoAIC0oEwDAFTVqh5gtJYHAKSGc+5KSVdWLHtL4vdbJD2u1fkCAGAJqKMBANKCMg0AUFVLeoDRWh4AAAAAOgd1NABAWlCmAQBqadkcYLSWBwAAAIDOQR0NAJAWlGkAgGpaNQcYAAAAAAAAAAAA0BI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oEwAAAAAAAAAAAAJAqBMAAAAAAAAAAAACQKgTAAAAAAAAAAAAAkCq5xRJYa4cl/aWk35W0SdJ+ST+UdIlz7jfNzR4AAI1DmQYASAvKNABAGlCeAQCaacEeYNba+0m6TtJTJH1X0vskfS96f5219v5NzyEAAA1AmQYASAvKNABAGlCeAQCabbEeYG+S9L+SnuucK8YLrbVvlfSFaP0rm5c9AAAapmFlmrX2HEnvl5SVdJlz7l1V0lhJF0vykm50zj1vpQcAAECEehoAIA0ozwAATbXYHGBPlvSWZCEkSc45r/BQ78lNyhcAAI3WkDLNWpuV9GFJT5N0qqQLrLWnVqQ5WdIbJT3OOfdwSa9ZaeYBAEigngYASAPKMwBAUy0WALu/pFtrrLtV0tbGZgcAgKZpVJn2aEm3Oedud87NKLRMPK8izcskfdg5Ny5JzrnRZeQXAIBaqKcBANKA8gwA0FSLDYEo51yh1nJrra93RwwXBQBotwaVadsk3ZN4v1vSYyrSnCJJ1tr/USj3LnbOfadyQ9baiyRdFOVBg4ODdWahfXK5XFfkM9ZN+e2mvErkt5m6Ka9Sd+W3m/K6mEaUadTRAADtxnNHAEAzLRYAW2Ot/XSNdUZSXz07SQwX9WSFB4XXWmuvcM7dkkiTHC5q3Fo7VM+2AQCoU0PKtDrlJJ0s6WxJx0n6obX2dOfcgWQi59ylki6N3vqxsbEGZqE5BgcH1Q35jHVTfrsprxL5baZuyqvUXfltRF63bu2IxugrLtOoowEAOgDPHQEATbVYAOwdi6x/Z537KQ0XJUnW2ni4qFsSaRguCgDQTI0q0/ZIOj7x/rhoWdJuSdc452Yl3WGtvVUhIHZtnfsAAGAhjSjTqKMBANqN544AgKZaMADmnPu7Bu2nY4eL6vZhULo9/xLH0Ck4hvbr9vxLnX0MDSzTrpV0srX2JIXA1/mSKofO+JqkCyR90lo7qFDG3d6g/QMAVrkGlWnU0dqAY+tOaT42Kd3Hx7F1Np47rh6ch4DzEHAeAs7DnGaeiwUDYNbaBy62gbh1RYPy0vLhorppyJZquj3/EsfQKTiG9uv2/Eu1j6EThotqVJnmnMtba18p6SqFitMnnHM3W2vfJmmnc+6KaN1TrLW3SCpIer1zbt/KjgAAgKCF9TTqaA3GsXWnNB+blO7j49hqS1MdrU6UaW3EeQg4DwHnIeA8zGlmmbbYEIi3KUwMaaL3yd/j99k68sBwUQCAdmtUmSbn3JWSrqxY9pbE717S66IXAACN1ogyjToaAKDdeO4IAGiqxYZAzCTfW2vHnXMDy9gPw0UBANqqgWUaAABt1aAyjToaAKCteO4IAGi2zOJJyvjl7MQ5l5cUDxf187AoDBdlrT03SnaVpH3RcFHfF8NFAQCaa1llGgAAHWjJZRp1NABAB+K5IwCgoRYbArFhGC4KAAAAADoHdTQAQFpQpgEAqllqDzAAAAAAAAAAAACgoy3YA8xa+xmVdz9eZ639dDKNc+6FzcgYAACNRJkGAEgLyjQAQBpQngEAmm2xIRBvq3j/zmZlBACAJqNMAwCkBWUaACANKM8AAE21YADMOfd3rcoIAADNRJkGAEgLyjQAQBpQngEAmm3BOcCstb9trX13jXXvstY+tjnZAgCgsSjTAABpQZkGAEgDyjMAQLMtGACT9CZJP6yx7gfRegAAugFlGgAgLSjTAABpQHkGAGiqxQJgZ0r6To1135O0vaG5AQCgec4UZRoAIB3OFGUaAKD7nSnKMwBAEy0WADtGUm+NdT2SNjQ2OwAANA1lGgAgLSjTAABpQHkGAGiqxQJgv5D0lBrrnhKtBwCgG1CmAQDSgjINAJAGlGcAgKbKLbL+EkkftdZmJX3NOVe01mYkPUPShyW9rsn5AwCgUSjTAABpQZkGAEgDyjMAQFMt2APMOfc5Sf8o6VOSpqy190qait6/xzn3+eZnEQCAlaNMAwCkBWUaACANKM8AAM222BCIcs69T9I2SX8k6a+in9ui5QAAdA3KNABAWlCmAQDSgPIMANBMiw2BqKgb8oikY51z083PEgAAzUGZBgBIC8o0AEAaUJ4BAJqpnh5gBUm3Strc/OwAANA8lGkAgLSgTAMApAHlGQCgmRbtARb5V0nftNa+X9JuST5e4Zz7z2ZkDACAJqFMAwCkBWUaACANKM8AAE1RbwDs5dHPiyuWe0kPbFhuAABoPso0AEBaUKYBANKA8gwA0BR1BcCccyc1OyMAALQCZRoAIC0o0wAAaUB5BgBolkXnAAMAAAAAAAAAAAC6SV09wKy1xyh0Q36CpEFJJl7nnHtAU3IGAEATUKYBANKCMg0AkAaUZwCAZqm3B9g/SzpL0tskbZL0Kkl3S7qkSfkCAKBZKNMAAGlBmQYASAPKMwBAU9QbAHuKpGc7574uqRD9fK6kP2lazgAAaA7KNABAWlCmAQDSgPIMANAU9QbAMpIORr8fsdZulHSfpAc3JVcAADQPZRoAIC0o0wAAaUB5BgBoirrmAJN0o8I4vP8h6b8UuiYfkXRrk/IFAECzUKYBANKCMg0AkAaUZwCApqi3B9jLJN0Z/f5qSZOSjpX0wsZnCQCApqJMAwCkBWUaACANKM8AAE1RVw8w59ztid9HJb20aTkCAKCJKNMAAGlBmQYASAPKMwBAs9QVALPWGoXC5wJJg865M6y1j5d0P+eca2YGAQBoJMo0AEBaUKYBANKA8gwA0Cz1DoH4NkkvkXSppAdEy3ZLekMzMgUAQBNRpgEA0oIyDQCQBpRnAICmqDcAdqGkpzvnviDJR8vukPTAZmQKAIAmulCUaQCAdLhQlGkAgO53oSjPAABNUG8ALCvpSPR7XBCtTywDAKBbUKYBANKCMg0AkAaUZwCApqg3APZtSe+z1vZJpbF53y7pG83KGAAATUKZBgBIC8o0AEAaUJ4BAJpiwQCYtfai6NfXSrq/pIOSNiq0wDhBjMULAOgSlGkAgLSgTAMApAHlGQCg2XKLrH+NtdZKeolz7pnW2mGFySjvcc79pvnZAwCgYSjTAABpQZkGAEgDyjMAQFMtFgA7U9KbJV1nrb3YOfdBSSNNzxUAAI13pijTAADpcKYo0wAA3e9MUZ4BAJpowQCYc25G0puttV+U9HFr7Z9I+kVFmhc2MX8AADQEZRoAIC0o0wAAaUB5BgBotsV6gMWOVxiL98eSft287AAA0HSUaQCAtKBMAwCkAeUZAKApFgyAWWs3SfqApCdI+nPn3LdakisAABqMMg0AkBaUaQCANKA8AwA0W2aR9T+XNCnp4RRCAIAuR5kGAEgLyjQAQBpQngEAmmqxIRCf75z795bkBACA5mpYmWatPUfS+yVlJV3mnHtXjXTPlvQlSY9yzu1sxL4BABD1NABAOlCeAQCaasEAWLIQstY+RNIjJK2vSPOJ5mQNAIDGaVSZZq3NSvqwpCdL2i3pWmvtFc65WyrSbZD0aknXrDz3AADMoZ4GAEgDyjMAQLMt1gNMkmSt/RtJb5F0o6SJxCoviYIIANA1GlCmPVrSbc6526PtfUHSeZJuqUj3dknvlvT6leYZAIBqqKcBANKA8gwA0Cx1BcAkvUbSo51zP21iXgAAaIXXaGVl2jZJ9yTe75b0mGQCa+1Zko53zn3LWlszAGatvUjSRZLknNPg4OAys9Q6uVyuK/IZ66b8dlNeJfLbTN2UV6m78ttNea3Ta0Q9DQDQ/V4jyjMAQBPUGwCblPSLZmYEAIAWaWqZZq3NSHqfpAsXS+ucu1TSpdFbPzY21qxsNczg4KC6IZ+xbspvN+VVIr/N1E15lborv43I69atWxuUm4agngYASAPKMwBAU9QbAHuzpA9aay+WNJJc4Zwr1rMBa+05kt4vKSvpMufcu2qke7akL0l6lHNuZ535AwCgXist0/ZIOj7x/rhoWWyDpNMkXW2tlaT7SbrCWnsu5RoAoMFWVKZRRwMAdAieOwIAmqLeANjl0c+XJpYZhbF4s4t92FqblfRhSU9WGCrqWmvtFc65WyrSbZD0aknX1JkvAACW6vLo57LKNEnXSjrZWnuSQuDrfEnPi1c65w5KKo2vZa29WtJfUbkCADTB5dHPJZdp1NEAAB3k8ugnzx0BAA1VbwDspBXu59GSbnPO3S5J1tovSDpP0i0V6d4u6d2Sas6XAgDACq2oTHPO5a21r5R0lUJl7BPOuZuttW+TtNM5d0UjMgkAQB1WUqZRRwMAdAqeOwIAmqKuAJhz7i6pNK/JsHPuviXuZ5ukexLvd0t6TDKBtfYsScc7575lraUgAgA0RQPKNDnnrpR0ZcWyt9RIe/YysgkAaJDCTEH5ibxmJ2Y1sHGg3dlpqBWWadTRAAAdgeeOAIBmqSsAZq09VtI/S3qOpFlJ66y150p6tHPub1eaiaiAe5+kC+tIe5GkiyTJOafBwcFFPrGwXC634m20U7fnX+IYOgXH0H7dnn+pO46h2WUaAKC9vPcqTBU0OzGr/ERehZlCu7PUNM0s06ijNQfH1p3SfGxSuo+PY+sOPHdMP85DwHkIOA8B52FOM89FvUMg/oukcUknaK778I8kvVdSPQXRHknHJ94fFy2LbZB0mqSrrbWSdD9JV1hrz62cM8U5d6mkS6O3fmxsrM5DqG5wcFAr3UY7dXv+JY6hU3AM7dft+ZdqH8PWrVvbkJuaVlqmAQA6TLFQVH4iX+rp5Yu+3VlqlZWUadTR2oBj605pPjYp3cfHsdWWsjoaZVqH4zwEnIeA8xBwHuY0s0yrNwD2RElbnXOz1lovSc65vdbaoTo/f62kk621JykUQOdLel680jl3UFIpxGetvVrSX1UWQgAANMBKyzQAQAcoTM/18spP5dudnXZZSZlGHQ0A0Cl47ggAaIpMnenKCgpJstY+QFJdY/I65/KSXinpKkk/D4vczdbat0VdmgEAaJUVlWkAgPbJT+Y1uW9Sh+4+pMO7D2tq/9RqDn5JKyjTqKMBADoIzx0BAE2xYA8wa+0FzrnPS7pM0pettW+SlLHW/pakdyp0Ua6Lc+5KSVdWLHtLjbRn17tdAADq0cgyDQDQGt77MKzh0dDTq1gotjtLHaFRZRp1NABAO/HcEQDQbIsNgfhRSZ+X9G5Jk5I+LKlH0ieide9vau4AAGgcyjQA6ALxfF5x0Mv7VTOf11JQpgEA0oDyDADQVIsFwIwkOee8QqFDwQMA6FaUaQDQoYqzRc0enQ1BryYOaZiiYBplGgAgDSjPAABNtVgALGut/T1FBVI1zrn/bGyWAABoCso0AOgghelCCHpNzKowXWjafiZGJzS6a1Qju0b07Zu+rWd85xlaM7imaftrEco0AEAaUJ4BAJpqsQBYn6SPq3ZB5CU9sKE5AgCgOSjTAKDN8pP5UtCrONuc+bxmj8xq9PrREPTaOaLDdx8uW3/v/9yrB533oKbsu4Uo0wAAaUB5BgBoqsUCYEedcxQ0AIA0oEwDgBbzRa/ZiTCXV34ir2Kh8UGvwkxB+2/Zr5GdIxrZNaLxX4zLF8qHOsytzWnokUN62HkP09COoYbnoQ0o0wAAaUB5BgBoqsUCYAAAAABQt8JMQfmJfBjacKrQ8Hm3fNHr4O0HNbJzRKO7RrX3xr0qTJUPoWhyRoOnDWpo+5CGzhrSpodtUiaX0UlnnaTxg+MNzQ8AAAAAoDMtFgCrOQYvAABdhjINAJrA+7leXs0a2vDofUc1smtEozvDXF4zB2fmpdn44I0a3j6soe1D2vKILcqtSXVbP8o0AEAaUJ4BAJpqwVqhc25DqzICAEAzUaYBQOMU88VSwCtzIKOj+442dPvTB6c1et1oCHhdN6Kje+Zvf+3wWg3vGNbQjtDLq3+gv6F56GSUaQCANKA8AwA0W6qbRQIAAABojPxkXvnJaGjD6bkhB33vyoc4LEwXNPbTsdI8Xgd+dSBMe5/Qs6FHQ2cNaXjHsIa3D2vdtnUyhobjAAAAAIDqCIABAAAAmMcXo6ENj4bAV7HQuKENfcFr/JfjGrkuDGs49rMxFWfKt5/pzWjw9MHQy2v7kAZOHpDJEvACAAAAANSHABgAAAAASVJxtqjZo7Ohl9dUQd6vvHeXFOYJO7L7iEZ2hoDX6PWjmj0yW57ISAMPGQi9vB41rMHTBpXtyzZk/wAAAACA1YcAGAAAALCKFaYLc0GvxNCGKzW1f0qju0Y1smtEIztHNDk6OS/N+m3rNbQ9DGs4dNaQeo/pbdj+AQAAAACrGwEwAAAAYJWJ5/KaPTqr4mxjhjbMT+S198a9GtkVenkdvP3gvDR9x/ZpaPtQCHptH9a6+69ryL5ryfRklOvPKdefU7Yvq2wPPcoAAAAAYLUgAAYAAACknPde+Ym8Zo/OKj/RmPm8ivmi9v98v26/+Xbd9d93ad/N++QL5UMmZvuz2vKILaV5vDY+cKNMpjnzeBljQpCrP1sKeGVymabsCwAAAADQ+QiAAQAAAClULBTLgl4rnc/Le69Ddx7S6M4wrOHe6/cqP5kvS2OyRpseuklDO0IPr80P36xMT3OCUJlsRtn+rLJ9UcCrPytjmhNcAwAAAAB0HwJgAAAAQEoUZ4uloQ0rg1PLMTE6UZrHa3TnqKb2T81Lc+wDj9XgIwc1vH1YW87cop71PSvebzXZ3vLeXdlehjMEAAAAANRGAAwAAADoYoXpgmaPzmp2YlaF6cKKtjVzeEZ7b9gbgl47R3T47sPz0vRv7i8NaTi8fVhbT9mq8fHxFe23UjycYW5NrtTLK5NlOEMAAAAAQP0IgAEAAABdxHuvwlSh1NOrOLv8+bwKMwXtu3lfaVjD/b/YL1VsLrc2py1nbtHwo4Y1vH1YG07Y0PChBjO5TNlQhtk+hjMEAAAAAKwMATAAAACgw/mi1+zErPJH88pP5lUsLC/o5YteB399UCM7RzSya0RjN47N6zVmckabT91cCngNPHRAmVxje1+Vgl3Rz2bNEwYAAAAAWL0IgAEAAAAdqJgvhrm8JkLQy3u/rO0cve9oaQ6vkV0jmjk4My/NxgdtDEMa7hjWljO2KLe2cdUEkzGlQFduTQh6mQy9uwAAAAAAzUUADAAAAOgQhZmCJvdP6sieI8pP5Ze1jemD0xq9bjTM47VrREf3HJ2XZu3w2tIcXkPbh9S/qX+lWS/J9GSU6wtDGca9vAAAAAAAaDUCYAAAAEAb5afyyk/kNXt0VoWZgnIDuSUFvwrTBY39dKw0rOGBXx2QKjqL9Wzo0dBZIeA1vGNY67ata8gcW8YY5fpz6ju2b244wwYPlwgAAAAAwHIQAAMAAABayHuvwlRBs0dnNXt0VsX80ubz8gWv8VvHS8Majv1sTMWZ8m1kejMaPH2w1MNr4JQBmezKA16ZbKasZ1e2P6uNWzZqdmx2xdsGAAAAAKCRCIABAAAATeaLXrMTs8ofzWt2Yla+WP98Xt57Hdl9JAxpuHNEo9eNavZIRcDJSAOnDJTm8Ro8fbAhQw9me7PlAa9ehjMEAAAAAHQHAmAAAABAExRni5qdCL28ClMFeV9/0Gtq/1RpDq/RXaOaGJmYl2bdtnUa3jEcenmdNaTeY3pXlF9jTBjGcM1c765MluEMAQAAAADdiQAYAAAA0CCF6Whow4lZFaYLdX8uP5HX3hv3amTXiPZdv0/7f7V/Xpq+Y/vCPF47wrCG6+6/bkV5zeQypXm7sv1ZZfuyDZkXDAAAAACATkAADAAAAFim0tCGE3nlJ/N1z+dVzBe1/+f7S8Ma7rt5n3yhvIdYtj+rwTMGQy+vHcPa+MCNMpnlB6iyfdlSwCvXn1Omh95dAAAAAID0IgAGAAAALEFhpqD8RJjLq96hDb33OnzXYY3sHNHIzhHtvWGv8hP5sjQmazTw0AGd8NsnaOPpG7Xp1E3LnnOrbDjDaA6vlQTPAAAAAADoNgTAAAAAgAUUC0XlJ0MPr/xE/b28JvdOhoBXNI/X1L6peWk2nLAhDGl41pCGHjmknvU9GhgY0Pj4+JLyaIwpBbrioBfDGQIAAAAAVjMCYAAAAECC916FqcJc0Gsqv/iHJM0emdXo9aOlYQ0P3314Xpr+zf2lgNfwjmGt2bJmWXnMZMP8Xdn+qJcX83cBAAAAAFCGABgAAABWvWK+WBrWMD+Zly8uPqxhYaag/bfsL/Xy2v/z/VJF57Dc2py2nLklBL22D+mYE49ZVqAqOX9Xti+77KERAQAAAABYLQiAAQAAYFXKT+Xn5vKaLiya3he9Dt5+UCM7w5CGe2/cq8JU+edM1mjzaZs1vD0EvDY9bJMyucyS8mWMUW5Nbm44w74s83cBAAAAALBEBMAAAACwKsRDG85OzGr26KyKs4vP5XX0vqNhDq+doxrZNaKZgzPz0mx84MbQw2vHkLacsUW5tUu7xc7kMnO9u/qzGtg2oOK++uYZAwAAAAAA1REAAwAAQGoVC0XlJ/M6MntEh/ccVrGwcGBp+uC09l6/tzSs4dE9R+elWTO0RsM7hktzefVv6q87P8aY0txdcdCrsocYc3kBAAAAALByBMAAAACQKoXp0MsrP5FXfiovSeob6Ksa/CpMFzR201hpWMPxW8elium/etb3aOiRQxp+VBjWcP1x6+sOUmWymVLAK+7hRYALAAAAAIDmIwAGAMASWWvPkfR+SVlJlznn3lWx/nWSXiopL2mvpBc75+5qeUaBVaI0tOHRWc1OLDy0oS94jd86rtFdYUjDsZvGVJwpT5/pzWjw9EENbR/S8I5hDZw8IJOtM+CVy5QCXbk1OWV7sys6NgAAAAAAsDwEwAAAWAJrbVbShyU9WdJuSddaa69wzt2SSHa9pB3OuQlr7csl/aOk57Y+t0B6+aIPvbyO5jU7MStf9NXTea8ju4/ovu/epzt+eIdGrxvV7JHZ8kRGGnjIgIa3hx5eg6cPKttXX+Aq0xMCXrk1uTCcYU9m8Q8BAAAAAICmIwAGAMDSPFrSbc652yXJWvsFSedJKgXAnHPfT6T/saQXtDSHQEoVZ4ulXl6FqYK8rx70mto/pdHrRkvDGk6MTMxLs37beg3tGApBr7OG1HtMb115iOftioc0rJy/CwAAAAAAdAYCYAAALM02Sfck3u+W9JgF0r9E0rerrbDWXiTpIklyzmlwcLBReWyaXC7XFfmMdVN+uymvUmvy671XfjKv2aOzmjk6o8JMQVll1d/fL/XPpZudmNV9u+7Tnh/v0Z4f79H+W/fP29aaTWu09TFbte2x27TtMdu0YduGRfdvMqbUu6tnTY9y/TmZTPPn7+JvoXm6Ka8AAAAAgJUhAAYAQJNYa18gaYekJ1Rb75y7VNKl0Vs/NjbWqqwt2+DgoLohn7Fuym835VVqXn6Ls8UwtOFkXvnJfNWhDYv5ovb/fH+Yx2vniPbdvE++UJ4u25/VlkdsKc3jdeL2E3Xg4AFJUl55jY+Pz9tuaf6uvqyy/Vll+7IqmqJm/Iw0ofBqAf4WmqcRed26dWuDcgMAAAAAaCYCYAAALM0eSccn3h8XLStjrX2SpDdJeoJzbrpFeQO6TtzLKz8R5vIqzharpjl812GN7BzRyM4R7b1hr/IT+bI0Jms08NABDe8Y1vD2YW1++Oay+biq9dzK9mVLQxoyfxcAAAAAAOlCAAwAgKW5VtLJ1tqTFAJf50t6XjKBtfaRkj4q6Rzn3Gjrswh0tmI+zOWVn4h6eVWZy2ty76RGdo2UenlN7Zual2bDCRs0vH1YwzuGteXMLepZ31NznyZjlFuTKw1pmO3LtmQ4QwAAAAAA0B4tC4BZa8+R9H5JWUmXOefeVbH+dZJeKikvaa+kFzvn7mpV/gAAqIdzLm+tfaWkqxTKtE8452621r5N0k7n3BWS3iNpvaR/s9ZK0t3OuXPblmmgAxSmC2Fow4m88lP5eetnj8xq9PrREPDaNaLDdx2el6Z/c39pSMPh7cNas2VNzf1VDmc4sG1AxX3ze5cBqxl1NABAWlCmAQCqaUkAzFqblfRhSU+WtFvStdbaK5xztySSXS9ph3Nuwlr7ckn/KOm5rcgfAABL4Zy7UtKVFcvekvj9SS3PFNBhSkMbTuY1e3T+0IaFmYL23bxPoztDwGv/L/ZLFfGp3Nqchh45VAp6bThhg4yp3mtrseEMa30OWK2oowEA0oIyDQBQS6t6gD1a0m3OudslyVr7BUnnSSoVRM657yfS/1jSC1qUNwAAADRAcbY418urYmhDX/Q6+OuDYR6vXSMau3FMhelC2edNzmjzwzdreMewhs4a0qaHbVImN39eLmNMCHatySnbHwJfmSzzdwFLRB0NAJAWlGkA0IGKhaJUDM8Dyl6Fud+z/VlpsHl5aFUAbJukexLvd0t6zALpXyLp203NEQAAAFYsP5kvBb0KM+UBraP3HQ3zeEW9vGYOzsz7/MYHbdTw9mENbR/SlkdsUW7t/NvTyuEMs31ZenQBK0cdDQCQFpRpANAEcQCrWChKvkZAKxHM8r78fT36M/1NPYaWzQFWL2vtCyTtkPSEGusvknSRJDnnNDi4svBgLpdb8TbaqdvzL3EMnYJjaL9uz7+UjmMAsLBioaj8ZF5H8kd0aPehcAMcmT44rb3X7y318jq65+i8z68dXht6eG0f0tBZQ+rfNP9mN9sbAl21hjME0FrU0RqHY+tOaT42Kd3Hx7GhEmVae3AeAs5DwHkIWnEe5vW8KnoVC8X5AaxCYl3i96yyklT6OU8meq3Amk1rmnouWhUA2yPp+MT746JlZay1T5L0JklPcM5NV9uQc+5SSZdGb/3Y2NiKMjY4OKiVbqOduj3/EsfQKTiG9uv2/Eu1j2Hr1q1tyA2ARvDeqzBVKM3nlZ/KS5L6Bvo0OzGrsZ+OlQJeB351QKpo5NWzvqc0h9fw9mGt27aurPcWwxkCbUMdrQ04tu6U5mOT0n18HFttKaujUaZ1OM5DwHkIOA9BPefB+/JeVsleWJW9suL3Zb2yfH29sNppUpNaO7i2aWVaqwJg10o62Vp7kkIBdL6k5yUTWGsfKemjks5xzo22KF8AAACoUJiJAl4TIeAVD13gC17jt45rZNeI9t+4X7+5/jcqzhTLPpvpzWjwtMHQy2vHkAZOHpDJ1g545fpzMhmGMwTagDoaACAtKNMAdJR5QwH6+b2xJjShybHJecvl1VUBLEkq5oulhrOzE7NzDWiTr4mKn9GrmC/qlHNO0SkvOaUpeWtJAMw5l7fWvlLSVZKykj7hnLvZWvs2STudc1dIeo+k9ZL+zVorSXc7585tRf4AAABWs2Ih3KzGN6rF2RDU8t7ryO4jGt01qpGdIxq9blSzR2bLP2ykgVMGNHTWkIYfNazB0weV7ZsbHsEYEwJda8Jwhtl+5u8COkEn19EmxiY0NT4VeoNmpEw2I5MxMtnoxXcIACChk8s0AN2nakCqcr6rigBXKW08P1YdgatJP6npg1U7ozZVMV9cMCAVPxcoGwkmSjc7OVs9iFXRMHapNt5/o05RFwfAJMk5d6WkKyuWvSXx+5NalRcAWM3i7tNxAV4qyH31ZfFDawDpUpiOAl4Tc8MaStLU/qkQ8No1otFdo5oYmZj32fXb1uv43z5ex55+rIbOGlLvMb2ldSZjSoEuAl5AZ+vUOtrk/klNjU/VXG9MeTDMZM1cgCz5PnrJqBRMMxkCaACQRp1apgFoncrhApNBqbLhAWsFt+JlHcJ7r+JssXovqlrLqq2veMUNXluh1Bh2TU65tbm53/vn3vcP9OtBZz+oaXngiSYAtFkceCoWiirmowI5DkZV/qwRsPI+amWSDG7V+swSrdm8hgAYkALFQnkrr2I+3PTmJ/Lae+PeEPDaOaqDtx+c99m+Y/s0tH0ozOW1fVjr7r9OAwMDGh8fVyabKQt28X0BoNm89/J5L+UXT1tNtSCZyZhSbzMZzS2Pg2qZ8s8AAACgsUrPtIoVQalEQKvqfFdxmjYOF+i9V2F6fo+phYJV2WJWRw8cXfAzvtCiYzIKdfo1WfWs6VFubajf96ztWTB4NW9dcllfrmw6hFr6B/p13CnHNW1eOJ5QAEBCWQuQiuCTpFJhGqcJbyqCTZXbWSxYFckcyOjQ+KFWHi6AFPPelw9ZEPXyKuaL2v/z/aVhDffdvG/eTXW2P6stj9hSGtZw4wM3lh74ZrIZ5dbktG5onfLr8mXDHQLAShRmChq5dkQ9+R5NzE4o1xcq4bn+nLJ92YYFnkoBtBUo61FW5VUWREssK8wUVCwU6YkGAABSZbEhApPBqsMzh3Vk7EipMXgpoNXCvM4b3q9i7qrC5MLrq73UqkPISD1re0oBqrJAVfSat6wySFXxvpH32p1mVQfAZidmdWj3IR0dPxoqKCZUSpK/lyol8Y84TcXvNdMu47NUhLCalQWYihVBKKn0eykAlQgqTZgJTe2fmr++ViArXraE8XkBoJMlx/KenZgtfbcdvuuwRnaOaGTniPbesFf5ifJuEyZrNPDQAQ1vH9bQ9iFtfvhmZXtDYCuTy4QWXtFNdLy8/9h+HckfafkxAkivqX1T+pb9Vs312f6ssn3lcwqWfsbLovWlnxU9VKuty63JKdObWVI9rFgoSoWlH2PPRE+pwVPcsyw5NGO1nmnJ3mdVA2sAAAArVG3owHrnvFpq8GomNxMCRvXkq+CVn1qgV1UdQ/5VC261ismauWBTRc+ptRvXqpgrzl8X/T4vuLV2efetq92qDoD5vNdsflazE7OLJ26DeUGxyoCZCRWoI+NH5gftagXyos+Xbb9yWZX9lH5WqWBV207l9vinbLyyYI2vvWzeuhrv40kMS+v8/DSVvZmkivcVwaVa20qmn7d+BSb9wvNFAEDaxL28SpPUTocb+YnRCY3uGtXodaGX19S++d+NG07YoOEdwxrePqwtZ25Rz/oeSXM9vOJXpifT0mMCsHot9iCkMFVQYaqgmYMzjd+50VxArDK4VuXnokG2imXVHlTED5KWE0gry3plzzNT/ntZgC0zP+hWGVSj/gYAQHeoOmTgEpfFQa1GKDXIXGiOqsm8enyPDu8/XD3NVHnawlTrglWZnkztHlOVw/5VpqkR5IobkFYTTyuQFmXxA6OyEQ+Sy8ruVyXl1jQ3RLWqA2CdrixgoOpfRPmp8onrO121ilTmQEaHDkTDvlUJvs37XPxrPd/NC/XGS26r8vda/Pzfvffqm+nT0f1HF/zMvGCSqi8ve18roNQEPZNRMBVNV3rY4ctvPKaz05o5NFN9Qs5Cxc1JrZuXKtudt6zGRJ/V0viiV8+aHg1tH9L9H3v/dp86ANK8ccW995o9MqvR60dLwxoevvvwvM/1b+7X8I7h0jxea7askRRuQOMHtvEDXQBoh40P3KiX3vNSFe4taOy+sTA0zVS+9DP5e2GyoPx0fm74muS6Wsum8irO1Gih7KXCZEGFyYKmNd34g8tIub7QkjfTmynvtVbRk23RXm5VgnKZnsa2BK71AKOyF1qy3jaZndT0wen5n60SZKPnGgBgNfJ+bg6rsjncqz2vqSeQtYJnhMXZ4oJBqprD/i3Q46rmfVYTZHrLG272rO0pm79qscDUvEBWf/c2/qx575X4Ga+rDD5VfQZvaiyvSF8tmNWJCIChpap9MZcmMOxiM70zmj3a/p6EiwUzqgY8omCKOWhCIDIZbIknkEwUrHUtqxV8SQZxEkMcVnadrrmsMvBTsay3p1fTU9MLp6sRIKoaaKq1LHnsy1jWjR7+4ocTAAPapLJiUiwUVZgpaP8t+8OwhrtGtP/n++d9v+TW5rTlzC2hl9eOYW04YYOMMcpkM/N6LQBApzAZo561Perf1N+U7fuCnwucJQNpkzWCbDWWlRojVATZirM1bvaKmpsfoglM1oTv9v7EvGnJHm1rsmFOtToCb9UCcPU8EJrwE5ocn6w/z4v1XEsG2lQ9oFbrIU/pwQ1zrQEAVqBakGrR4FS153FROrPfLHnud++9ijM1elZVC0pVCVBVm7tqpfOhLkW2P1sWfOrf0C/1qOqwf2XBrMQcVsmhALP9WWVynRmsqifYFK/v39ivPt9XfQS2Be5xqvWwQm088UBdagU35i1boBdJtcCKL3rNrJvRoUOHlhW0aGRPlyX1sqlY1pPr0fTUdEPzuGg+qwSfgHkqh7SpNQSOMTXTZXuzpZ4iAJqvWKgIeM0W5YteB28/qJGdIxrdNaq9N+6dNxSEyRltPnVzqZfXpodtUiaXKRvSMDmHFwCsRiYbAmw9a3uasv1ivlgKjhWmyoNrhamC+rJ9OrjvYNmyUpAtuWy6eo+2Wg+rfMGHB14TzQuwlRpO9M0F2ZJBsrUb16qQKcwPvFWbm60iyNbsh1iLtWyu1ao5fsA0oTDXcNVAW+JzZcG65PYyVfYFAGiYyuBT6WdyXeI5nrTwM7iyKUCWmI+yETsqAlOjmVEdHDu4+JxVFUEsX2hRsMqoeg+pRC+psl5VVXpUxfNWJX+v7B3UyqH/SkGiyuGfKwNVyWCSWfhzdU1BVId1g+s0ma2/8RCWZ9UGwA7cdkD7bt6nXD6nI4eP1O7VUhm0qKd3SK0eI0vp6VJn75esyWp2drYUsKkrsLOMZcA8FZVCkzULBlFMNqoMxhN7x5N8JwuT5PYqJ/6uI11ff59m87Plyys/F+cxWzvfZdtOrJ8XPKpxTGXDxGSrH09lHk3W6JiNx+jwkcPz09Vxzqrtq1EV7DWb16jv2L4VbwdAdb4YJvWd2Duhw3sOl+bxOnrfUY3sGtHozjCX1/SB+UNybXzQxjCk4Y5hbTlji3Jrc6GHV7KFP0MaAugyAw8cUGFv+C6cN49s9Hus9HDKq/xhVTJNcs5Zr7Lfyx6CVVlfloc6ZHIZZXIZ9ayrHmBb6QOfYr44FzSbnD/EY7VlVYeQrNHLrVbdzxfCcLuzR5oz6kWmZ37v5Ko92KoE3ko/q6WJlimruetZ11j65SZN4+YaLntIVhkYq/OBXHI7NeffTn52hQ/oAKARFgxSVQtC1VieLMOTPbKWnJ+in2tkUkePqapD/1VZtoxiZnkyKushVXVeqho9rGoND5jtz7a8jKgaaFJFL6hawatqc5pW2RZWt1UbAPvVl3+lGz5wQ7uzgWoqu3JWBCgqgxZl6WRKwYKq6ZKBhBpBmnkBklqBCzO3r77+Ps3MziwYEKq5rcp0yd44lcGOZKAmu8g5WmQ/lfs6duBYHTx0cC5dZeCnMvjSgYVIt08eOTAwoOw4D6qBtPO+vKJVmC6EYS1MUXd9/67SsIZH98yfW3LN0JowpOH20Murf1O/TIY5vACkSyaX6cg5GMqCcZWtwyuDar7iQV+0rn9jv3pne8vWSYntFCsCdhUyuYwy6zPqWd+kHmyzxblAWrInW2VwLV6XSJMpZjR5aHJej7ZkwK3WqBXF2aKKs8XmBdh6M1WDZmW90pK92yoCaYcGD2kqP1UzAFfZsn0hpesrLxUWT99McZ0uezCrQwcOzW9EVxmQi5YlP1t13u7EZ5Pv56Wrts1qAbqF9klwD1ixsjKpStmWbIhfVt7VCGjNKw+LYei/g+MHl5/Hgi+VRfUM+VcziJV4FSZb9yVsska5tTn1rusNZVKVQFTl3FWVQ/5Vpsn0Nnb+z7L81hpqr0bwaV6wquI7uWy9kTYNbVJxX5HvbLTEqg2AZfvCF8e88cFr9DSZF7ioGDKs3qBFWSBhgd4pdaXLGq1Zu0ZT01MLBzeq5Wex4MYiPUvq7rWzQCAr3vemzZt04OCBjg6sLKbbAy+StG5gnWZ6Z9qdDQBIpWRlrTBdCK0Npwsau2msNKzh+K3j81oL9qzv0dBZQ6VeXuuPW69MJjNvDpduLDsBoNtU64WzVEsZ6qZmzzVp3gPImoG3aqODLLDdbG9WmZ6Mejf0LvnYFqsTleYwqeyJlgikxcG1pfZyi3+v1eq+OFPUzMyMtLRpV+qW7ctWn1NtoWBb5boay7J9zSvn4+teLBRVzKdnTP3kg9fsoSi4lxiysjLAV/Z7Iig3b5grVV9WdTuaW5f8XNnvtdYBWjwoVXdjjGrBrIoyo9GK+eK8wNREbkLjo+NLnrsqDmQVZ1r3HRU3mijrHRX3llpbvSdVPNRfKWC1Jlvesyoahr5Rzw/LejxVjAKUfBZbc1lFQKvV80rROwuttGoDYGe95iyd9uLT1Jfv6+rARRoCL9ne5o35Xm0YiKo3sKUP1N5G2e8Vn+0/NkxaWPaZim3WuuGu/2CqLPP1bWOxY5SkDZs2aKavegCs7IbIV/xcYJtlw8ZUGUom7tIe39AttL9Fh7KRlMlm5h5GNOlGDgDqUZgpH0ojHqp4/NZxje4a1ciuEY3dNDavIpfpzWjwtEEN7RjS8FnDGnjIgDK5uWGh4odhVBYAIP1KdZklVRoaY7HebKU5kxPL+o/tV2+ht2YvAXnJ9/owPGTyoWwD81ycKc4F0moMBZmcU63eISTjAF0themQZuZgcxoUzhvusUawbUnBtejeItPbeb0tVyrZy66YD70Lu03VZxnRT2OMMj0ZDQ4Oti1/qE9hpqCJvROa3DdZ9Xt1qb2Am6E4WywLNC0WjKpnfSuDVaV6Uq1h/2oM9Vf2e0VQq9HPKJNBqlxf2FfVUanizgMVAa2qwSwAdVu1ATA0xrzWT5WtpEoJa6ddM7BGE36iasurugJXlenbMM7rusF1msx096SFvet71TPVnKFUWmVgcECFjeVd2OfdPCZbudYTXEt8plraeemrtaZdYH/JtKUAHsE7oOuUWjnGlb58Ud57Hdl9JAS8do5o9LrR+UM7GWnglAENbR/Sg85+kPpP6g+tyBMBr7iCBABAq5Q9cKvTcupE1Xqr1fxdVZZXzAOTyYZGI31q7Py1AwMD2r9vfynQtWAgrcaysl5uNYJstRSmQq+4pjAqzRla2cM8GWSL05QCatWWVQnSNXOIrjQrGyoTXauYL2ryyKSmD86fy3epyoL8CwSf6p67Km6ol2/d31hlr6jKgFW1XlSVwwJW9sqK52ZvpFpD/FWOfrXgtCnJZQkbBzdqdl1zhvsFUB0BsJRZsNtqZRfXKq0JksMQxl/Si43julJrB9dqwkw0ZFtApXa2nF2q5QTwKofBqfrQoEoQruqk7pVpovXNuKEEul2xUCyfx2sm/O9O7Z/S6HWjpWENJ0bml2/rtq4L83jtGNaWR25R38Y+ZXIZDW0b0qHJQ01pdQgAQCcqDbffYFWHfkz0WouDZ8l5beb1diuW91IzGVN6ANvoAFuc51JwbbLKEI+TBeWnK+ZWi5dVBN6qBdtq9sjwKt3PNEVG8+ZUq9qDLRl4Sw4X2Vejl1u0LNNDgA2dqTBd0OS+SU3tn9KBkQNzQajkz1pzWtUKVhVaFKyKAuNVA0+Vvaoq0sXBq8o5rAbvP6gDBw80PqsVQwEme0lVBrEWmr9qXloAqUEArIlqjqVa0YtpsbFZawaqjDSwZUDFfcWGBqQAdI5uCuABaVYKeMXDI0WttPMTee396V6N7gzDGh789cF5n+3d2Kuhs4Y0/KhhDZ81rHVb18kYU1Z5zPZltX5wvabGplp9aAAApE61VvcrsWnTJhVGC/MDa0VVD6hVpPOFxYd7TAbYNNCwrJf4gi8LoCWDa/3Zfh3cd7A8uFbZS61GsC3+WXOYweJcgG1aK+8FU8lkzfwhHvujgFtfTmuOWaNitlh7CMnKXm4Vy2iUhOW6+ZM365q3X9P8HWVUFnSqOkdVtWH/kukr1jVj7sFMLqNMLlPXfFXzGulXNOaf96wUABawqgNgmZ6Mevt71Zvvnf9FW8/QfhVf1jWH/2vmMSTnPAIAAA1RnC2WPQCKe3gV80Xt//n+0jxe+27eN2/YkGxfVoOPGAy9vLYPa+ODNspkTKkFczy0B5U1AAC6g8mYFQdCvE/0QCvMBczKeqUVfO0g2wqHSDdZo561PepZO3/Y+0bMLV7MF0s9zyobDc2bW61GIG6hAFytYdp8wSt/NK/80eb0YDM5U33+tESQrexnjV5utXq+EWBLr5518//XTNbMCzZVDvtXGvpvbc/8YFaVua2aOcxoXcP7JZdl589lFT8j3TS4ScWx7puPD0D3W9UBsNyanDYMbtB0b+NbIQEAgO5RmCmUPawp5kPlzHuvw3cd1sjOEY3sHNHeG/YqP1HxgCUjbXrYJg2fNazhRw1r06mblO0NDzSSLSszWR5wAACwWhljZHLLf0hdGSQrFooN7YG2UnHvjmoP/Rshnm+12vxpVYNtUZAt67M6evBo9SEkE9uoNbScz3vNHpmdP49rg2R6MjV7ppUtW1O+rmd9jyZ/Naktv7eFRlUd6qQ/PEmDZwxqbW6tjs4cDcGqntbVB6oFojLZjJSJfi4SuKKxPYC0WNUBMAAAsDoVZ4tz4+lPzQW8JGly76RGdoU5vEZ2jmhq3/xhCTc8YIOGdwxraPuQtpy5Rb0bemWMKZ+0uS/bykMCAAApVnogvcynOKUeaHEALV8s/d6/sV89Mz3Ve6B1iEwuo94NvdKGpX2unt5t3nsVZ+eGu67aa61Gj7aavdwqgmyqNULkbFHF2aJmDy89wJbtzerFd7x4yZ9Da/Rv6le2P6veqV7Nji/t+ibnqao7WBWniZcRGAUASQTAAADAKlCYKZ8QPjlPxeyRWe29Ya9GdoVeXofvOjzv8/2b+zW0fUjD20PQa+3QWknhwUNyUmgqmgAAoBOVeqBVeQq0bnCdJrOTVT8X9zQrFoqS1/yhGhM9z+I0xcJccK0bGGOU7c0q25tV7zG9Dd++917FmWLZvWhZsCwOosUBtVrLkp+bLqhvXV/D84rGMsaoZ02PeqZ7yoJVpaBVZv6QgnGACwDQGATAAABA6sQPGA7PHNahew+FBzLxupmC9t+yXyM7Qy+v/b/YP2/Ym9zanLacuSXM47VjWBtO2FBqaZkcr7+Vw5gAAAC0WiabkbJa1j3PvHnPop/JQFm7hmxsJWPCXLDZvsYF2LK9WZ30yJM0NjbWkO2hOXJrcjpm8BjNrJlpd1YAYNUiAAYAALqa916F6UJZa9k44NVf7FdhtqCDtx8sBbz23rhXhalC2TZMzmjzwzeHYQ3PGtKmh20qTUqe7c2WTVBNi0wAAIDFrWTes6pzmlUO47hKAmgAAGD5CIABAICuUiwUy4aBKUwX5j3kOPqboxrdOarrbrpOu3+0W9MHpudtZ+ODNoYhDXcMacsZW5RbG26LTMYotyZXmsuLXl4AAACtZUwYCk7LnFI1DqAdO3CsZtfOLt7jLBlg67D5zwAAwPIRAAMAAB2tMF2YmwOhYv6u2MyhGY1eN6qRXSMa3TmqI3uOzEuzdnhtmMcr6uXVv6m/tC7bly0FvOjlBQAA0N3iAFq2N6tc//IefVUNmBX8/ABaotdZWa81eqEBANB2BMAAAEDH8EVfPkH4dKFqC9zCdEFjN42FYQ2vG9X4L8elimQ9G3q07THbtOkRmzS8fVjrtq0rBbaMCb28cmtz6lnXUxruEAAAAJDm5j9brjggNi9oVkgEzAoVATR6oAEA0FAEwAAAQNsU88XSUIZxwKsaX/Aa/9W4RneGXl5jN42pOFPeEyzTm9Hg6YOlXl4DJw9o0+AmjY+PS5qbyyu3Jrzo5QUAAIBmWckwjpXBM3mVBdDEbSwAAHUhAAYAAFqmOBsCXnEPr2rDGUqh0n90z1GN7Bop9fKaPTxbnshIA6cMhIDX9mENnjGobN/cEwaTMepd36u1ubXKrc3RywsAAABdYaVzoAEAgIAAGAAAaJp47q64h1cxXz3gJUlT+6fCPF47RzS6a1QTIxPz0qzftl5DO0LAa+isIfUe01u2PtOTUc+6HvWs7VG2P6sNWzZoemy64ccFAAAAAACAzkYADAAANIT3c/N3FaYKKkwXwuThNeQn8tr7072lYQ0P/vrgvDS9G3s1vGM4BLy2D2nd/deVrTfGKNufVc/aHuXW5pTtpZksAAAAAAAACIABAIBl8t6XenbFQS/va0/YXcwXtf/n+zW6K/Ty2nfLPvl8efpsX1ZbztxSmsdr4wM3ymTKJznI5EIvr9zanHL9uXnrAQAAAAAAAAJgAACgLr7oNTsxq6n9U6VhDRcKeHnvdfiuwxrZGebx2nvDXuUn8uWJMtKmh20q9fDa/PDNVXtx5fpzyq3JqWddT9k8XwAAAAAAAEA1BMAAAEBVxUKx1LMrP5VXYbqgzEBGU+NTNT8zuXdSI7tGSr28pvbNT7vhhA2lgNeWM7eod0PvvDQmY0LAKxraMJPLNPTYAAAAAAAAkG4EwAAAgKQQ8CpMhTm84oDXYmaPzGr0+tFSwOvw3Yfnpenf3K/hHSHgNbx9WGu2rKm6rUxPRj1re0Ivr/6sjGFoQwAAAAAAACwPATAAAFapYr5YGsowP5lXYWbxgFdhpqC9N+wNwxruGtH4L8blC+XDIObW5rTlzC0a3jGs4R3D2nDChprBrFx/rjSfV7WhDwEAAAAAAIDlIAAGAMAqUZgpqDAdhjPMT+ZVnC0u+hlf9Dp4+0GN7AzDGo79dEz5yfJ5vEzOaPOpm0u9vDY9bFPNIQuNMcqtjYY2XJdTJsvQhgAAAAAAAGg8AmAAAKRQPJxhHPAqTBfki37xD0o6et/RMKRhNJfX9IHpeWk2PnCjhnaEIQ23PGKLcmtr31Jkshnl1kU9vdbkGNoQAAAAAAAATUcADACAJbLWniPp/ZKyki5zzr2rYn2fpE9L2i5pn6TnOufubEZeijftkr/qKyqOjiq/cViF33m6iiedWta7q/jxS6Q7bp370EmnKPOS15bezhya0cjr/14jBwY0Or5JR6fWztvPmr4pDR+7X1sGxjV07Lj6e2eUeeVHyvPyty8v/Z7NFpXLFtT30S8o1z93u1F42bnztp392BVl7xdLs5RtjLRoPytJ04i8Njov9WyjG85tPfnl3K48TdPP7WtfIB05NLdg/THKXvLZufXveZN0601z6085XdnXv6NsG/F35d7xMRUHBmWe+ixlTt8+b98AAAAAgPRg3CEAAJbAWpuV9GFJT5N0qqQLrLWnViR7iaRx59yDJV0i6d3NyEvxpl3yn/uodHBcU5ljNTlyVDPuX1W4ee5B8Lzgl6TCbbfpvrf/s376Lz/Vv7/s3/X1p39NP/756brjvuNKwa+e3Ky2Do7qrNedpac86kd62qP/V9sf8gs9YGhE/b0zYduJgFfxzS9XLldQf9+0Nqyd0Po1k+rvnZF51bPm9lvlQXfl8sXSNGIbq3E/nZQXjrn799PSvFQGvyTpyKGwXFWCX5J0601heST5XWnWHyMdHJf/3EdVvGlX1f0DAAAAANKBHmAAACzNoyXd5py7XZKstV+QdJ6kWxJpzpN0cfT7lyR9yFprnHP1jUFYJ3/VV6RcTurrl/JG6u2TZiT/39+VOeXhIdEdt8p7afzIBo2Ob9LogQHtO7hRRZ+V9MtoS0YZU9DmjQc1dOy4hgb2a2D9YRkjZZ7xChV3Tlbdv8l49R7Tq561PTJrj4qRDQE0XGXwq3J5ZfArllie/K40xoTvTE2F5fQCAwAAAIDUIgAGAMDSbJN0T+L9bkmPqZXGOZe31h6UtFnSWDKRtfYiSRdF6TQ4OLikjOwdH5NZf4yMMcpmsyoWM/L9a+QPjCtzKKM91+zRHbecptEDA5rN91R82mvw1C3a9pht2rDzcg0ec1DZbHHePgYGBrQv8T6TKaonV1Aum1cuW9Twwx4gSRpZIPgVH9dI7SR1p2nENlbjfjopLxxz9++nk/JSzzaS35XGSLlcTj67Tn58bMnfuwAAAACA7kEADACANnHOXSrp0uitHxsbWyj5PMWBQenguNTXr6NHsrp39xqN3ter0b3Ha+JrX4xSDZXSr+uf0NDAuIaO3a8tx45rzbs/GLbz6/Ga+zhw4IBy2YJyuYJ6snllMuWd2OrJc6vSsJ/uzwvH3P376aS8xOuT35W5XE75fF6anpIGBuvaT6WtW7cu+TMAAAAAgNYjAAYAwNLskXR84v1x0bJqaXZba3OSNkplHakawjz1WSp89qP6xtdP0L59a+et793Yq6GBAxrquUtDx45r3ZqpuZUnnVJ7u8Yrly2oJ5dX34nHqJj8HAC00vpjqg+DuP6Y8POU06sPg3jK6aVfzVOfFeYA05R8dl0IfuXzMk991vzPAQAAAABSI9PuDAAA0GWulXSytfYka22vpPMlXVGR5gpJL4p+f46k/2z0/F+SlDl9u7Iv+DPl+kNxns0WNXzaOp3x8jP05I8/Wed+/Vz91qdfpJN+e8O84FfmJa+d287ff0SZTFG9PbNat2ZKG9ZOaG3/tPo/+VWZjFH2Y5WHFySXtyoN++n+vHDM3b+flublks/OBbti648JyyVlX/+OsmCXJOmU08PySOb07TLP+zNp44D8kUPSxgGZ5/2ZMsz/BQAAAACpZrxv+PO4VvL33nvvijYwOLi8oU86RbfnX+IYOgXH0H7dnn+p9jFEw0UtMEtUd7HW/oGkf5KUlfQJ59w7rLVvk7TTOXeFtbZf0mckPVLSfknnO+duX2Szyy7T7v2fezV1YEobH7hR2d5s3Z/L9eeUW5tTz9oeZfvq+1y3/Z12U367Ka8S+W2mbsqr1F35bURe01amNcGqr6MthGPrTmk+Nindx8ex1UZ5VhfKtAbhPASch4DzEHAe5jSzTGMIRAAAlsg5d6WkKyuWvSXx+5SkP25VfrY+bquO/uaoZo/OLpjOGKPcmpx61vUotzanTI6O4AAAAAAAAEinlgXArLXnSHq/Qmv5y5xz76pY3yfp05K2K8yT8lzn3J3Nyk/htS+QjhzSSLN20CLdnn+JY+gUHEP7dXz++9Yo+6EvtjsXWKJMNqPcutDLK7c2J2No5AkACDqujvaycyWV3xPVGioTnYPr1r24dt2J61YdZRoAdJ9WfFe2pOm3tTYr6cOSnibpVEkXWGtPrUj2EknjzrkHS7pE0rublZ84+AUAWILpSRVe+dx25wJ1yPZl1T/Qr/Xb1uuYE4/R2i1r1bOuh+AXAKCk4+poUeW33uXoDFy37sW1605ct+oo0wCg+7Tqu7JVYx89WtJtzrnbnXMzkr4g6byKNOdJ+lT0+5ckPdFa25wndQS/AGB5pifbnQPUkO3Las3mNTrmAcdow3Eb1L+pX7l+RjoGANTUWXU0AACWjzINAFBVq56MbZN0T+L9bkmPqZXGOZe31h6UtFlS2exn1tqLJF0UpdPg4OCSM9Pxw4wBQAdb6Hs3l8st63sZK9c/0N/uLAAAukvX1NHSdG+Rtnslrlv34tp1p9Vy3ZaBMq3Dpe1/cbk4DwHnIVjt56FV35Vd1zTcOXeppEujt35sbGyh5ACABlvoe3dwcLDq+q1btzYzSwAAoI2aXUdLU52v1r1SGqXpOFfTdZO4dt1qqcdJHa06yrTmWE3/iwvhPASch4DzUFsjy7RWDYG4R9LxiffHRcuqprHW5iRtVJiUsvHWH9OUzQJA6vWtaXcOAABAY3RWHQ0AgOWjTAMAVNWqANi1kk621p5kre2VdL6kKyrSXCHpRdHvz5H0n84534zMZC/5LEEwAFiqvjXKfuiL7c4FAABojM6qo32sctcLL0dn4Lp1L65dd+K61USZBgBdplXflS0ZAjEaW/eVkq6SlJX0Cefczdbat0na6Zy7QtLHJX3GWnubpP0KhVXTZC/5rKTu72rY7fmXOIZOwTG0X7fnHwAAdI+OrKNFlV3uiboL1617ce26E9dtPso0AOhOrfiubNkcYM65KyVdWbHsLYnfpyT9cavyAwAAAACrGXU0AEBaUKYBAKpp1RCIAAAAAAAAAAAAQEsQAAMAAAAAAAAAAECqEAADAAAAAAAAAABAqhAAAwAAAAAAAAAAQKoQAAMAAAAAAAAAAECqEAADAAAAAAAAAABAqhAAAwAAAAAAAAAAQKoY732787ASXZ15AFhlTLsz0OEo0wCge1Cm1UZ5BgDdg/JsYZRpANA9qpZp3d4DzKz0Za3d1YjttOvV7fnnGDrnxTG0/9Xt+a/jGLCwtl+/el7d9nfaTfntprySX/LarfltYF5RWyddp457cWzd+UrzsaX9+Di2RV9YWKdcp65/cR44D5wHzkMLzkVV3R4AAwAAAAAAAAAAAMoQAAMAAAAAAAAAAECqEACTLm13Blao2/MvcQydgmNov27Pv5SOY8DCuu0ad1N+uymvEvltpm7Kq9Rd+e2mvK5mab5OHFt3SvOxSek+Po4N7cZ1CjgPAech4DwEnIc5TTsXxnvmcwQAAAAAAAAAAEB60AMMAAAAAAAAAAAAqZJrdwbaxVp7jqT3S8pKusw59642Z6kma+2dkg5LKkjKO+d2WGs3SfqipBMl3SnJOufGrbVG4bj+QNKEpAudc9e1Ic+fkPR0SaPOudOiZUvOs7X2RZL+Ntrs3zvnPtXmY7hY0ssk7Y2S/Y1z7spo3RslvUThOv2Fc+6qaHlb/tastcdL+rSkYUle0qXOufd303VY4BguVvdch35JP5TUp/Cd+yXn3FuttSdJ+oKkzZJ2SfoT59yMtbYvOubtkvZJeq5z7s6Fjq1N+b9c0hMkHYySXuicu6ET/46wfEu9/m3JZAVrbVbSTkl7nHNPr/W/1s48JlXJ7+Xq3HN7p+q8H2lXHmM18nqxapQd7WatPVbSZZJOUyjvXizpl+rMc3us5uf1qerAc2utfYjCOYw9UNJbFMrZjju3q021e+2K9R1Rr1mOOo7tbElfl3RHtOgrzrm3tS6Hy1fr/rwiTVdeuzqP7Wx14bWrdU9XkaZmPaST1XlsF0p6j6Q90aIPOecua2U+V6LyfrFiXVdet7RZ7HnDarpOdZyL10l6qaS8wr3ji51zd7U8o01W7zMoa+2zJX1J0qOccztbmMWWqOc8WGutpIsVyt4bnXPPa2kmW6CO/4sHSPqUpGOjNH/dCfWpRmvX/f+q7AEW3Tx8WNLTJJ0q6QJr7antzdWifs85d6Zzbkf0/q8l/Ydz7mRJ/xG9l8IxnRy9LpL0kZbnNLhc0jkVy5aU5+ih2lslPUbSoyW91Vo70PScz7lc849Bki6JrsWZiaDLqZLOl/Tw6DP/bK3NtvlvLS/pL51zp0p6rKRXRPvuputQ6xik7rkO05J+3zn3CElnSjrHWvtYSe+OjuHBksYVAluKfo5Hyy+J0tU8tjbmX5Jen7gGN0TLOvHvCMu31OvfCV4t6eeJ97X+1zpFZX6lzj23Uv33I52gMq9SlbKjQ7xf0neccw+V9AiFv4lOPbfV8ip14Ll1zv0yzpPCA6cJSV9V557b1eZyVb/XjnVKvWY5LtfCxyZJ/5X4n+n4AErCQvfnsW69dvUcm9Sd126he7pY1XpIF6jn2CTpi4nr1jXBr0i1+8VYt1631KjzecOquE51novrJe1wzp2hEPj5x9bmsvnqfQZlrd2g8P99TWtz2Br1nAdr7cmS3ijpcc65h0t6Tavz2Wx1/j38rSTnnHukwrO/f25tLlvmcrXh/n9VBsAUHr7e5py7PWoF/gVJ57U5T0t1nkJkWNHPZySWf9o5551zP5Z0rLX2/q3OnHPuh5L2Vyxeap6fKul7zrn9Uavc72nximTD1DiGWs6T9AXn3LRz7g5Jtyn8nbXtb805d18cJXfOHVa4Yd6mLroOCxxDLZ14Hbxz7kj0tid6eUm/r3CzJ82/DvH1+ZKkJ0YtIGodW7vyX0vH/R1h+ZZx/dvKWnucpD9U6J0Stx6q9b/WdpX57VK1yhTUyVq7UdLjJX1ckpxzM865A+rAc7tAXrvBEyX9Omph3HHndjWq4167I+o1y7HEekRXqfP+vCuv3TLqHl2jznu6WvWQjtZt96tLVcf9Yldet5Sp53nDarlOi54L59z3nXMT0dsfSzquxXlshXqfQb1dIRg61crMtVA95+Flkj4cPSeSc260xXlshXrOg5d0TPT7Rkn3tjB/LdOu+//VOgTiNkn3JN7vVuiV0Km8pO9aa72kjzrnLpU07Jy7L1r/G4VhGqTqx7ZN0n1qv6XmudbydnultfaFCkMQ/GX0Jb1NoeCOJfPa9r81a+2Jkh6p0KqkK69DxTE8Tl10HaLWHrskPVih1cevJR1wzuWr5LN0vp1zeWvtQYWh2xY6tqaqzL9z7hpr7cslvcNa+xZFreedc9Pq8L8jLN0Sr3+7/ZOk/ytpQ/R+s2r/r3WCf1J5fmOdeG6lpd2PtFu1vErVy452O0lh+JdPWmsfofD/9mp15rmtlVepM89t0vmSPh/93onnFvN1cr2mEX7LWnujwgOOv3LO3dzuDC1Vxf15UtdfuwWOTerSa1ftnq4iSa16yFhLM7oMdRybJD3bWvt4SbdKeq1z7p4qaTrRP6n6/WKsa69bitTzjHG1XKelPm99iaRvNzVH7bHoebDWniXpeOfct6y1r29l5lqonr+HUyTJWvs/CkP/Xeyc+05rstcy9ZyHixXqr6+StE7Sk1qTtY7TlHvI1doDrNv8jnPuLIVugK+IbtpKnHNeXdbCqRvzHPmIpAcpDK1wn6T3tjU3dbDWrpf0ZUmvcc4dSq7rlutQ5Ri66jo45wouDL90nELLj4e2N0dLU5l/a+1pCl3UHyrpUZI2SXpD+3KIZuqW62+tjceR3tXuvNRjgfx23LlN6Kb7kWp57dSyIyfpLEkfcWHIi6OqGJKvg85trbx26rmVJFlreyWdK+nfKtd10LnF6nKdpBNcGLLtg5K+1t7sLN1CdYxut8ixde21q3FPlwp1HNs3JJ3owpBr39NcT5yO1m33t8BSWGtfIGmHwvx8q4q1NiPpfZL+st156QA5heHuzpZ0gaSP2TDn8GpzgaTLnXPHKcx/9Zno7wQNsFpP5B5JxyfeH6e5yVA7jnNuT/RzVGHegkdLGom7AEY/4y6inXxsS81zxx2Lc24kurkuSvqY5oag68hjsNb2KFTe/tU595VocVddh2rH0G3XIRYNE/V9Sb+l0I037oWbzE8pr9H6jQqT5Lb9GBL5PycaIsZHPVM+qS65Bli+Oq9/Oz1O0rnW2jsVhhT4fYW5imr9r7XbvPxaaz/boedW0pLvR9qqWl4XKDvabbek3YnW6l9SCDJ14rmtmtcOPrexp0m6zjk3Er3vxHOL+VJ77+CcOxQP2ebCnHk91trBNmerbjXqGElde+0WO7Zuv3ZS+T1dxapa9ZCuUevYnHP7Ej3qL1OYF7IbVL1frEjT9dctBer5zlst16mu739r7ZMkvUnSuR002kUjLXYeNkg6TdLV0f/3YyVdYa1Nzl2cBvX8PeyWdIVzbtaF6T5uVQiIpUk95+ElkpwkOed+JKlfUlfdXzRIU+4hV2sA7FpJJ1trT4pahJ4v6Yo256kqa+26aFJEWWvXSXqKpJ8p5PdFUbIXSfp69PsVkl5orTXRxK8HE0O8tNtS83yVpKdYawestQMKx35VqzOdVDHu6DMVroUUjuF8a22ftfYkhS/rn6iNf2vReNIfl/Rz59z7Equ65jrUOoYuuw5b4tYr1to1kp6sMJ/A9yU9J0pWeR3i6/McSf8ZtU6vdWztyP8vEg8OjcLcKclr0FF/R1i+ZVz/tnHOvdE5d5xz7kSF//H/dM49X7X/19qqRn5f0InnVlrW/Ujb1MrrAmVHWznnfiPpHmvtQ6JFT5R0izrw3NbKa6ee24QLNDf8odSB5xZVdXK9ZkWstfeLvudlrX20Qr28Kx6ELlDHSOrKa1fPsXXrtat1T1eRrFY9pKPVc2wV5dS5CvWxjlfrfrEiWVdet5Sp53nDarlOi54La+0jJX1UIfiV1kZIC54H59xB59ygc+7E6P/7xwrnY2d7sts09fxvfE2h95eiBiWnSLq9hXlshXrOw90KdStZax+mEADb29Jcdoam3EOuyjnAovF2X6nw8DUr6ROuc8ftHpb0VWutFK7X55xz37HWXivJWWtfIukuSTZKf6VCV8nbJE1I+tPWZ1my1n5e4Qts0Fq7W9JbJb1LS8izc26/tfbtCl8UkvQ251zLJpOucQxnW2vPVBgq505Jfxbl9WZrrVN4YJWX9ArnXCHaTrv+1h4n6U8k3WStvSFa9jfqrutQ6xgu6KLrcH9Jn7JhXPpMyKb7prX2FklfsNb+vaTrFSrbin5+xlp7m8LEkOcvdmxtyv9/Wmu3SDKSbpD051H6Tvw7wvIt9fp3ojeo+v9ap/rXDj23S70faadaef1MtbKjQ7xK4dr3KlT4/lTR/1yHnVupel4/0KnnNgqCPlnleap1L4QWqnGv3SNJzrl/UYfUa5ajjmN7jqSXW2vzkiYlnd9FD0Jr3Z8/QOr6a1fPsXXrtat1T/c2STudc1eoRj2kC9RzbH9hrT1XoR61X9KFbcttA6TkuqVGrWeMq/E61Xku3iNpvaR/i+7X73bOndu2TDdBnech9eo8D3Fj6VskFSS93jnX8Q1LlqLO8/CXCsM/vlahTnVhl9xfLEm77v+N96k7lwAAAAAAAAAAAFjFVusQiAAAAAAAAAAAAEgpAmAAAAAAAAAAAABIFQJgAAAAAAAAAAAASBUCYAAAAAAAAAAAAEgVAmAAAAAAAAAAAABIFQJgQJtZa2+21p5dZfnZ1trdbcgSAAAAAHS9dtWprLV/Y629rNX7BQAAQLlcuzMArHbOuYe3Ow8AAAAAgKWLGjN+1jl3XLzMOffO9uUIAAAAMXqAAQAAAAAAAAAAIFXoAQa0mbX2TkkvlfQ/kj4i6TxJ90n6ZBuzBQBATdbav5b0MklDku6R9Cbn3FettVlJ/yjpRZIOS3qvpA9K6nHO5a21GyW9T9IfSCoqlHVvdc4V2nAYAIAuZa3dqlC+PF7SEUmXOOc+YK1dowXqVNZaL+lk59xt0fvLJe12zv1t9P48SX8n6YGS9kp6hXPuO9baP5X0fyUdFy1/t3Puo9badZK+LanPWnsk2s0pki6S9GDn3Aui7Z4r6R8kbZN0g6SXO+d+Hq27U9KHJL1Q0gmSviPpRc65qYadMADAqmGtfYOkv5B0jKR7Jf0fSd9XKMdeJulYSf8h6c+dc/uttR+RNOSce3b0+XdL2iHpSc453/ojABqLHmBA53irpAdFr6cqPDwEAKAT/VrS70raqPCg8LPW2vsrVKieJulMSWdJekbF5y6XlJf0YEmPlPQUhUYgAADUxVqbkfQNSTcqBJSeKOk11tqnagV1KmvtoyV9WtLrFR4OPl7SndHqUUlPV3iY+KeSLrHWnuWcO6pQ7t3rnFsfve6t2O4pkj4v6TWStki6UtI3rLW9yWSSzpF0kqQzJF1Yb74BAIhZax8i6ZWSHuWc26BQFt4p6VUKdbMnSNoqaVzSh6OP/aWk0621F1prf1fSSxQaYhD8QirQAwzoHFbS/3HO7Ze031r7AUlvaXOeAACYxzn3b4m3X7TWvlHSoxXKsvc753ZLkrX2XQoPJmWtHVbo+XWsc25S0lFr7SUKreQ/2sr8AwC62qMkbXHOvS16f7u19mOSzld4sLfcOtVLJH3COfe96P2eeIVz7luJdD+w1n5XoSHIdXVs97mSvhVv11r7/yS9WtJvS7o6SvOBOHBmrf2GQkMSAACWqiCpT9Kp1tq9zrk7Jcla++eSXpmop10s6W5r7Z845yastX+i0KP5sKRXxemANCAABnSOrQrDSMXualdGAABYiLX2hZJeJ+nEaNF6SYOaX5Ylfz9BUo+k+6y18bJMRRoAABZzgqSt1toDiWVZSf+lldWpjlfonTWPtfZpCr3LTlEou9ZKuqnO7W5N5sM5V7TW3qPQey32m8TvE9FnAABYEufcbdba10i6WNLDrbVXKdTbTpD0VWttMZG8IGlY0h7n3DXW2tsVhrh3rc010FwEwIDOcZ9Cpevm6P0D2pgXAACqstaeIOljCj27fuScK1hrb5BkFMqy4xLJj0/8fo+kaUmDzrl8i7ILAEifeyTd4Zw7uXKFtfYOLVynmlAIXsXuJylu5X6PwtCJldvsk/RlhTm6vu6cm7XWfk2h3JOkxYaIulfS6YntmSiPe2p+AgCAZXLOfU7S56y1xyiMtPFuhTLuxc65/6n2GWvtKxR6jt2rMFfYP7Qou0DTEQADOoeT9EZr7TWS1imMzwsAQKdZp/Cwb68kWWv/VNJp0Ton6dXW2m9JOirpDfGHnHP3RUNGvdda+2ZJRxTmOjnOOfeDFuYfANDdfiLpsLX2DZI+IGlG0sMkrdHidaobJD3PWnuzpCcrDJm4M1r3cUnftdZ+U9L3Jd1f0gaFQFWfQrmXj3qDPUXSz6LPjUjabK3d6Jw7WCW/TtJfW2ufKOmHCsMfTkv635WcBAAAKkVzgG2T9D+SpiRNKvSS/hdJ77DWvsg5d5e1douk33bOfT2aq/LvJZ2t0FDkJ9babzvnbmjHMQCNlml3BgCU/J3C0Bh3SPqupM+0NzsAAMznnLtF0nsl/Ujhod/pChUsKfQM+66kn0q6XmEoqbzC8BpSaD3fK+kWhYmXv6TwgBEAgLo45wqSnq4wT9YdksYkXSZpoxavU71a0h9JOiDp+ZK+ltjuTyT9qaRLJB2U9ANJJzjnDkv6C4VA1rik50m6IvG5X0j6vMJcZAestWXDFzrnfinpBZI+GOX1jyT9kXNuZiXnAQCAKvokvUuhvPmNwpCGb5T0foWy67vW2sOSfizpMdbanKTPSnq3c+5G59yvJP2NpM9EPaCBrme8X6y3PgAAALB0USv5f3HOndDuvAAAAAAAgNWFIRABAADQENbaNZJ+T6HV/bCkt0r6alszBQAAAAAAViWGQAQAAECjGIXhp8YVhkD8uaS3tDVHAAAAAABgVWIIRAAAAAAAAAAAAKQKPcAAAAAAAAAAAACQKgTAAAAAAAAAAAAAkCoEwAAAAAAAAAAAAJAqBMAAAAAAAAAAAACQKgTAAAAAAAAAAAAAkCoEwNCVjDFnG2N89Dp7gXSXR2nubFnmAABtY4w5MVE+XNju/DSDMebq6PiubndeAABYitVQTgMAGouyQzLGXByfg3bnBeg2BMBSKhH48caYExu43WcaY/7LGDNmjJkyxtxnjPlvY8ybG7WPBvu1pGskXd/ujCzEGPNGY0zBGHO/ZXw2eSOw0OviBuV1nTHmtmibB4wxxyXWZY0xP4nWTRtjzmjEPpeQtwcYY/7JGHOLMeaoMeawMebmaNm2KM2FtW6cEg+VfWLZ2RXncSb6+99ljHlX8vgBNJcxJmeM+XNjzA+MMfuj75m7jDFfNcacEyWbVvjev0bS3vbldvUyxnw0Kh96l/HZyu/cWq8LG5TXrcaYfXFjGWPMhsS6DdEyH6XZ2oh9LiFvpxpjPhaVuZPGmHFjzPXGmHcYYzZGaS5OnJOzKz4f5/3OxLILK87jtDFm1BjzI2PM3xpjNrXyGAHUp6Ju540xRWPMQWPMNcaYl7Q7f93AGNNnjDlkjPnnZX6+8hpUfTUwv3+W2O77Ktadm1j3+Ubts858GWPM+caYq4wxe6O60R5jzHeMMRck0s0rg6LlyXL+4sTyqxPLCybU5e40xnzdGPOc1h0hkG41vsv2GWOujepZq/o5sVlBQ0NTZ0P9tIjKgVuW+dnKOkmt19kNyusZUb3Hm/DMMptYd7wJdVdvjPmVMWZdI/a5hLw91hjzOWPM3VEex4wxPzbGvMkYk4vS1HzGn1h+dWJZso5YNHPP739gjHm1MWZtK4+xE+TanQF0D2PMuZK+Er3dL+kWSUOSflvSeklvb1PWavLev10dmK8qni3pR9773yzjs/HD3tiDJA1Gv98QrZek3cvOXYL3/qgx5k8k/Zekjf+fvfuOc+yq7///vqOpu7N1tC7rDtjGZW26IQWcBEIJLUAOxpDgUExJSPhCSEIKGBISCIHgAMkP00wJ5YRqSiBAcEgBYoq97sYGG6/XXq92Z3f6qJ3fH+dIutJIM5oZ1Tuv5+Ohx4yuru49OpLuR+d+7jlH0gclPTE8/KeSHhn+/wvn3N5W7HM5URSNOOcWoyj6NUmfl1Q6eXm//MnvB0j6Q0lXS7pnnbu7R9IBSadKeli4vSyKomc55769zm0DWEYURVslfU3SY8KiOUm3ycehZ0qKJH3NOXevpEd3o4ytVDq2dbscqxUazc+U9GXnXHYNm5hSdUw7W5Xjenx5S5Kbzrn9URS9QtKnJZ0i6R2SLg0PvzMsk6SXO+f2t2Kfy4nFtOdL+pCkUhJxn6QZ+fp4iKR/lY/x6/FT+fp+gPx35tGSXh5F0ZOcczesc9sA2udaSTn548GjJD0qiqLDzrnPd7VUve8J8vHkcyut2EDpwkpJGpE/FktSJjzWUs6594X291Mk/WEURZ9zzv13FEUTkq4Iq90j6ZWt3netKIqGJOXlzx9Z+TgvSVlJP5G0Xb49eJykViTkrpFvz54Sbk+Pouizki5yzuVbsH0A3rXy8eRBkh4RbmdIek2jJ/RrG6VXRVE0vMY2U1dFUbRD0q9I+rs1buKgqtt2D5Vv92RV3YFhao3br+Kc2xv5jhtvkz9n+SeS/iY8/EH5c5sFSb/jnJttxT6XU3rfoyj6Y0lvlT+XUZR0VyjHIyRdIOm9ko6sc3e3hG0+QNJjw+1lURQ9vhPt257hnOOWwJukKyW5cDs1LNsk6R8l3SlpQdKkpB9JemuT2/xk2N5PJA3Hlh8r6Wmx+xfG9n2J/AnLefkv3ZPlkwf/Jmk2bOv5Nfs5XtIH5E/25OQTGZ+WdGaDfVwYlr1A/kvtJL2tph7urFM3d8onnm6UP5F6jaRH1pTlEkk/C+X/tqQnxV9bg3oalU8QlssRlg9I2h+W/1Ns+clh2f8L9x8k6bOS7pM/+B+Q9B1JL1jrex+Wb5Y/wP9EPil2SP4E2umxdU6NPfc1kj4i6WgoyzskDcbWfUts3ZdJOi9s14XyDoT1XiLpB6GOZ8NjT6gp89vD+3AkvOcHQtke1OA9f5Gkfw/vy7sk7Qivx4XyPqWm3n9D0kNj72nd91A+SeYkuQb7vSy2/DclTYflhyRt7/b3nhu3JN9qjm3/KGk09tgDFWJJzXHsktg6F8gf5xfkL+B4mnwccJKujK33vHDMOhqOWz+VP1l2Wng8fgz5DUn/EY5F+yS9tqbMqz3uvk7+xNK0pC+Ex8+Ujz8LoSwvjh2rro5t54/kGwuHw3H0kKSvSnpEePxV4TlZScfGnvfisLwg6aQ69b5b/qSXk/SK2PLtoUxO0h/Hlj82LPvNcP8R8r8DDoY6uEfSNyQ9scn3vfRaXc3ytHyD4K7wmu6TTxgdF1vnwljdvlDSF+Tj0N2S/rRme/8SW/eJqo73Hw/rDIb36Ibw2o/K/555RM22PiafnJ0K78W+ULZ4vcc/R8+W9N1QP6+WdHp4TS6U9YLY84blP6OnhPuXxbZzYU057tTS30Dx/V4Slg3IJ/1K7/OtisV7bty4df+m+m27X44t+8fYuqXj5tXhu31HOL58T9LDY+vFjwfPlPS/8vHsR/Inh86X9D/ysfB6Lf39fpqkj8q3b3LhePUuSVtq1nuRKu2p/1Cd9pSklKQ3y8fLuXB8vUHSh5apkz8O21hQ7He4pFeE5XlJu2PLPyQfGwfD/T8I+5gJt1vl27vbmng/To29hitrHnucpK/Lt7UX5ds4vy8pqvN+3qll2qPyCaVMWPd2+d8Vnwr3i6X3pJn3QtLDJX0rrLMQ9nedpFfVlD/++XmNpJ+HfW1Xdcz515p6P17SS2P371RNDArLL4xt47I6+3WxZcfI/wYrrf+X3f4ucuPW7zfVjyfj4bvuJE2GZfHjXL02yrLtHK3ivJhWaMfUKc8lseUtaxPE1qm9XRIebxg3ao6P8dud4bnxx39d0t7wWp8ZHn+UpC+FOsjKx81/UCwmxbcR7keS/r+wbDG2rabic83n4lGx8j05tvys2HITW/47YVnpPNuvy18kf1g+xvxc0pdV005aZv93xusrtryZ+HZJrIxPV6V9foekF9Z89v4rVl97JL089ty/buazHVvnC/Lt85ma9yxetobvu6o/l9er+pz35lC2zY2+t3U+t1c32O+FYdmwpDfEln+r28ejjh77ul0Abm16Y+sHtb9XpTFwnfzBekHS7U1u04bnz8hfaXaOpFSd9eJf4tJB52jsuT+VPxiWfsznVAmSaVUCb06+MTAf7h+JrRffx4XyJ4NKJ27eUKce7qyzLBduN4e/LpSt1Ch6QmwfR0N9zcSWXbJMXb07rHOXQmNH0uNjz403Pl8dlp0S7v8gVlc/lA8EBUkfWMd7PyTf6HVhW3tV+TFyKLbeqbHnlpJv98SWvTi2nyH5HylO/ofQjeH/KVVOFL8z9tyfhPpw8o2oZ8S2dYMqDd0bVElk3iVppM57vhDKf4P85/oVscf+aIX6uaTRe6hVJMDCY38Ue+zl3f7ec+OW1JukraokBPYqJNgbrHtq7XdcPrZMxo5tpdhSSuBcGdY7LxyfnHwsulaV5PovhXXix5B5+UTHoTr7XMtxdyEcT/fKn+Aakf8hXdrGTfInrEqx6OrY6/6yfEPuFlV6/5aOycfKX/U+FZbFE1ZfD8u+tkydfims81+xZS9RJZbGG5jvCuUYk29k3B/WOywf0/aF+3/R5Htf77i8Q/5EYKnOrlPlgoQ7FE7Iqfr4nVX1bw8n6ddi29wu36ByoYylct4d295nY8+9Ub6BXSpD/ITlTHi914X3o/Sc78XWuaTmfb9P/vfIH8hfmVh67Dkr1M9lsXUvrHnsTi39DRTf7yU1678n9tiTuv2958aNW+Wmmt/34fj64tiyV8XWLR0358PtRlXaOock7QzrxY8H8+EYNBfu7w/Hy9tViR1HJO0Izz0tdjydkY87pZj6PVXaU0+M7aNhe0o+QVRadlMo86yk/DJ1clzsdcXbKP8dln0ptiwVyvvhcP+psf3dLh93S+3VE5t4P06NPf/K2PJnqtKOOSDfVimt94467+ey7dGw7nNi2/h+7P93r/K9eE4o28/l4/H9sW3FL3C5WpXYVAhlu18+9t4be22bV6ijO1UTg8LyC2P7vazOfl3N+ptVibf3KpZI5MaN2+pvWjkBdiQsix/natsozbZzmjovphXaMXXKc0lY1tI2QXhNpZg3Fe5/T/6ix2Xjhnzb6KbYOjeF534+bPuymvq8K5TxGZJ+SZW27nR4bqlN+mOFDghamgB7b7g/p3BxoZqMCQ0+G9eH9T4WW/bXYVlG1R0hviDpp+H/dGwfB+QvpCkdt5u9kP9OLW23NBvfLql5f+O/XfKSzqjZZumxG1X5vPxI/nPd7Gc7HXu9P5aP3aUyfDq2v+Xe90/HHls2UagWJMBij3059tiDu31M6tixr9sF4NamN7Z+UCudwPpAbL0xSb/Q5DZ/VZUf5qXbTPjyPCa23oWxxz8RlsUbP9+Rv4r69NiyS8N68S/pk8Kyc2P7/XCdfbxXleTXaxrUw50N6uY5YdmrY8vODMuuDvcnFU7uyfdUqgq6DerqIbH1fjks+1C4f23Nut+R9IPY/dIB+AWxZWlJ56/jvf/t2LLHhWVbVDnZ976w7NTYetfIX7Uzpkpj55M1+zpHlQBUur0oPHaKKg3AN4ZlkXygdJJujW3nfMWSqapOPpZ+jMTf8+9I2hSWp1QJ/E6x5GKD+rmkprx1bw0+z5fVbOsRscfe2+3vPTduSb3JX4le+q69e4V148exS8Kyy2LLSo2D34gtuzIse7YqDZ6x2DbPk7Qr/B8/hrw9LNuqSuOr1BBYy3H3VkkTYXmqZl8vCcvPUSUmXh0r4zmqbpTEY+yLw7JSI/S2cH8iti2zTJ0+M6xTlHRyWPYfYdkXata9S9JnYtsvleGXYuucqNgVbiu8n1fXOS7/pSqNiDPCst2qnLh9fVh2YWz/X5Q/YXyMKg3Mv63Z1+NVaWyWXu/jw2PxnhYvDMuGVLlo5eux7Ty0ZrsvjT33gXU+R59WiIHhff9K7LGJFernsti6jW53xtaP7/eSmm3FT7K+rtvfe27cuFVuqv59X3v7sqp/R5eOm3mF9oOqY94bwrL48eBvwrKXxZaV2nHx3+W/HpZ9MNy/T5WTkw+Nrfe8mrIcknRMWPa3tcchVeLTN2KvY1DSY1eoly+E530r3D9FleP4M2Pr/WpY9tRw/7WqxN3SqBUD8r3FNzXxfpwaew1XxpbfEZb9uyon5v5f7P04sc772bA9Gtvux2re81sUfqes4r04XtUXrKTk21RO1Re4XB177lNjdbMrtvxLTdTRnTVlrne7rN5+62wrfrJuV7e/j9y49fOt5vjzY0n/p8oJfifp8rBe/DhX20Zptp3zkNh6Dc+Lqbl2TLw8l4RlLW8TqM5IG2H5inFDdUaqij3/sthjfx9bnlL1ucfjw/J4PH5hnW1cHv5Old6DsE5TMaHBZ+PVYZ3p2GsqxbV3xdbbHOr478P9h8e2f2JsvQcpXOjfxOfyTi1ttzQb3y6JLXtPnc/ey2r2Fb+AyMlfBHR2eKzZz/awpHNqtlsaJSunMFrNCu97uRPBKr+3jW5Xx9aP77f2sxi/kP+3un1M6tRtQ09uuAF9Mfx9cRRF+6Mo+k/5L2hTY6o65/5Dfs6jK+RPcEn+wPcbkv4jiqIz6jzt0+HvT2PLPuv82N23x5YdF/6W5o+adM59Lez3BlXmuXiklnqlwrAZzrl31nm8kSnn3GfC//G5Lo4Nf/eEv992lbm5Pt7Mhp1z18pfQSBJz4+iaFTSs8L9D5bWi6LoGEm/qOqx6Evv00eiKLojiqKvyge/9YzNGp8P5+rIT9A8JX8SUvLzuNX6hHNuwTlX6sUnVepGkuScu1G+C23JV51zHwr/P0oqH2MuC/ssyl/pIElnhDHsJf+D53+jKJqOoqgo32gs2V2nbP/snJsLZSjUPObqrN/IT+WvpCzdplfxXMkn9NayXwBrt5bvWul4Pumc+7okOee+oqXjaf+3/Em6LZIORlH04yiKPi4/z0qmznY/HrY1JemqsOy0KIq2aG3H3Sudc4fCNgvyibeST4flN8pfnVfrBEnfCBP4FuV7ppWUjqOlHj6nhwmFnyV/gvGQ/EnERr4sf3VbJOniKIpOkB/iSaqOaY+QH9b3c6Gsh+SHz5L874Rboyj6oqTf0vrmZCzV7YikW0Pd3iN/wYbUuG6Lzrn75a9kl5bGtG/KDyNS8s9hWXyfknRl2GdWvsFXu8/HRlF0XRRFc2G9K2KP1Ytp7yrFsnXGtJtVHdNWO58AMQ3oD9fKn7AsxaXfkJ/vttb1zrnrpHLMmwzLz6uzbr02W2lZvTZb6Zh4rKT7wrHuR7H1SsfE0r6uDsdfqf4cUVfJH3ceH0XRwSiK/ld+uONcnXXjSjHowiiKdku6WP5YdkA+dpU8S/53/jfC/a/J9zA4Q9LhKIqukfR++d5xcyvss64oinbJz68h+aRhLtRLqX2akj9RGrdSe7Tk9+UvSCz57dBGk5p/LwqS3hpF0b4oinLyCblfDo/Vi023Oee+LEnOuWLNY6uJEVlVx6abV/HcEuIT0B4PkT/HFsn3DP091Z//q7aN0lQ7p9nzYmquHVNPW9oEDbQybryj9E+oz9J5zm87P5+1VH3usd550D8If5/hnPvP2PJmY0I9H5c/Zo/Lz734GFXiWvz9erJ8HZfOY96oym+Fn0RRdEMURVZ+jrBWnMdczWsplbNhTHXOfVB+GPuSNzjnbqrZp7R8G74g6aIoim6JomghrPdn4bFB+YtGatW+72t1rarj6mptyJg62O0CoHOccx+IougO+XlPHiwf7B4r6aVRFJ3tnLu7iW1cL5+MUWhk/KH8+Ouj8hP03lbzlKPhb652mXPORVH5e7eeZOyM/AH6d6Mo+pBz7q6VnhBMxv6PT6ZbW5a1HhA+KJ8wfI78FR3b5APmv8TWeWbY32djy35XfrzjC+WvfPll+QDzW6pMtrwe9Q6Q9YJSvfqp9z79X+z/axrs8ybVTy4NRVH0i/KBNpK/8ugW+WPTQ8I6qTrPu6/mfjy4XajqoLicv3LOXVm6E0XR1aqc1G3GhbH/b1zF8wCszq3ycWRIPrkwUOdkTDNqj+dV951zB6Ioeoik58sfv8+QP5n2fPkrp/9hhe010uxxt/bY1pQoik6TP3k4Ih8TfyR/3C6daEtJknPu1iiKviE//vhL5a98lKR/cctMvuycy0dR9FH58f8vln8vBuRPxn01tuqz5BtN8ZOOTwzP+QX5qwCfKD82+4WqXBCxVouqXCAT9/M6y1YT014R/m8U036spcklJ0lRFF0sPwyk5E/AXi+fUD0rLGs2pj0l/H+hqi+SWc4rnXNXl+5EUXSnfG+IZl0Y+5+YBvSu33TO3RlF0Zh8MuEU+eNz7YWAjWJUVGdZwzZbzXZqj5tTqp/QONBg33U5574RRdEj5dtNZ8snzh4j6dIoih7tnPtBg6d+VT4WHS/pIvl4I0kfDRdcKvINzmdK+opzbjHs78Yois6XH0Z/T9jniyS9KIqiZznnPr+a8texT/Uv9Jivud9Ue9Q5dzSKotvkX6ecc/Xi00rvxcdV6c13S1j/gfIjjTQTmzJhW8dKelQURZuaPOl7r3OufEIxXIDz7SaeV1p/XH7UDYX9H2r2uQBWdJpz7s4m1luujbJSO2fZ82LNtmNW0I42QZUWx401tflqlM6Dvj6Kov8txbeYVcdn51wmdrHixap0fLgmnAsueZb8e/zd8LyFKIoeLd9mfpT8ecxnhe2cq/oX6azGal7LZChTfoXzzf8nf55VatzmW+6z/SeS/iL8/3P53yLxC2GabfOdLWlLFEUPc841ex7zN+Pf25B8W40LY/9vmDYfPcA2kNCouME59xrn3FNUuWp5XP4gtdLzXxlF0VOiKBqSJOfcfvm5Q0ry9Z+5KqUDz44oip4U9nuuKsmQegemV8gfcE6S9K2QmGuFveHv48IVfZL0glU8/xPyXbEnVGmQft45dzi2zrMk3eScuzW27Jckfc45d6lz7lfkJ6+WpPNjPaZWK37gfotz7tGlm/yVI+9o8Lz1uEaVBvO/yQ+TWdrn8+QnQr1P/gqLUmTa45x7pPxQk8upPcB/WpUfMm+IouiJpQeiKBqIouhZURQ9bB2vZYkoin5Tld5vh+XHwgbQBqGH1SfC3fMlvSOKopHS41EUnRlF0QuX2UTpeL4ziqJfDc/5Dflx48uiKDpefmidtznnnuuce6gqV4v/ap3tPj88b4v8xSWS9DPn3LTWdtytPbbFGxq/FfZ1lio92koeJt9olPwQj49Q/as3JX9FveSHe7ww/P+h+qtWKa2zR34IEEn6SM3Va78p6Zvh/Sr5Rfnhi3/XOffLkt4Ulterz2aV6jYln/Qp1esvSHq9pPetY9sr7VPyryf+fr5Y0hvDY48Jf2fkh/y4QCv3Hq993z+gyknod4Xfb5KkKIqGoij63SiKVpPYWlaIk5cqXOAkfzHTN5d5CoDe4FT5Db2lzuPnRVG0R5KiKHqyKjHvuhbsu3RMzEu6KHY8fKykv1LluFeKY/H21HNrNxbKeb9z7vXOuWfIX6w5LX+cb3hxWohBHwl3/0j+RJtUHdcukO9dUL6YIIqiB/mnu8ucc892zp0lf7GNtMb45Jw7KD9vp+SHcvqVWL08WX7YpK82ev46NPtelOLTB5xzZ2vlK/NrLxJyqvSSPlbSh6Io2lZ6PIqiE6MoeuW6XkmNMFrKR1W5YOefQzkAdFbt92417ZyVzoutph1Tqx1tglJifzy+sMm4Eb8ooOr5cXWOY6XznL8S2qNS9bnHeudBf1P+grwnSPrX0nlaNR8TGin1oHqS/Hm7+DJFUTQs3/P8C6XXEdrCD5afquAFof1Tek4r2nxrfS3r2ae0/Ge7FFNvk5965tFaof1U533/59j/H45io6pFUbQ5iqJXR1G0eU2voo4oioajKHqDKhdaXu2cW0uv7L5EAmxj+T1J90ZRdGcURT9UpUFSUHUPmkYeKz8vxdEoivZGUbRXlaHqZlQZum893iM/tqokfSmKohvkD/aD8lch/k2d5+yTv5r9oPxVbN+MNbDW4y3h74R8N95b5YdbbIpz7ogqPbtKQSweOLbJB4PaK7s/LGkyiqLboij6kSoNuLtd6Ha+Bp+Sn6dEkq4K294bRdER+QP8E9a43YbCFQnvDndfK+meyA8ndp/88Cqlq0DijfDrw3t++Sr3dVj+5PC0/BVFX4ui6N7wGT0q/z6cvNbXEvOSKIp+GEXRIfn3bTxs/znOucnlnwpgnf5A4Soz+fHJD4fj2L3yVzL/5jLPfa8qwx3+WxRFN0r6jPzVgnFnSvpRFEWZyA9hd6t8fJHqX1X4ynBF9s/kezdJfqJgqTXH3U+qcuXi+0O5fygft+NuiC37Wjj2Neo19G/yw9qOyMfWH7owRNZynHO3qDKcYSmmlU8wRlF0tnzDp3a/X5d0JIqim6MoulbSm8Pya1fa5zLeI39ycVDSNVEU3RhF0U3yVweWhmtuKefcd1QZ5vIfw2+pa6MoysjXf6nXwbXh77ikO8NnqNlGfGlfP5HvDZ6Vv7jn+1EU3RXe/yn5et+xzCaa9ZdRFP1Y/gKS98mfPNgv6dnOuZWGHQPQPZ+Pouj78m2m0u/beu2wBUn/F35blx4/Ih8T1+st8heA7ZRUim+3yv8u/rL8XC2S9Nbwt9SeukX1j4nPlnRXFEV3h3bqz1RJ6q0Uo0qxqBSb/ifErJJnyddFPPn0S/LDZd0X2id3yv8GkNYXn14nf6L4l+SHa/pRFEV3ybdTm7nYZC2afS+uDX9fHGLmPvnE4Gr3VfosPVfSgcgPdfVz+d8rlzZ85ipEUfS9KIp+It+LrvT77rOqtM8BdFfT7ZyVzotpde2YWu1oE5R6xDw8HN++Fy48ayZu3K7KKBEfi6Lo+1EU/VUT+/wL+Yvftod93KRKcuRa1Rk62Plh2p8vP83I0yR9PIqilJqPCY18Q/73xZB87J6r2f/j5ee/jr9HE/JTCUyGOrtBfrSRUvnXar2vZS2a/WxfG/6eIeln4fPw7NXsKIzc8afyvxvOk3RzFEW3h9c4KT/6zFDjLTTtn8L3alKVi1FvVriYd6MgAbaxfFU+CAzJXx0XyR+knlnTA6mRK+R/uP9MfvzTs+UPRlfJT1C84hCKK3HOZeR7BH1QfjzeM+WTa1bSBeGkUL3n3Sp/Zd20/DBD34iiaF0nh0JA+V35gDoq3131RbFVaoewqCce2O+U9K3Y/afJvxfx4Q8lnwC7Tv7k1rnyDdXPyV+BsSbOD231K/IJxNvkh0o5WT6wvbdOGVrl1fINof+TT0yV3s9PKfTyCvX8WvlG2Cb5er5otTtyzn1LvmfC5fInw7fLdz++R/6HUaOhU1bjBPnAFMkHvLdLOtc51/QwHgDWJvQqepz8hQj/Jd+4eLD8j/4vq3ruptrnZuSPoaXjQEo+YVEamrV0PP+Z/HAch+QvqDhR0k/kj52lxE3cs+WHhtgsnzj4YxfmQWzFcdc5txDK/Z/yV75tkR9u4Xs1690q6YXyja7h8Hp+o8E2i6o++bmaE3LxmPadmpj8LPnGa+1J2H+Sf/3Hysfn++Sv5l71cb4kXPRwgfzr+Ln8MBvHhv38vfzwKu3wHPn6vz7s74HyQ0J9SL7XluRj+N/J/4bZIt+of8WSLa3AOfcv8o32D8r/fjhWPhl2u6S3qdLLYD0eID8HZ1Y+Tr9Rvid2MxdFAeieh8iP3rFF/urzt6pyoinuB5JeLt+OcfLf8yeu44K6MufcHfJzknxEPrlzlnzb5Vr5eHlDWO/f5NsCPw/lyKj+8f+/5C+0dPLHpU3yF3z8rqvMxdioLD+R9J3Yog/WrPKbkr7unJuNLbtOPg7PybdPJkKZX+f83CBr4pz7rKRfk58rpiDflhuQvyp8vUNANdpnU++FpEtCOeblT17+raqHLG5mXzn5+rxY/iTpjHz9DcufZ/i79byWmEfJt7v2y38ujHPuOS4Mawmgu9bQzml4Xmw17Zg65WhHm+DvFS78l49HF8jPd7Vi3AjlebkqF3GUhgNc6XX8t3yC7Svybb7Tw+t5l6QLXYOh6p2fQ7LUzjDy7ZGfqrmY0KgsRfn2TMlnakb3eJZ8Wzk+79ikfHton3x75YHybeT3ynfEWJNVxLeWWcVn+2/kP9eHQ5m+qcoIUavZ39vkR0z5lHzMO1m+1/PesL2Ztb+asrPkP7PT8jmA10h6hPOjum0YET3IgfqiKBqQ9ADn3O2xZZepMszRg5tMHDba/uckne+ce+C6CgoAWFEURWfGj9lR9RwUL3POXdHkdi5RpVHQ7Lj5PSWKosfLn7iak3RCuDJzvdv8kaQjzrn1DHMBAFinqDKn7X865y7sbmm6K4qi8+RPWr7QOffRbpcHAIB+FXqY3Svpy865F620PtBLBrtdAPSOKIq+t8zDr3TNT8iXFMPy3Wx/LH/1xamqzEX24fUkv4Lvyl8FDwBov49EUZSWdJP8FXm/HJbfKOljXStVB0VR9MvyV+H9Slh0RYuSX8PyPb/+c6V1AQDooBH54X6uWmlFAACwrJ3yo3t8ocvlAFaNBBjiLljmsa0dK0XvyMuf0HuU/NB6Wfn5yD6iZYbaapZz7u3r3QYAoGlflx+y5/HywxHdIX+M/xvnXDND2ibBA+Xn7JiWnzT49a3YaBgq4k0rrggAQAc5566Rb78BAIB1cM4dlHRZt8sBrAVDIAIAAAAAAAAAACBRBrpdAAAAAAAAAAAAAKCV+n0IRLqvAUD/iLpdgB5HTAOA/kFMa4x4BgD9g3i2PGIaAPSPujGt3xNg2r9//7qen06nlclkWlSa/kU9eNSDRz141IPXinrYvXt3i0qTbOuJaf3+ee3n8lP27ujnskv9Xf6NXnZi2spoo7UG9eBRDxXUhUc9eOutB+JZc4hprUE9eNSDRz141ENFO2MaQyACAAAAAAAAAAAgUUiAAQAAAAAAAAAAIFFIgAEAAAAAAAAAACBRSIABAAAAAAAAAAAgUUiAAQAAAAAAAAAAIFFIgAEAAAAAAAAAACBRSIABAAAAAAAAAAAgUQY7sRNjzIckPVXS/dbac+s8Hkm6XNJTJM1JusRa+6NOlA0AgNUgpgEAkoKYBgBIAuIZAKCRjiTAJF0p6T2SPtrg8SdLOj3cLpD0z+Fv2xRe+nRJ0oHYstT7r2rnLgGgr3CcbOhK9VBMq/c+aXyrNDNVff+ch0nXfEcqFqWBAf83bnBIqX/+bMPtV7ngwuptbZ+Qjhyq3H/kY5V6yWuWbutlz6zeb6wcVeU/c4+UOSClj1X0xGdJktzXP1e1bGDPwxvWyXJlb+YzXPjAO6tfX6PXs8bvSPH6H674eurVVep9X1hx281q9/e78PY/l267vrLgjD1Kve4trdn2Osq+1s9EK5Xe/4OTGRV3pJv+PPeCwpc+JX3jizqwuCCNjEpPeIZST7uo28XC+lypHo9p/PYAgGocK+u6Uj0UzyTeJwBoRuncR/lY2eJzH1KHhkC01n5H0uFlVnmGpI9aa5219nuSthtjjm9XeeqezFtmOQBsNBwnG+ulmNbw/Ygnv0r3v391JaFSm/ySpHxOhVc8u7nt127r8MHq+9+/2ieR4tuqTeg0Kock3Xq9tHmLdHRS7sOXy135j9LRycqyT7xPxet/WP+5K5R9pc9w4QPvXPr66r2eNW6/eP0P5T7xvmVfT6O6Krzsmctuu1nt/n4vSX5J0m3X++Xr3fY6yt4Lx7X4+x+Nb23689wLCl/6lPTlT0vZBSmV8n+//Gm/HH2rH2Iavz0AoIJjZX29FM8k3icAaEa7z32U9MocYCdIujt2f19YBgBAv+ndmBZF/tZIPre+bcWXXfOd6scaJbuW2/7IqLQ4L83P+f9LywYHfQ+qdiiVu/RaGr2eNXJf/5w0OLj862lUV6utw26pTX6ttHwDib//USc+z630jS9KkaTUoO8ZmRr097/xxW6XDO3VuzENAIDmEc8AoNd06NxHp4ZAbBljzKWSLpUka63S6fSqt3FgmcfWsr0kGBwc3LCvPY568KgHbyPXA8fJzlhvTFvufVqreBnWtf1icV3bGhz0P1HyxYLkKvclyaU2y01mlq2vtX6GDyzzA6zZ17Pc9g9OZhSNb/XJj6D29bT7+9fP21/PtnvhuBZ//6PIf66b+Tz3ggOLoedXFCmS5KJIGkhJiws9X/a4jRzb24k2WnvwefWohwrqwtvI9cCxsv2Iae2xkb+3cdSDRz14G70eOnWs7JUE2D2STordPzEsW8Jae4WkK8Jdl8lkWlqQVm+vX6TT6Q372uOoB4968KiH+tZSJ7t3725DSXpWz8S0tWhZGQYG1rWtfD4ftpOSXOy+JC0uSDvW/v1c9nn15kcLy5vd33LrFXek/fCHI6OVhat4Pe3+jPTz9tez7U599+Lv/+DgoP9cr/Pz3DEjo37YwyjyyS/npGJBGhnt/bLHtCK2E9OWxjTaaO3Bb1GPeqigLjzqob7V1gnxjPOOncT31qMePOrBox4aa2VM65UhEK+S9DvGmMgY82hJR62193a7UAAArEHvxjTn/K2RwaH1bSu+7JGPrX5sYJU/OZzziYGRMWlsk/+/tCyfV/TEZ61ue80qlbv0Whq9njWKnvgsqZT0aPR6GtXVauuwW87Ys7rlG0j8/Xed+Dy30hOeITlJhbxPEhfy/v4TntHtkqG9ejemAQDQPOIZAPSaDp376MiZFGPMJyV9V9KZxph9xpgXG2Nebox5eVjlq5J+Kul2Se+X9Mp2lif1/qtWtRwANhqOk431Ukxr+H6Mb116/4ILKz8i6v2YGBxS6p8/29z2a7e1c1f1/QsuVOolr6ne1vu+sHS/jX7UnLlHmp2Wtu1Q9Lt/qOiSP5C27agsu/hlGtjz8PrPXaHsK32GUy95zdLXV+/1rHH7A3serujily37ehrVVep9X1h2281q9/c79bq3LE12nbHHL1/vttdR9l44rsXffzcz1fTnuReknnaR9NTnSsOjUqHg/z71uX45+lY/xDR+ewBABcfK+nopnkm8TwDQjHaf+yiJ3HJXgvc+t3///nVtgK6GHvXgUQ8e9eBRD14Lh4uKVlpvg1tXTOv3z2s/l5+yd0c/l13q7/Jv9LIT01ZEG61FqAePeqigLjzqwVtvPRDPmkJMaxHqwaMePOrBox4q2hnT+mQsHQAAAAAAAAAAAKA5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JMAAAAAAAAAAAACQKCTAAAAAAAAAAAAAkCgkwAAAAAAAAAAAAJAog53akTHmSZIul5SS9AFr7VtrHj9Z0kckbQ/r/Km19qudKh8AAM0ipgEAkoB4BgBICmIaAKCejvQAM8akJL1X0pMlnS3pecaYs2tW+wtJ1lr7UEkXSfqnTpQNAIDVIKYBAJKAeAYASApiGgCgkU4NgfgoSbdba39qrc1K+pSkZ9Ss4yRtDf9vk7S/Q2UDAGA1iGkAgCQgngEAkoKYBgCoq1NDIJ4g6e7Y/X2SLqhZ5zJJ/26MeZWkzZIeX29DxphLJV0qSdZapdPpdRVscHBw3dtIAurBox486sGjHjzqYYmejGn9/j71c/kpe3f0c9ml/i4/ZU+MnoxnEu9TCfXgUQ8V1IVHPXjUQxViWo+jHjzqwaMePOqhop110bE5wJrwPElXWmvfYYx5jKSPGWPOtdYW4ytZa6+QdEW46zKZzLp2mk6ntd5tJAH14FEPHvXgUQ9eK+ph9+7dLSpN3+h4TOv3z2s/l5+yd0c/l13q7/Jv9LJvsJhGG62LqAePeqigLjzqwVtvPWyweCYR07qKevCoB4968KiHinbGtE4NgXiPpJNi908My+JeLMlKkrX2u5JGJZECBQD0GmIaACAJiGcAgKQgpgEA6upUD7BrJJ1ujDlNPgBdJOnimnV+LunXJF1pjDlLPhAd7FD5AABoFjENAJAExDMAQFIQ0wAAdXWkB5i1Ni/p9yV9XdLNfpG90RjzZmPM08Nqr5X0UmPMdZI+KekSa63rRPkAAGgWMQ0AkATEMwBAUhDTAACNRM719bHe7d+/f10bYKxNj3rwqAePevCoB6+F86VELSlQcq0rpvX757Wfy0/Zu6Ofyy71d/k3etmJaSuijdYi1INHPVRQFx714LVovhTi2fKIaS1CPXjUg0c9eNRDRTtjWqfmAAMAAAAAAAAAAAA6gg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6yhVdW7c/2NatAwAAAAAAAAAAAPJJr+x0VtnprIY2DUnHtG9fJMAAAAAAAAAAAADQNvn5vLLTWeVmcnLO9/wa2jTU1n2SAAMAAAAAAAAAAEBLFQtF5aZzyk5nVcgWOr5/EmAAAAAAAAAAAABoidxcTtmprPJz+XJvr24gAQYAAAAAAAAAAIA1K+aLyk5llZ3Jqpgrdrs4kkiAAQAAAAAAAAAAYJWcc8rP5ZWdyio3l+t2cZYgAQYAAAAAAAAAAICmFLIFZaezyk3nVCz0Rm+vekiAAQAAAAAAAAAAoCHnnHIzYW6vhXy3i9MUEmAAAAAAAAAAAABYorDoe3tlp7NyRdft4qzKigkwY8yxkl4r6Zcl7ZR0WNJ3JP2Dtfa+9hYPAIDWIaYBAJKCmAYASALiGQD0Jld05aRXYbHQ7eKs2cByDxpjjpP0I0m/LunfJb1T0jfC/R8ZY45vewkBAGgBYhoAICmIaQCAJCCeAUDvyc/nNXf/nKbunNJ8Zr6vk1/Syj3A/lzS/0p6rrW2PJOZMeaNkj4VHv/99hUPAICWIaYBAJKCmAYASALiGQD0gGKhqNx0zvf2yvZ3wqvWsj3AJD1B0hviQUiSrLVO0mXhcQAA+gExDQCQFMQ0AEASEM8AoItycznN3jer6bumNX9oPnHJL2nlHmDHS7qtwWO3Sdrd2uIAANA2xDQAQFIQ0wAASUA8A4AOK+aLyk75ub2K+eLKT+hzKyXAZK2tm/az1haMMa7ZHRljniTpckkpSR+w1r61zjpG/goPJ+k6a+3FzW4fAICVENMAAEnRiphGPAMAdBttNABoP+eccrM55aZzys3lul2cjlopATZmjPlog8ciSSPN7MQYk5L0Xvmuy/skXWOMucpae1NsndMlvV7SL1prJ40xxzSzbQAAmkRMAwAkxbpjGvEMANADaKMBQBsVsgVlp7PKTedULCS/t1c9KyXA3rLC43/T5H4eJel2a+1PJckY8ylJz5B0U2ydl0p6r7V2UpKstfc3uW0AAJpBTAMAJEUrYhrxDADQbbTRAKDFnHPKzeSUncoqv5DvdnG6btkEmLX2TS3azwmS7o7d3yfpgpp1zpAkY8z/yHdXvsxa+7XaDRljLpV0aSif0un0ugo2ODi47m0kAfXgUQ8e9eBRD15S6iHpMa3f36d+Lj9l745+LrvU3+Wn7N3XopjWk/FMSs77tF7Ug0c9VFAXHvXgJaEekt5Gk5LxPrUC9eBRDx714LW6HvILeS0eXdTi9KIGigMaGRuRxlq2+bYZ2znW1s/EsgkwY8wDVtpA6eqKFpXldEkXSjpR0neMMXustUdq9neFpCvCXZfJZNa103Q6rfVuIwmoB4968KgHj3rwWlEPu3d3f+7ipMe0fv+89nP5KXt39HPZpf4u/0Yv+waLabTRuoh68KiHCurCox689dbDBotnEjGtq6gHj3rwqAevFfXgik7Z6ayy01kVFutOqdjz5jWvTelNbYtpKw2BeLv8xJBRuB//v3Q/1UQZ7pF0Uuz+iWFZ3D5J37fW5iT9zBhzm3xguqaJ7QMAsBJiGgAgKVoR04hnAIBuo40GAGuQn8/7ub1mcnLOdbs4PW2lIRAH4veNMZPW2h1r2M81kk43xpwmH4AuknRxzTpfkPQ8SR82xqTluya36ioPAMAGR0wDACRFi2Ia8QwA0FW00QCgecVCUdkpn/QqZPuzt1c3DKy8SpU1pROttXlJvy/p65Ju9ovsjcaYNxtjnh5W+7qkQ8aYmyR9W9LrrLWH1rI/AACaQEwDACTFqmMa8QwA0INoowFAjdxcTrP3zWr6rmktHF4g+bVKKw2B2DLW2q9K+mrNsjfE/neSXhNuAAD0LGIaACAJiGcAgKQgpgFIkmKuWJ7bq5gvdrs4fa1jCTAAAAAAAAAAAABUc84pN5tTdiqr/Hy+28VJjGUTYMaYj6m6+/FmY8xH4+tYa3+nHQUDAKCViGkAgKQgpgEAkoB4BgBSIVtQdjqr3HROxQK9vVptpR5gt9fc/5t2FQQAgDYjpgEAkoKYBgBIAuIZgA3JOafFqUXN3DOj/AK9vdpp2QSYtfZNnSoIAADtREwDACQFMQ0AkATEMwAbTX4h73t7zeQ0sG2A5FcHDCz3oDHmF4wxb2vw2FuNMY9uT7EAAGgtYhoAICmIaQCAJCCeAdgIXNFp8eiipvdNa+aeGWWnsnJFt/IT0RLLJsAk/bmk7zR47D/D4wAA9ANiGgAgKYhpAIAkIJ4BSKz8fF5z989p6s4pzWfmVVgsdLtIG9JKCbCHSPpag8e+IenhLS0NAADt8xAR0wAAyfAQEdMAAP3vISKeAUiQYr6ohckFTd89rZn9M8pOZ+Ucvb26adk5wCRtlTQsab7OY0OStrS8RAAAtAcxDQCQFMQ0AEASEM8AJEJuLqfsVFb5uTwJrx6zUg+wWyT9eoPHfj08DgBAPyCmAQCSgpgGAEgC4hmAvlXMFbVweEFTd01p9t5Z5WZzJL960Eo9wP5B0vuMMSlJX7DWFo0xA5KeKem9kl7T5vIBANAqxDQAQFIQ0wAASUA8A9BXnHPKzYbeXvP5bhcHTVi2B5i19hOS/k7SRyQtGGP2S1oI999urf1k+4sIAMD6EdMAAElBTAMAJAHxDEC/KGQLmj80r+m7pjV3YI7kVx9ZaQhEWWvfKekESU+T9Efh7wlhOQAAfYOYBgBICmIaACAJiGcAepUrOmWnspq5Z0bTd09r8ciiioVit4uFVVppCESFbsgHJG231i62v0gAALQHMQ0AkBTENABAEhDPAPSa/EJe2emscjM5uSJzevW7ZnqAFSTdJmmi/cUBAKB9iGkAgKQgpgEAkoB4BqAXFAtFLR5d1PS+ac3cM6PsVJbkV0Ks2AMs+BdJXzbGXC5pn6Tyu2+t/Y92FAwAgDYhpgEAkoKYBgBIAuIZgK7Iz+eVncoqN5uTcyS8kqjZBNgrwt/LapY7SQ9oWWkAAGg/YhoAICmIaQCAJCCeAeiYYr6o7HRW2emsijnm9Eq6phJg1trT2l0QAAA6gZgGAEgKYhoAIAmIZwA6ITeXU3Yqq/xcnt5eG0izPcAAAAAAAAAAAAD6QjEX6+2Vp7fXRtRUAswYs1W+G/LjJKUlRaXHrLUnt6VkAAC0ATENAJAUxDQAQBIQzwC0knNOudnQ22s+3+3ioMsGmlzvnyQ9TNKbJe2U9CpJP5f0D20qFwAA7UJMAwAkBTENAJAExDMA61bIFjR/aF7Td01r7sAcyS9Iaj4B9uuSnm2t/aKkQvj7XEm/3baSAQDQHsQ0AEBSENMAAElAPAOwJq7olJ3KauaeGU3fPa3FI4sqFhjqEBXNzgE2IOlo+H/GGLNN0r2SHtSWUgEA0D7ENABAUhDTAABJQDwDsCr5hbyy01nlZnJyRdft4qCHNZsAu05+HN5vSfov+a7JM5Jua1O5AABoF2IaACApiGkAgCQgngFYUbFQVG4mp+x0VoXFQreLgz7R7BCIL5V0Z/j/DyXNS9ou6XdaXyQAANqKmAYASApiGgAgCYhnABrKz+c1d2BO03dNaz4zT/ILq9JUDzBr7U9j/98v6SVtKxEAAG1ETAMAJAUxDQCQBMQzALWK+aKy01llp7Mq5pjTC2vXVALMGBPJB5/nSUpba88zxjxW0nHWWtvOAgIA0ErENABAUhDTAABJQDwDUJKbzSk7lVVuLtftoiAhmh0C8c2SXizpCkknh2X7JP1JOwoFAEAbEdMAAElBTAMAJAHxDNjAirmiFg4vaOquKc3eN0vyCy3VbALsEklPtdZ+SpILy34m6QHtKBQAAG10iYhpAIBkuETENABA/7tExDNgQ3HOKTuT1cz+GU39fEoLkwsq5hnqEK3X1BCIklKSZsL/pUA0HlsGAEC/IKYBAJKCmAYASALiGbBBFBYLmr1/VtM/n1axQMIL7ddsD7B/k/ROY8yIVB6b968kfaldBQMAoE2IaQCApCCmAQCSgHgGJJgrOmWnspq5Z0bT+6a1cGSB5Bck+Z6A03dP68idR9q2j2UTYMaYS8O//0/S8ZKOStomfwXGKWIsXgBAnyCmAQCSgpgGAEgC4hmQbPmFvOYOzmnqrinNHZxTfiHf7SKhy1zB6chPjuj2z96u777xu/rys7+sLzzlC7rmH69p2z5XGgLx1cYYI+nF1trfNMYcKz8Z5d3W2vvaVioAAFqPmAYASApiGgAgCYhnQMIUC0XlpnPKTmdVyBa6XRx0WWGxoMM3H1bm+owyezPK3JBRfnZpIvTAdQfaVoaVEmAPkfSXkn5kjLnMWvtuSe0rDQAA7fMQEdMAAMnwEBHTAAD97yEingGJkJ/PKzuVVW42J+fcyk9AImWnssrcEJJdezOavHVSxdzS4S7Hdo0pfV5a6T1pnfBLJ+icp5yjw5OH21KmZRNg1tqspL80xnxa0geNMb8t6ZaadX6nLSUDAKCFiGkAgKQgpgEAkoB4BvS3Yr6o7HRW2els3SQHkm/uwJwyezM6uPegMnszmvrZVN31tp66VRN7JrTrvF1Kn5fWpuM2KYoiSdLojlENpJadqWtdVuoBVnKS/Fi835N0R9tKAwBA+xHTAABJQUwDACQB8QzoE8455edCb6+5XLeLgw5yRaepO6f8cIbXZZS5PqO5A3NL1otSkXacuUPp89Ladd4uTZw7oZHtI10osbdsAswYs1PSP0p6nKSXW2u/0pFSAQDQYsQ0AEBSENMAAElAPAP6RzEX6+2Vp7fXRlDIFjR566QfzvB6f8tNL016Do4NauKcifKQhjvP3qnBsWb7XbXfSiW5WdJVks6x1tbvvwYAQH8gpgEAkoKYBgBIAuIZ0MOcc8rN5pSdyio/n+92cdBmudmcDt1wqDyc4eGbD6uYXZrsHNkxUu7dlT4vrW0P3KaBwfYNYbheKyXAnm+t/WZHSgIAQHsR0wAASUFMAwAkAfEM6EHFXFGLU4vKTedULNDbK6nmM/O+Z9defztyxxGpzts9fuK4790VeniNnzhenr+rHyybAIsHIWPMmZLOlzRes86H2lM0AABah5gGAEgKYhoAIAmIZ0Bvyc3mtHh0kd5eCeSc08zdM+XeXZm9Gc3un1264oC04/Qd5WRX+ry0RneOdr7ALdTUYIzGmD+T9AZJ10mKz2zmJBGIAAB9g5gGAEgKYhoAIAmIZ0D3FAtF5aZzWpxaVDFHb6+kKOaLOnLbkUoPr+szWjyyuGS91EhKO8/eqV3n7/Lzd52zU0ObhrpQ4vZpdjayV0t6lLV2bxvLAgBAJ7xaxDQAQDK8WsQ0AED/e7WIZ0BHFRYL5WEOnXPdLg7WKT+X16GbDpV7dx266ZAKC4Ul6w1vGy737Eqfl9aOM3b09PxdrdBsAmxe0i3tLAgAAB1CTAMAJAUxDQA2iEK2oMKiv7mik9LdLlFLEc+ADnDOKTebU/ZoVvkFhjnsZwuTC+WeXZm9GR35yRG5wtJE5qbjNil9Xlq7ztul9HlpbTllS1/N39UKzSbA/lLSu40xl0k6EH/AWttU30hjzJMkXS4pJekD1tq3Nljv2ZI+I+mR1tofNFk+AACaRUwDACTFumIa8QwAelOxUPTJroWC8gv5StIrSA2nuli6tqCNBrRRsVBUdiqr7FRWxTzDHPYb55xm988qszejg9cdVOb6jGbunlm6YiRte8C2cu+u9J60Nh2zqfMF7jHNJsCuDH9fElsWyY/Fu2LUNcakJL1X0hMk7ZN0jTHmKmvtTTXrbZH0h5K+32S5AABYrSvDX2IaAKDfXRn+rjqmEc8AoDc451TMFsuJrvxCfiPOw3Nl+EsbDWih/EJe2amscjMMc9hPXMHpyB2x+bv2ZrRwaGHJegPDA9r54J3lhNfEORMa3jLchRL3tmYTYKetcz+PknS7tfankmSM+ZSkZ0i6qWa9v5L0NkmvW+f+AABohJgGAEiK9cQ04hkAdEExV1R+MV/u4VVYLHBimjYa0DIMc9h/CosFHb75cLl316EbDik/t/S9Gxof0sS5E344w/P9/F2pkcT1CG65phJg1tq7JMkYMyDpWGvtvavczwmS7o7d3yfpgvgKxpiHSTrJWvsVY0zDQGSMuVTSpaFcSqfXN+jx4ODgureRBNSDRz141INHPXhJq4ekxrR+f5/6ufyUvTv6uexSf5efsveOdca0noxnUvLep7WiHjzqoYK68PqpHgq5QrlXV6mHV1SIlFLK928aC7dVSg2n+qoeVpLUNprUX5/XdqIevHbWQzFf1MLRBS1OLWogP6CRsZE1HV86YXBwUDt27Oh2Mbpm4ciCDlx7QD/58U907w/v1cEbD9YdmnLzsZt13MOO03EPO07HP+x47XjQDkUDyZu/a2znWFu/G00lwIwx2yX9k6TnSMpJ2myMebqkR1lr/2K9hQgB7p2SLllpXWvtFZKuCHddJpNZ177T6bTWu40koB486sGjHjzqwWtFPezevbtFpVm/pMa0fv+89nP5KXt39HPZpf4u/0Yv+0aJabTRuo968KiHCurC69V6KObDvF2xW7HQnqEMU8Mpbc9vX1c9bJR4FrZPTOsy6sFrRz3k58Mwh7P9M8zhjh07NDk52e1idIRzTnMH5spDGWb2ZjR151TddbeetlXpPenykIabj9tc9fiRo0c6UOLOm9e8NqU3tS2mNTsE4v8naVLSKap0H/6upHdIaiYQ3SPppNj9E8Oyki2SzpV0tTFGko6TdJUx5ulMSAkAaDFiGgAgKdYT04hnALBGxUKxagjDQrZQ9+p9NI02GrAKzjnlZnJaPLqowmKh28VBjCs6Tf1sSgf3+uEMM9dlNH9wfsl60WCkY845RtvP3u7n7zp3QiPbRrpQ4uRrNgH2a5J2W2tzxhgnSdbag8aYY5p8/jWSTjfGnCYfgC6SdHHpQWvtUUnlPm7GmKsl/RFBCADQBsQ0AEBSrCemEc8AoAnlZFe8ZxfJrlajjQY0oZgrKjudVXYq27YeplidQragyVsnlbku4xNe12eUm8ktWW9wbFAT504ofV5au87fpZ1n7VT6uPSG6QnXTc0mwEqBojwGrzHm5Pj95Vhr88aY35f0dUkpSR+y1t5ojHmzpB9Ya69aXbEBAFgzYhoAICnWHNOIZwCwlCu68pxd5Z5dOU4ydwBtNGAZubmcskezys0tTaygs3IzOWVuqAxnePiWwypml8aJ0Z2jSp+fVvpcP5zhtgdu08DgQBdKjGUTYMaY51lrPynpA5I+a4z5c0kDxpjHSPob+S7KTbHWflXSV2uWvaHBuhc2u10AAJpBTAMAJEWrYhrxDMBGVkp2lW75xTzJrg6jjQY0Vu7tNZ2l12kXzR+c98mu6zM6uPegjt5xVKoz1dr4SePadd6uyvxduzcriqLOFxhLrNQD7H2SPinpbZLmJb1X0pCkD4XHLm9r6QAAaB1iGgAgKYhpALAKVcmubOUvuo54BsQ455Sfyys7RW+vbnDOafquaT+UYejhNXvv7JL1olSk7af7ubvSe3zCa3THaBdKjGaslACLJMla6+SDDoEHANCviGkAgKQgpgFAA85V9+wqJbzQk4hngOjt1S3FfFGTt02Wk12Z6zPKHs0uWS81mtLE2X7+rvT5aU2cNaHBTc3OLIVuW+mdShljfkUhINVjrf2P1hYJAIC2IKYBAJKCmAYAqiS7itmi8ov58v/O1RmfCr2IeIYNyzmn3GxO2ams8vP5bhdnQ8jN5XT4xsM6uPegn7/rpsN1L5AY2T5S7tmVPi+t7advZ/6uPrZSAmxE0gfVOBA5SQ9oaYkAAGgPYhoAICmIaQA2HOecitmiFo4uaO7gnIrZogqLBZJd/Y14hg2nkC0oO51VbjqnYoHeXu20cHihqnfXkduPyBWWxozNuzeXk127ztul8ZPGmb8rQVZKgM1aawk0AIAkIKYBAJKCmAYg8arm6wo355wGdwwqO7V0iCr0JeIZNgTnnHIzOU3NT2l6/3S3i5NIzjnN7Jupmr9rZt/M0hUjadsDt2nXebvKc3iN7RrrfIHRMQxWCQAAAAAAgK4pJ7qyBRUW/F9XpGcXgP5W29trZMdIt4uUGMV8UUfvOKrM3owf0vD6jBYPLy5Zb2B4QDvP2lnu3TVxzoSGxoe6UGJ0y0oJMPr6AQCSgpgGAEgKYhqAvlXMVebrItm14RHPkDjlub2OZpVfYG6vVskv5HX45sPl3l2HbjhUd+60oS1Dfv6uMIfXjjN3KDWc6kKJ0SuWTYBZa7d0qiAAALQTMQ0AkBTENAD9opgvlocvzC/kVcwWmfMGZcQzJEkxX1R2KqvsdFbFPMe59Vo8ulieuyuzN6PJWyfrzt+16dhN5fm70nvS2nrqVkUD5NZRwRCIAAAAABKvmCvKOXoYAEC7FAtFFbNF5Rfy5aQXJ4EBJF1+Pq/Fo4vKzea6XZS+5ZzT3H1z5d5dB/ce1PRd9edK23raVu06f1e5h9emYzd1uLToNyTAAAAAACRG6QRsIeuH1Sr974pOE+mJbhcPABLBFV05yVVYLCi/mFcxR7ILwMZQLBSVm84pO51VIVvodnH6TrFQ1JHbj5QTXpnrM5o/OL9kvWgw0s4H7/TJrvN9D6/hLcNdKDH6GQkwAAAAAH3HOX/ytZgLya7wP70NAKC1nHN+rq7FQvl4ywnf7nDOafHwouYOzCl/T147Hr2j20UCNpT8fF7ZqaxyszlGFliFwmJBh2857IczvC6jwzcdVnY6u2S9wc2DSp9bmb9r51k7lRph/i6sDwkwAAAAAD0tnuQqZCtJLwBAa5UuLqi6cbztqFKSa3rftGbumdHMvpnK330zys/nJUljE2N6wd4XdLm0QPLR22v1stNZHbrhUHk4w8lbJuv2Eh6dGK2av2v7A7crSjF/F1qLBBgAAACAnlDMFyvDFubC38UCV9gCQBs458rH2fyin7ermGW+xE5wzmnh0MLSBNc91Umu5aRGUsrN5TS0aagDJQY2nsJiQYtTi8pN09trJXP3z5V7d2Wuz+joT49Kdapsy8lblN6T1imPOUVjDxrT5uM3K4pIeKG9SIABAAAA6Khivuh7cS0WKomuME8XAKD14smuco9aLjBoq3KSqybBVerZVZhfuSfJaHpUW07covETxv3txHGNnzSubadu0+m/cLoymUwHXgmwcTjnlJvJKTuVVX5h5UT0RuSKTtM/n9bB6w76pNfejObum1uyXpSKtOOMHVXzd41sH5Ek7dixQ5OTk50uOjYoEmAAAAAA2qJujy4SXQDQdvEkF8mu9qmX5CoPXbjaJNeJ4xrfXUlyje8e1+BY/dN2qWHmxAFaqZgvKjuVVXYqq2KB+WTjirmiJm+bVGavT3Zlrs8oO7V0/q7UWEoT50xo13m7NLFnQhNnTzQ8hgGdxKcQAAAAwLoUc9UJrtIcXSS6AKD9CtlYr66FAsffFqtKcsV7ce2b0cz+NSS5Sr25VkhyAWi//Hxei0cXlZvNdbsoPSM3m9OhGw+Vk12HbzqswuLS49zI9pHK/F3npbX9Qds1MDjQhRIDyyPKAgAAAFiRc07FXFHZmawWJheqenXRqwAAOqOYL5Z7dOUX/LxdJLvWr2FPrnC/sLBykmts11hlmMKQ6Npy4hZtPmGzBkc5/Qb0Cld0vrfXdFaF7Mrf7aRbOLSgg3sPlnt4HbnjiFSnE9zmEzYrvSetXeftUvr8tMZPHGf+LvQFIjAAAACAsvI8MTU9uoo5n+ga3DGohcmFbhcTABIvnuwqLBaUOprSVGaq28XqWw17cq1iuMKqJFe8J9cJ4yS5gB5XWCxocWpRuenchr14yzmnmX0zylzne3cd3HtQs/fMLl1xQNr+wO2VHl570hpLj3W+wEALEJ0BAACADcgVXVVyq7BY8EmvHPMeAECn1Sa7CouFJfPQFEc4Pq+kNslVTnCtsydXaX4uhisE+otzTrnZnLJHs8ov5LtdnI4r5os6cvuRqvm7FicXl6w3MDygibMnygmviXMmNLR5qAslBlqPyA0AAAAkWLFQVDFbLM/TVVgMSa88J1IBoBuKhViyK8zZxTG5ec45zR+cr56LqzR04WqSXLHk1pYTt2j8hHGGKwQSopgv+mEOp7JLLiZIsvx8XodvOlzu3XXoxkN1e7cObx3WxLkT2nX+LqX3pLXjzB0aGGL+LiQTUR0AAABIgGI+JLlCr65yomsDNfoBoNe4oivP11XMFpVfzNPTtgmu6HtylXtw3V2Zm2v23lnl51fuyVFOcsUSXCS5gGTLzeWUncoqN5vrdlE6YvHIojLXZ8pDGk7eNilXWDq846bjNim9x/fu2nX+Lm05eYuiAebvwsZAxAcAAAD6SKknV+08Xa64MecyAIBeUUp2lW4ku5bnnNNCZqHSk+vump5ci0305DpmrLoXV+jVtXk3SS5goyjmi8pOZ5Wdzib6mOuc0+y9s5XhDPdmNP3z6aUrRtK2B2wrJ7zSe9LadOymzhcY6BH8GgAAAAB6ULknV808XRt10m4A6CXOufLwheWkV3blhM1Gs1xPrpn9qxyuMCS3jnvwcYq2Rxo/YVypkVQHXgWAXpSfz2vx6KLyc/lE/j52BaejPz2qzF4/nGHm+owWMgtL1hsYGtDOs3aWE14T505oeMtwF0oM9CYSYAAAAEAXlZJchWx1r64kNuQBoB85V92zq5T0gueKTvOZ+XLPrTX15KpJcsV7c9UmuXbs2KHJycl2vRwAPaxYKCo3ndPi1GLiensVFgs6fPNh37vr+owyN2SUn1063Ovg5kGlz00rfb7v3bXzwTu5GABYBgkwAAAAoM2cc5XeXNmiZnIzmj4wTaILAHpQMVdUfiFflfTa6MfqqiTXvsptet+0ZvfPrirJVU5uhQQXPbkArCQ/n1d2OqvcTC4xx+PsdNYnusJwhodvOSyXX/raRtOj2nXeLj+c4XlpbTttm6IU83cBzSIBBgAAALRIsVBUMeuHKyzm/ZCFxXxxybBYi1qk90AbFHNFzR+a1/zBec3fP6+5g3P+/4P+/9yRnJ5w5RM0cfZEt4sKoEeU5u3KL+T9kIaLBRULyepV0KxykmvfTFWia1VJrmPGfIIrzMtVvu0myQVgdUq9vbLT2UQMMTt3YE6H/veQ7vreXTp43UFN/Wyq7npbTtlSnrtr13m7tOn4TYoiEl7AWpEAAwAAAFapmC9Wzc9VWAzzdG3Qk6adkF/I+2RWpn6Ca/7gvBYmF6QVLgqeuWeGBBiwQS0ZynADzttVleQKia7pfdOa2TfTXJIrkjYds6mS4DqBJBeA1kpCby9XdJq6a6rcuyuzN6O5A3NL1otSkXacuaOc8ErvSWtk+0gXSgwkFwkwAAAAoIFS76343FyFbEGu2J+N8V6Vm8tp/v5KT616Ca7sVHZV2xzeNqyx9Jg2HbNJY7vGNLZrTCc/8mRtP3t7e14EgJ5Tmqtrow1luO6eXLVJrtK8XCdt0ebjN5PkAtBy/d7bq5gr6vAthytDGl6fUW46t2S9oU1D2nn2zsr8XWfv1OAop+eBduIbBgAAgA2vmPMJrnJPrhyJrlZwzik3nfOJrGUSXPm5pRN8L2dk54g27dqksWPG/N/0mMaO8UmuUtKr3gna0x52miaPTrbq5QHoIcVcUfnFMG/XQiHxx3BXdJo/GJuTi55cAPpQv/b2ys3mdOiGQ8rszejg3oM6fPNhFbNLR4IY2Tni5+/a4+fvOvURp+ro9NEulBjYuEiAAQAAYENwzlWGLQzzdJV6dfVTg7tXuKLT4pFFn9S6v3qurfiwhKuZ6yxKRRqdGC0nt8bSPqm1aVfoxXXMmMYmxjQwNNDGVwag1xULxUqiazG583aVk1whwZXL5JS5I1O+X+9ka5VSkiue4DqBJBeA7urH3l7zmflyz67M3oyO3HFEqnMIHj9x3A9neJ6fv2vzCZur5u8aGOQ3LNBpJMAAAACQKKU5XuI9uUr/k+hqTjFf1MLhhapEVimxlZvMaWr/lOYz83L55utzYGignNAa2xUbmrA0TOExYxrdMaooxSTfACpc0Sk/ny8nuvKLeRVzyUl2xZNc0/umq3p0NZ3kOjb05ArJrS0nbtH4ieMMVwigp+TmcspOZZWfy/f0b3LnnKZ/Pu2TXdf5pNfs/tmlKw5I2x+03ffwCnN4jU6Mdr7AAJZFAgwAAAB9q5AtVOboWiz4Hl0JOjHaDoVsQQuZBc1n5stDE5Z7cGVCwuvQfN2rWhtJjaaWJLNq598a2T5SdQUsANQqXcAQv0WHI81MznS7aOuyJMkVn5trf/NJrh2n7tDIsSM+wRWSXSS5APSyYq6o7HRWk1OTmj1YJ4nUA4r5oo785Eh5OMPM3oyyR5fOPZsaSfn5u0Lvrp3n7NTQpqEulBjAapAAAwAAQE8rForlHlylHl2DM4M6ev/Rnr56tBvyC/nq+bUy80vm3lqcXFzVNofGhyq9tnZt0o6TdijaGlXNvTU0PkRyC8CqFbKFJQmvJcf1zd0p22rVDldYlehaTU+uMExhvSTXjh07NDnJPIYAel9uLqfs0axyczlJ0tiOsS6XqCI/l9ehmw+Ve3cduumQCvNLh2Ic3jbs5+7ak1b6/LR2nL6DYbiBNYoGIg0MDigaiBSl/G0g5e+nRtt7IQ8JMAAAAPSEYr56yMLyXF115nUpDNc5SZpgzjnlZ/NL5tcq9eCaz/heXLnp3Kq2O7xteOlQhOH/sWN80qv2ylZOwAJYi2K+WBnGcMEPaeiK/XUcb+lwhfFE14nj2rx7s1LD9OQC0L+KhaKyU1llp7M9NSLDwuSCDl1/qNy768hPjsgVlsafzcdvLs/fld6T1pZTtnCBF9DAcgmtaDD2f3ism98lEmAAAADoqGKh6IcsjA9fmO2/E6Gt4pxTdipbSWrdP7c0wXVwXvn5fPMbjaTRnaPLzrc1NjHGsFkA2mLJ8LTZgor53jkZupxSkqvcg2uNwxWWElxVSS6GKwSQQPn5vLJTWeVmc12/QM05p9n9s8rszZSHNJy5u84wupG07QHbysMZTuyZ0KZjNnW+wECPGEgN+ERVbUKrNrnVAwmt1SIBBgAAgLao26MrV+ybk6Ct4IpOi5OLlZ5bYWjCwtGCjt5ztLx8xROqMVEq8j20Qi+tTbsq82yVkl2jE6MaGGSIFgDtVZqzq5gtKr+YLye8un0CdCWu6DR3/1wlsRVPdK0yyRUfqnD8BHpyAdgYSr29cjM5FbJLhw/sFFdwOnKHn78rc31GmesyWji8sGS9geEB7XzwznIPr4lzJjS8ZbgLJQY6ozahtVxvrWigvxJaq0UCDAAAAGvmnKuamyv+f9J7dBXzRS0cWqiaX6s8HGFsqMJ6Q6w0MjA8UOmllQ5JrZok1+iOUUWp5DZQAPQm55wKC4XKvF2hh1evJrtcwWnu4FwlsXV3ZW6u2XtnV05yDUibjtlU7r1V7tFV6slFkgtdEEVRedgpoBu63dursFjQoZsOlXt4HbrxkPJzS0dJGBof0sS5E+UeXjvO3EEPXPS1eEJrYHDl3lqoIAEGAACAFbmiT3QVcmFerljCq1dPfq5HIVvQfKaS0CoPTXh/Jbm1cHhBWsVLT42lyomsbSds0+C2wfI8W6Wk1/C24URffQegP5R6dlXduniFfyONenJN75vW7P7ZleegGZA2H7u50oOLJBc6oHzCcqDmFoaUqjqpWec+0GndnNsrO5Ut9+46uPegJm+dlMsv/QE+tmtM6fP93F3p89Ladto2RQN8X9C7BlIDGhwZ1ODYYFPDD2LtSIABAACgbCMMW5ifzy+ZXyveY2v+4LwWjyyuaptD40OVebZKQxGWem2FHlyDmwfLJ6527NihycnJdrw8AFiVqmRX6N3VSz27ioWiZu+bXXdPrvJwhSHRteXELdp03CaSXFi1Ui+sJUmsFe5rQJzERF/pRm+v2fsq83dlrs9o6mdTddfbeurW8nCG6fPS2nTsJhLE6JryxQqlHlq1c2fVSW5J0rb0NuUyuS6XPvlIgAEAAGxAxVxR2dmsFiYXEjNsoXNOuZlcOYlVm9Sau9/fz82srpExsmOkPBxheWjC+LCE6TENbuJnNYDet6RnV48MY1g1XGGsF9fMPTNr78lVmpOLnlyog15YQH2d7O3lik5TP5sq9+7K7M1o/v75JetFg5F2nhmbv+vcCY1sG2lr2bCx1U1oDdYkt+oktNCbaKkDAAAklHNOxWzNsIW5ysnO1I6UFiaXThLdi5xzyh7NlhNb987eq0N3HqpKcs0dnFNhfhVDdEXS6M7Rqp5btb24xtJjnDgF0Jd6LdnlCtXDFU7vmy4nu2bvXUWSKzZMIUmujW0gNVDpVRWt8j6AKrm5nHLTubb29ipkC5q8dbKqh1e9C9MGNw36+bvCcIY7z9qpwVFOYWPt4gmteO+s5XprITk4egAAAPQ5V3TlE5ulBFchV+j4GP1r5QpOC5ML1T23aocmzMyvPMxVTJSKqpJYpcRWuQfXrjGNTowyiTyARChf8LBYUH4x37VhDMtJrn2VYQrXm+Q6/qzj5bY6klwJtNahBHceu1PucP/2WAd6RSFbUG4m53t7tWG48+x0VoduPKTM3oyO3HRE999wf93f86M7Ryvzd+1Ja9sDt/EbHcuKokjRYEhYDTTXWwsbV8cSYMaYJ0m6XFJK0gestW+tefw1kl4iKS/poKQXWWvv6lT5AABoFjEN3VIs+F5cpQRXYbH35+cq5ouaz8xXD0VYSmrd7xNb85l5uULzJ7IGhgc0fty4RnaOVIYiDEmt0v2RHSM0dDao2uGs4lf985moRjzrX6W5uuK3TiW7XMFp7sBcJcF1z8zqk1zHheEKQ5Jry0lbyj25BoaqT3oyZ2JvqxoesF7CKrVMUmuNQwlyLEc9xLTmOOeUm80pO5VVfj7f0m3PH5xXZm8YzvD6jI7ecVSqE5rGTxpXek9au87fpfR5aW3evZmhRTewJXEkFjca9tYiDmAVOpIAM8akJL1X0hMk7ZN0jTHmKmvtTbHVfizpEdbaOWPMKyT9naTndqJ8AAA0i5iGTijmi0t6dBVzRRULvZXoKiwWysmt0vxatb24FiYX6jZ8GxkcG6xKZNUbmnB467B27tzJCdEEKfUCUFRJYEmx/weWJraWJLpK6yxzAoVhryqIZ/2jWPA9uwoLBeUXfO+uds/X2NKeXKE315aTtmj8xHFtPm5pkgvdtdr5r5gPC72GmLay/EJeuZmccjO5lrQpnHOavmu6PJThwesOau6+uSXrRalI20/frhMecYK2nLlF6T1pje4cXff+0XvqzY3V6OKI7cdsV2FbYcXf7kArdKoH2KMk3W6t/akkGWM+JekZksqByFr77dj635P0gg6VDQCA1SCmoWWqEl1Z35urkG3/ic1m5Ofy1fNr3T+3pAdX9mh2Vdsc2jJUTmotmWsrLBvaPNSmV4R2qR3CqrbH1ZJGb81VnopEw7c7iGc9qFjwvXzzC3nN5GY0de9U24azbUlPrnpJrgY9udBeaxlKMH5cBvocMa2OYr6o7HRWuZmcCtlVzJPbYFtHbjvie3eFpFe9tkBqNKWJsyeUPs/P3zVx9oQGNw3Sm7fPxOfMigYiDQwO1O2FFZ87azVSwykuTEPHdCoBdoKku2P390m6YJn1Xyzp3+o9YIy5VNKlkmStVTqdXlfBBgcH172NJKAePOrBox486sGjHpboyZjW7+9TP5d/pbI75+fniie4SreoGCmlMJ/JYLiNtbe8zjllp7KaPTCre26+R1P7pzR7YNbf7p8t/5+dXl1ya2xiTJuP3exvx2zW5uMq/48fN67Nx2zW4FjrfnoODvqGdL/qpfKXE1ixk6Hl8fTrDF81NDyk7adu78ur//v5WNMGPRnPpI3zPhXzReUX8+VeXfmFvKK8jwtDGlJhvqBt49vWt49CUTP7ZzR195SO3nVUR39+tPz/9D3TKya5ooFI47vHte2Ubdp60lZtO3mb///krdpywhalhto/J1cvHS/bqXSysXRiMX4c1oC/sGBoeEhbdm9ZkszaaCcRN8oxYiXUQxViWuCcU3Y6q8WpReXmchrTmMY2j0mbV7ed3FxOB649oPt+fJ/u+9F9OrD3gAoLS5NooztGddxDj9NxD/O39IPTdS+A2CjH8pV0qx7iiauB1EAloVUbd2Lxp504fnnUQ0U766Jjc4A1yxjzAkmPkPS4eo9ba6+QdEW46zKZzLr2l06ntd5tJAH14FEPHvXgUQ9eK+ph9+7dLSpNf+lkTOv3z2s/l79Udld0S4YtLOQKbbtyvx5XdFo8uujn1orPtVXTg6uwuIorQAd8cmts15jG0tU9t8r/p8eWvdK/qKKmF6alhRa8yKDfryJtZfnLwweGE6QNe2CtdfiqYriFaSLSm9OazPRn3RPT1oY22voVcz7ZVcwWy3N2rTQEVbPHiWK+WBmuMAxZWP67f0Yuv3yv4igVadOxm/xcXCduKc/LtdxwhU5OUzNTK5atFfrteF86/ta9kGC5ObLCycaC6sRoJykvpbf37/G3lZJ4jFiL9dbDRoxnUnJjWiFb8L29ptc2xOHC4YVyz67M3oyO3H6k7hy9m3dvVnpPWunz09p13i6NnzRe9Vvy6MzRutvvt2N5u6y3HuJzY8V/8zeMOanK7/2i6nwuCuHWYRzHPeqhop0xrVMJsHsknRS7f2JYVsUY83hJfy7pcdbaxQ6VDQCA1SCmbWDOOT8XVz7MyZUramphSlMHplTMtzfR5QpOC4cXynNr1Sa45g/Oaz4zv6qE28DggEbTo0uSWZuO2aSxY/z/oztHNTC4sa4s76QlQwPWmc9q2Xmw+qwHFnoK8awNnHOVJFe2UP673qFtXcFp9sDskiTX9L5pzd4721yS67hNfpjCE7eUhyxkTq76qoZ3WuVwggC6YkPGtGK+qNxMTtmZ7KoucHPOafae2cpwhnszmtk3s3TFSNr+oO1+OMM9fkjDsXSbh6vYYMo9sWJDDpZjULw38CBD1gJr1akE2DWSTjfGnCYfgC6SdHF8BWPMQyW9T9KTrLX3d6hcAACsFjEt4cpJrjBcYTnZFf7Wyg3k1p38KuaKms/Eklr3zy+5v3B4oe5VmI2kRlLVPbXSYxo7Zqw8B9fYrjEdd9pxOnL0yLrKvhHFe1wtl7hSVCdhFW47j90pd7j7c71hQyOerZMrukqiq9QDeLEg59b23a7tyZXL5HTojkOr68l13KbqBFcpyXX85g17MUP8avmqq+FbNI8JgJ6wYWKac0652Zxy0znl5nJNPaeYL+roHUeV2ZvxSa/rM1o8vDT/NzA84OfvCsmuiXMmNDTO/LyrNZAaKCesSgmuUrzZeuxW5cfzxBuggzqSALPW5o0xvy/p65JSkj5krb3RGPNmST+w1l4l6e2SxiX9qzFGkn5urX16J8oHAPCcc5KL/S26NQ2fkGTEtOSI9+Iq5ovlObqKueKaT17WU1gsVPfWur9maMKDc3UboMsZ3DS4dCjCdBimMCS5hrYMrXiF4Ea+Ur1qGMA6Q4TUzntV21Nr3fvfwHWP3kA8W53yHI7xhNcahrhtNFzhanpybT5uc1UPro2U5FptMour5YGNYSPEtPx8XtmZrPKz+RXb6PmFvA7fdNgPZ3hdRoduPKT8fH7JekPjQ+VkV/q8tHacuUOp4fbP7dhv4vFlYDA25GBtL61UtGIcHto0pNQcdQx0UtTKEzxd4Pbv37+uDTDWpkc9eNSDRz143aqHePKp9HdJYso5qVgnYdXo8TDsTu16S55TxwlnnKDZwuy6XlMYi5ezD8tbV0zr9+9tu8pfHooqzMlVzFXm5VrvcFSSnxx6aGFI991+X9VQhPEEV3Yqu6ptDm8bXn6+rV1jGtrUmisx+3Es/lLjcmJiQpNHJpcmsRoMIajIJ72qemh1UT9/Zzd62YlpK+rrNlrp4ojCYqEyn+MqhzAs5ouaOzDnk1t3+yTX9L5pzdwzs6rhCneeulMjx46U5+MaPyFZSa74cE/L9cZKH5PW4cnDDPmq/j7+thL14LVovpSN/aVaWddimnNO+fm8crO5FZNei0cXdej6Q+UhDSdvnaw7csTYMWNKn+fn7kqfl9bWU7d27KKsXml3LOmVNViJQUuGG29DLy2OXx714FEPFe2MaZ0aAhEA+kYpIVQ6AVIviVRKTpUSR+X79R6PJbCkpcmoZpJQABqrSnLlqnt1rXVoQuecslPZ+kmtUg+uzLzys0uvpGwokkZ3jFb10ioNSzi2y98fTY9qcDS5P8/qDh3YIIFVnkulZnLnkm3pbcptbm7YFwCo5YquMmxh6NlVzBWb7vneMMm1LyS5Vhiytm5PrpokV6+cLGxGs8mstcyXNTgymJikHwAsxxWdcnM+4ZWby9W9+MI5p7n75sq9uzLXZzR151Td7W09bWt5/q5d5+/SpmM3tfsldEUpBg0MVubLKsWh2iEIGYUB2HiSe4YFQM8rJ3tqhtyrWhb+r3pOvHdUox5QtY8v0wNqyfJg4MiApibr/5AE0FnxebnivbhKia5VbavotHhk0Se17p9rmOAqZpvfbpSKNLpztNJLKz7f1jHhfnpMA0P9fQKvdhjAZpJXrR46EABWY0miqzTcbROxozbJVerFtaYkV82Qhb3ek2vZBFaDRBcAYPUK2YLycz7hVVhYOo+kKzgdvfNoOdmV2ZvR/MH5JduJBiPtfPBOP6Th+Wmlz01reOtwp15Gy5Xn2I3HoNi8WrXJLgBohAQYsEHUSzbV3i/9zc2FyVRrh8qr7clUbzi91ayDprmiUzFflCtU/61alg/LCnWWldYrhGXhCmeX98vK6xZqtpN3umX8Fu16zC498OkP7HY1IOHKc3IVQu/LgqtKdjW7jYXDC5WkVr0EV2Z+xeGn4gaGBirza9UMRTi2a0zHn368FgcWFaV6++RfVSMyJKdGtoxouDBcP4FVsz4nNwH0qroXSWSLTfXoakmS6/jNVb24tpy4ReMnjGvTcZu6luSq2+O2dj5DklkA0HHFQlH5+by/zeWXXJBRWCxo8tbJ8nCGh244pNzM0lEPBjcPKn1uutzDa+dZO5Ua6b25pUqxZnBkUINjg3WHHRxIDVQunBug7QGgtUiAAUFp2LpioViVHKpdZ0kCKf5YeE6jBFPtevWeG99PbS+o2v0u6bW0Qo+mZg3ND2l2cn1zPnWTc25p4ie/fJKnall4zqHRQ5o5OrP0ubXbi28nvr96yxolsWoTUTWJLK1tFLeWOWfwHBJgWJeq72XN962YL2pgckBTh5fvcVnIFrSQWaiaX2vufj8UYXmowkPzq/q+pEZTPqFVSnAdUz331qZjNml42/CyPZc279is7OTq5vlarSWNwToNxPjcV1WNyGV6X42nx7UwtNDWsgNAq5Tn58oWlvQIXul5cwfmNLPPJ7bW3ZOrlOQ6cVybjm1/kqv2BGH8fnmOksGa3ln0uAWAnlAe1jAkvQqLharHs9NZHbrhkDJ7Mzq496Amb5msG9dGJ0Z9sivM4bXtAdvafgHeciM9xO+X59oN7Y96F1RsS29TLsPw5QA6jwQY6qqbNFkmgVN7v1GiaEkyp85zl0ssxbfdcD/15lNqsjfSwOTGG/KuXrJoLj+nuUNzjZNGq0jo1EsWlXoiNUog1dtmU9sOy1Y6ibGRVI15PTiwZCzs8rLBgeoxsmPLNu3YpIlzJ7r9UtCjnHPl7138O1j+juaauwI/q6ym756uml9r/v7qnluLk4urKtvQ+FCl19auTdUJrnB/aMtQR04S1psbpd7JzPhV+orE0IEANqTsbFaLRxer53QszcvaQDFf1Nx9c1XJrdJt9r7VJ7lKCa5WJrmqYkG9HlnxYZ5SkXYcu0Nukt+1ANCv8vN5Hb79cNUFxnP3zymzN1O+Hf3Z0aXn1yRtOXlLuXdX+vy0Nh+/uSVtgnJyqnZYwZohBrmYAkBSbOgEWH4+r5l7ZzR7KASi2gTPShqtVhsfmtjckn2utizNqLepsGzgyICOHj7KsHQrcEXXfOKniaHl6vb+qRm6rl6yqOGy1Ww7LOt2z6JeUv4RGH7sDQ4NSimtKllUTjANxp6TqrMsrLckObXG7dQrY6t+sJ5wxgmaLfRvj0CsT9XxLH4SspTcWiGx5ZxTfjav+UzorXX/fFUPrlKCKze9uqsBh7cNV823Vf4/luAa3NTanzn1klTRQKTR7aMa1WhVgqve/FgAgOZM3zOt+cml85u0JMl1/Oaq+bjW25MriqKq32PxBFa9/1eDOU0AoL8VC0VN3jGpO/7rjvL8XXP3zS1ZL0pF2n76du06b5fS56U1sWdCoztGV7WveDwaGKo5f5CqnCsgqQVgo9nQCbBirqjF+UXlZumC2445mco9i+oMddXMnEXNDiO34txHzcyHVBqCSwPKLeYaDk1HsqiiNllUlaQZrJPYSdVJIDWR5FnTtuOP1yaG6iWLGsx3sGPHDk1OTnaphoH2iPfYKg376vKuap65qv+XiQ3OOWWPZqvn14rPtxV6cOXn880XMJJGd44umW+r3IMrJLzWO759ecio0vBRg7H/Vzkfyub0Zs0PLD1RCwBYvWKuqJmfz+jeG+9dX5LrhPX15CpdyNDwd2Vs2EEAAGrd8KEb9KN3/qjuKBapsZQmzp4oD2k4cfaEBscan6ItJ7dCDCoPe1taNjTARRMA0MCGToD1kvgwdGuaK6hBQqfu8+v0AhoeHNb87Pzqtl1vGLrY/hiGriKeLGqYiGmU0EkNLO11NLSGJE8subTStrfv3K7puem29ywC0Dr5xbxys7nK8bpYSXJVJbWKzR2bXdFp4fBCZX6tmp5bpf+L2eavDIhSkZ9rK+17apWTWukxHfOgY1QYLWh0YnRVV+DHE1S1Y9LH58BaktziGAYAPefQDYf0+d/4vFy+iSTXbp/k2nLilnKyq5kk14o9tmInFwEAWKuhzUPl5NfI9pFysit9XlrbH7S9bpxJDaf8+Z6hAaWGUpVzP/TcAoA127AJsMM3H9bBaw8qlU1pemq68dxGKw1nt8oh7pizaGW1YxHX7f3TbEKnthfRcr2OBgc0vnVc89n5xkPcNdlDqXZZv10Zun3H9pbNN1D1Iy1qvKz6SctsJ1r6/Phjy+23bhlq9hV/3tjEmOaj+WXXr1e+uvtZYV9NaWb1ld62enXUqE7C39Hto5WhYtGz5g/Na/a+5t6nYr6ohUML1T23aocmzMyvKjYNDA/4xFZNb63y0IS7xjS6Y7ThRM3xHpelcefrDRdaO0cKACA5Np+wuZz8WpLkOjGW5DqmfpKrYbsh/ru+z36XAwD604mPPVG/+De/qBP2nKDi1mJV+38gNaDUSEqpkZQGhkOya3iAJBcAtMGGTYDd8cU7dO27r+12MdZtpWHoVlwWkjijY6PKFXP1k0UNnt9sr6OVtlO7rJuN0lYNeVc3sRBLKpTuN0wOrZCQqPv82HaWJItq9127rZrnb0tvU35zfvnyL7eNhNg0sUlzbun43BtNUt/fpCosFiq9thokuBYmF1Y1pGtqLOWTWqVeW6EHV3z+reFtwyt+VqrGpa+5cGHrMVuVH89zchIANrDRHaN6yiefoq3btio3mluS5CoP8xSuiC//ZYQCAECP2Xz8Zp3+W6dreGFYU3NTSo2kNDg6qMHRQQ0McSEfAHTKhk2ADW8d1ujEqFKplNyAW98wcmtMFi0Z9q7BtpebA6lVJwk7PddRVQKnUe+cBomc5ZIxdXsGxZ9T8/za9cuJn9qyxO4v6UGTwCTQ4OjguufXAdA53/6Db+vIzUc0dc+Uskezq3ru0JahqqEIq4YmDP8Pbh5sKrlVnmw5jEFfL542LMemIaXmOO4AwEZ3wmNP0ODMoI7OHPVDQQ37eJIaTnGBBACgrwyODmrniTvlDjPqEwB0y4ZNgJ3/yvN11gvO0kh+pKOJn3ZrmPCRGiaIooFII1tHNFwYLt+vWr/eEHMr9FZaLvHUy4kiEj8A+tHkrZM6dNOhJctHto8sHYow9NgaO8b/v9xky3HRQLT0ivv4lfeclAQAtMj2U7crn8l3uxgAAKxLeW5iAEDXbNgEWCuVEzsDUcOkUd1EUqN1B8LwHQMrPN7CxNJ4elwLgwtrfj4AoHvO+u2zVJwsqjBcKCe8xtJjSg2vLqE/kKpJbsVvzLcFAAAAAACAPrKhE2ADwwMa2zam+Wi+0vOplGeqk8wqP94nvZkAABvDWS84SyPZER24+8Cy65V6a9X24CoNW0hMAwAAAAAAQFJs6ATY4OigNk1s0pyb63ZRAABYlyiK/Fwpg9VzUsbnnyTBBQAAAAAAgI1iQyfAAABIivHjx7UwxFC2AAAAAAAAgCQxoQc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oUEGAAAAAAAAAAAABKFBBgAAAAAAAAAAAAShQQYAAAAAAAAAAAAEmWwUzsyxjxJ0uWSUpI+YK19a83jI5I+Kunhkg5Jeq619s52lafw0qdLkg7ElqXef1W7dgcAfYfjZGO9FNPqvU9rNr5VmplqfL9Zu0+R7rtbKhYrywYGqu/XqCp/ad2BAemRj5WO3S1944vS4rw0MiY94RnSgf3SNd+prPegc6RIUuaAlD5W0ROfJfePb1q6o6dfvHRbP/gfaf9dlXUGh6R8rnL/jD3Sg/csfd5Vn1hS9ma+I4W3/7l02/VV20+97i3V64T3Na6V3792f7/XWv7i9T+U+/rnqt7HgT0Pr7vttZS9mXIVvvSpJe916mkXNbX9psrwxldJ+++qlH/3KUq96d0t2347Ff7kxdLhg5Wy79yl1Ns+2M0iNa302To4mVFxR7ruZ2sj6qV4JvHbAwCawbGyPmIaAPSfThwrO9IDzBiTkvReSU+WdLak5xljzq5Z7cWSJq21D5L0D5Le1q7y1Dv5sdxyANhoOE421ksxreXvR22yay3JL8knk2qTXcskv5YorVssSt+/2ieasgtSatD/veoTfnl8vduul352m7R5i3R0sn7yS6q/rXjyS6pOfkl+2/WeV8dK78mS5FfYfuHtf77iNlr1fvfq9ovX/1DuE++Tjk5W3sdPvE/F63+47m03+9zClz4lffnT1e/1lz/tl7dAKflVZf9dfnmPKyW/qhw+6Jf3uPhnKxrfWveztRH1UjyT+O0BAM3gWFkfMQ0A+k+njpWdGgLxUZJut9b+1FqblfQpSc+oWecZkj4S/v+MpF8zxkQdKh8AAM0ipnVCFPlbSWrQ308NNl4nu+jvj4wuv+1622rGWp8XV5v8Wmn5BuK+/jlpcNC/f6X3cXDQL++Ub3zR9ySMv9dRWN4KtcmvlZb3ktrk10rLe0j8sxV167PVm4hnAICkIKYBAOrq1BCIJ0i6O3Z/n6QLGq1jrc0bY45KmpCUia9kjLlU0qVhPaXT6VUXZrlhotayvSQYHBzcsK89jnrwqAdvI9cDx8ll9UxMa8mwh/0iaq5tOjjof9rkW7CttT5vufexme9Wu79/vbr9g5MZReNbfYIicKnNcpOZltRNU3W/uCClUtXv9UBKWlzoi7pvp34ue/yzFUX+OFH72dqgeiaeSf39GWuXjfxbNI56qKAuvI1cDxwrGyKm9biN/L2Nox486sHb6PXQqWNlx+YAaxVr7RWSrgh3XSaTWW71VWv19vpFOp3esK89jnrwqAePeqhvLXWye/fuNpSk/7U7piWKc02tls8vm/pa1bbW+ry1vo/NPK/dn5Fubr+4I+2HP4z34FtckHY0dyxeT9nLzx0Z9cMexhNgxYI0Mtr3dd9OvV72+GdrcHDQHydW8dmqRUxbijZae/Bb1KMeKqgLj3qob7V1Qjyrj5jWHnxvPerBox486qGxVsa0Tg2BeI+kk2L3TwzL6q5jjBmUtE1+UkoAAHoJMa0TnKtOOBXy/n4h33id4RF/f3Fh+W3X21Yz1vq8uDP2rG75BhI98VlSKTFReh/zeb+8U57wDMmp+r12YXkr7D5ldct7yc5dq1veQ+KfLdetz1ZvIp4BAJKCmAYAqKtTCbBrJJ1ujDnNGDMs6SJJV9Wsc5WkF4b/nyPpP6y1a7xEe3mp99fuevnlALDRcJxcVs/EtJa/H+Nbl7/frN2nSAM1PzFq7y+ntO7AgHTBhdLTL5aGR30yYnjU37/gwur1ztgjnXaGNDstbduh6A/eWH/b9bZVm3wYHKq+f8ae+s+rY6X3JPW6tyxNdp2xxy9fYRuter97dfsDex6u6OKXSdt2VN7Hi1+mgT0PX/e2m31u6mkXSU99bvV7/dTn+uUtkHrTu5d+3naf4pf3uNTbPrg02bVzl1/e4+KfLTczVfeztUH1TDyT+O0BAM3gWNkQMQ0A+kynjpWRW+swQKtkjHmKpHdJSkn6kLX2LcaYN0v6gbX2KmPMqKSPSXqopMOSLrLW/nSFzbr9+/evq1x0NfSoB4968KgHj3rwWlEPoStyYiYY7sWY1u+f134uP2Xvjn4uu9Tf5d/oZU9STOvFeCb192eslagHj3qooC486sFbbz0kKZ5JxLReRz141INHPXjUQ0U7Y1rHEmBtQiBqEerBox486sGjHjxOFnYMCbA+LT9l745+LrvU3+Xf6GUnpq2INlqLUA8e9VBBXXjUg0cCrCOIaS1CPXjUg0c9eNRDRTtjWqeGQAQAAAAAAAAAAAA6ggQYAAAAAAAAAAAAEoUEGAAAAAAAAAAAABKFBBgAAAAAAAAAAAAShQQYAAAAAAAAAAAAEoUEGAAAAAAAAAAAABKFBBgAAAAAAAAAAAASJXLOdbsM69HXhQeADSbqdgF6HDENAPoHMa0x4hkA9A/i2fKIaQDQP+rGtH7vFyC0PwABAABJREFUARat92aM+WErttPvN+qBeqAeqIcO1AOW1yvvU79/zig7Ze+LWz+Xn7IrEpbTS+9TX9+oB+qBuqAeOlAPWF6vvE99f6MeqAfqgXroQF3U1e8JMAAAAAAAAAAAAKAKCTAAAAAAAAAAAAAkCgkw6YpuF6BHUA8e9eBRDx714FEP/aHf36d+Lj9l745+LrvU3+Wn7Gg33iePevCohwrqwqMePOqhP/A+edSDRz141INHPVS0rS4i55jPEQAAAAAAAAAAAMlBDzAAAAAAAAAAAAAkCgkwAAAAAAAAAAAAJMpgtwvQCcaYJ0m6XFJK0gestW+teXxE0kclPVzSIUnPtdbe2elytlsT9fAaSS+RlJd0UNKLrLV3dbygHbBSXcTWe7akz0h6pLX2Bx0sYkc0Uw/GGCPpMklO0nXW2os7WsgOaOK7cbKkj0jaHtb5U2vtVztdznYzxnxI0lMl3W+tPbfO45F8PT1F0pykS6y1P+psKVFPs8e0XlDvc2aM2Snp05JOlXSnJGOtnexWGRsxxpwk/3vhWPlj4hXW2sv7qPyjkr4jaUT+N+BnrLVvNMacJulTkiYk/VDSb1trs90raWPGmJSkH0i6x1r71H4puzHmTknTkgqS8tbaR/TR52a7pA9IOlf+c/8iSbeqP8p+pnw5Sx4g6Q3y3+OeL/9GQDvNo53m0UbzaKN5tNE82mj9gXhWQUzziGkeMc0jpnndimmJ7wEWTpS8V9KTJZ0t6XnGmLNrVnuxpElr7YMk/YOkt3W2lO3XZD38WNIjrLXnyR98/66zpeyMJutCxpgtkv5Q0vc7W8LOaKYejDGnS3q9pF+01p4j6dWdLme7Nfl5+AtJ1lr7UEkXSfqnzpayY66U9KRlHn+ypNPD7VJJ/9yBMmEFzR7TesiVWvo5+1NJ37LWni7pW+F+L8pLeq219mxJj5b0e6Gu+6X8i5J+1Vp7vqSHSHqSMebR8r97/iH8DpqU/13Uq/5Q0s2x+/1U9l+x1j7EWvuIcL9fPjeXS/qatfbBks6Xr/++KLu19tZQ5w+RP+E0J+nz6pPyJx3tNI92mkcbzaON5tFGq3KlaKP1NOJZBTHNI6Z5xDSPmFblSnUhpiU+ASbpUZJut9b+NFwR/ClJz6hZ5xnyWVbJH3x/LWQck2TFerDWfttaOxfufk/SiR0uY6c085mQpL+S/1Gy0MnCdVAz9fBSSe8tXRVtrb2/w2XshGbqwUnaGv7fJml/B8vXMdba70g6vMwqz5D0UWuts9Z+T9J2Y8zxnSkdltHsMa0nNPicxePwRyQ9s5Nlapa19t7S1UfW2mn5RMAJ6p/yO2vtTLg7FG5O0q/K//6Rerj8xpgTJf2GfG+k0tVhfVH2Bnr+c2OM2SbpsZI+KEnW2qy19oj6oOx1/JqkO8IVxv1Y/iSinebRTvNoo3m00TzaaAFttL5APKsgpnnENI+Y5hHTgm7FtI2QADtB0t2x+/vCsrrrWGvzko7KD6WTJM3UQ9yLJf1bW0vUPSvWhTHmYZJOstZ+pZMF67BmPhNnSDrDGPM/xpjvhS67SdNMPVwm6QXGmH2SvirpVZ0pWs9Z7XEEnZGE9+VYa+294f/75IcY7GnGmFMlPVT+ar2+Kb8xJmWMuVbS/ZK+IekOSUfC7x+ptz8/75L0x5KK4f6E+qfsTtK/G2N+aIy5NCzrh8/NafJD03zYGPNjY8wHjDGb1R9lr3WRpE+G//ux/ElEO82jnebRRvNoo3m00ZqXhLZAvyOeVRDTPGKaR0zziGnNa0tM2wgJMKySMeYFkh4h6e3dLks3GGMGJL1T0mu7XZYeMCjf7fRCSc+T9P4wF8hG8zxJV1prT5Qfh/Zj4XMCoMWstU4+WdCzjDHjkj4r6dXW2qn4Y71efmttIQwHd6L8lWgP7m6JmmOMKY0T/sNul2WNfsla+zD5IR1+zxjz2PiDPfy5GZT0MEn/HIbjmFXNcIE9XPYyY8ywpKdL+tfax/qh/EDJRm6n0UarQhvNo40G9DFiGjEtIKZ5xLQ22ggVeY+kk2L3TwzL6q5jjBmU72p4qCOl65xm6kHGmMdL+nNJT7fWLnaobJ22Ul1skZ/o/eowaf2jJV1ljHmEkqWZz8Q+SVdZa3PW2p9Juk0+MCVJM/XwYklWkqy135U0KindkdL1lqaOI+i4JLwvB0rd2sPfnh32wBgzJJ/8+hdr7efC4r4pf0kYxu7bkh4jP6zAYHioVz8/vyjp6SEuf0p+6MPL1R9ll7X2nvD3fvk5qB6l/vjc7JO0z1pbmpfgM/IJsX4oe9yTJf3IWnsg3O+38icV7TSPdppHG82jjebRRmteEtoC/Y54VkFM84hpHjHNI6Y1ry0xbXDlVfreNZJON8acJl9hF0m6uGadqyS9UNJ3JT1H0n+Eq0GTZMV6MMY8VNL7JD0poWOulixbF9bao4odZIwxV0v6I2vtDzpcznZr5rvxBfmrED5sjEnLd03+aScL2QHN1MPP5ecOudIYc5Z8IDrY0VL2hqsk/b4x5lOSLpB0NDaEFLqnmc9wryvF4beGv1/sbnHqC+P0f1DSzdbad8Ye6pfy75KUs9YeMcaMSXqC/Jjz35b//fMp9Wj5rbWvl58cWcaYC+Xj8vONMf+qHi97GDJwwFo7Hf7/dUlvVh98bqy19xlj7jbGnGmtvVU+Ft4Ubj1d9hrPU2X4Q6kP6n6DoJ3m0U7zaKN5tNE82mjNo43WfcSzCmKaR0zziGkeMa15bYlpie8BFsbW/X1JX5efrN5aa280xrzZGPP0sNoHJU0YY26X9BrVDO2SBE3Ww9sljUv6V2PMtcaYq7pU3LZqsi4Sr8l6+LqkQ8aYm+RPkL7OWpuoq5SarIfXSnqpMeY6+RNolyTxx6ox5pPyP8jPNMbsM8a82BjzcmPMy8MqX5X/IXK7pPdLemWXioqYRp/h7paqsXqfM/mT0E8wxvxE0uPD/V70i5J+W9Kvhjh5rTHmKeqf8h8v6dvGmL3yP8K/Ya39sqQ/kfSa8DtoQv53Ub/oh7IfK+m/Qwz5P0lfsdZ+Tf3zuXmVpH8Jn5uHSPob9U/ZSwnIJ0j6XGxx35Q/yWinebTTPNpoHm00jzZaBW203kc8qyCmecQ0j5jmEdMquhXTIucSV5cAAAAAAAAAAADYwBLfAwwAAAAAAAAAAAAbCwkwAAAAAAAAAAAAJAoJMAAAAAAAAAAAACQKCTAAAAAAAAAAAAAkCgkwAAAAAAAAAAAAJAoJMKCGMeZGY8yF3S5HI8aYq40xL2nw2L8ZY17Y6TIBAPqHMeb5xph/73Y5AABIOmPMlcaYv+52OQAAyWOMucwY8/Ful2MtjDGnGmOcMWaw22VB8vEhA2pYa8/pdhnWylr75G6XAQDQ26y1/yLpX9a7HWOMkzQnyUk6KunTkl5nrS2sYVt3SjpWUl5SQdJNkj4q6QprbXG9ZQUAbAyxeFKQlJP0v5Jebq292xhzpaSLJWXD7YeSXmWtvcUYc5mkN0p6tbX28tj2/lDSuyS9yVp7WcdeCAAAHWKMOVXSzyQNWWvzYdmwpL+V9FxJ2yVlJH3BWvvq8Pidkl5irf1m50sMrA49wAAAALBW51trxyX9mvxJxZeu5sk1V/w9zVq7RdIpkt4q6U8kfbBVBQUAbBhPC7HpeEkHJL079tjfhcdOlHS/pCtjj90m6XdqtvXCsBwAgFXr4x5Or5f0CEmPkrRF0oWSftTsk/v4dSOB+DACNUpXMUiakvRPks6QNC/pX6y1r1nmeaOSPiDpyZJSkn4i6anW2gPGmKsl/bekX5V0nqRvS7pE0j9KepqkWyX9lrX2zrCtX5B0edj3bZL+0Fr7v3X2ebykr0v6mLX27WE/H7fWfsAYc0l4Hd+T9GJJRyS90lr7b+G5p0n6iKSHSvp+KMM2a+0LVldjAIBeZYw5ST6e/LL8hU+flPQD+av1fims8+vyJwePk+8Zdo58XPmAMeZB8kmoh8hfSf8ta+1za/cTrp7/L0nnhm0+VdJfSzpVvjfXy621e8Njd0r6Z0nPl3SmMWZzzbaOSrrKGHOfpO8ZY95hrb3BGPMbYZsPlO9x9sHS1fjGmK9I+pq1tnyS0xizV9IbrbWfX3MFAgD6lrV2wRjzGfkeXLWPzRljPiHfe7nkGkkPN8acY6290RhzjqTRsLxshRj3UPm4ebqkr8r3ki49Ly2fcPslSUVJN0p6HD2dAaD/hDbN+yT9tvwFF1+Q9ApJj5b0cfn21f+T9I0wVckfy18suF3St+Rjx2FjzL9J+oq19j2xbV8n3/P4c8aYyyU9S9I2+fOMr7bW/leDMj1a0jslnS3pLvlziVeHx66W9F+qnJf8rqSLrbUZSd8JmzhijJGkJ0h6pKTPW2v3h8fuDDcZYz4m6WRJXzLGFCS9WZKV70X2Evke1XeG6WX+LLzuMUlfk+95fbRO2Z8t6R2SniofW+vWV73XDayEHmBAY5dLutxau1X+ZJtdYf0XygekkyRNSHq5fOKs5CL5wHhC2N53JX1Y0k5JN8sHCBljdkr6inxybEI+eH3FGDMR31lIYP2npPdYa9/eoEwXyCe20pL+TtIHjTFReOwTkv4v7OOyUDYAQEIYY1KSvizf+DlVPv58qmadtKTPyF/hNyEfM34htspfSfp3STvkr5aPX0Uf387Z8km2H4eTfx+S9LKwzffJJ7RGYk95nqTfkLS9NMxGLWvt/0naF7YrSbPyV+ZvD899hTHmmeGxj0gqX8BhjDk/vN6v1Ns2ACD5jDGb5Idu+l6dx8blL8T4cc1DH1OlF9gLw/348xrGuDBc1BfCc3ZK+ldJz449/bXycW2X/DCNf6ZYggwA0HeeL+mJ8uf4zpD0F2H5cfJx4BRJl0p6laRnSnqcpN2SJiW9N6z7Sfm2kaRyu+oUVdox18hfjLhT/jzev4YL8KsYY0ptn78O6/6RpM8aY3bFVrtY0u9KOkbScFhHkh4b/m631o5ba78rHztfY4x5pTFmT+xcoqy1vy3p5wo9rq21fxfbx+MknRXq5ZJw+xVJD5A0Luk9qmGM+V1Jb5P0eGvtDSvUF7Bq9AADGstJepAxJh2uiFjScKqz/oSkB4UrAH9Y8/iHrbV3SFK4wuPs0li5xph/lT/JKPmTej+x1pYaW580xvyBfE+xK8Oys+UD6+uttZ9cpkx3WWvfH/bxEfkebceGxtkjJf2atTYr6b+NMVet8PoAAP3lUfINhtfFkkz/HXp1lTxF0o3W2s9JkjHmH1VpCEk+tp0iabe1dp98b+a4H4Wr/g7L94L+sHzj5H3W2u+HdT5ijPkz+ash/zMs+0dr7d1NvIb98g04la5eDPYaYz4p3yj6gqSrJL3PGHO6tfYn8hd1fDrEOADAxvIFY0xe0mZJB+VPwpX8kTHm9yUtyF8MeEnNcz8uHyv/Qv4Cxl+UnwOl5FI1jnFO0pCkd1lrnaTPGGPiI4jk5HsJnGKtvV3+SnwAQP96T6lNY4x5i/zFgt+U7+X7RmvtYnjs5ZJ+P7SnFOad/Lkx5rclfV7SPxtjTrHW3iWfVPtc6bnW2o/H9veOEJ/OlHRdTVleIOmr1tqvhvvfMMb8QL6995Gw7MPW2ttCGaykpy/z2v5WPvH0fEn/IOmQMeb11tqPLPMcSbrMWjsb9vF8Se+01v403H+9pBtCwqvk1ZJeJOnCUv3IdyioW1+NLp4ElkMCDGjsxfLdeG8xxvxMvvvxl5dZ/2Pyvb8+ZYzZLt94+nNrbS48fiC27nyd++Ph/93yV+vH3SV/JXvJ8yXdLn/V/nLuK/0ThvlQ2E9a0mFr7Vxs3btD+QEAyXCS/IUQyzUSdssf/yVJ1lpnjNkXe/yP5S/Q+D9jzKSkd1hrPxR7/GHhJF6ZMeYUSS80xrwqtng47KukmeSX5GPf4bDdC+TnBjs3bG9E/ur60jBXn5b0AmPMm+SvonxOk/sAACTLM6213ww9oZ8h6T/DFfWS9PfW2r9o9ERr7c+NMbdL+hv5ixLvDm2okuVinJN0T0h+lcTbdW+XH3nj38M2r7DWvnVNrxAA0AvibZq7VGnvHLTWLsQeO0XS540x8SFvC5KOtdbeE4Zzv0i+F9TzFJtX2RjzR/LnJ0txZqv8Ob1ap0j6LWPM02LLhuSnYCm5L/b/nCrnIZew1hbkL2x8rzFmTD5J9SFjzP9Za29u9DxV10nt+c275HMRx8aWvU7Sm2PJr9JrqVtfku5ZZt9AXSTAgAbCFeTPM8YMyI+3+xljzETpSoY66+ckvUnSm4wxp8qP+X6r/Bjwq7Ff/mAfd7L8WLkll0l6kqRPGGMuCoFpNe6VtNMYsymWBCP5BQDJcrekk40xg8skwe6VH9pQkhSGtijft9bep9AAM8b8kqRvGmO+U5v0qrPft1hr37LMOisO+WSMeaR8AqzU6+wT8kNmPDkkvN6l6sbfR+QvRvlvSXNh6A4AwAYV2kifM8a8T37erWZ9VH6Yw9+t81jDGGeMeZykE4wxUSwJdrKkO0J5puWHQXytMeZcSf9hjLnGWvutVZQNANA74ufRTpY/nyctbevcLelF1tr/abCdT0p6ozHmO/JzT35bkowxvyx/QeKvyY/aUQwXJUZ1tnG3/DzOL63z2EqWbZtZa+flE2Fvkh+R6uZlnhNfXnt+82RJefkOAaU2569L+pox5j5r7WfDspXqC1gVEmBAA8aYF0j6urX2oDHmSFjccIJiY8yvSMrIT9Y4JT/ExVomNP6qpHcbYy6Wn3fs2fIBJt77LCfpt+SHffpo6Abc9L6stXeFrtCXhe7TD5cfYvFLaygvAKA3/Z98guutxpg3yl819/Cadb4i6T1hLq0vyw83cVzpQWPMb0n6brgib1K+QbNSvHm//BV73wxl2CTpQknfCSf/lmWM2So/Dv3lkj5urb0+PLRFvvfygjHmUfJj2P976XnW2u+GqwTfoZo5WwAAG0+4qOPp8vNY3izpqU0+9dPyc3XVO/HWMMbJz/Gcl/QHxph/km9fPUqVE5lPlXSLfELsqHxcXkt7EQDQG37PGPNl+d5Ufy4fP+r5/yS9xRjzwnA+bpekX7DWfjE8/lX5Cy/eLD+Meyk2bJGPKwclDRpj/lS+B1g9H5d0jTHmifLDMA7JD897e03vqnoOysejB0gqDZH4aknXSvq+/DnI54fylObOPBDWX84nJf1JmAbmoHzv6k9ba/Ox3tU3yl/g/3VjTM5ae5VWri9gVQa6XQCghz1J0o3GmBn5k3AXhaseGjlOfkjCKfkG1n9qDSfgrLWH5Btnr5V0SP5qj6eGecji62Xle6YdK98NebXf5+dLekzYx1/LB+rF1ZYXANCbwpXvT5P0IPlJivdJem7NOhn5Cyr+Tj4enC3pB6rEg0dK+n6IhVdJ+sPSGO7L7PcH8r3G3iOfNLtdS+dYqedLxphp+Sv+/lzSO1V99f0rJb05rPMG+YtEan1U0h75BiAAYGP6UohbU5LeIumF1tobm32ytXbeWvvNem2/5WJcrH12ifzwvc+V9LnY00+XPyk5I58s+ydrbXxoKgBAf/mE/AV5P5W/uOGvG6x3uXxb6t9DW+Z7ki4oPRjm+/qcpMeHbZZ8XX40qNvkhw9cUIOh5MNcZM+Q9Gfyyaa75YcXXPFcYRgZ6i2S/scYc8QY82j5pN475IdNzEj6PUnPjrUF/1bSX4T1/6jeduWTeh+Tv0jkZ6H8r6pdyVp7nfx50PcbY56sFeoLWK3IuRVHoAGwAYS5U26x1r6x22UBAHRHuJhin6Tn9+NJOWPM70i61Fq7mqGuAAAAAKBpxpg7Jb3EWvvNbpcFwPIYAhHYoMLcKoflr8L4dfkrRZiEGQA2mDBMxvclzctfJRjJX2XXV4wxm+R7if1Tt8sCAAAAAAC6jwQYsArGmOdLel+dh+6y1p7T6fKs03HyXawn5K/2f4W19sfLPwUAkECPkR9qY1h+HstnrjDkb88JSbzPyQ8t9YkVVgcAAAAAABsAQyACAAAAAAAAAAAgUVacCA8AAAAAAAAAgP+fvXuPj+Oq74f/OXuVZEkr2bIV21JiOzZ2bAsCuXAndigQoIWS0CkkFJyShJaHXil92qctTeHX/qAXWtrSNoakIdAShlJIgJRA6oRrEsIlRHaMja3YlmzL9uqyuuzOzM7Mef44s7uz65W0kvauz9uvfck7MztzdnZ2vjvzPRciokbCBBgRERERERERERERERE1FSbAiIiIiIiIiIiIiIiIqKkwAUZERERERERERERERERNhQkwqiohxCYhhPQe+2pUhsz276zF9omIiIiIiIiIiKi2hBD3evcIT9S6LERUGUyANSjfCdr/GBNCPCWE+A0hxIr+bIUQj3n75LFal6VchBBv997TtUt8feHxUuxxb5nKGhBCfNdbZ1oI8aKC+f/t2+YN5djmIsrWI4T4sBDiaSHEtBBiVghxRAixXwhxhbfMnrkSpQXfvU3etE0F+zEthJgQQjwjhPgnIcSOar5HIirNUmNFPVTmICIiqhUhxL7C38PLXJ//t/eeZReQiIgalhAiJIT4AyHEoO+ezUkhxMNCiJtqXb5qEEK81IuJ2hJff6KE+3+PlbG8n/Ot900F8z7mm/eecm2zxHKtEkL8oRDiSSFEQghhCCGGhBD/IYR4sbeM/9r+3oLX31ns90nBfrS9dR8WQtwjhLimmu+RSrOikyRN5GkATwEQAK4G8K8A/na+FwghopUvFpXZTQBGoD7rpXjS9zjtm37YN/34cgqYIaV0AbwTwAyAEIBPCyEiACCEuAXAW7xF/0VK+fVybHM+meNdCDEAYBDAnwJ4AQAL6j2vB3A7gNeVYXNxqO+kBWAAwPsAPC2EeFsZ1k1E8yhIULtCiKQQYlgI8Q0hxK8LIYIFL3kW6tz3bA2Km0c0SM1Dr8LAQ0t87Z1i4QuxstxM9bZ3g2+dXyyY9yKvsoIUqsJGVX8Te2X7shDijBDCEkKMCiG+JYR4n2+ZTIJWFry26EXaEo5/Imow5byh1ShxZzmEEHcJISYz1yGLfO2eEvZ12SrCCCE2CFWhVXqfc4dvXofvsx8TQmwoxzYXUbadQohPCiGOCSFSQlX0+4kQ4i+FEDFvmaI3Cb15mbKf8E3bV7AfTSHEeSHE40KIPxVCrK7meySiuvJRAH8DYDeAcQBHAawC8FoAr6xhuarpJgAGgCVddwH4CXL3+YZ804d808t5DfxeAGe8/9+VOYcLIV4J4He86Q9JKe8q4zaL8t3/2wjgx1DH07VQ98yPAugCcDOAt5dhc9MAfgR173M7gFsBPCGEeH8Z1k1lxARYc3iLlPJaAJcCGPam3QpcdJPkA0IIXQgxDeDz3vxVQoi/EkL83PvROSaE+IIQYps3v0UIMe69/qOZDQrVwueMN/1fvGl/4P0QHvduKo0JIR4SQly90BsQqlXOJ4Sq1ZG5EXSPEOIS3zL+i5B3CXXjaNa7ufNHvuUkgOu8p9fNc3ESEUL8jfdDe9y7CGz31vF33msu+C+YhGo5JL0LqdaCH+5vFEIc8C4KRhY64QkhnvVe9/mC6U960x/yTWsFcAOA/5ZSSiHEOq+8I97nFhdCPCGE+L25tielfEnmAeBTvlnv9U3/v95xclComhEJIcT/FH6Gvvf8USHEx73t5+1DKeUQgN/3XrIbwF8IIdYD+Cdv2s8BfMBb31uEEN8WqnaPIYT4kShIGJVyfM13vAshwgC+COASADaAfVLKNVLK50spO6F+SP10vs+sRF+TUl4jpewFsAfqR0AUKgm4tQzrJ6LS/BTACQBrAbwGwN0AvpU5RwGAlDJz/ntvbYrYWIQQuwE8D8B/L3EVI8ivjJExXTDdXEYxs7wKFv/qPb1RCHEzkL0oug+qgsYMgHd6FTcqxvvdFPL+/88A/gfAm6GOz+egLnBfCeD/lGmTCx7/RNSQqn1Dq2EJVbHhlwF8VUppLWEVU8iPTdO+ef7pF5ZXUkVKeQbAb3pPLwPwd77ZH/OmAcBveMtWlMjdQLwF6ri7DcDlUJX9RgHsBPD/Adhchs0NQR23UQAvAfBhAM94vzuIaOW52fv7GSnlZVLKF0opewDsAvAFABBC/JLv3k+2xyEhxKt9018mhAgKIT4k1D3PpHeP66AQ4p5iGxZCvF6olmem9/e1vnn+e5K/JoT4kndP8oIQ4iNinspm3r0rKYR4smD6573phbH7LQC+IaWcEUK0CSH+UajKBIZQlRB+LIT4yFzbk1K+xXef78O+WR/23Rt8rxDiNiHED719M+vdl3tNQRkzlRjuE0J8UAhxWggxJYR4QAixztveBNR9aAl1z+0TQohVAP4dKvcwBuDd3vquE6o134S3nw8JId4nhBC+bf6aUPdGL3j3/yaFqhz42oKyZT6PvxaqosY4gCe82Z+FunYFgD8G0O3d/1sN4EoAj861/xbhx1LKF0spNwJ4IVQsCwD4WyHEq8qwfioXKSUfDfgAcC/UiUUC2ORNawdwyps26U3b5FvOgPrh/gyA+wGEoU4MEoDjTR/3no/51vtP3rSTAIQ37Rd8673Km/ZVALMAfgbVAsb05k8B6C1Snn3etG4Ax3xl/KlXTgnVOqfLW26P77WW917jvmmv9pZ7wttmZttPeI83evMzyycBTEDdeMpM+7C3zBZvn0gAmm+//8yb9m/e832+16agahOMFb7HOT7D9/vK0e5N2+p77U2+ZX/Zm3ad9/y/vOcmVI2G4wDSAB4p8fi507edPb7pX/RNPwR1cZP5XK7xLef/HIruQ9+yX/Wm2wB+6Pv/i735v+177SlvH2ae/1bBehZzfBUe76/3zfvnBfbPHt+yd5bw3fNv996C5d/qm/eRWp87+OCjmR9zfD87oJIgmel3+5Z/zJv2mG/aH0Dd6Bn3zqtjUDXvrvYt4//O/xaATwKYBJDw/t9WUK7bvPNf0juPfRvAa3zzT/jW53/c6c0PQVUYOOid2xJQCZSrC7bz294yM97jCIDPAYjNsb8037Z2+Kb7z5fX+qZ/EOr83eM9f7v3vhLeexuCSo5tLvHzymzjsYLpL4CKRxeg4swxAH8OIOxb5k7f66+Dah2dgopdN/iWa0MuroxBtfj9iO+1t3nL9QD4BNRvHQsq/t0D4BLfui7zjoVT3vs1oWJSYdnu9dZ9AsAtUBU+HKgLrX3+9w1go+913ciPe49lli3YP5tQJOZgkcc/H3zw0diPgvPJPt/0ALweCLzz4ixUouYW3zInsHDc+T1vHUmomPITeLGrYNs3APimt63jAN5VUM71UJXvRqDi6nmoypjbfcvs8a1vzxzvdwNUDJIAftM3vQsqNkoAf+ib/ipv2lu851cD+DpUbDGhesT4JoDXlbi/5zonlxI//O/vXQC+7H0uwwD+qGB9/+Fb9nXe/s08/6zv8ynld8FnoGLglLfvR7yy9c5xHN0E4HFv//wugG3ee5JeWV/se10E6nfAZd7zO+f6DJE73k7Md/xCHbt3+D7nIwBCtf6u8cEHH9V9eHFCQv3O1jLnmYJlAlDXHhKqZ6HM9Lu8aYe95+/znWuehbpWmAVg+15zL3L3kDLXEynk7nk9z1vOfy5Peef9s75pd87znm7yLXe5N60DKsZKAO/3LXulN+1d3vO/Re4+2k+9c6MB4FiJ+/Oi8603/WO+6T/33o8E4AJ4s2+5zDncgvo94L9n95mCbf2zb96Tvv/f5M3/ZeTutZ6DimOZZf6uYD2GV64fe9uVULHs+b7lMq/NfHaDAL4L4ArfvK8usH82+Za9t2Denb55e4ps97GC5a/2zbu/1t8lPnyfTa0LwMcSP7j8mxw/AfAD5JJXEsDHveX8X+QjANZ404MAfs037zpvegfUj1sJ4C5v2pW+5V7pTbvHe/60r0y7AER8z7f5XvfuIuXZ5037M98JKxNYNiAXCP7Ym7bH99oHoALeOuR+lP9f37YfK3Yy8uZl1nEKwGpvX/zIm/a4b7mveNO+6T1/ge+113rT9vmm/Y03rRO5hN7QPJ+hv+y/5k37oPf8PPJvpt0HFRwC3vNBb7k/9S3TCV+SaoHj505fufd4017pm/Yub1oYuaTVw4vdh96yl0BdaErf40PevFbkkp13I5dg/bg3LQEgusTjq/B4/4Bv3k0L7J89BeWd67GpyHbvLVhXj2/e12p97uCDj2Z+oEgCwJsegLpYkN55t9Ob/hgKYgUWn2yfhrrwOVHsPIASLiwAfMl3njSRq7iRSc4sWDkBwC/6ljkGlfxPeM/75thfEeQqknzYN/2z3rTBguWfBvCo9//ne+8hEwueRq4CyCtK/Lwy5fXv/2uRu+Ac9z63zI2wL/qWu9P3+kwiKvO6BFQNv8yyL/Gt44e+/3/Fm19qRZzMBc1pqAuxEV8ZPlrkOLS8fXQU6rfVlchdCJrwJb/m2D+PZdZfMH2Tb7v3FtluScc/H3zw0dgPzH1D6198009A9UaQef4Bb5mF4s4XfK8Zg7r2SAH43SLbTnrn0EwFRBu5a7oe5CpoppF/U3ESwDZvuT2+9e2Z5z1nrs++45t2m2/9/qTTP0DF81bvPJi5oToOdd2SOYf/aYn7+6JzMspckdNbtgu56/ERXzmHfesrtdLiDHKx9Ge+1zwxx3FkeOs6DFWp5qO+eW9dYP/cOddniBITYL55/huoN8y3XT744KP5HsjdI/Q/zkNVNOzzLZepVD4JVektiFxs+0NvmUyF/m/6XhcC8Crf83t928lUnH8+ctcM93jT/Ofyz0N1qReBSrhIqJjTMsd7CiMXh/7Mm/ZOX1xY51v2Q960bu95JvZ9yrdMK4CXlbg/LzrfQlXsyySi/tybJqAqaEgAR3yvz5zDZ5C7B5ZZ7mzBttqg7sX5P7v7fPOPe9O+Aa+CA1SFm8zvhz5v2nYAq3yvW43c7wz/dWtmG3HkKmQEAfyKb977F9g/m3Dx8VbssafIdh8rsr7M74BDtf4u8ZF7sAvE5nAlgGugTlY/AvD/INf1nN+9UsoxAJBSOlA3hDIeE6rrwCkAfd60l3nLPg11owcAbhFCtAC40Xt+t28dGwF802uamrnhkzFfP+WZckQBHPHKcRrqhJ4tR5H34kopz0MFEQDonWcbxXxJSjnu7YvDRdaR6arv1UKILVA1TwDgoJTyB0XW91kAkFJOAXjQm7ZZ+Ppv9/PK/hXv6S3eX39T7zQAeF33/SKAB2Sui6YHvL8fEqrbyEcA/CGW1wWH/3i41/scLABXedOKfQ4L7UNIKUehjsmMnyLXBHs3VMtFAPh1AK633d/2pnV6ywCLP74Kj/e8YhVZfi6nkd/NSXwRrwXU93Ip2yWiMvHOnd/xnoahflDP5f+FutjYIaW8ErlzUAfUubjQT6EuIDYD0L1p7xRCXCaEuAy5Ps/vlFJug/qB/QDUueGvvfK9BcDXvOXOyly3FJ8Sqt/0TMzdJ6XcBaAfKt5HkesyL/OejkLdeHw+1I25l0Dd/Cq2Xyx4sQteH+hCiDaorvkAX4z34uALoG66AaoSgoD6gb9dSnmllHKNt8yRYtsr0f8F0AJVG7BfSvkCqAsYQHVj+NIir/kTKeUO5Ppx74RKpGXe5xPeegEV04JQ5/LbvGnvg+rWyYSqUfgCqP2ZgmoRnumS6hiALVLKjVLKF0kp+6Bq6gO5+O0XBvDbUsrnSSn7oW4gZ46no1LK00VeU5Svew8J1eq6ZIs8/omogQkhNgP4De/p/VCx6TLkzgF3CiFaF4g7r4DqwQBQibANUsoBqN/4mdf43SOl3ArV4gpQ59i93v/fBxWzAOCXvBh2DdRNrhhUF3qLkYlLLxdCXOr9P3P+/Zp33ZHxFgD/I6VMQcXDtd70N0kpr/LO4f3ee1yqUuOH3/9A/RbYCZW0A1TvKgAAKeUkct1IbfQeEsCtUsrJRfwuAFTl1dVSyhd4cfIOb/qLhRCXFynbA1CVM66AatXm74Lw0fl3RZ5HC+LWZYt4LaCSjRkDi3wtETU4KeWHAfwS1HVH5jpmLdRv90e8e2SAqpifhIonGoDroSpe2FCVyAF1b04C+AWvO73vA/hH5M6/fhNSyq95ZXgGqkIhoJJhhf5TKhZy14BtUL06FXtPaahWuUAubmXuA37Fuz+YcSNUYmXCe565//duoYai+RaAv4S6f7tU1yI3LNKd3rnaRe468HlCiDUFr/lfKeUJ7/8Hvb+F9/+SUI0tMs5C9ZgCIcRaqNgIqC7a0952P+ZNCwJ4sff/DgBfFGq4FQeqMk7m3mqx+39flFKe9MqwnPt/ceTf/yv5eg0A/N04LnK7VGGhWheAymKz7yQ0n9F55j1ZZJq/b/G7AbwI6mLoMagAY8K78eNdbD0I9aN7BiphZiN38ipl4HUTqgZ5oVNFpk34/m97fxeb0F1oHd+Eqim3A6qv2swNuKJ9BWNpJ7e7oYLbq4UQr0fuppQ/sbgX6qLti75pfwbV6u+1UH3aXgXg1QBuFUI8T0o5u4Sy+P0EKvnlV+z9lfo5+BOGT2eSewWOo3hyyV3i8VV4vB/0/X8PSh/D5lNSyjszT4QQ90J1XVKqPb7/H1rE64iovEr9MboRwL8IIV4AlUjxv67Yj+0veBc+EEL8B9TFl4C6YZOpdQ6oC4s7C177PCHEmkyyfg6FlRPuLZifqZzwdagLoecBGBdC/Bzqou2/vAuRudwNlaS7XAjxEqibpe1QMeCzvuVuhNpvX/KefxfqQmQNgAve9g5BtaAbnGd7C8m8390AZvKvIQCo9/t4kfcA5J/nCyvFfAjAm5C7gH2vlPJcwTYzFXGKbRNQ++T3hRBvhDpOIr5lih0bKaiWGADUxZhv3Yv9zeD/nRaFqvy0GLwYI1oZrkbu+/45KaWEusH0eajeHtqgelX44Tzr8Medv5ZSmkC2kl+xm23znYOv8f5OSDUuI6SUB4UQT3tlvQaL81WoXjF6AdwshPgMcmM/+yttXA01PvYfe9scE0J8D8DLARwQQjwHdZ33GFSLgqUqNX743etVTDgvhDgPFU8KbyA+IoT4N+QSaP8qpXykYJvA/L8LAOBV3vxtyFUuzdgAdf3l9w+ZG4cFMQtYXOw4jPxj5YXIj5kLYcwiWuGklF+FOudDCLETKknyOqh7Zrug7itNCCE+C5Xcvx25MTAfylSIkFJ+UwhxDdS9zJ1Q1wIvBXCHEOIlUsr54mHGRSd3zH1uKrZsxt1QjRV2CCFugLqHl5muXizENu/9ZSrkw6ucchwqKbgD6jrgVQBuF0LslFIOl/Ae5vMs8se5zAgXPC92/++i9yul/IEvfhyVUiaKrHsExZNLKW/ssG9A3Qc1oSqcWsjFkqXc//sYSvM1KeW+zBPv+v3PS3wtoH7bZCr58/5fHWECbGUpPEE/CeC93v//UkqZaY0EIcS1yD/Z/SfUQLxrkDtxfElKmamN8SKoH/6A6kf9+0KIlwH4XgnlehLAG6BOYu+VUv7YK0MA6oJmvhuDc8nc7FvyYO9SSinUQPX/DNUiqR2qlshn53jJLVCD9XZABSYAeE5KWSyQZDwMddLfiFzQe0JK6R8A80aoJt0HfNNeDlUj5EEA8GrEfx/qQmYHVA3AxfLfXPt3KWU24AohdnllLLeDUM3EV0FdiL9DSml727wEwF4p5U+EEDdh8cdX4fH+CFT3Y9sA/KYQ4gdSyuxnKYR4NQBIKf+3DO8rs87roLpfAVTA/lS51k1EpRNqQOJXek/TyG9B6l9uKcn2Ui9+Sr2wmM+clROklIe8pN3boZJvO6Fa1v66EOJGKeWXUISUclAI8RTUTcibkRvM/gEppb9Swo0Ansy0WpJSnhNCXAkV+14ElXi72Xu+HsDfL+J9FXMBql//QpNF3kPmYsz2TQ4ULJMWQvwEuQTYU0XWvVBFnH+AurgGVGuwMahW8xsLt+e54Gu5nXEQqsbldiHEeinl2SKvu4hUA1gDAIQQm7CIVmClHv9EREs0AQBSStt3w6siPc1427gPqmvzm6HOaQGoGuYP+Ra9ESpeftU37XXea14GVUP/dVAVI/YgV+N9qSpRkfMHyCXAisUsYJ7fBUKIm5G7DjkHVTmlA2pcFKD0G4hv8P6/B6VXIHyvlPKxzBMhxAksrhXYHt//eQORaIURQvwVVIueHwGAlPJZIcQPoM7bQP5v/n+CSoC9DKonCsBXaV0IMQDgvJTyj73nUajrjA6o+43+BFi3EOL1Usr/EULsRu664adFivl2IcRXoO6rZyrLJ6HuORXlvY8noCoy3AN1Hj4NdV8w4yaollhf9r2Ha6B6onrUe74eqsFCO9R1xVISYE9BxQsB1TL5A16lmcw18ZUFraqXTUp5wauAshmqW8XXeq20IYToBvDLUsqHhBBXQSW/AODXpZT/6ZXpcLH1ZlZfsK3DXku56wD8khDiDwB8LHNtlqkoI6UsNa4tyLsWv9c36V/mWJRqgF0grmz3I3eyf1AIcVQI8YwQYhIqGfKazIJeVwyZFkjrvb/+VkoHofqPBYCvCyGeQek/kP8Z6uQXAvCUEOKQEOJZqFpjB6BurC1W5ofyVUKIg0KIJ7yuqBbr0145Mom0B6WUc3Uz+F4hxFGom1KZZs//Z45lAWSb5t7rPb1ov3pJwDdDDdrobzX1fwDEhRDHhRA/Qi5gzkLdlFs0KeW3keu68R+FECeEEE8LIeJQn2+x7p2WxQt2f+Y9/VUAo0KIHwshRqACeqbLquUcX5ltpaF+TIxCHWuf8ZpT/9Q75h9BebrYeKMQ4gdCiFGoWqUboC6K90kp5/wxRESV4VVK+Gfkvt//4dViL6awMsfVKN6lsN9bhRARr7uDTBd8EupGU+bCAlAXFi/NdDPlLftR34VFpuLGqoKuEworJ7zEt453w6uRJoTYClV3404p5U1e90WZrgivX+A9ZOLO25G7sPTHovVQF2r/XTBtrZTyo1LKX5VSvhCq5XQp25tP5v1OQvXBn3mvr4aqgPPFuV5Yhm1mKuJktvkyqNYDd3nzM90vflOq7ixfjlzXKMUUS47+q/c3AuCz3n4EAAghVgsh3r/E91DUIo9/Imp8mbF7AXVzTgjVVVSmK/ckcjXk54o7T/j+/34hRAQAhBDtXqxZjEziptur7Q7vpuKVBfMXI3NjcwBq/BcA+HRBl0dvAfBIwfnu5VBx9FYp5SsB/IU3vRwxa6H4UU4l/S5ALmbNQI2L8mLMXZEzozBufQq5bsL+wbsJC0B10y+EuHWJ19hFCSECQog7ALzHm3QU6hqNiFaWXwfwQyHEuHd/6OfI3Tf6CXyJcSnlQeS6aF0FlfD3d9d7E4CTQohh797Zc8h1pVeY2DIB/LcQ4iBUfApCnQM/WqSMv+it6ySAV3jT/k5KaSzw3jLXWJlrgHsL4teNAL7v66kCUEOKnPXu0f0Iud42HOS3dCqZ14tYptL7+wGcFkL8xLuPNYRcN/7l9gGoWPMK5O7/nYRKSmbi+3Go2AUAd3v3/zIVUxfjHchV/PsbABPe/b8LUJ/vq+Z8ZeleJIR40ruH+ROoSqguVELxW2VYP5UJE2ArmNdl014AfwV1UrgMqquIYag+vwtvMvkTXicAZFvKSCmPQHULdwzqpk4KwBtLLMc4VO36T0DVktsG1Q3EUQB/i/w+wEv1t1BBLwHVfPjFuLjbh1LKNoP8DP5c3R8CXmCFCrpnoAbdnG95/zozFxuzUINpZrwMwCW4+LPQobqAaoe6+DOgmgi/bo7mxaV6K9T4N4NQn8HlUN0S3oMKtV6SUv491L77FtSxsxMqsD0I4E+9ZZZ8fBVsaxBqf/0l1E3LFqhWC2MA/h35NW+WqgfqJnoL1A+zf4WqPfO5MqybiEr3Ja8yxQXkxkP5HnJjDBazlGT7C6HO/UMA3uZN+6yU8sQiLywyF3I9AI56FTdesojKCa+A6n5p1NvGCeS61X16gffwOagboT1QLdKGkUtmAepGokD+vtgO4Me+igRHoLrlLWV78/kTqIvPbQCGvfdyHKrG/OcBdC1j3XMptSLO097f13gVXkbgG2usFFLKe5GrDXg9gFNCiJ957/E8chf3y7WU45+IGpyU8jkA/+Y9fRtyN+cyN3nulLluceeKO98F8F++dZzx4uE5FB8Lcz7/jFzN9K/4biqGoK7T/mqR64OU8mfI9QKRuYHor+2/E6pHjML4/TCASSHEYaG6YPyQN/3pxZbBpxIVOee1iN8FT3t/2wGc8OL0QpV6Crf1c6jxyCyoccaeFGr86UNQ7/Ee5GrpL8efCdVKewIqaRiEup6+SRbvOp+ImtufQJ3Dx6GuCS6DimV3Abgh01LJ5598/78v06uQ5ztQ9wYl1L3BNqgek26Vua5lM0ah7k1JqPvlhwC82bsfVeh2qEonnVD3k/4Gubgyn89D3feDtx1//OqD6kKv8P7fQ1AxJQzVTbyA6o7+l+coW6l+F6r13A+ghrnZDpV4uh/q/ZSdlPKLUBUbvw513b0bal8/Au/a2GuAcRPUfUnhzX8big+ZMt+2RqDi8B9B/fYQUL8PklCfw/3LfT9QydSroY6Dn0ONPfdSKeXflmHdVE5SSj744GOeB9RAmxLq4i1YMG+fN08C2FSBbX8MKgC11no/8MEHH3zU+wOqwkLmnOxCVQ44DfWD+t0AQgXLP+Yt+5hv2i1QP14NqFrWV/nWeae3zCbftN+CqiAwCXUz724Aq3zrE1AXSE9CXewkoZL5n4Nq4ZRZrhVqXM0x37pv8OaFAfwhVOI+BdWV4s+8bb3CW+aFUDcsh7xtTENdNPxBifvu077t/kXBvEeg+tn3T7sMqib5ES9OzUJVXPlLAOESt5nZ3mMF06/03st5qFqXZ7zP6o8y8RDAnZnX+17n/1z2LXB8bCqYtw7qRuZzUDf6xqBqGv5NZlmowbe/6H3OF6Bqg364SDky2zkxz3t/PdSA1qPe9i5A3dD9rSLHpyx4rf993rvU458PPvho7Afyr0P2+aYHoGLT0955IAkVg24peP18cScElSx5GiruzHr/f02RbW/yrTMvXnrTNkDFydPeOf0C1I2n7b5l9vheu6eE936rb/lvFcz7U6jKdD0F0z/hndfHoSpaDEPFvo0l7u+5zsmlxI+i7w8qeZZ3Ll/o8/XmlfK7IAAVp85BxekvQnXTlVeOuT7Lgu3t8j7DIe+YmoL6jfERADFvmTvn+gx97/PEHO9PIhcLnwTwQQCra/0d44MPPhrjAdUDU+b37/YKbmdRsWoJ6/9tb92X1nqf8sFHsz2ElIWJcyICACHEjVDdQb0WKpv/u1LKjxcssw+q5RAAbJaqtn85y3A7gLRUNcaJiIiqSgixGurm2YellKXUaiQiIqoZIcSPAUxKKZfTtSEREdU5IcQVUL0nvBSqgtiXpZRvqeD29iDX3eJe6RvrsEzr/xWoShn/UM71EpGq2UVExT0fqkvAcQB/j/xm1VUhpfxktbdJRETkswaqVdd9tS4IERHRfLzxyh6A6lqdiIiaWy9UpfUkVDeHt9e2OMsjpfxCrctA1KzYAoyIiIiIiIiIiIiIiIiaSqDWBSAiIiIiIiIiIiIiIiIqp0bvApHN14iIGoeodQHqHGMaEVHjYEybG+MZEVHjYDybH2MaEVHjKBrTGj0BhjNnzizr9T09PYjH42UqTePiflC4HxTuB4X7QSnHftiwYUOZStPclhPTeLwq3A853BcK94PC/aAwplXHYuNZsx+ffH+Nr9nfI99fY1vq+2M8K81y7ztWS7Mf55XC/bY03G9Lw/22NKXst/liGrtAJCIiIiIiIiIiIiIioqbCBBgRERERERERERERERE1FSbAiIiIiIiIiIiIiIiIqKkwAUZERERERERERERERERNhQkwIiIiIiIiIiIiIiIiaipMgBEREREREREREREREVFTYQKMiIiIiIiIiIiIiIiImgoTYERERERERERERERERNRUQtXYiKZp9wD4RQDndV3fXWS+APBxAG8AkASwT9f1H1eyTM7tbwIAnPNNC37ywUpukoioofA8WVy9xTR+TkREC+O5srh6i2nu4I8gH/5vIH4O6OmFeN2NCAxcVdJyAIpP++K9wLkz6oWXbIS48V3ZdTpfuR946AuAna7UWwKQf9w1o5LfnxCAlHPPD4YA11HLZJYt+hoBBLzpwRDgSkA6atlwC7Dp8vmPiRKOsXLLO2Zb21TZjdSiy1Dqd4SUzP66MBGH293D/dXE6i2eAQXf15ZWdY5KJRf87i70PXf+5k+Ao4O5F2y4DOjoVMd5chaYmcpfoRC5c2nmfCoEEAgAjlPut91wah6jF4qNyxEKA1e9HJgcU8cTACQmcr97giFAAnDt/Net6QWS0ypO+csWCABtHYBp4JxjA+EwsKoj9x5mpwHLzH9NKAzEVgOQQE+v2t6xQ4DrAiIArGoHoi3qOzJ+QX1HMvtl225AoGoxb6kxdq7XFf29uvd1FSt/o6rGb5tqtQC7F8AN88x/PYBt3uMOAP9aycJkLoBLnU5EtNLwPDmve1EnMY2fExHRwniunNe9qJOY5g7+CPI/71I3ZlZ1AIkJyP+8C+7gjxZe7t5/hPz3j+dP+/ePQ37yb4HREfVCKYGzw5D3/iPcwR+p5NeDn6t48ot8FrrB59i5ZQr/5q9I3TiTUn1+rvc61wXMJDD8nPr87/3Hi4+JwmlFjrFyyztmAwHg7LA6LkVgUWUo9TtCin9/ifZO7q/mdy/qJJ4BBd9XEVDf+bPD6hwwz7G40Pf8ouQXAJw5CRw/DHdm+uLkF5A7P/rPp1Iy+VUvKpX8AlSMfPIxYPg5IG0BY+fzf/c49sXJLwAYO6cSUYVlc11gJgGkvSSXaaik1dSk+msaF7/GTqv1pdPAyWPq+HVdNU+66pidmgROn8wlvwC1nqOD6jVViHlLjbFzvc75yv1Fpxs/erwi5W9U1fptU5UEmK7r3wYwPs8ibwZwn67rUtf1JwB0aZq2vhplIyIiWgzGNCIiahb1FNPkw/8NhEKqFrAQ6m8opKYvtFwqCZip/GlmCjCS6sZjIAAEg+r/qaRaxzcfgKqGTE1DCPU3czykkhcfE4XTihxj5ZZ3zE4l1HEoAsB0YlFlKPU7Qop/fwnur6ZXT/EMKPi+Tvu+91Pzf+8X/J4XJr8ybBtIzlTq7VCjSyWB6SLJ0eWQLlTzLKjk2kKmE6pFWTHzvd5IVSXmLTXGzvU6fPOBotOTX/6PipS/UVXrt01VukAswUYAw77nI960s4ULapp2B1RtDei6jp6enkVvbL7mrUtZXzMIhUIr9r37cT8o3A/KSt4PPE8uS9ViGj+ni63k720h7guF+0FZyfuB58plKSmmLTeehUIhBCbiEO2d6ka1RwZXQU7E89Z3ochytqu6vwuFQvnTpFTJr8yyXndPgYk4XNNYVBmpgUjX60oRRY6J/GnFjrFilnMO9R+ztmOr4xAAHBuhUKjkMhQ79kt97UKaMUb495cQWNS+bjTN+PlVQFXvOy71e7/Q97zm3fVRY5JuZdYrUHpdomWUIRO3K3kOX2qMnet1zvmzCLatumi6e2GU52ufUvf7cuNcvSTASqbr+n4A+72nMh6Pl3X95V5fo+jp6Vmx792P+0HhflC4H4pbyj7ZsGFDBUrS+CoZ01bqscvvbQ73hcL9oHA/FMeYVh7LjWc9PT1wu3tU9yfRltwM0wC684/dossFgoAAbNsumOaobnYyNx5dFwgE1Tqmp4DU7OLeKDUGEVCfvyxyTBROK3KMFbOcc2jeMRsMqS6nACAYUmUpsQylfkeWohljhH9/hUKL29eNZqmfH+NZceW4Rlvq976S33NawYT3O6jcibDFNKQXgSVvPxu3K/hdWOp3b87XRVvgJGcvmh5eewm/yz6l7vdS4tx8Ma1aY4At5DSAft/zPm8aERFRo2FMIyKiZlG1mCZed6PqwikzfoRpALatpi+0XGsbEG3NnxZtBVravNZArhrrRLpAa5tax2vejGzXPdQcMuOOZI6H1raLj4nCaUWOsXLLO2Y7Y+o4lC7QEVtUGUr9jpDi31+S+4uqfI2W933t8H3vO+f/3i/4PX/eQPENhkJAW3ul3g41utY2oKOzvOsUAWQzYOHIwst3xICW1uLz5nt9S2tVYt5SY+xcr8Nr3lx0etsv31KR8jeqav22qZcE2IMA3qlpmtA07SUAErquX9QMuVyCn3xwUdOJiFYanieXpWoxjZ8TEdHCeK5clqrFtMDAVRA3vweIdQOz00CsG+Lm9yAwcNXCy+37bYhbfyd/2q2/A3H7HwCX9HkvFMD6foh9v43AwFUI/tLbgDe9HQiFK/F2qBixQMIxGMotU/g3f0W5ri1DYSDgvS4QAKJtQP9m9fnv++2Lj4nCaUWOsXLLO2ZdF1jfr45L6S6qDKV+R0jx7y85M8X9RVW975j3fZWu+s6v71fngHmOxYW+58EP/OXFSbANlwGXX4FAewfQXiTJIUR+d8CZacFgOd8yLdVCsXE5QmHgxXuA/s0qybRmXf7vnmBIPQqt6VVJs8KyBQJAewwIR3PjNa1eC3R2qb+ZcZwKy7CmFwiHgcu2quM30zJfBNQx29kFbLxMbTNDCLXsZVurEvOWGmPnel3wl95WdHrLVS+tSPkbVbV+2wgpF9NecWk0TfscgD0AeqC64f9zAGEA0HX93zRNEwD+GcANAJIAbtV1/YclrFqeOXNmWWVrxqb+S8H9oHA/KNwPCveDUo794DVFbopq1vUa03i8KtwPOdwXCveDwv2gMKblq1BMW3Q8a/bjk++v8TX7e+T7a2zL7AKR8Wx+y77vWC3NfpxXCvfb0nC/LQ3329IsogvEojGtKmOA6br+9gXmSwD/TzXKQkREtByMaURE1CwY04iIqBkwnhER0VzqpQtEIiIiIiIiIiIiIiIiorJgAoyIiIiIiIiIiIiIiIiaChNgRERERERERERERERE1FSYACMiIiIiIiIiIiIiIqKmwgQYERERERERERERERERNRUmwIiIiIiIiIiIiIiIiKipMAFGRERERERERERERERETYUJMCIiIiIiIiIiIiIiImoqTIARERERERERERERERFRU2ECjIiIiIiIiIiIiIiIiJoKE2BERERERERERERERETUVJgAIyIiIiIiIiIiIiIioqbCBBgRERERERERERERERE1FSbAiIiIiIiIiIiIiIiIqKkwAUZERERERERERERERERNhQkwIiIiIiIiIiIiIiIiaipMgBEREREREREREREREVFTYQKMiIiIiIiIiIiIiIiImgoTYERERERERERERERERNRUmAAjIiIiIiIiIiIiIiKipsIEGBERERERERERERERETUVJsCIiIiIiIiIiIiIiIioqTABRkRERERERERERERERE2FCTAiIiIiIiIiIiIiIiJqKkyAERERERERERERERERUVNhAoyIiIiIiIiIiIiIiIiaChNgRERERERERERERERE1FSYACMiIiIiIiIiIiIiIqKmwgQYERERERERERERERERNRUmwIiIiIiIiIiIiIiIiKipMAFGRERERERERERERERETYUJMCIiIiIiIiIiIiIiImoqTIARERERERERERERERFRU2ECjIiIiIiIiIiIiIiIiJoKE2BERERERERERERERETUVJgAIyIiIiIiIiIiIiIioqbCBBgRERERERERERERERE1FSbAiIiIiIiIiIiIiIiIqKkwAUZERERERERERERERERNhQkwIiIiIiIiIiIiIiIiaiqhWheAiIiIiIiIiIiIaKk0TbsBwMcBBAF8Stf1jxTMvxTApwF0ecv8ka7rD1W7nEREVF1sAUZEREREREREREQNSdO0IIBPAHg9gJ0A3q5p2s6Cxf4UgK7r+gsBvA3Av1S3lEREVMiatmBMGBXdRtVagLEmBhERNQvGNCIiagaMZ0RE1CSuBXBM1/UhANA07X4AbwbwrG8ZCaDT+38MwJmqlpCIiLIcy0EqnoKdstHS3VLRbVUlAearifEaACMAntI07UFd1/2BKFMT41+9WhoPAdhUjfIRERGVijGNiIiaAeMZERE1kY0Ahn3PRwC8uGCZOwF8Q9O03wKwCsAvFFuRpml3ALgDAHRdR09PT9kLWwmhUKhhylpPuN+WhvttabjfACkljAkDqdkUQi0hoAVoXd2Ktp62OV+z3P1WrRZgrIlBRETNgjGNiIiaAeMZERGtJG8HcK+u63+nadpLAXxG07Tduq67/oV0Xd8PYL/3VMbj8WqXc0l6enrQKGWtJ9xvS8P9tjQrfb/Zho3UhRQcy8mbnkIKSSTnfF0p+23Dhg1zzqtWAqxua2Iw86pwPyjcDwr3g8L9oHA/XKQuYxo/J4X7IYf7QuF+ULgfFO6HPHUTz5r9c+H7a3zN/h75/hpbs7+/Ep0G0O973udN83s3gBsAQNf1xzVNawHQA+B8VUpIRLRCSVfCGDdgJsyabL9qY4CVoCY1MVZ65jWD+0HhflC4HxTuB6Uc+2G+mhhNquoxjcerwv2Qw32hcD8o3A8KY9qiVSWeNfvxyffX+Jr9PfL9Nbalvr8mi2dPAdimadpmqMTX2wDcXLDMKQCvBnCvpmlXAGgBcKGqpSQiWmHSs2mk4im4trvwwhUSqNJ2Sq2JoQOqJgZUIFrxVViIiKjuMKYREVEzYDwjIqKmoOu6DeB9AB4GcFhN0g9pmvYhTdPe5C32fgC3a5r2UwCfA7BP13VZmxITETU313YxOzqL2dHZmia/gOq1AGNNDCIiahaMaURE1AwYz4iIqGnouv4QgIcKpn3Q9/9nAby82uUiIlppzIQJY9yAdOujjkFVWoCxJgYRETULxjQiImoGjGdERERERFQujulg5vQMUvFU3SS/gCqOAcaaGERE1CwY04iIqBkwnhERERER0XJIKWFOmDAnTUhZP4mvjKolwIiIiIiIiIiIiIiIiKjx2SkbyQtJuOnajvM1HybAiIiIiIiIiIiIiIiIaEGu48IYM2BNW7UuyoKYACMiIiIiIiIiIiIiIqJ5WdMWjDEDrlO/rb78mAAjIiIiIiIiIiIiIiKioty0i+SFJOyUXeuiLAoTYERERERERERERERERJRHSglz0oQ5YUJKWeviLBoTYERERERERERERERERJRlGzZS8RQc06l1UZaMCTAiIiIiIiIiIiIiIiKCdCWMcQNmwqx1UZaNCTAiIiIiIiIiIiIiIqIVLj2bRiqegmu7tS5KWTABRkREREREREREREREtEK5totUPIX0bLrWRSkrJsCIiIiIiIiIiIiIiIhWIDNhwhg3IF1Z66KUHRNgREREREREREREREREK4hjOkjFU7ANu9ZFqRgmwIiIiIiIiIiIiIiIiFYA6UoYEwbMSbPWRak4JsCIiIiIiIiIiIiIiIiaXHo2jVQ8Bdd2a12UqgjUugBERERERERERERERERUGa7tYvbsLGZHZ+sq+XX+x+cr2hKNCTAiIiIiIiIiIiIiIqImI6WEOWlienga6WS61sXJShxP4Lt/9F08/K6H8cy/PlOx7bALRCIiIiIiIiIiIiIioiZiGzZS8RQc06l1UbJmz87i0D2HcPIbJwGppp370TlIKSGEKPv2mAAjIiIiIiIiIiIiIiJqAtKVSI2lYE1ZtS5KljFh4PB9h3H8geOQtsp8dVzagRf93ouw7Ve2VST5BTABRkRERERERERERERE1PCsGQtG3IDr1Mc4X+lkGkfvP4qjnz8KO2UDAFrXtmLnrTux6YZNaFvbVrHkF8AEGBERERERERERERERUcNy0y6SF5LZJFOtOZaDoQeG8Ox9z8JKqJZo4Y4wrnjHFdh641YEo8GqlIMJMCIiIiIiIiIiIiIiogYjpYQ5acKcMCGlrHVxIB2JU4+cwsG7DyI5mgQABKNBbPuVbdj+9u2IdESqWh4mwIiIiIiIiIiIiIiIiBqInbKRiqfgWE6tiwIpJc5+/ywG9w9i6rkpAIAICmz5pS244p1XoLWntSblYgKMiIiIiIiIiIiIiIioAbiOC2PMgDVt1booAID4M3E8c9czGBscy07rf3U/dv36LnT0d9SwZEyAERERERERERERERER1T1r2oIxZsB13FoXBYmhBAb3D+Ls989mp/Ve24uBOwbQ/bzuGpYshwkwIiIiIiIiIiIiIiKiOuVYDlIXUrANu9ZFwezZWRy65xBOfuMk4A07tvqK1Rh4zwDWvWhdbQtXgAkwIiIiIiIiIiIiIiKiOiOlhDlhwpw0IaWsaVnMSROH7zuM4w8ch5tWLdA6Lu3A7tt3Y+OrNkIIUdPyFcMEGBERERERERERERERUR1JJ9NIxVPZZFMty3H0/qM4+vmjsFOqBVrr2lbsunUXLrvhMgRCgZqWbz5MgBEREREREREREREREdUB13ZhjBmwZqyalsOxHAw9OITD9x2GOWkCAMIdYVzxjiuw9catCEaDNS1fKZgAIyIiIiIiIiIiIiIiqjEzYcIYNyDd2nV3KB2Jk988iUP3HEJyNAkACEaD2KZtw/a3bUekI1Kzsi0WE2BEREREREREREREREQ14pgOUvEUbMOuWRmklDj7/bMY3D+IqeemAAAiKLD5Fzdj57t2orWntWZlWyomwIiIiIiIiIiIiIiIiKpMuhLGhAErYUHK2rX6ig/G8cy/PYOxwbHstP5X92P3u3ejva+9ZuVaLibAiIiIiIiIiIiIiIiIqig9m0YqnoJruzUrQ+J4AoOfHMTZ75/NTuu9phcDdwyge3t3zcpVLkyAERERERERERERERERVYFru0jFU0jPpmtWhtmzszh0zyGc/MZJwGt4tvqK1Ri4YwDrrlpXs3KVGxNgREREREREREREREREFWZOmjAmDEi3Nt0dGhMGDt93GMcfOA5pqzJ0XNqB3bftxsbrNkIIUZNyVQoTYERERERERERERERERBViGzamR6bhmE5Ntp9OpnH0/qM4+vmjsFM2AKB1bSt23boLl91wGQKhQE3KVWlMgBEREREREREREREREZWZdCWMcQNiXNQk+eVYDoYeHMLh+w7DnDQBAOGOMK54xxXYeuNWBKPBqpepmpgAIyIiIiIiIiIiIiIiKiNrxoIxZsC1XbR1t1V129KROPXIKRy8+yCSo0kAQDAaxLZf2Ybtb9+OSEekquWpFSbAiIiIiIiIiIiIiIiIysBNu0jFU0gn01XftpQSZx8/i4P7DyIxlAAAiKDA5l/cjJ3v2onWntaql6mWFkyAaZrWC+D9AF4JYDWAcQDfBvD3uq6PVrZ4RERE5cOYRkREzYIxjYiImgHjGRE1EyklzEkT5oQJKWXVtx9/Jo7B/YOIPxPPTuu/vh+73r0LHf0dVS9PPZg3AaZp2iUAfgTgAoAHAJwBsBHALwH4NU3TrtJ1/WzFS0lERLRMjGlERNQsGNOIiKgZlDOeaZp2A4CPAwgC+JSu6x8psowG4E4AEsBPdV2/uRzvg4gIAOyUjVQ8Bceq/jhfieMJDH5yEGe/nztl9l7bi4HbB9C9vbvq5aknC7UA+xMA3wfwq7quu5mJmqb9OYD7vfnvq1zxiIiIyoYxjYiImgVjGhHRCuXaLtIzaUS7orUuSjmUJZ5pmhYE8AkArwEwAuApTdMe1HX9Wd8y2wD8MYCX67o+oWnaurK+EyJasaQrkRpLwZqyqr7t2bOzOHTPIZz8xkmV2gew+orVGLhjAOuuqv/TnBACgVCgottYaO2vAfBBfxACAF3XJVSNiddUqFxERETlxphGRETNgjGNiGiFcSwHyfNJTJ+ahjVd/ZusFVKueHYtgGO6rg/pum5BJc/eXLDM7QA+oev6hLeN88spOBERAFgzFqaHp6ue/DInTTz9j0/j6+/4Ok4+rJJfHZd24KUfeimu/7fr6z75FQgG0NLdgo7LOhDpjFR0Wwu1AFsP4Ogc844C2FDe4hAREVUMYxoRETULxjQiohXCNmyYkybSs+laF6USyhXPNgIY9j0fAfDigmWeBwCapn0PqpvEO3Vd/3rhijRNuwPAHQCg6zp6enpKLEJthUKhhilrPeF+WxruN9Uad/b8LIQlEO0orUVuKBRCd/fyuiO0Zi0M3jeIZ+59Bumkigur1q3CVe+9Cs978/Mq3ppquULREFq6WxDpiEAIUdprlnm8LZQAg67rRTut1HXd0TSt5JHc2BcvERHVGmMaERE1i3LENMYzIqL6ZadsGBMG7JRd66JUVLmu0UoQArANwB4AfQC+rWnagK7rkwXb3Q9gv/dUxuPxMhahcnp6etAoZa0n3G9Ls9L3m5kwYYwbkO7iTlHd3d2YmJhY0jYdy8HQg0M4fN9hmJMmACDcEcYV77gCW2/cimA0iMR0YknrroZwWxjRrihkq0TaSgNjpb+2lONtw4a560sslABr1TTtvjnmCQAlpTfZFy8REdUBxjQiImoWy45pjGdERPXJmrFgJSzYRnMnvjxluUYDcBpAv+95nzfNbwTAk7qupwE8p2naUaiE2FOLKC8RrWCO5SB1IVXV87N0JE49cgoH7z6I5GgSABCMBrHtV7Zh+9u3I9JR2e4Dl0MEBCIdEURjUQTCtWuZtlAC7C8XmP9XJW4n2xcvAGialumL91nfMuyLl4iIKokxjYiImkU5YhrjGRFRnZBSIj2dhpkw4VhFG0Q1q3Jdoz0FYJumaZuhEl9vA1DYYvnLAN4O4N81TeuB6hJxqPSiEtFKJaWEOWHCnDQhZTkbps6/zbOPn8XB/QeRGFItu0RQYPMvbsbOd+1Ea09rVcqxFIFwANHOKCKdEYhAad0cVtK8CTBd1/+iTNup27542Wepwv2gcD8o3A8K94PSLPuh2WNas3xOy8X9kMN9oXA/KNwPSrPshzLFtLqJZ83yucyF76/xNft75PurHelKGAkDxoSBgB1AdFUUWLXw64KRILp6ugDU9/tbSLmu0XRdtzVNex+Ah6Hi1T26rh/SNO1DAH6o6/qD3rzXapr2LAAHwAd0XV9EJ1xEtBLZho3UhVRVKyfEB+MYvGsQ8Wdy3f71v7ofu9+9G+197VUrx2KFWkKIdkURXhWudVHyzJsA0zRty0IryNQYLFNZqt4X70rvszSD+0HhflC4HxTuB6Uc+2G+vnirpdljGo9Xhfshh/tC4X5QuB8UxrRFq0o8a/bjk++v8TX7e+T7qz7XcWElLFhTFlzHXfTrg5Eg7HbVBddS31+zxTNd1x8C8FDBtA/6/i8B/L73ICKal3QljHEDZsKs2jYTQwkM7h/E2e+fzU7rvaYXA3cMoHt7d9XKsRhCCITbw4h0RhBqWaizwdpYqFTHoAY7zrRV8/8/8zxYwnbYFy8REdUaYxoRETWLcsQ0xjMioipzbRfmpAlryqpaN1p1rlzXaEREZZNOppG6kIJrL76CwlLMjs7i0N2HcPIbJ9VZD8DqK1Zj4I4BrLuqPofgDQQDiHRGEOmMIBCq3fhepVioC8S80muaNqHr+lLSjeyLl4iIaooxjYiImkWZYhrjGRFRlTiWA3PSRHomzcSXTxmv0YiIls11XBhxA9aMVZXtmZMmDt93GMcfOA43rZJtHZd2YPdtu7Hxuo0QovbjZxUKRoKIxqIId4TrsnzFLDY9t6Qoreu6DSDTF+9hNUn1xatp2pu8xR4GMOb1xfso2BcvERFVFmMaERE1i0XHNMYzIqLKsw0bs6OzmB6ehjXNVl8l4A4iopowEyamT01XJfmVTqZx6N8P4aFffQg//6+fw027aF3biqv+8Cq89t7Xom9PX90ll8JtYbRvaEdHfwcinZG6K998qtYxI/viJSKiZsGYRkREzYDxjIioMtLJNMxJE3bKrnVRiIhoHo7pIBVPwTYqf752LAc//6+f4/B9h2FOqrHFwh1hXPGOK7D1xq0IRuurx1chRLabw2Ckvsq2GPU5MhkREREREREREVEDsWYsmJMmHNOpdVGIiGge0pUwxg2YCbPy23IkTj1yCofvPYzp09MAgGA0iG2/sg3b374dkY5IxcuwGIGQb3yvYH2P71WKeRNgmqZ9BvnNj1dpmnaffxld199ZiYIRERGVE2MaERE1C8Y0IqL6IaWENWXBTJjZMVyoNIxnRFQL1owFY8yAa1f2nC2lxNnHz+Lg/oNIDCUAACIosPkXN2Pnu3aitae1ottfrFBLCJFYBOFVjTO+VykWagF2rOD5X1WqIERERBXGmEZERM2CMY2IqMZcx4WVsGBNWXAdJr6WiPGMiKrGTbtIXkhWpXva+GAcg3cNIv5MPDtty+u24HnvfB46+jsqvv1SCSEQXhVGJBZBqKU5Owuc913puv4X1SoIERFRJTGmERFRs2BMIyKqHTftwkyYsKYsSCkXfgHNifGMiKpBSglzwoQ5aVb8vJ0YSmBw/yDOfv9sdlrvNb0YuGMAW16yBRMTExXdfqkCQV83h6HG7+ZwPgt1gfgyAG/Wdf3/LTLvIwC+rOv6E5UqHBERUbkwphERUbNgTCMiqj7bsFWLrxmr1kVpGoxnRFRpdspGKp6CY1V2bMbZ0VkcuvsQTn7jZLZj1+4d3Rh4zwB6r+qt6LYXIxgJZhNfzdTN4XwWatf2JwD+ZY553/Lm/1JZS0RERFQZjGlERNQsGNOIiKoknUzDnDSr0mXWCsR4RkQV4doujDGj4pUWzEkTh+87jOMPHM+OA9lxaQd237YbG6/bWDdJplBrCNGuKMJt4VoXpeoWSoBdCeDrc8z7JoC7y1oaIiKiyrkSjGlERNQcrgRjGhFRxUgpkZ5Jw0yYcMzKthpY4a4E4xkRlZmZMGGMG5Bu5bo7TCfTOPr5ozh6/9FsBYnWta3YeetObLphU110KyiEQLgjjGgsimAkWOvi1MxCCbBOABEAqSLzwgDqZ8Q2IiKi+TGmERFRs2BMIyKqAOlKWFMWzIQJ13ZrXZyVgPGMiMrGNmwYYwZso3Itdh3LwdBXhnD404dhTpoAgHB7GDvesQPbbtqGYLT2iaZAyDe+V7D2ibhaWygB9jMArwXwQJF5r/XmExERNQLGNCIiahaMaUREZeTaLsyECWvKqmiLAboI4xkRLZt0JYxxA2bCrNw2HIlT/3sKBz91EMnRJAAgGA1i269sw/a3b0ekI1KxbZcq1BJCpDOCcHu4brperAcLJcD+HsBdmqYFoQaedDVNCwD4ZQCfAPD7FS4fERFRuTCmERFRs2BMIyIqA8d0YCZMpGfSkJKJrxpgPCOiZbFmLBhjRsVa7UopMfrEKAb3DyJxPAEAEEGBzW/cjJ37dqK1p7Ui212M8CrVzWGodaFUz8o0717Rdf0/NU27BMCnAUQ1TYsD6AFgAvhzXdc/V4UyEhERLRtjGhERNQvGNCKi5bFTNowJIztuC9UG4xkRLZVjOUjFUxU9j8cH4xi8axDxZ+LZaf3X92PXu3eho7+2PbSKgECkM4JoZxSBMLs5nM+CaUFd1z+madqnALwUwBoAYwAe13V9qtKFIyIiKifGNCIiahaMaUREiyOlRHomDTNhwjGdWheHPIxnRLQYUkqYEybMSbNiLXcTQwkM7h/E2e+fzU7rvaYXA3cMoHt7d0W2WapAOIBoLIpIRwQiwG4OS7FgAsxrhnwOQJeu65XrSJOIiKjCGNOIiKhZMKYREZVGuhLGhAFryqpYF1m0dIxnRFQqO2UjFU/BsSpTiWF2dBaH7j6Ek984CXi5te4d3Xj+e56PdVetq8g2SxVqDSEaiyK8KlzTcjSiBdvH6bruADgKVQuDiIioYTGmERFRs2BMIyKan2u7SI2lMDE0AWO8cuPD0PIwnhHRQlzHRfJ8EjNnZiqS/DInTTz9T0/j67d8HScfVsmvjks78NIPvRSvvuvVNUt+CSEQ6Yigo68D7RvamfxaolJHRvsPAF/VNO3jAEaQzYECuq4fqETBiIiIKoQxjYiImgVjGhFRAcd0YCZMpGfSkFKirbut1kWihTGeEVFR1owFI27AdcpfiSGdTOPn+s9x5P4jsJNqLLGWnhbsunUXNr1+EwKh2oytFQgGEOmMIBKLIBDk+F7LVWoC7De9v3cWTJcAtpStNERERJXHmEZERM2CMY2IyJNOpmFOmrBTdq2LQovHeEZEeVzbRepCCulkuuzrdiwHQw8O4fB9h2FOqp5Xwx1hXPGOK7D1xq0IRoNl32YpgtGg6uawPQwhOL5XuZSUANN1fXOlC0JERFQNjGlERNQsGNOIaKWTUiI9nYaZMCs2JgxVHuMZEfmZCRPGuAHpyoUXXgTpSJz631M4+KmDSI4mAaik07a3bsP2m7cj0hEp6/ZKFV4VRjQWRai11LZKtBjcq0RERERERERE1DBcx4U1ZcGasji2FxFRk3BMB6l4CrZR3pa8UkqcffwsDu4/iMRQAgAgggKbf3Ezdr5rJ1p7Wsu6vVKIgECkM4JoZxSBMLs5rKSSEmCapnVCNUO+DkAPgGwbPF3XL61IyYiIiCqAMY2IiJoFYxoRrTRu2oWZMGFNW2VvGUC1w3hGtLJJKWFOmDAnTUhZ3nN7fDCOwbsGEX8mnp3Wt7cPu2/bjY7+jrJuqxSBcADRziginRGIALs5rIZSW4D9C4A+AB8C8FkA7wDwAQBfrFC5iIiIKoUxjYiImgVjGhGtCLZhw0pYsGasWheFKoPxjGiFslM2UvFU2buxTQwlMLh/EGe/fzY7rfeaXgzcMYDu7d1l3VYpQi0hdGzogDRYeaPaSm1f91oAN+m6/gAAx/v7qwB+rWIlIyIiqgzGNCIiahaMaUTU1NLJNGZOz2Dm9AyTXx7bsDF8YBiHP3u41kUpJ8YzohVGuhLJC0nMnJkpa/JrdnQWP/irH+Abt34jm/zq3tGNV/39q/Cqv3tVVZNfQghEOiJo39iO9o3tiLTXZoyxla7UFmABAAnv/zOapsUAnAWwtSKlIiIiqhzGNCIiahaMaUTUdKSUSM+kYU6aZW8R0Kgc08HoD0YxfGAYZ75/Bk7KQbQriu2/ur3WRSsXxjOiFSQ9m0YqnirrGI7mpInDnzmM418+Djet1tve346B2wew8bqNEKJ63Q0GggFEOiOIdEYQCHF8r1orNQH2U6h+eP8XwHegmibPADhaoXIRERFVCmMaERE1C8Y0Imoa0pWwpiyYCbOsN0UblZt2MfqUl/T67hnYSTs7TwQF1r1oHYxxA1hfw0KWD+MZ0Qrg2i5S8RTSs+myrTOdTOPo54/i6P1HYafUebJ1bSt23roTm27YVNUEVDASRDQWRbgjXNWEG82v1ATY7cgNQPk7AP4KQBeAd1agTERERJXEmEZERM2CMY2IGp7ruLASKvEl3ZU9Nopruzj/o/MYPjCM0985jfRM7iaxCAqse+E69F/fj/5X96Nnd08NS1p2jGdETc6aspAaS5XtPO9YDoa+MoTDnz4Mc9IEAIQ7wrjiHVdg641bEYwGy7KdUoTbwoh2RRFqLTXVQtVU0qei6/qQ7//nAdxWsRIRERFVEGMaEdHKIqWEYzhIJ9Nwu5qrRQFjGhE1Mjftwpg0kJ5OQ8qVm/hybRcXnr6A4UeHcfrbp2ElfGOdCWDtlWvRf30/+q7rQ7QrCkC1MmgmjGdEzcuxHKQupGAb9sILl0C6EqceOYWDnzqI5GgSABCMBrHtrduw/ebtiHRUZ5wtIQTCHWFEY9GmOyc3m5ISYJqmCajg83YAPbquP1/TtFcBuETXdb2SBSQiIionxjQiouZnGzbslHo4hpO9sdpsN1gZ04ioEdmGDSthwZqxFl64SUlHIj4Yx/CBYYx8awTmhJmbKYCegZ5s0qtlTUvtCloljGdEzUdKCXPShDlhluU3uJQSo0+MYnD/IBLH1ZCBIiiw+Q2bsfPWnWjtaV32NkqRHd8rFkEgyPG9GkGp7fI+BOA1AP4BwL9500YA/D0ABiIiImokjGlERE3GsZxswstO2SupCy3GNCJqGHbKhjFhZMdoWWmkKzF2aEwlvR4bgTFm5M1fs2uNSnrt6UPr2urcyK0jjGdETcQ2bKTiKTimU5b1xQfjGLxrEPFn4tlpfXv7sPu23ejo7yjLNhbC8b0aV6kJsH0AXqjrelzTtH/1pj0HYEtFSkVERFQ5+8CYRkTU0FzbzUt4uXZzdW24CPvAmEZEdc6asWBOmmW7EdpIpJQYf3Ycw48OY+TREaQupPLmd+/oRv/efvRf34+23rYalbIu7APjGVHDk66EMWFkx+RarsRQAgc/eRBnvncmO6336l4MvGcA3du7y7KNhYRaQoh2RxFuC1dle1R+pSbAggBmvP9nqlO2+6YRERE1CsY0IqIGI12Zl/ByrJV3E3UOjGlEVJeklLCmLJgJE256ZVVSkFJi8ugkhg8MY/jR4ewYNRld27rQv7cffdf3oX1De41KWXcYz4gaXDqZRiqeKss5f3Z0FofuOYSTD5/MnhG6d3Rj4D0D6L2qd9nrX4gQAuFVYURiEYRaSk2fUL0q9RP8HwAf0zTt94Bs37wfBvCVShWMiIioQhjTiIjqnJQSjuHr1rBMg2Y3IcY0IqorruOq8b2mLLjOykl8SSmROJ7IJr1mT8/mze/c3In+61VLr2p119VgGM+IGpTruDDGDFjTyx/X0Zw0cfi+wzj+wPFsIq29vx0Dtw9g43UbK971oAgIRDojiHZGEQhzfK9mMW8CTNO0O3Rd3w/g9wB8GkACQBiqBsY3ALyz4iUkIiIqA8Y0IqL65pgF43iVYbDsZsWYRkT1xrVdmAkT1pS1ksZhxNSJKZX0OjCM6VPTefM6Lu3IJr06N3XWqIT1jfGMqLFZ0xaMMWPZFR7spI2j+lEcuf8I7KSq+NbS04Jdt+7CptdvQiBU2WRUIBRQia9YFCLA8b2azUItwH5X0zQNwLt1XX+Lpmm9AC4FMKzr+mjli0dERFQ2jGlERHXETReM47WCWgqUAWMaEdUFx3JgTppIz6RXTMWF6eHpbNJr6rmpvHmrNq7KJr1iW2IVb63QBBjPiBqQk3Ywe3YW6WR6Wetx0y6OP3gch+87DHNCjRsWbg9jxzt2YNtN2xCMBstR3DkFo0FEY1GE28M8XzexhRJgVwL4MwA/1jTtTl3X/wnAuYqXioiIqPyuBGMaEVHNuLab7c7QTtkrbkyYMrsSjGlEVEN2ylaJr2Xe/GwUM6dnMPzoMEYeHcHkzyfz5rVd0ob+vSrp1fW8Lt5EXZwrwXhG1DCklDAnTSQmEss6/0tX4tQjp3DwUwez4yQGo0Fse+s2bL95OyIdkXIVuajwqjCisShCrRzfayWY91PWdd0C8Geapn0ewN2apv0agJ8VLMPmyEREVPcY04iIqku6Mq+Fl2M5tS5S02BMI6JaSc+mYU6aK2Jsxtmzsxh5bATDB4YxcWQib17r2tZs0qv7im4mvZaI8YyocdiGjVQ8Bcd00NrduqR1SCkx+sQoBvcPInE8AQAQQYHNb9yMnft2orVnaestBcf3WrlKTXP2A1gP4AkAxytXHCIioopjTCMiqgApJRzDN47XCrg5WgcY04io4qSUSM+oxFezV2ZInk9mk17jz47nzWtZ04K+PX3ov74fa3at4Tgx5cV4RlSnXMeFMW7AmrKWtZ74YByDdw0i/kw8O61vbx9237YbHf0dyy3mnALhAKKxKCIdEZ63V6h5E2Capq0G8I8ArgPwG7quf60qpSIiIiozxjQiovLKS3gZNhzDWTHjv9QaYxoRVYN0JawpC2bChGs3b7e1qXgKp791GsOPDufdmAWAaHcUfdeppFfPQA9EkDdPy6mc8UzTtBsAfBxAEMCndF3/yBzL3QTgvwBco+v6D5e6PaKVwJq2YIwZyxqrN/FcAgf3H8SZ753JTuu9phcDdwyge3t3OYpZVKg1hGhXFOG2cMW2QY1hoRZghwE8CGCXrutTCyxLRERUzxjTiIiWyTHzW3hJlwmvGmFMI6KKcR0XVsKCNWUt66ZnPTMnTYx8S7X0uvD0BcAXziKxCDa+aiP6r+/H2hesRSDErrIqqCzxTNO0IIBPAHgNgBEAT2ma9qCu688WLNcB4HcAPLn0IhM1P8dykIqnYKeW3qPD7OgsDt1zCCcfPpk9x3bv6MbAewbQe1VvmUqaTwiBcEcY0c4ogtFgRbZBjWehBNgtuq4/UpWSEBERVRZjGhHRIrlpN28cr2a9EdqAGNOIqOzctAszYcKaspqyRa81ZWHk217S6ycXIJ3cewy3h7NJr3UvWsekV/WUK55dC+CYrutDAKBp2v0A3gzg2YLlPgzgowA+UIZtEjUdKSXMCRPmpLnkOGBOmjj8mcM4/uXjcNPq2qG9vx0Dtw9g43UbKzJmYiAUQKQjgkgsgkCQ52/KN28CzB+ENE3bDuAFANoLlrmnMkUjIiIqH8Y0IqKFuXZBwquJu7xqZIxpRFROtmkjeS4Ja2Z547vUI2vawpFvHcGRrx7BuR+ey0t6hVaFsPEVKunVe3UvAmHeNK22MsazjQCGfc9HALzYv4CmaS8C0K/r+tc0TWMCjKiAnbKRiqeWPNajnbRxVD+KI/cfgZ1ULcdaelqw69Zd2PT6TRWpWBBqCSHSGUG4PVyRxBo1h4VagAEANE37/wB8EMBPASR9syQAXlgREVHDYEwjIspxHTc3jlfKXvIFL9UGYxoRLYedsmFOmhDjoqmSX+nZNM587wyGDwzj3FPnsi0QACDYGsSGl29A/95+XHLtJewiq05UOp5pmhYA8DEA+0pY9g4AdwCAruvo6elZ7uarIhQKNUxZ6wn3m7oeSF5IwkyZCK8KA6sWfk0oFEJ3txq/y0k7OKwfxo/3/xjGuAEAiHREcOVtV2L3zbsRaikp/bAokfYIWrpbEG5trPG9eLwtzXL3W6lH4O8CuFbX9WeWvCUiIqL68LtgTCOiFUpKmZfwso2l9+tPdeF3wZhGRItkzViwElYuBkRrW55ysJM2zjyukl6jT47CtXxJr5Yg1r90vUp6veSSityMpWX7XSwvnp0G0O973udNy+gAsBvAY5qmAcAlAB7UNO1Nuq7/0L8iXdf3A9jvPZXxeHyJRaqunp4eNEpZ68lK32/WlAVj3Fh0N+fd3d0YHxvHqUdO4eCnDiI5qvLWwWgQ2966Ddtv3o5IRwTTqWkgVZ6yioBApCOCaCwKM2zCnDWB2fKsu1pW+vG2VKXstw0bNsw5r9SonwLws9KLRUREVLcY04hoxcgkvJJjScycnoFjOk05rssKxphGRCWRUiI9nYYxaeS1iGpktmFj9IlRDD86jLPfPwvHzLViDkQCWP/i9ei7vg8737ATM+ZMDUtKJVhuPHsKwDZN0zZDJb7eBuDmzExd1xMAss0HNE17DMAfFCa/iFYKx3KQupBaUmU4KSVOffsUHv/Y40gcTwAARFBg8xs3Y+e+nWjtaS1rWQPBACKxCCKdHN+LlqbUBNifAfgnTdPuBHDOP0PX9ZJ+OWmadgOAjwMIAviUrusfmWO5mwD8F4BrGIiIiKgCGNOIqKk5Zn4LL+lKhLvDbO3VnJYV0xjPiJqfdCXMhAkrYS26hn89ckwHoz9QSa8z3zsDJ5VLeomQwCXXXoL+6/ux4eUbVFdeAMJtYcCsVYmpRMuKZ7qu25qmvQ/Aw1Ax7R5d1w9pmvYhAD/Udf3BCpSZqOFIKWFOmDAnzSVViosPxjF41yDiz+Ra4/Tt7cPu23ajo7+jnEVFMBJENBZFuIPje9HylJoAu9f7e5tvmoDqi3fBDpM1TQsC+ASA10ANRPmUpmkP6rr+bMFyHQB+B8CTJZaLiIhose71/jKmEVFTcCwnr1vDZrjBSSW71/u76JjGeEbU3FzbVYmvKQvSbeyWv27axbkfnsPwgWGc/u5p2LO5Ch0iKNB7da9Ker1iAyIdkRqWlJbhXu/vkq7RAEDX9YcAPFQw7YNzLLtn0SUkanDpZBqpeGpJrYATzyVwcP9BnPnemey03qt7sfuO3Vi9Y3U5i4lQSwjRrmi2EgPRcpWaANu8zO1cC+CYrutDAKBp2v0A3gzg2YLlPgzgowA+sMztERERzYUxjYgammu7uRZeKRuuzYTXCracmMZ4RtSEHMuBOWkiPZNu6C5vXdvF+R+fV0mv75xGejqdmxkA1r1oHfr39mPjqzYiGmuCQcxouddoRDQH13aRiqeQnk0vvHCB2dFZHLrnEE4+fFKlowF07+jGy97/MrRtbytrOcOrwoh2RTlOI5VdSUeUrusnAUDTtACAXl3Xzy5yOxsBDPuejwB4sX8BTdNeBKBf1/WvaZo258WVpml3ALjDKxd6enrmWrQkoVBo2etoBtwPCveDwv2gcD8ozbYfmjWmNdvntFTcDzncF0oz7AfXUQmvdDKNdDINx3IQRBDRUFQN6V6CUCiE7u7uyha0ATTD8eC3zJhWN/Gs2T6XQnx/ja8R3mM6lYYxYcCasRAKhYCu0l9bLzHCdVyc/eFZHP/6cTz3yHMwJ339Fgpg/dXrcfkNl2PzqzejdU3pY8zUy/srp2AkiK6eLgCNcXwupAzXaERUhJkwYYwbi24JbE6aOPyZwzj+5ePZFmPt/e3Yfdtu9O3pw+rVqzExMbHs8gWCAYQ7woh2RhEIc3wvqoySEmCapnUB+BcAbwWQBrBK07Q3AbhW1/U/XW4hvAD3MQD7FlpW1/X9APZ7T2U8Hp9v8QX19PRguetoBtwPCveDwv2gcD8o5dgPGzZsKFNplq9ZYxqPV4X7IYf7QmnE/SClzOvSsBxjd3V3d5flIrXRddldmEgsbz+slJhWzXjWiN/TxeD7a3z1/B7TyTTMCXNZsaKWMUI6EvHBOIYPDGPkWyMwJ/IH6+p5fg/69vah77o+tPaopJcBA8aEUfI2mjEGBiNB2O3qM1/q8blS4hnRSmQbNowxY9GxwU7aOKofxZH7j8BOqte29LRg1627sOn1mxAIlSdJlR3fqz0MEeD4XlRZpbYp/DcAEwAuQ65LjMcB/B2AUgLRaQD9vud93rSMDgC7ATymaRoAXALgQU3T3sRBlomIqMwY04iorhQmvBzTaehuq6iqlhPTGM+IGpSUEumZNMxJE47l1Lo4iyZdibFDYyrp9dgIjLH8ZNbqnavRf30/+vb0oW1debvYorq13Gs0IoI6vxrjBsyEufDCPm7axfEHj+Pwpw9nW9+G28PY8Y4d2HbTNgSjJQ3Ft6Bwm9fNYSu7OaTqKfVoezWADbqupzVNkwCg6/oFTdPWlfj6pwBs0zRtM9RF1dsA3JyZqet6AkC2vbamaY8B+ANeWBERUQUwphFRzTlmfguvxXZLQuRZTkxjPCNqMNKVsKYsmAmz4cZ/lFJi4vAEhg8MY/ixYaTOp/Lmd2/vVkmvvX1YdcmqGpWSami512hEK541Y8EYMxYVH6QrceqRUzh09yHMnp0FAAQiAWx76zbsuGUHIh2RZZdLCKG6OYxFEYyUJ5FGtBilJsAyFz/ZPng1TbvU/3w+uq7bmqa9D8DDAIIA7tF1/ZCmaR8C8ENd1x9cXLGJiIiWjDGNiKrOTbu5hFfKhus01o3LRuaYDqZOTiFxPIHn9OdwxW9cgZbulloXq1yWHNMYz4gah+u4sBIq8dVIFSaklJg8OqmSXo8OIzmazJsf2xpD//X96N/Tj/a+9hqVkurEsq7RiFYyN+0iFU8hnUyX/BopJUafGMXg/kEkjicAACIosPmNm7HzXTvRurb0cRbnEggFEOmMINIZQSDI8b2oduZNgGma9nZd1z8H4FMAvqhp2p8ACGia9lIAfwXVRLkkuq4/BOChgmkfnGPZPaWul4iIqBSMaURUTa5dkPBqsJr6jUhKCSNuYPL4JBLHE9m/06emIZ3cDePeV/Viw8vrZ9yTpShXTGM8I6pvbtqFMWkgPZ1umK5xpZSYGprKJr1mRmby5ndu6lRJr+v70XFpR41KSfWinNdoRCuNlBLmpAlzwlxUjIgPxjG4fxDxn+bGDuzb24fdt+1GR//yz8uh1pAa32tVeNnrIiqHhVqA3QXgcwA+CiAF4BMAwgDu8eZ9vKKlIyIiKh/GNCKqGOnKvIRXI47J0kgc08HUialcsuvYJBJDCVgJa87XRGIRrH/heohgUwy0zZhG1MQc04E5acKamfucVm+mTuSSXtMnp/Pmtfe3q6TX3n7EtsRqVEKqU4xnREtgp2ykxlJwzNKvORLPJXBw/0Gc+d6Z7LTeq3ux+47dWL1j9bLKIwIC4fYwop3Rso0XRlQuCyXABADoui6hgg4DDxERNSrGNCIqGyklHCN/HC8qPyklUhdSuRZdx9Tf6eFpYI5GdSIo0HlZJ2JbY+i6vAuxy9Xf6Oootly1BROJieq+icpgTCNqQnbKhjFhwE41RkyZHp5WSa8Dw5h6bipv3qqNq3JJr8tjEKIpKh9Q+TGeES2C67gwxg1YU6VXkJgdncWhew7h5MMnAa+hWPeObgzcMYDeq3uXVZ5AMIBIjN0cUn1bKAEW1DRtL7yAVIyu6wfKWyQiIqKKYEwjoiXLS3gZNhzDaZjuqBqFYzpIPJfIJrkySa/09NzjGUS7oirRtaVL/d3ahc7LOhEIN/0FOGMaUROxZixYCashKlPMnJnByIERDD86jMmfT+bNa7ukDf17VfeGXc/rYtKLSsF4RlQia9qCMWaUPJawOWni8GcP4/iXjsNNq9e097dj4PYBbLxu47LO0aFoCG1r2xDuCPNcT3VvoQRYFMDdmDsQSQBbyloiIiKiymBMI6JFccz8Fl7SZcKrHKSUSJ1PqW4L/WN1jczTqivkteq6PL9VV8ualuoWvn4wphE1OCkl0tNpGJNG9sZkvUqeS2a7N5z4WX4r2ta1rejb24f+6/ux+orVvBFKi8V4RrQAN+0ieSFZcutgO2nj6BeO4sjnjsBOqte09LRg175d2PSGTQiEll5RLLwqjGgsilh/DOn43JXUiOrJQgmwWV3XGWiIiKgZMKYR0bzctJs3jleptStpbnbKxtRzU3ktuhLHE0jPzH3B3LK6RSW4tnYhtiWG2NYYOi9dEa26FoMxjahBSVfCTJiwElZdx5nUhRRGHhvB8IFhjB0ay5vXsroFfXtU0mvN7jUQASa9aMkYz4jmIKWEOWnCnDBL6nnCTbsYenAIz973LMwJEwAQbg9jxy07sPWmrQi1LJQGKC4QDCDS6XVzuIzkGVGtLO3IJyIiIiJqcK5dkPCy6/dGZL2TUiI5msxLck0en8TMyEx2rIFCgXAAnZs6VZIrk/C6PIaW7hXbqouImphruyrxNWXVbYtiY9zIJr3ig/G883ckFskmvdY+fy1EkEkvIqJKsVM2UmMpOKaz4LLSlTj1yCkcuvsQZs/OAgCC0SC2vXUbtt+8HZGOyJLKEIwGEe2MsptDangLJcB4dBMRUbNgTCNa4aQr8xJejrXwBSVdzE7Zaqyu44m8bgzt2bm7ZWnpaUFsi+q2MJPo6ri0g7VIl44xjahBOJYDc9JEeiZdl2NHmpMmnv3mszj6taM4//T5vK5oI50RbHzVRpX0unItz9k1FAgFEIwGEYwEEWwJIhgN1rpI5cJ4RuTjOi6MMQPWtLXgslJKjD4xisH9g0gcTwAARFBg8xs2Y+etO9Ha07qkMoTbwoh2RRFqZbsZag7zHsm6rndUqyBERESVxJhGtPJIKZFOpmGMG9lxvKh0UkokzyZVi66hXLJr5vQCrbo2d+aN0xW7PIZoV7S6hW9yjGlE9c9O2Srxlay/MVKsKQunv30aw48O4/yPz0M6uZN6uD2Mja9USa91V61j0qsGiiW7AsHm/BwYz4hyrCkLxrhRUve4YwfH8MxdzyD+03h2Wt/ePuy+bTc6+hf/tRJCINyuxvdqogQ7EQB2gUhERERETUJKCcd0ci28DAeBrgCMCaPWRat76WQaU0MXj9WVGTi7mNa1rbkk11b1t72vnTdLiWhFs2YsWAmr7ipdpGfSOP2d0xg+MIxzPzyXn/RaFcb6l69H//X96L26F8EIb35WSyAUUImuqJfsigQZR4lWGMd0kIqnSoobiecSOPjJgzjz3TPZaeuuXoeBOwawesfqRW9bBASisSjH96KmxgQYERERETUsf8LLNuy6HVelXkhXYvbs7EXdF86emZ3zNYFIALHNsbwWXbHLY4jG2KqLiAjwWhxPp2FMGnDT9TOeZDqZxpnvnlFJr6fO5ZUt2BrEhpdtQP/efuy4YQemk9M1LOnKwGQXEflJKWGMG7AS1oJd5M6OzuLZf38WJx4+ke2qtntHNwbeM4Deq3oXve1AOIBop0p8iQB7IqXmxgQYERERETUMN+3mjeNVShchK1U6mUbiuBqrKzWcwvlnzyMxlICdmr9VV9dWr0XXFvW3fSNbdRERFSNdCTNhwkpYdROP7JSNs4+fxfCBYZx94ixcK1euQCSA9S9VLb3Wv3Q9Qi3qllAoGgKStSpxc2Kyi4jmk06mkYqnFqw0YU6aOPzZwzj+pePZZdv72rH79t3o29MHIRaXvAq1hBDtiiK8KrzkshM1GibAiIiIiKhuubYL2/AlvOqoZn29kK7E7JlZ1aJryOu+8FgCs2fnbtUVjAbRubkTsS0xdG3tUkmvLTFEOiNVLDkRUWNybVclvqasumh57JgOzj7hJb0ePwvHcLLzAuEALnnxJei/vh8bXrYBoTbeBiq3vGSX92Cyi4iKcW0XqXgK6dn5x4e0kzaOfuEojnzuSLZL8paeFuzatwub3rBpUecYju9FKx1/+RARERFR3ZCuzGvh5VjOwi9aQdIz6ez4XInjCUwOqaSXk5p7P7X1tqHnih6s6l+V7b6wo68DIsjuToiIFsOxHJiTJtIz6QW7q6pGWc794ByGDwzjzPfO5LXuFSGB3qt70X99Pza+YiPC7azpXy6BYCAv0cVkFxGVypw0YUwY81accNMuhh4cwrP3PQtzwgQAhNvD2PGOHdh649Zsy91ScHwvIoUJMCIiIiKqGSklHCN/HC8CpCMxc2bmorG6kqNz91EVbAkitkUluGJbcuN1RToi6O7uxsTERBXfARFR87ANG7OjswvW2K80N+3i3I+8pNd3zyA9kyuPCAqsu2qdSnq9ciMiHWzRu1xMdhFROdiGjVQ8Bcecu8KadCVOPXIKh+4+lO3FIRgNYttbt2H7zdsXdU7n+F5E+ZgAIyIiIqKqkVLCMXMJL8dwal6LvtasaSvXoivTuuu5RF4XVoXaLmnLJri6tqq/7Rva2aqLiKiM0sk0zAkTolXULPnl2i7O//g8Rh4dwci3R5Ce9pUjAKx7oZf0etVGRGPRmpSxGTDZRUTlJl0JY9yAmTDnXkZKjD4xisH9g0gcTwBQFRo2v2Ezdt66E609rSVvL9QSQiQWQaSdFSCI/JgAIyIiIqKK8ie8bMOui/FSakE6EtMj0xclu5LnFm7VlUl2xS5X/2d3VkRElSGlRHomDTNh5mrrl37/sTxlcCQuPH0BwweGMfLtEVgJKzdTAGtfsBZ9e/vQd10fWla3VLdwTYDJLiKqNGvGgjFmwLXnHr947OAYnrnrGcR/Gs9O69vTh9237UbHpR0lbyvcFka0K4pQK2/zExXDbwYRERERlZWbdvPG8XKduS/8mlWmVdfk8Ukkjnl/hxJwrbn3xar1qxDb6iW7tqiWXas2rGLXJUREVSClhDVlwUyYcNPVj1vSlYgPxlXS61sjMMfzWwys2b0G/df3o29P36JaBKx0gWAAkVURtKCFyS4iqjg37SIVTyGdnLvVcOK5BA5+8iDOfPdMdtq6q9dh4I4BrN6xuqTtCCEQ7ggjGosiGAkuu9xEzYwJMCIiIiJaFunKbLIrnUzX5MZhrbi2i5mRmbwWXZPHJ5E6n5rzNaHWUHasrkz3hbEtMYRXsVUXEVG1uY4LK2HBmrKqXmFDSonxQ+MYPjCM4ceGYcSNvPmrr1idTXq19bZVtWyNaK6WXR09HTDjc3dBRkS0XFJKmJMmzAlzzu7dk+eSOHTPIZx4+ATghZvu7d0YeM8Aeq/uLWk7gWAAkc4IIrEIAkEm84lKwQQYERERES2abdiwk944XubKGMfLTJgqwXVMtebKjNU1b6uujavQtaUr17Lr8hhWrWerLiKiWnNtF2bChDVlVbVrXiklJn42oVp6PTZyUTe4Xc/rQv/efvTv7ceqDauqVq5Gc1GyKxJEIMybwURUfbZhIxVP5brNLWBOmjj82cM4/qXj2YqC7X3t2H37bvTt6YMQC18XBMIBRGNRRDojJS1PRDlMgBERERHRgjLdGqaTadip5h7HK9Oqa/LYZF7LrtSFeVp1tYWy43Nl/26JIdTGn9tERPXEMR2YCRPpmXTVKm9IKZE4llAtvR4dxuyZ2bz5sctj6N/bj769fejoL33cl5UiEAwgEAkg1BJisouI6oaUEsa4AXOyeAtTO2nj6BeO4sjnjsBO2gCAlp4W7Nq3C5vesKmk7lhDLSFEu6LsKYJoGXhFTkREREQXWSndGpqTZjbBlWndNXVyau5WXQJo39Ce131h1+VdaFvfxtqYRER1zE7ZMCfNecdlKScpJaaem8omvWaGZ/Lmd27qRN/ePvRf34/OyzqrUqZGwGQXETUCO2UjeSFZ9BrJTbsYenAIz973LMwJlRwLt4ex45Yd2HrTVoRa5r8dL4RAeFUYkVhkwWWJaGH8FhERERERpJRwDCeb9Gq2bg1d28X0qelsq67EkEp2GWPGnK8JrQrlt+i6PIbYZrbqIiJqJOnZNMxJE7ZhV2V7Uye9pNeBYUyfnM6b197Xjv7r+9F/fT9iW2JVKU89yyS7Mt0YhqIhJruIqK5JVyI1loI1ZRWdd+qRUzh09yHMnlUtfQORALa9dRt23LIDkY7IvOvOju/VGSmpdRgRlYZX70REREQrkJQSjulLeBnNk/AyJoxsa67USAoXDl/A1ImpuVuxCXVTMi/ZtTWGtl626iIiakRSSqRnVOLLsYqPyVJOMyMz2aRXYiiRN2/V+lW5pNfW2IqNK/6WXYFIgMkuImo41owFY8yAa+dfU0gpMfrEKAb3DyJxXMUAERTY9IZN2LVvF1rXts673mA0iGhnFOGO8IqNEUSVxAQYERER0QphG3aulZfR+ON4uWkXU6emssmuzHhd5njxfvgB1f1IbIvXfeHWGLq2dKFzcydCrfxZTETU6KQrYU1ZMBPmRTcoy232zCyGH1XdG04encyb19bbpro33NuP7h3dK+6GpggI1aKLyS4iagJu2kUqnirahe7YwTE8c9cziP80np3Wt7cPu2/bveCYjqHWEFq6W3gdQlRh/IYRERERNSl/C69GT3gZY0Z2rK7M36mTU5D2HO8pAHT0dWDtFWvR1t+WHbOrdV3rirsRSUTU7FzHhZWwYE1ZcJ3KJb6S55IYeWwEwweGMX54PG9eS08L+vf2o39vP1bvXA0RWBmxJpPsYjeGRNRspJQwJ02YE+ZFPWUknkvg4CcP4sx3z2Snrbt6HQbuGMDqHavnXGdmfK9oVxTBaLBiZSeiHCbAiIiIiJqEYzqwDZXwCiaCmI5PL/yiOuNYDqZPTqsk17EEJodUsiszgHQx4Y6watG1Jdd9YeemToRaQuju7sbExEQV3wHVIxEQCIQCTH4SNRk37cJMmLCmrIp145uKp3D6odM48tUjGDs4ljcvujqKvuv60H99P3oGepo+6cVkFxGtFHbKRiqeuqgb3eS5JA7dcwgnHj4BePUturd3Y+A9A+i9unfO9YmAQKQjgmgsyvMmUZUxAUZERETUoBzLyY7fZafsvFrvbqSyXT8tl5QSxpiBxJDXfeEx1bJr+tQ0pDNPq67+jmySq+tylfRiq66VSQQERFAgEAyov6FALtEVFLlpQZE9PjigOFFzcEwH5qQJa8aqyPqNcQMj3xrByKMjuPDTC4AvLEViEZX02tuPtVeuhQg2Z/wRAYFgJIhgi5fwiqgHEVEzc22vu8PZ/O4OzUkTP/vsz3Dsy8fgWuo6q72vHbtv242+PX1zVoAIhAKIdEYQ6YwgEOTvUKJaYAKMiIiIqEG4tpvr0jBlV3x8k3JxLAdTJ9RYXf4uDM3JuVt1RToj2W4LM2N2dW7qZFchTU6IgsTVfAmuJm9pQUQXs1M2zEmz6Dgsy2VOmjj97dMYPjCM80+fz9bsB4BoZxQbXrkB/df3Y+0L1zZdMl0IgVBLiMkuIlqx5uru0E7aOPqFozhy/xHYszYA1eXtrn27sOkNm+aMB8FoENFYFOH2MCvqEdUYE2BEREREdcp1ChJe6fpOeGVadU0em8xLds3XqksEBTou7VDJrsu7skmvljUtvFhsIkIIiJBKZhW20CpMdhERFbJmLFgJC7Zhl3e901Yu6fXj83mxKtwexoZXqKTXjl/YgcRMoqzbrqVAMIBgS1AlvaJBdPd1wx2r798YRESVkk6mkYqn8q613LSLoQeH8Ox9z2a7Yg+3h7Hjlh3YetNWhFqK31IPtYYQ7Yoi3BauStmJaGFMgBERUR7XdrMPaUukV5W/hi0RFZdJeGW6NCzsc76eOKZq1ZVpzTV5bBKJoQSsxNzdUUViEXRt7comumKXq7G6WMu8cV2U2AqJbCutTGIr03KLiGgxpJRIT6dhTBplrQCSnknj9HdV0uvcD89B2rmkV6g1hA0vV0mv3mt7s/GpkcdrEUIgEAlkW3gVG7eLFU6IaCVybRczZ2cwe3Y2O026EqceOYVDdx/KTg9EAtj21m3YccsORDoiRdcVXhVGtCs6Z2KMiGqH30oiohXEdVRSy7VduGk3/7n3KGSvKW9NWyLKkVLmtfByzPpLeEkpkbqQyuu6cPLYJGZGZuZt1dV5WWdeF4axy2Ns1dVAiiW28roiZGKLiCrEtV1YUxasKStvbMvlsJM2znz/DIYPDGP0ydG8hFqwJYj1L12P/uv7sf4l6xu+q91AMKC6Mcy08GoJMvYSERUwJ00YEwaCMXXOl1Ji9IlRDO4fROK4avErggKb37AZO/ftROva1ovWIYRAuCOMaCzKCn1EdYwJMCKiJuI6XmLLLkh0ZVp0ucVvVhNRdUgps627Mgkvfx/zteaYDhLPJZA45iW7hlQ3htbU3K26ot3RvK4LY5fH0HlZZ0PXlm9m2TG0Mn8zia3CBBcTW0RUZXbKhpkwkZ4tT+8DtmHj7ONnMXxgGGcfPwvXyiW9ApEA1r/ES3q9dD1CrY17ayQYVeN2Zboz5E1YIqK52YaNVDyVV/Fw7OAYBvcP4sLTF7LT+vb2Yfdtu9HR33HROgLhAKKdUYQ7wuy+m6gBNO6vPCKiFcjfciub2Eq7kI5Uf+voRjoRKY6ZS3jZhl0XiWgpJVLnU/ndFx5PYHpkGpijsr0ICXRe2onYVt9YXZersbqo9rIJrWBBQsv729XbBbfLZWKLiOpOOcf3ckwHo0+OYvjRYZz5/hk4qdwNzkA4gEuuvQR9e/uw4RUbGm58FiEEgtEgApEAgpFgNvHF1l1ERAtzHRfGuJFXsW/qxBR+8Oc/wMlHT2anrbtqHQbeM4DVO1ZftA6O70XUmJgAIyKqE9KVc3ZLmGnRxQQXUf2zDd8YXqZTtu6bllOeqaEpTA7lJ7vSM3PXsI+ujuYluWJbY+i8lK26aiEvsVUkwZWZtlBiKxgJMvlFRHWjnON7OZaDc0+dU0mv756Bncwl0kRQoPeaXvRf348NL98w59gt9SYQyiW5sgkvtuwimpemaTcA+DiAIIBP6br+kYL5vw/gNgA2gAsAfl3X9ZMXrYiajpkwYU6Y2euy5LkkDt1zCCcePpGt/Ne9vRsDdwyg95rei17P8b2IGhu/uUREVSBdmZfIcu1cKy7pyLrpntC1XZgTJlJjKRhjBowxA6fkKXS/qBv9e/prXTyiuiOlhGM6uW4Na9jCS0qJ5GgyO1ZX8lQSF352ATMjM8AcRQqEA+jc1InYllz3hbHLY2jpZquuSitMbGW6HSwcd4s1+4momUhXwpqyYCbMomPPlsq1XZz74TmMPDqC0985nVepQwQF1r1oHfqv78fGV25EpLO+k16BcAChaCjboisQCbBLLaJF0jQtCOATAF4DYATAU5qmPajr+rO+xX4C4Gpd15Oapv0mgL8G8KvVLy1Vi52ykRrLdXdoTpo4/NnDOP6l49nKF7HLYrji169A33V9eZXFREAg0hFBNBZlJUCiBscEGBHRMmWSW5lEVrFWXLVObrm2m01oZZJbqXgq//lYCuaEWfRG+e5372YCjMhjG3b+GF41+H7bKTs7Ple2G8Pjk7Bn5+4+qqWnRSW6Lu/KJrs6Lu1AIMQLunIq2g1hUGSnMbFFRCuR67iwEhasKWvJLaNd28WFn1zA8KPDOP3t0/njUwaAdVeuQ9/ePvRd14doV7RMJS+vQCiQN2YXk11EZXMtgGO6rg8BgKZp9wN4M4BsAkzX9Ud9yz8B4B1VLSFVjWM5MMYMpJOqcoSdtHH0C0dx5HNHsq2EW3pasGvfLrzw5hciMZPIvjYQDCASiyDSGeH5mahJMAFGRDQPKWVeK628VlxO7m+tOJYDY9yAETfyWm0VJrnMSXPR6w5Gg2hZ04JYXwztfe0VKD1R/ZNSqtZdmW4Nq9zCK9Oqa/LYJBJDue4LZ04v3Kpr3c51aO1rzY7ZVa83AxtFsXG1Msks/zQiIspxbRdmwoQ1ZS0pfkpH4sIzFzB8YBinv3U6/zetAHoGetB/fT/6ruuruzEpM2N2hVp9rbtY6YSoUjYCGPY9HwHw4nmWfzeA/yk2Q9O0OwDcAQC6rqOnp6dcZayoUCjUMGWtFOlKpMZTMGYNhKIhOAEHh79wGD+56ydIjacAAJGOCK5895XYffNuhFpDCIVC6A53IxgJoqW7BdHOKCuqlYDH29Jwvy3NcvcbE2BEtGJJKS8aa0s6uXG4gokgEvHEwiuqAMd0LmqdlU1y+ZJdeTVfSxRsDaJ1TSta1rSovz0t+c/XtKBlTQvC7WEIIbDxeRsx68xW4F0S1Z9swsvrztAxnKqNvWcnVasuf4uuxFBi3lZdrWtbEduiui3MturqV626uru7MTExUZWyN7JM8irTJeFc423xQpiIqHSO5cBMmEhPpxcdR6UrMXZwDMMHhjHy2AiMcSNv/ppda9C3tw/9e/vRura1nMVelkA4gFBLLtkVjAYZO4jqkKZp7wBwNYDris3XdX0/gP3eUxmPx6tVtGXp6elBo5S1EqwZC8aYke2B59Qjp3Do7kOYPavuZQQiAWx76zbsuGUHIh0RTBvTgAGsvWQtzICJSHsEM+kZzIzN1PidNIaVfrwtFffb0pSy3zZs2DDnPCbAiKgp5SW3Crsj9CW55uO2lb9ll52yL05oFWmx5R/HoFShthBae3IJrGxSqyf/b7gtXPb3RdTIHNPJdmlYjRZe0pWYHZ1F4lh+smv29NyJ5kBEterq2tqFrstzY3VFY2zVNZdM4ircFkbEjjCxRURUBXbKVomv2cX9lpVSYvzwuEp6PTqC1IVU3vzuHd3o39uP/uv70dbbVs4iL4kIiGw3hsEWr3UXWwET1dJpAP4++/u8aXk0TfsFAH8C4Dpd1xffTQrVHcd0kBpLwU7ZkFJi9MlRDO4fROKYqswsggKb3rAJu/btyqs0EWoNIdoVRezSGNLxxd9/IaLGwQQYETWkvKRWkTG3ljOo9lKkk+n8cbXiRbojHEvN25JjLuH28IKttVrXtCLUxlM6USnctJtLeKXsinZjmk6mkTieP1ZXYiiR7Xu+mNa1rdnWXLHLVfeF7X3t7DbJUzi21kKJrc6eTljxxbeWJSKi0kgpYU2r8b1so/TfulJKTB6dxPCBYQw/OozkaDJvfte2LtW94d4+tG+oXXfcQgiEoiFEOiMIRb2EVyRYs/IQUVFPAdimadpmqMTX2wDc7F9A07QXArgLwA26rp+vfhGpnFzHhTGe6xVn7OAYnrnrGcR/mmsl0re3D7vfvRsdl3Zkp0XaI4jEIgi18P4J0UrBbzsR1SXXcXNjb6XdvMSWm3arMgZP5mK+WCIrL9k1loKTcha9/khnpGgiq6Un11qrZXULf5gRLVM24WV4Ca8KJMilKzF7Zja/+8JjiWyXG8UEo0F0bu5ULbq8cbpiW2KIdEbKXr5GsGBiy/vLFltERPXBdVxYCQuTU5NIXkgu/AKo39eJYwkMP6qSXoWtn2NbYtmkV0d/xxxrqaxgVCW4/F0ZxtayhQBRPdN13dY07X0AHgYQBHCPruuHNE37EIAf6rr+IIC/AdAO4AuapgHAKV3X31SzQtOSSClhJSwYEwakKzF1YgqD+wdx5rtnssusu2odBu4YwOorVgNQrXYjnRFEO6MIhFmpkGil4V1VIqq6ecfeyjyvYIJLSon0THr+1lrxFIxxA46x+MRWtCt6cUJrta/1Vo9KbLHmKFFlOJbq0tAxHNhG+RNe6Zl0bqyuYwlMDqmxuuZLhLf1tmVbc2XG62rf2A4RXBnJHCGESm55Y2xlH2EvuRUOMLFFRNQgHNMb32tGje/V2r3wOFyJIS/pdWAYM8P546t0XNqB/utV94admzorVeyiAuGAatXlH7crwHhE1Ih0XX8IwEMF0z7o+/8vVL1QVFaZnnccy0HyXBKH7jmEEw+fALzLve7t3Rh4zwB6r+4FoCrYRWIRRGNRntuJVrCqJcA0TbsBwMehamJ8Stf1jxTM/30AtwGwAVwA8Ou6rp+sVvmIqDyklLmWW/4Ely1z3RRWqLuxbE2gOVpp+RNbrrXIMggg2h1VCazVLfljbfW05lpxrW5puBpFmdYWIiAu+hsIBhBZFcHs1NytWFYixrT6IaXMJrocw0EwEcR0fLo863YkZs7M5LXomjw+eVEXTX7BaBCxLbG87gtjl8cQ6WjeVl3Z5FZhy61wAIGgSnKx+0ai+sR4RouRnk3DTJiwU6V1czh9alp1b3hgGFMnpvLmtW9szyW9tnRWpRJEIBjIJbo4bhcRUcPwj/NlTpr42Wd/hmNfPpa9r9Pe147dt+1G354+dR8jFEA0FkUkFmElOyKqTgJM07QggE8AeA2AEQBPaZr2oK7rz/oW+wmAq3VdT2qa9psA/hrAr1ajfERUGunKi1tr+ZJaleqaULoS5qSZS2TFcwmtwq4Jpb3I7QeAlu5cQsvfHeHaTWthR220rmlFtDvaEDdwM8mrQDCQS2T5kll5CS5vuYWwpVo+xrTa8ie8Mq28pMx9793o0hLs1rSVG6trSCW7Es8l5m0F2nZJG2JbYtnxurq2dqF9Q3O16spcQAZCue4J/S23Sj2PEFH9YTyjUkhXwpqyYE6ZcNMLx9iZ0zPZll6JY4m8eW2XtKmk195+dD2vq6I3JYUQea26Qi2hhqukRkS00rm2N87XtAU7ZeOofhRH7j+SHVu9ZU0Ldu7bic1v3Jy9Zol2RRHpZOKLiHKq1QLsWgDHdF0fAgBN0+4H8GYA2YsrXdcf9S3/BIB3VKlsROTJJLHMaVP1p1zhbgmlI2FMqCSWMV6Q3PInucZVWRZDBAVaVrfkJbWySa6eXCuuaFd0zpvV3d3dmJiYKMdbXRIhSktg5SW6+COvGhjTqsh1XDimo5JeKRuOmZ/wWizpSEyPTOeSXd6YXclz87TqalGtujKtuTItu8Lt4SWXox74W25lWmnlJbrCAXYVQtTcGM9oTm7ahZkwYU1bC14DTJ+expEHjmD4wDAmjuT/dm5d24r+vaqlV/cV3RX7rRoIBxBqCSHUorozDETYtS4RUaOSUsKcMGFOmnAsB0NfGcKz9z0Lc9wEAITbw9hx8w5sfetWVcGBiS8imke1EmAbAQz7no8AePE8y78bwP8Um6Fp2h0A7gAAXdfR09OzrIKFQqFlr6MZcD8ozbwfMq238h5ecstJO3DTLoQUCCIIwzLQKluBAICo91gE13aRGkshGU9i9vwskheSuUc8ieR59Tc1llp0Ui0QCqBtbZt69LTl/u89Vq1bhbaeNrR0tyz7xm0oFEJ3d/ey1lHIn8gKhAIXdxnmta6op1YVzfy9WKK6jGnN8jm5tot0Mg07ZSOdSsOxHAThtUJs9R7z8H9vjYSB8aPjGD86jrGjYxg/Mo7xY+NwzLlbdXVs7MCa7WuwettqrN6+Gmu2r0FnX2fDJYKEEIi0RrCubV3uXBMSCIaD2RZc9XKOqbRm+W4sF/eDwv2Qp27iWbN/Lo30/tKpNIwJA9aMhbZAG9pibUWXmxmdwdA3hjD08BDOP3M+b17b2jZsee0WbLlhC3qf31v2GCoCIpvsyjwq3VNDI32GS8H319ia/f3RymJNW2o8dsvB8P8O4+DdBzF7Rg3JEIgEsO2mbdhxyw5EOiNMfBFRSao2BlipNE17B4CrAVxXbL6u6/sB7Peeyng8vqzt9fT0YLnraAbcD0qj7gcppeqGsCCxle2ucJGtt+Zq+eSm3VxLLX/3g/H8bgjNCRNYbE+EkUDe2FqFXRJm/kY6IwteRBswYCSMxRWgiPlagOWNl+UltRBAfousQJFxtYSAiyLdx9jeow6V43uxYcOGMpWmsVQzpjXq+csxHTimat1lGzZce/FdGLq2i5nTM0gcS8A4Y+DcwXOYPDaJ1IXUnK8JtYbUWF1bfS27tsQQXpXfqsuFi8nE5KLLVGmZhJY/mZVpxZVpwdXe055/TDjeY4Vp1O9GuXE/KIxpS1PpeNbsx2e9vz8pJdIzaVhTFmxj7h+kqXgKI98awfCBYYwNjuXNi3ZH0XddH/qv70fP83uyv9eXG0OFEAhEAtluDIPRIIKRICzvHwyoR4XV+2e4XHx/jW2p728lxjOqX+lkGsa4AduwMfrkKAb3D2a70hVBgc1v2Iyd+3aidW0rE19EtCjVSoCdBtDve97nTcujadovAPgTANfpum5WqWxEde+iZFZB14RLuWHs51hOXkLrTOoMxobH1PN4KvvXSliLXncwGkRLz8WJrMIkV7gjXLMfLoWJqkyrrNY1rTCCBrsapEKMaUskXamSXYadHcdrsa1ArSlLdVt4zOu+cCiBxFAiOwByMas2rFJJrq2x7Jhdq9avqttWXUKI7Bhb2eSWb9ytQJjdOhFRWTCerXCu7cKasmBNWXCd4nHUmDBw+lunMXxgGBd+eiGvklskFkHfq/pwxZuvQOvlrWUZAzOT4Mr+bQky5hERNTHHdJAaS8FO2Rg7NIbBuwZx4ekL2fl9e/qw+7bd6Li0g4kvIlqSaiXAngKwTdO0zVAXVW8DcLN/AU3TXgjgLgA36Lp+/uJVEDUnf9eEF7XictS0pY53k/khUZjIyrbc8pJe1tTiE1uh1lAukbWm9eIkl/c8tCpU1R8mQhRpdRX0jZ+1iGRW25o2JOXc4wLRisWYViI37cI2VMuuTEuvkl9ru5gZmclPdh1PzN+qqy2ENdvXoP2y9uw4XZ1bOhFuq4+xuvLG3Ar5zkm+bk8z84mIqoDxbIWyDRtWwkJ6Nl30OsNMmDj9bZX0Ov+T8/B3XhBuD2Pjqzai//p+rHuR6mZ3qePmBkKBXKuuKJNdREQrieuoHoasKQtTJ6Yw+MlBnPnOmez8dVetw8AdA1h9xWomvohoWaqSANN13dY07X0AHgYQBHCPruuHNE37EIAf6rr+IIC/AdAO4AuapgHAKV3X31SN8hFVQl63hF4iK+/vEromzLBTdjaR5U9mFSa70jPpRa87tCqEVWtXIdIduTix1ZNrvVWtG8qZRNVFSatA7maxvwUXbxxTpTGmFSelat2VadnlGM6ctckLmZMmEsdzSa7J45OYOjE1d6suAbRvaM/rvrDr8i60rW/D6tWrl3QTbrmEyCWz/N0QZrsp9B5ERPWC8WzlsWYsWIni3Rxa0xZOf8dLev3oPKSTu0YJtYWw8ZUq6dV7dS8C4cXHMxEQuUSX150h4yIR0cojXQkzYcKcNDF7dhaH/v0QTnz9RLayRff2bgzcMYDea3oRCHqJrxgTX0S0dFUbA0zX9YcAPFQw7YO+//9CtcpCtBzFElt5rbiWmNiSUsJO2kXH1SpMbtnJxQ8WFW4P5yWwCrskzMwLtYaWXItzIZkbxIVdDWYTV5kxtHzL8EcO1SPGtFzCy06V3p2ha7uYPjWtklzHVPeFk8cmYYzNPXhHaFUoL8kV2xpDbFMMobbq/IS5qNWWl3TPJroCgq22iKhhMZ41P+lKWFMWzCkTbjq/Ykl6No0z3zuD4QPDGP3BKKSdi+PB1iA2vHwD+vf245JrL0EwGix5myIgst0XBqNBhKKhJSXNiIioeUgpYSUsmJMmUuMp/OwzP8OxLx/LVnps72vH7tt3o++6PgTDQURiEURj0brttp6IGkfVEmBEjcC1VXddeWNtlSOxNWtf1PVg3vO4gdR4Ck6q9O7BMiKxCFpW54+nVWyMrcVctC7GRV0LFv4/kOveiz9ciBqXYzlwLAeu5Wa7NJzvfGhOmirJ5Ut2TZ2YuujmW5ZQFz1dW7uy43TFLo+hrbetYolwttoiIqJmZadsWNMW0jP53RzaSRtnHj+DkQMjOPvk2bzW1sFoEOtftl4lvV5yCUItpd0uCIaDiHRE8rozJCIiArzE15RKfFlTFo5+4SiO3H8E9qyq2N2ypgU79+3E5jduRjASRDQWRbSLiS8iKh8mwGjFyEtk+cbX8k8XXQIzEzMlrU9KifR0Or+1Vvzi7giNMWNR495kRLuiF3U7eFFXhKtbEIyU9wJTBASCYdUtyUVjZoUu/j8RNR8pZV5XhvO17nLTLqZOTSFxPJFLdh1PwBifu1VXuD2cl+SKXR5DbHMModby/izJa6lVkNQKhJncIiKi5uLabjbp5Vi56w/bsDH6xCiGHx3G2e+fzbs2CUQCWP/i9ei7vg8bXrqhpBbWmS4Mgy3qb9clXbDji++hgoiImlfmnpkxYcBO2Rj6yhCeve9ZmOMmAHVNuOPmHdj61q0It4YR6Ywg2h3lfSYiKjsmwKgp+MfWctO+llu+RFexAZ6LyXQTUthS66KuCceNucenmYsAot3R/O4Hey7ujrBldUvZugmZdwwtX8us7HhaQqCrhxexRCtFJtnlmN7Da+lVjDFu5Fp1eeN1TZ2cyusyKU8A6OjryHVfeLlKerWuay1Lq67ChJYICnT0dsBeZTNJT0REK0KmG3VrykI6mRv/1zEdjP5AJb3OfO9MXk8TgXAAvdf0ov/6fmx4xYZ5x/YNBAO5cbtaVQsv1sonIqL5WNMWjAlVGXz4f4dx8O6DmD0zC0BVvNj21m3YcfMORDojiLRHynoPjIioEBNgVNcyY2vldUXoFhmDq4TklnQlzEmz6Bhbmb/muIlkPDn3zdy5BKC6ISxMZBUkuaLd0WW3OPB32TVXq6y8RBfH0CIij5QSruWqsbtMO5v0KuRYDqZPTV+U7DInzDnXHe4I54/VdXkMnZs7S+4+qZjC1lqFf4uJtEcQNNj1EhERNTfbsJGeSSM9k4brqEp5btrF6FOjGD4wjDPfPZM3brAICvRenUt6RToiRdcbCAcQag3lujMsc28TRETUvKxp1dWhbdo494NzGNw/iMmfTwJQcWjTGzZh175daF3binBbWPVqxG5ziajCmACjmrlobK0lttqSjoQxYRQdXyuvK8JxA9JZXGJLBAVaVhfpfrCg1Va0KwoRXHqiKa+VVsEYWtlEl+//RETzkdLr6jXtqnG7Mn8tN++8KqWEMWbkJbkmj01i+tT03OdLr1VX19YuxLZ6ya4tsUW36hJCXNwtoa8lVyAcYAKfiIjIp1gXh67t4vyPz2P4wDBOf/s00jO5VmAiKLD2hWvRf30/Nr5yI6Kx6EXrDIS8hJf3YPfARES0GNmuDicNuGkXY4fGMHjXIC48fSG7TN+ePuy+bTc6Lu1AqDWEltUty6ooSUS0GDzbUNm5/z97dx4nR13nf/z17WuOzEyugYQcXHKGJICIsJ6gIl6Ii+4XxAsPwGs99z7Udddd3f2p666CAiJ44ldFRWVFFPAGASUJ4QwQyEWSSSaZTObo6e76/fGtnqnu6Z7pubp7et7Px6OT6arqqm9VV9e3qj7f76eyPphV0GurOMiVGT91YC6TY2DvwKhA1qggV/cATDQTYcKM9MxaNBLYWnT4InLNOVo6W2jpbCHVkZpUwKk4kEWMsVMQ6iaviEzR4IFB+nb1lQx0ge/V1bO5Z1SwK70/XXaeqY7UqPSFHUd2VNRKz8R8ECsWjxFLhf8nRwL7usEmIiIyvlw2N9zTKzPge3TlMjl2r9vN1tu2svVXWwvrcgOHnOKDXiteuIKmBYVBr1i8KOCllFMiIjIJ0Wd85TI5ejb3sOHqDWz/9fbhaQ595qGsuXwNi05c5ANfC5un/bnPIiLj0VFHKlacjjDIBiPP3ppAOsLckA9sDffMigSz+rv8s7X6u/oZ3DcIE81EmIoV9tRaXNR7K/w/NT9VMui0cOFCuru7Rw3Ppx0sDlyV6rGlgJaI1EL6QJr0gXRhr65ICsOxenWZuKH98HbmHx0Gu8KeXc2dzWWPZ/ljYSwRG+nJFU1RqOdviYiITEouk2Po4BBDB4fI9PugV5AL6FrfxZbbtrD1l1tHpSXuXNvJirNXsOKFK2jpbCkYl2hOkGhNDKc2FBERmawgCBjqDQNfQzn6dvax8Ssb2fzTzcON0xcct4C1l6/l0GcdSrLFpzpU4EtEakVHHyGX9amxMv2Z8s/ZygYEubGjUdl0dnRAK9prK3zm1li9DcqJN8UL0g42L2oe7qU1HOTqbCHZlqw4+FQqeNWyuIWB+EDJ4JaISL16xD3Cvg372HHfDvY9Nk6vrvkpn77wGSPpC8v16sr34oon4z6oFX3puCgiIjJtcpmwp9fBkZ5eQS5gz8Y9Puh1x1YG9gwUfGbRSYtYefZKVpy1gtZDW4eHx1Pxgl5eSqEuIiJTFQQB6Z40g/sHyQ3lGNw/yENfe4hNP9hELu0jX20r2lj9jtWsOGsFiWaf6jA5L1njkovIXKcAWAMb7p0V/T8bjDxjK+zJBRDfH6e3u7fkfLKD2YIA1vD/ewp7caV7JhHYaomP6rFV0Fur0w9PtCYqCmzF4mFPhOj/kbSD4/XSal3cSl/QN+H1EBGppT997k/0bO4pGGbiho4jOpj/jPnD6QvnHz2f5sWje3Xl0xTGUz7Qlf9faQpFRERmTjad9QGvvsxI0CsI6H6wmy23bWHLHVvo39Vf8JmFJyz0Qa+zVzBv6TzAZ6uIN8dJtiZJzksqraGIiEybXDZHen+adE+aXDZHpi/DI995hIdveJjMQV93NS9uZtUlqzjqlUf5wNfCZlIdqRqXXETEUwBslgmCoCAF4fAztaLP3aowFWGmLzMcwNo7uJeuJ7tG9dYa2DNQ8CDlSiXmJUYHsqL/h722kq3jtwQZ1VMrUT4NoVIPishctOy5y5i/fD4tK1qGe3a1H9FOPFXYqyv/HK54UyTQlVJvLhERkWoIcgGZfh/syvRlyKazfngQsO+RfT7odfsW+p4ubJC34NgFw0GvtuVtAMQSMRKtCZKtSfXyEhGRaZfL+F5e6Z60fyTKUI7Hf/Q4D3z1AQb3+jS8ybYkJ1x8Ase87hiSLUmaFjTRtKBJdZKI1BUFwOrEcOrBSFAr+sytIDcS3BrPUN/Q6N5aXQP07+0vSE+Y6ctMuJzJ9mRhIGtR86g0hM2Lm8fNLW+MGemhFQlu5YNaBcEuBbVERMb0/P98Pk3pJnZu2Qn41IXR3lz5gJd6dImIiFRPEARkB7L0dfXRu613uJdXftz+x/f79Ia3baV3W2E2jo6jOlj5opWsPHsl7Ye3AxBLxkjO87289CwvERGZCdl0lsH9gwwdGPKN8HMBW27bwv3X3M/B7QcBiKViHPvaYznhDSeQ6kiRak/RvKhZ15siUpd01jzDCnpmhcGs4ZSE0aDXOL21hh8yGX2uVlf/6Gdu7e0n25+dcDmb5jfRtKipMB1hZ1E6wsXNJZ8REzVWD63i4JaIiEyfpo4m5i2dNxz4EhERkerLDGR8L6/+DNmBLEEQkFyYHA5+9Wzu8T29btvCgacOFHy2/fB2Vpy9gpUvWsn8o+YD/nle+aDXeNdiIiIik5UdzDK4b5B0r3+8SRAE7PzDTjZctYF9j+4DfJr9I19xJKvesorWQ1t9usMKGsGLiNSSjlCTEO2NNdU0hPmHSI4KaO3pZ2BvJLDV1T/8UMmJaFrQVNAzKx/Mir5vXtRM55JOuru7S87DGFMygBVLjA52qbeWiEhtpNpSJAf0gGEREZFqyg5mh4Ne2YFsyYwd+zbv44EfPMCW27bQ80ThMzvnLZvne3q9aCXznzHfP88rH/RqS45KZywiIjKdMgMZBvcNMnRw5PEnezbuYcOXNrD7vt3Dw5a/cDmr37GajiM6iCVjtCxuITlP158iUv8UAAsFQTDcK2s4wFWUhrDSoFZ+fun96bF7a4XjckMTDGwZaFrYNCqQFX22Vj494Vi9AIYDVzFDU3sTTUHT8LD88HyaQhERERERkbkuGuzKDGQIcqWvDXu397L1tq1suX3LcMv5vNalraw82we9Fhy3wDc4jBlS7SmSbUpvKCIiM2+ob4jBfYNk+kfS8/Zs7mHD1RvY/uvtw8MOfeahrLl8DYtOXISJGZoXNpOan1IDeBGZNeb0mfVQ3xD7Nu9j/+79ZS9cigW5gMF9gyUDWQXv9w4QZCqbZ56Jm+HAVjSgVfyMraYFTWPm1Y0+XyvfSyufmrAgHWHkoZRtnW0MJAcmVF4REREREZFGlk1nfS+v/gyZvsyYz2Tu29nn0xvevoXuhwqza7Qc0sLKs1ey4kUr/E3E8MZhojlBqsMHvnQzUUREZlr6QJrB/YNkB0cen9K3s4+NX9nI5p9uhrCaW3DcAtZevpYlpy8BINURPudLjeRFZJaZ0wGwIBOQzWSHe3wNdEfSD3aNBLaiQa6BvQME2YkHtpoXjQ5kFQe5muY3YeJjX/QUBLISI7219HwtERERERGRycums8MBr+yA/3u8hpL9u/vZcrsPeu3duLdgXPOiZlacvYJV568idXhquAFiLBkj1ZYi1Z7ScztFRKQq0gfSDHQXZqEa3D/IQ197iE0/2DT82JW25W2svnQ1K85agYkZEs0JWjpb9BxKEZm15mwA7JHvPMJj33+MgV0D9O7sZWDfwHArh0rFkjGaFzXT3Nlc2GurszCwlepIFfS2KjmveGEAq7jX1vDzttQqUEREREREZEpymZwPdIXP8MoOjh/syhvYM8DWO3x6w671XQXjmhY0seKsFax80Uo613Ri4oaFCxeyb98+kvOSpDpSJFrm7GW4iIhUURAEDPX6VIfZ9EiPr0x/hke/8ygPfeshMgd9CsTmxc2sumQVR73yqOGG9s2Lmkm1p2pVfBGRaTFnz7x7Nvew9ZdbS46LpWKjA1nFz9fqbPaBrQoCUrF4jFgyTD2YjBUGtsLhCmyJiIiIiIhMvyAIfI+uSMArl5lY68fBfYNs/eVWtty2hd337YZIrCzVkWL5C5ez8kUrOeTkQwrS1ccS/toyOz+rTB0iIlIVQRAwdGCIgX2FPb5yQzke//HjPHD9AwzuHQQg2ZbkhItP4JjXHUOiOYExhtT8FM0Lm8dtzC8iMhvM2QDY0jOWcuKbT6R9cTu0UhDsmkj+9bFSEqrXloiIiIiISHUNB7oGfc+uXDpHEEwsjT1AuifNtl9tY8ttW9j1p10FqfCTbUmWP98HvQ497dBRz2hONCdIzU+RnJekdXErfV19U14vERGRsQS5gMH9g6R70gUNPYJcwJZfbOH+L9/Pwe0HAd/4/9jXHssJbziBVIfv5ZVoCdMdppTuUEQax5wNgK14wQoOPeVQmjJNdHd3jxpfENiKm+FnbBX/r+CWiIiIiIhIbQw/syvymkywK2+od4htv/ZBr5337CwIeiVaEyx73jJWvmglS561ZNQNQmMMybYkTfOb9KwUERGpmlwmR19XHz1P9hSk8w2CgKfvepoNV21g/6b9AJi44chXHMmqt6yi9dBWwPdWbl7cTKpN6Q5FpPHM2QAYhKkO57cwmBgsCHYpsCUiIiIiIlJf8qkMM/2ZCT+3ayxDfUNs/812H/S6e2dBuqh4S5xlz1nGyrNXsvSMpSUDW7F4jFRHitT8lNIciohI1WTTWQb3DzJ0YIj4gnhBnbhn4x42fGmDT9sbWnHWCla/YzXth7cDvuFG04ImmhY26T6oiDSsOR0ASzQnfDqKQOkoRERERERE6kWQC0Z6daX9a7KpDEvJ9GfY8fsdbLltCzvu3EEuHQl6NcU57M8OY+WLVrL0zKUkmktfNieaE6Q6UhNKoS8iIjJVmf6MD3wdHBo1rmdzD/dffT/bfr1teNihzzyUNZevYdGJi4aHJeclaVncQiyphhsi0tjmdABMRERERERE6kvPUz0FvbCmS3Yw64Net29hx+93kB3IDo+LpWIsPWMpK1+0kmV/toxEa+lL5Xyaw1RHqmxgTEREZCYMHRxicN8gmYHMqHG9T/dy92fvZvNPN0NYhS44bgFrL1/LktOXDE8XT8VpXtxMsjVZpVKLiNSWzthFRERERESkbkxn8CubzvL0XU+z9fatbP/tdjL9IzcNTcKw9Nlh0Ou5y0jOK38zMJYI0xx2KM2hiIhUTxAEpHvSDO4fLFk/Du4f5KGvP8Rj33+MbNo37Ghb3sbqd6xmxdkrMDHfQ1npDkVkrlIATERERERERBpGbijHznt2suW2LWz7zTYyByNBr7jh0NMOZeWLVrL8+ctJtafGnFe8KU7T/CalORQRkarKZXOk96dJ96TJZUcHvjL9GR79zqM89K2Hhuu55sXNrLpkFUe98ihiiZHGGomWBK2HtCrdoYjMSQqAiYiIiIiIyKyWy+TY9cddPuj1620MHYg8FyUGh546EvRqWtA07vwSzQmaFjYpRZSIiFRVNp31z/c6MFTyuZe5oRyP//hxHrj+AQb3DgKQbEtyyttPYcUrVxSk540lYjQvbibVNnZjDxGRRqYAmIiIiIiIiMw6QTZg97rdbLltC1t/uZX0/vTISAOHnHyID3q9YDnNi5rHnZ8xhmR7kqaOJuJN8RksuYiISKGhvvD5Xv2jn+8FEOQCtvxiC/d/+X4Obj8I+OdXHvvaYznhDSew5IgldHd3A0p3KCISpQCYiIiIiIiIzApBLqBrQ9dw0Cvf+j1v8ZrFrDx7JSvOWkFLZ0tF84zFY6Tm6/leIiJSXUEQMHRgiMH9g8PP7yo1zdN3Pc2Gqzawf9N+wKfzPfIVR7LqLatoPbS1YPrkvCQti1uU7lBEJKQAmIiIiIiIiNStIBewZ+Mett6+lS13bGGga6Bg/KJVi4aDXq1LWsvMZbR4Kny+V7ue7yUiItWTy+ZI94TP98qMfr5X3p4H9rDhixvYfd/u4WHLX7Cc1ZeupuOIjoJp46k4bcvaSLToVq+ISJSOiiIiIiIiIlJXgiCg+8Futty+hS23b6F/V3/B+IXHL2TF2StYefZK5h02b0Lz1vO9RESkFnKZHIP7B0n3pAlyo5/vldezuYf7r76fbb/eNjzskFMPYe3la1m0alHBtMYYmhY2Mf+I+WT2lE6fKCIylykAJiIiIiIiIjUXBL6n1wPXP8DW27dycMfBgvHzj5nPyrNXsvLslbStaJvw/FNtKVLzUySadRksIiLVkx3MMrh/kKHeIYKgfOCrb2cfG7+ykc0/3Qxhx7AFxy1gzWVrWHL6klG9lRMtCVo6W4in4urJLCJShs78RUREREREpOa2/3o7N7/+5oJh7Ue0c/iLD2fF2StGpXuqhDGGVEeKpvlNeh6KiEgDs9a+DPgcEAeucc59smh8E/BV4DRgD3Chc27zTJUnt+FesjffSP/jT5NJB5BIwqFLMc97Kea4k0amu/1mBm+/g4c3LeWx7cvJ5XxdNa+5j9VHPc7yzl2Ym24kuAnyoTNjAppTaVJJ3+MrC+ycqRVpcNpuFTAGigK3OwFa5sHa02HfHujaCZ1L4Pg18JtbobvLfyb/2VgMkin/PwaSSThsJSxYDOvvhsF+aGqBc84nft5FJYuR/dENcOsPK5q2lNyGewluudGXtaXVl2ugHzqXYM69gNia0ya0WQrmN8l5SHUoACYiIiIiIiI1t/TMpaTmp0h1pFj5It/Ta/7R8yc1r1g8RqrD9/iKxRX4EhFpZNbaOPAF4BxgK3C3tfYm59wDkcneDnQ7546x1l4EfAq4cCbKk9twL8E3v0R2IEvm4KAfOJSGPbsIfnwDvOoizHEnkb7lJ2z65kYefupUMll/i7Y5NciJhz/BkUt3EIuN7i2WTGRoTqVLjhOZEeV6LfYfhLvugNY2H/zauR0e3lD6s7kcDIbPcI3FID0AT27y0xvjA8TpAfjxt8nCqMBW9kc3wI+/DQaIJ8actpT8b5JEwi9/xxY/YuEhsL+b4JtfInfx5RUHsArmN699UvOQ6tGVgIiIiIiIiNRcPBXndb94HS/7+stY/fbVkwp+xZIxWjpbaD+8neZFzQp+iYjMDc8GNjnnHnfOpYEbgPOLpjkfuD78+7vAi621M5I3MLjlRn9jvL/P39yPx/3//QMQT5D91c/Y9P1N/PS/9rHxiaPIZBMkExlOesZmzj399xy9bPuoAJeJBbQ2D9DaPKjgl9SX/H7e31fZ9EEAJuZ7X+UZ4wNbBt/Lq9itPxwJfo03balF5n+TTc3Qs98v38TgwH4/LJHw01SoYH7GTGoeUj3qASYiIiIiIiJ1Yd5h8xh6bGjCn0s0J3zvsbbUDJRKRETq3HJgS+T9VuCMctM45zLW2v3AYqArOpG19jLgsnA6Ojs7J1yY3d1dmLYOhrJdEEsBBmIxgmyGbU93cv998zl48E9AilgsyzErd3D8kdt8SsN0btT8UskhmlNp9JgvqUtBjkQiQSabqXB6wlSI+fdhqkSAWBwGB0b97nYODowEkvPKTFtK/jdpjPHlzC8/myGRSBDE5xF0d1X8e4/Ob3g1KphHIpGY1DFlrpvqdlMATERERERERGalZGuSpgVNJFp0aSsiIlPnnLsKuCp8G3R1dY01eUm5hZ2wv9vfsM/lCEyMnV3zuf+xo9jf2+YnisGRh+3kxMMfp3VetuR84vEcLalB4vHRQTGRumFiZDIZ3ysrU0EjJoNPiTj8PvKMsVwWmpoZ9btravZpD6MBsHLTljD8m2xq9uXMB+viCV/2wQFY2FnRvEbNL6+CeXR2Vr4MGVHJdlu2bFnZccoHISIiIiIiIrOGMYZUR4r2le3MO2yegl8iIrINWBl5vyIcVnIaa20CmA/smYnCmHMvgEwGWlrZs6+NX9+7mt+uWzMc/Fp+WjvnXn8up112NK1NachmfQAg6wNhxgS0NA3S1tKv4JfUv5ZWv/+2tFY2vTEQ5KC5ZWRYEPigVACcU5y9NBwWEE4zzrSlFpn/TQ4OQMd8v/wgB+3z/bBMxk9ToYL5BcGk5iHVoysFERERERERqXuxeIxUR4pUR4pYQm05RURk2N3Asdbao/CBrouAi4umuQl4C/B74HXAbc65GXmYVmzNaex93pv5wyfvZcvjI0GBQw4bYM1bT2Txy57lBxzxCnIAv/05pAch1UTyZS+hedtGYps2zETRRCYu2kMrqmUerD0d9u2Brp2wZBm84Fz4za3Q3TWS2jAIfMrBZCpMPWggmYTDVsKCxbD+bhjsh6YWOOd84uddNGpR8fMuIgv+mV/jTFtKbM1p5C6+3D+jq2unX3YQ+OeQzV+IOfcCYmtOq3iTjJpf55IJz0OqRwEwERERERERqVuxZIym+U2k2lOYmB6AIiIihcJner0XuAWIA9c65zZaaz8O3OOcuwn4MvA1a+0mYC8+SDZjHrozNhz8WnDcAtZevpZDn3VowTODAGJnvwLOfgWxZIzWQ1on3atZqdUmR9ttcsbcbhUGpSYqft5FU5p3bM1pMI0Bqumen8wcBcBERERERESk7iSaE6Tmp0i1pWpdFBERqXPOuZuBm4uGfSTy9wDwF9Uqz6nvP5Udd+7guL84jhVnryjbgMMYQ2p+iuZFzaOCYyIiMnUKgImIiIiIiEjdSM5L0jS/Sc/2EhGRWauls4XzfnAefU/3lZ0m0Zyg5ZAW4ql4FUsmIjK36IpCRERERERE6sa8pfNqXQQREZEpK9ejKxaP0by4mVS7ejiLiMy0qgXArLUvAz6Hz8V7jXPuk0Xjm4CvAqcBe4ALnXObq1U+ERGRSqlOExGRRqD6TEREpLpSHT7dYSweq3VRRETmhKoEwKy1ceALwDnAVuBua+1NzrkHIpO9Heh2zh1jrb0I+BRw4UyVKXvpqwHYGRkWv/qmmVqciMiso+NkafVWp+l7EhEZn46Vo9VbfVYst+FegltuhK6d0LkEjl8DD28ofP/H38HT2/wHliyDFUfBfXfC4EA1ilixneNPMqvVxfqZGAS50cNjCUjEITMETS1wzvl++K0/hMH+wmE/+TZksyOf7VgAyRR0LmHgLy6BI44FIHvNZ+DuX0EuB7EYnP4C4u/40LStSvG+b869gNia06Zt/jL7Fe8j0f1T6le8KU5LZwuJZiXjEhGppmo1N3g2sMk597hzLg3cAJxfNM35wPXh398FXmytnZGnP+YvgCsdLiIy1+g4Oaa6qdP0PYmIjE/HyrLqpj4rlttwL8E3vwT7u2FeO+zcDj/+NuzaPvL+RzfAtqcgCPyHtj0Jd91Rd8EvqZJSwS+AXAbSg2AMpAfgR9+Cm77p/44n/P83fdO/osEvgJ590H8Q9nfTe/WnyW241we/7rrDB7/A/3/XHX74NBi17+/vJvjml8htuHda5i+zX6l9JL9/Sn0yxtC8qJm25W0KfomI1EC1AmDLgS2R91vDYSWncc5lgP3A4qqUTkREpHKq00REpBHUbX0W3HIjJBLQ1OwDF/19YIC+vpH3QQ4IIB73vXBExpLL+YBXPmAaT/h9KT7Ozei+g34/TCT9fnn3r/xwY0ZeMDJ8ikbt+03NkEj44SKU20eS2kfqVCwRo31lO80Lm8s+D0xERGbWrGt6YK29DLgMwDlHZ2fnhOcxVoqGycyvESQSiTm77lHaDp62gzeXt4OOk9Ux1TpN39Noc/l3W0zbwtN28ObydtCxcuZNtT4r3j93d3dh2jqGbxZmshmIxSGbIZFI+Pfggxm6oSiVCCjcVyaw3yQSPo1irLuLXK5cT7PctBxPivd9gCA+j6C7a0aPV41eRzTS+pXaR/L7Z6OsYyOJp+K1LoKIyJxXrQDYNmBl5P2KcFipabZaaxPAfPyDlgs4564CrgrfBl1dXdNa0Ome32zR2dk5Z9c9StvB03bwtB1Km8w2WbZs2QyUpGZmRZ02V/dd/W5HaFt42g6etkNpc7xOq5v6rHj/zC3s9Om9mpr9gHgCMmlIpMhkMuH7IR/EyPfoERmLoXBfmcB+k8lkiGeG/H7ZtXMk/WFULDYtx9hR+z74tJ4LZ/YY3uh1RCOtX6l9JL9/TnQdG6g+ExERKatauSLuBo611h5lrU0BFwHFT52+CXhL+PfrgNucc7qaERGReqM6TUREGkHd1mfm3Asgk/E3/oMAWlp9D57W1pH3JgYY/9ymcr1yRPJiMchmRnp+ZTN+X8r3JiyndZ7fDzNDfr88/QV+eBCMvGBk+BSN2vcHByCT8cNFKLePDGkfERERKaMqAbAwX/x7gVuAB/0gt9Fa+3Frbf7p018GFltrNwEfAv5upsoTv7r4um7s4SIic42Ok+XVU52m70lEZHw6VpZWT/VZsdia0zAXXw7zF8LBA7BkGbzqQjh02cj78y6C5YdDLAxoLD8CzjirsOeMzB2mzK2NWAJSTT5QkGqG814Pr77Y/53N+P9ffbF/xYtSlXUsgJZ5MH8hbZd+mNia04i/40N+P8s/dy4WgzPO8sOnwah9f/5CzMWXE1tz2rTMX2a/UvtIfv8UERGR0Uwwu1NGBNu3b5/SDBqpK/xUaDt42g6etoOn7eBNx3YI02voIR1jm1Kdpv3V03YYoW3haTt42g6e6rSqmHB91uj7p9Zv9mv0ddT6zW6TXT/VZxWZ8n3Hamn0/XymaLtNjrbb5Gi7TU4l222sOq1aKRBFREREREREREREREREqkIBMBEREREREREREREREWkoCoCJiIiIiIiIiIiIiIhIQ1EATERERERERERERERERBqKAmAiIiIiIiIiIiIiIiLSUBQAExERERERERERERERkYaiAJiIiIiIiIiIiIiIiIg0FBMEQa3LMBWzuvAiInOMqXUB6pzqNBGR2UN1Wnmqz0REZg/VZ2NTnSYiMnuUrNNmew8wM9WXtfbe6ZjPbH9pO2g7aDtoO1RhO8jY6uV7mtUvbQdtC20HbYcqbQcpT/un1q/hXo2+jlq/2f2a4vrJ2Gr+/Vb6avT9XNutvl7abtpudbrdSprtATARERERERERERERERGRAgqAiYiIiIiIiIiIiIiISENRAAyuqnUB6oS2g6ft4Gk7eNoOnrbD7KDvydN2GKFt4Wk7eNoOnrZDfWr070XrN/s1+jpq/Wa3Rl8/qYz2g8nRdpscbbfJ0XabnCltNxMEep6jiIiIiIiIiIiIiIiINA71ABMREREREREREREREZGGogCYiIiIiIiIiIiIiIiINJRErQtQDdbalwGfA+LANc65TxaNbwK+CpwG7AEudM5trnY5Z1oF2+FDwDuADLAbeJtz7smqF7QKxtsWkeleC3wXON05d08Vi1gVlWwHa60FPgYEwDrn3MVVLWQVVPDbOBy4HlgQTvN3zrmbq13OmWatvRZ4FbDLObe6xHiD306vAPqAS5xzf6xuKUV1mqc6zVN95qk+G6E6TfVZPSr1nVhrFwHfBo4ENgPWOdc9G78fa+1KfN27BH+Muco597lGWUdrbTPwK6AJfw/hu865j1prjwJuABYD9wJvcs6lZ+u5iLU2DtwDbHPOvaqR1s9auxk4AGSBjHPuWY2yfwJYaxcA1wCr8b/BtwEP0wDrZ609Hr8eeUcDH8Hvg7N+/aQyjV6PzpQy2+1jwKX4a0SAf8ifC1tr/x54O/5Y+T7n3C1VL3QdaPTzmpkyxnb7GNrnxjTT55oN3wMsPIn9AvByYBXwemvtqqLJ3g50O+eOAT4LfKq6pZx5FW6HPwHPcs6txd8k+8/qlrI6KtwWWGvbgfcDd1W3hNVRyXaw1h4L/D3wXOfcScAHql3OmVbh/vBPgHPOnQpcBFxR3VJWzXXAy8YY/3Lg2PB1GXBlFcokEarTPNVpnuozT/XZCNVpw65D9Vm9uY7R38nfAb9wzh0L/CJ8D7Pz+8kAH3bOrQLOBN4T/vYaZR0HgRc5504GTgFeZq09E3+O8dnwnKMbfw4Cs/dc5P3Ag5H3jbZ+ZzvnTnHOPSt83yj7J/gbrz91zp0AnIz/Hhti/ZxzD4ff2yn4G319wPdpkPWTil1HY9ejM+U6Sp8Tfjb/u4oEIlbhz41PCj9zRXhuPRc1+nnNTCm33UD73Hhm9Fyz4QNgwLOBTc65x51zaXzU8Pyiac7Ht4QFf5PsxWH0upGMux2cc7c75/rCt3cCK6pcxmqpZJ8A+Ff8D2igmoWrokq2w6XAF5xz3QDOuV1VLmM1VLIdAqAj/Hs+sL2K5asa59yvgL1jTHI+8FXnXOCcuxNYYK09rDqlk5DqNE91mqf6zFN9NkJ1GqrP6lGZ7yRaX10PvCYyfFZ9P865HfmWzs65A/ib78tpkHUMy9kbvk2GrwB4Ef5cA0av36w6F7HWrgBeie9FlO8p2jDrV0ZD7J/W2vnAC4AvAzjn0s65fTTI+hV5MfCY81kNGnH9pIxGr0dnSgXnhFHnAzc45wadc08Am/Dn1nNOo5/XzJQxtls52udCM32uORcCYMuBLZH3Wxm98w1P45zLAPvxXesaSSXbIertwP/NaIlqZ9xtYa19JrDSOfeTahasyirZJ44DjrPW/tZae2eYVqnRVLIdPga80Vq7FbgZ+MvqFK3uTPQ4ItNPdZqnOs1TfeapPhuhOq0yqs/qwxLn3I7w76fx6WJgln8/1tojgVPxvW4bZh2ttXFr7X3ALuBW4DFgX3iuAYXrMBvPRf4b+BsgF75fTGOtXwD8zFp7r7X2snBYo+yfR+HTSn3FWvsna+011tp5NM76RV0EfCv8uxHXTyZG+8Dkvddau95ae621dmE4TNuthEY9r5lpRdsNtM+NaybPNedCAEwmyFr7RuBZwH/Vuiy1YK2NAZ8BPlzrstSBBL4L81nA64Grw/zqc83rgeuccyvwOY2/Fu4nIlLn5nKdpvqsgOqzEarTpO445wL8DfpZzVrbBnwP+IBzric6bravo3MuG6ZgW4FvnXxCbUs0fay1+efD3Fvrssyg5znnnolPU/Uea+0LoiNn+f6ZAJ4JXOl8et+DjKTlAmb9+gFgrU0Brwa+UzyuEdZPpkb7wIRcCTwDn2ZtB/DpmpamjjXyec1MKrHdtM9VYCbPNefCxe42YGXk/YpwWMlprLUJfDqYPVUpXfVUsh2w1r4E+Efg1c65wSqVrdrG2xbt+Ifn3hE+LPhM4CZr7bNoLJXsE1uBm5xzQ2F33EfwNxAbSSXb4e2AA3DO/R5oBjqrUrr6UtFxRGaU6jRPdZqn+sxTfTZCdVplVJ/Vh5359Djh//nUpLPy+7HWJvE3O77hnLsxHNxQ6wgQppa7HfgzfIqjRDgqug6z7VzkucCrw7ryBny6nc/ROOuHc25b+P8u/POjnk3j7J9bga3OuXwr++/iA2KNsn55Lwf+6JzbGb5vtPWTidM+MAnOuZ3hjfYccDUjKee03SLmynnNdCu13bTPTcxMnGsmyo1oIHcDx1prj8JvnIuAi4umuQl4C/B74HXAbWEku5GMux2stacCXwJe1sDPxoBxtoVzbj+RG0HW2juAv3LO3VPlcs60Sn4bP8C3FP+KtbYTn0Lq8WoWsgoq2Q5P4fOtX2etPRF/s3B3VUtZH27Cd9u+ATgD2B/p/i7VoTrNU53mqT7zVJ+NUJ1WGdVn9SFfX30y/P+HkeGz6vsJnznwZeBB59xnIqMaYh2ttYcAQ865fdbaFuAc/LMlb8efa9zA6PWbNecizrm/B/4ewFp7Fr6ufIO19js0wPqF6QBjzrkD4d8vBT5Og+yfzrmnrbVbrLXHO+cextdxD4SvWb9+Ea9nJP0hNMj3J1OifWASrLWHRbbHnwP3h3/fBHzTWvsZYBm+sdwfalDEmmv085qZUm67aZ8b30yfazZ8AMw5l7HWvhe4BYgD1zrnNlprPw7c45y7Cb9zfs1auwn/cMSLalfimVHhdvgvoA34jrUW4Cnn3KtrVugZUuG2aHgVbodbgJdaax8AssBfO+fqunXjRFW4HT6MT5f1QXwX70vq+SJ3sqy138KnB+sMnw3zUfyDJ3HOfRH/rJhX4B/M2Qe8tTYlnbtUp3mq0zzVZ57qsxGq0zzVZ/WnzHfyScBZa98OPAnYcPLZ+P08F3gTsMH6ZxcA/AONs46HAddba+P4LDLOOffj8Jh6g7X234A/4c9BoHHORf6Wxli/JcD3w/OhBPBN59xPrbV30xj7J/jnWX7D+jSBj+PLHKNB1i8MXJ4DXB4Z3CjHF6nAHKhHZ0SZ7XaWtfYU/HnwZsLfVXjO7PDB8wzwHudctgbFrgeNfl4zU8ptt9drnxvXjJ5rmiBoqOtdERERERERERERERERmePmwjPAREREREREREREREREZA5RAExEREREREREREREREQaigJgIiIiIiIiIiIiIiIi0lAUABMREREREREREREREZGGogCYiIiIiIiIiIiIiIiINJRErQsgMldZaz8GHOOce2OtyyIiImKtvQ7YCtwCXOOcO76Cz1wCvMM597yZLZ2IiEj9sNbeAXzdOXfNJD67GV93/ny6yyUiIiIihRQAE5nlrLVHAk8ASedcJhx2CSVuSOpiS0RExuOc+zUwbvBrqhQ8ExGRmTKR655S01prU8A/AG8AlgG7gduAjzvnNs9AkUVERKrOWhsAfUAADAC3Au9yzu0Lx98BnAlkwvG/At7jnNtRi/KKTIZSIIqMwVqrILGIiIiIiMjc8l3g1cDFwHzgZOBe4MW1LJSIiMgMONk51wYcDSwEPlY0/r3h+OOABcBnq1o6kSnSzX2Zk8JWfl8C3gQcBvwAeBe+VcPXgf8FPgjcaq19C/A3wKX4A/0vgHc65/Zaa/8P+Ilz7vORea8D/sU5d6O19nPABfiLpkeBD4Qt60uV6UzgM8Aq4Eng/c65O8JxdwC/Bl4ErAV+D1zsnOvCt74A2GetBTingvVPAU8DL3TObQiHHQpsBo4ATgq3wxXAh4Be4B+dc98Yb94iIjI7WGtPBb4MHAvcjG/1h7X2LHxapxXh+7/D14GHAlvw9cH3I7My1trP4+vUHfgWgb8IPzsfX7e9AsgBXwE+ir94+iKQtNb2Ahnn3AJrbRPwCcACTcD3gQ865/qttZ3AdcDzwnltxNdjuenfOiIiMltZa78GHA78yFqbBT4OPAT8B7AcuA/fuv3BMtP+EX9NdZxzbks42/3AF4oWdYS19reMvj7DWvvqUsubmTUWEZG5xFr7t8D7gA5gO77uuhpY6ZzbE07zTHxq+2X4+3xfBk4BhoBfOOcuLJ6vc67HWnsT8JpSyw3vg34Pf/9UZNZQDzCZy94AnAs8A38j7p/C4UuBRfgK4jLgL/EH/xfiK45uRi5+vgW8Pj9Da+2q8HM/CQfdja9gFgHfBL5jrW0uLoi1dnn4mX8Lp/0r4HvW2kMik10MvBV/AzIVTgPwgvD/Bc65Nufc78dbcedcGrgBiD5/7PX4SnB3ZDt04i/a3gJcZa2d8ZRYIiIy88KGED8Avoavd74DvLbM5I8Bz8c35vgX4OvW2sMi488Ip+nEB7dutNYuCsddh0+XcQxwKvBSfJqpB4F3Ar8P664F4fSfxNfJp4SfWQ58JBz3Yfwzyg4BluBTUwWTWH0REWlgzrk3AU8B54Ut1n+Av277AL4OuRkf8EoVT+uc+0/gJcAfIsGvckpen1lrjyu3vGlcTRERmYPC+3LvBU53zrXj72veCdyBb0SY9ybgBufcEPCvwM/wvbtW4Bv9l5r3Qvz9zzvLjO/EXzP+aRpWRaRq1ANM5rLP5y9qrLWfwFcAP8e3Kv+oc24wHPdOfHffreH7jwFPWWvfhG+ZfqW19gjn3JP4oNqN+c86574eWd6nrbX/hH+uyrqisrwRuNk5d3P4/lZr7T34FvPXh8O+4px7JCyDw6fkGMuZ1tp9RcM6In9fjw/I/Z1zLsBXjv9ZNP0/h+vyS2vtT/CV6b+Os1wREal/ZwJJ4L/DOuC71toPlZrQOfedyNtvW2v/Hng28MNw2K7IfL5trf0w8Epr7c/w9dgC51w/cNBa+1l845IvFS/HWmvCcWudc3vDYf+Ob0Dy9/jWiocBRzjnNuF7RouIiIznQnzWjlsBrLX/D3g/8Bz8DcNii/E9msdT7vpsossTERGpVBafKWOVtXZ3/rmU1trr8b3CrrTWxvGN3PP10hC+sf6y8N7mb4rm+UdrbQ5ox2evemvR+P8J67KD+Hqs5HWjSL1SAEzmsmiLvifxvbsAdjvnBiLjjgC+H1YGeVlgiXNuWxgYugj4FL6CuTQ/kbX2r4C3h/MO8AGozhJlOQL4C2vteZFhSeD2yPunI3/3AW3jrN+dzrnnRQeEqR8BcM7dZa3tA86y1u7At7S/KTJ5t3PuYOR9dBuJiMjstgzYFgat8p4sNaG19s34i5wjw0FtFNZlpeaTT7WRBHaEKXrBZx8o16L+EKAVuDcyvQHi4d//hc9H/7Nw/FXOuU+WW0EREZHQMiJ1nHMuZ63dgu9lXMoefG/k8ZS7Ppvo8kRERCrinNtkrf0A/rroJGvtLfhrtR8CX7TWHoVveL/fOfeH8GN/g2/M/gdrbTfwaefctZHZPjOcbxJ4N/Bra+2qyL3R9znnrpnxlROZIQqAyVy2MvL34fi8uTA6ndIW4G3Oud+Wmc+3gI9aa38FNBMGray1z8dXMi8GNoYXPt34m3nFtgBfc85dWmLceKaS/ul6fO+zp4HvFgX+Flpr50WCYIcD909hWSIiUj92AMuttSYSvDocn8pwmLX2CHw++Rfj0xVmrbX3UViXlZrPTfi6bRDodM5lSpShuP7qAvqBk5xz24onds4dwKdB/LC1djVwm7X27vzzxkRERCKidcx2YE3+TdjjeCWwrcS04LOCvN9auyKfBWSCxlueiIjIpDnnvgl801rbgc+s8Snn3JvC3shvBE7Ap7rPT/80YWN9a+3zgJ9ba38VZtWIznfIWnsN8N/AauCeaqyPyExTAEzmsvdYa3+Mb633j8C3y0z3ReAT1tq3OOeeDJ/L9RznXD71083AtfiHTn7bOZfvKdaOf+7JbiBhrf07ClMQRn0duNtaey7+giuJT0+1qYKLrt34tI1HA4+MM22p5a4DDuBTIBb7F2vtP+Cf7/Iq/LNdRERk9vs9vo56n7X2CuA8fFrD24umm4e/MbgbwFr7VvzFUNShkfm8BjgRn9Z3T5gG8dPW2n8GeoGjgBXOuV8CO4EV4TNY0mFDkauBz1pr3+uc2xU+I3O1c+4Wa+2rgIfwQbr9+N7YOUREREbbib8+AnDA31lrXwz8Cp+OcBD4XYlpcc793Fp7Kz4LyDvx10st+HT36aJW86WMtzwREZFJCZ8Bthz4LTCAb0CYz5jx1fB1KP55yfnP/AW+MeNWoBt/fTfqOipMnfjWcJ6Pz9xaiFRXrNYFEKmhb+IfAvk4/mbav5WZ7nP4luw/s9YewD8M8oz8yPAZWTfiH5b8zcjnbgF+ig9KPYmvmEqmfQqfRXY+voLaHU7311TwG3XO9QGfAH5rrd1nrT1zvM8ULfeP+Mqv+FkqT+Mrxu3AN4B3OuceqnTeIiJSv5xzaeAC4BJgL/55JTeWmO4B4NP4gNlOfIv24h7RdwHH4ntwfQJ4nXNuTzjuzUAKeABfp3wX/xwvgNuAjcDT1tqucNjfApuAO621PfhGIceH444N3/eG5bnCOVccsBMREQH4D+Cfwmcin4dvEf+/+LrqPOC8sC4smDZMYQ/wOnxDx2/jG13cDzwLXw+NyTn38DjLExERmawm4JP4+uVpfLDr7wHCzFU54I/OuWh6+9OBu6y1vfj7m+93zkUDXOvCcd3AW4A/zz+TWaQRmCCYSvY0kdkpfBbWO5xz417ANDpr7bXAdufcP0WGnQV83Tm3omYFExERERERERERkYpYa28DvqlndomMUApEkTnMWnskvgfAqTUuioiIiIiIiIiIiEyCtfZ04Jn4DFMiElIKRJE5ylr7r/hUHv/lnHui1uURERERERERERGRibHWXo9P0/sB59yBWpdHpJ4oBaKIiIiIiIiIiIiIiIg0FPUAExERERERERERERERkYaiAJiIiIiIiIiIiIiIiIg0FAXAREREREREREREREREpKEoACYiIiIiIiIiIiIiIiINRQEwmVHGmDuMMYEx5o4Jfu7I8HOBMeaSmSmdiIiIiIiIiIiIiIg0IgXAZEKMMddFAlM5Y0yfMWaLMeZnxpi3GWPiRR95ALgr/H/WM8bcYoyZ1LoYYy6JbLuxXmdNU1nXGmMGw3n+IfrdGGNWGmP2heMeNcbMm45lTqBsZxpjvmmMeSosY5cx5k5jzD8aYxLhNNF97ciiz+eH3xEZ9rGifXPAGLPDGPNLY8z7jTGt1VxHEZFKRY53m2tdFhERERERkXoRuc/zsVqXRURmJwXAZCrWAZuBQ4BzgC8DvzTGtOUnCILg3UEQnBkEwbtrU8TpY4xZCJwN3DjJWezGBwPzr3Q4PF00vGdqJfWCIFgP/HP49nTgbyOjvwzMB7LAm4MgODgdyxyLMSYV/v83wO+A1wPLgW1AN/As4N+AtnLzmICHgEeBDuAFwH8D9xhjlk3DvEVkjigKxOeD6/uNMXcZY94+jYt6DH/8/9N0zdAY02SM6THGXDHJzxeve8nXNJb38sh8P1M07tWRcd+armVWWC5jjLkobACz2xiTNsZsM8b81Bjz+sh0m0sFMY0xZ5W6aI/0kA+MMVljzMFwHj80xryuemsoIvVioo2/qly2SWX1mMD8a35z06ih47QwaugoIhUwxiSMMe8wxvwiPE6kjTE7jTH3GGP+0xhzRK3LWK+MMa8Pj4fPnuTnK6mvrpumssaMMb8J5zlkjHlm0fgbI8t82XQscwJl6zTG/Ksx5j5jzIHweuxhY8xVxpgTw2lKXsuF40bVZaYwm1l+nbuNMeuNMf9rjDmhmusoIxQAk6n48yAIVuEDYF8Mhz0X+Fx+glIXS8aYvzLG/MkYszc8GOwxxtxsjHlWmeW0G2OuDk/k94d/t0bmN7wMY8xlxpjHwpPtO40xp5UrvDHm2ZGD0ssjw0+MDLeRj5wHJIHvhdO91Bjz63A9BsKT/B+XW48gCH4SBgPPDILgTGBHOGpH0fBuY8xXjTHbw+2zxRjz38aY9kgZoxdZrzbG3GaM6Q/X/S2Rxf4/4Dfh3x81xqwxxrwTH7AE+GQQBL83xswzxvy78RdJg+F38h1jzLGRZc4zxvzAGPO4MaY3PEF5whjz2aKyRS9QXhoe6IeAVxh/0fcpwAD3A6uCIDg6CIJj8QG5dwFD5b6zCXh3EARrgIXAR8NhJwJfm4Z5i8jcdB9wDxAHng1cY4z58+mYcRAE/xrWAdMyv9A5QDuTb7SRD8rdhV/3vC4KG21MiyAIvgTcHL59vzHmeQDGmMXAVeHwbcCMN6gxxiSNl8Rvv28BL8U3qng0nOxcChuWTMXd+HOC5cCrge8YY75rwhuFIiK1YoxpqubnasWooeOUGDV0FJEJMMZ0AL8CrgZehD82bAL24+/b/DXw/JoVsP69FtiKv4aYjGi9tC0y/MHI8MemUsC8IAhywJuBXiABXB+pM94A5K9/rwiC4KfTscyx5M9PjDFrgA3APwEn4+vrx4DDgEvx13pT1YW/jk4Da4D3AvcZYy6ahnnLRAVBoJdeFb+A64AgfB0ZGR7D9wgL8D/ujnD4HeGwOyLT/hg4iD95vQ8YDKfpAZaE0xwZWc4B/I2hzZFh10Xml19Gf/jaiA+iBMAeYNEY67MhnO5rkWH/Fg7rAlKR4T8AHg//7gQGwul2An8Eng7fv7HCbZlfn82RYUeFyw3wFcR9keXcCSTC6S6JbIs0/mShJ3yfAY4rmmd+3MZwewZhmZPh685wWBZYD+yNbL8jI+ucX98/AY9HyvDtyPI+Fhk+ADyJr0jOB74dGfesyexr4bj88DvKLPesoul/HBl3Qq1/R3rppdfseJU6DuEvxvLD/icy7R354xLwPmBLeBy/DmgF/hJ4CtiHb0hxSInlbB6jLH8TOa4uiAx/V+TYvywy/NrwGJ6vN96Hb3jQG74exgd25lewHY6MrPN1ReNeCNyCv8E1GNYz7wVMqfXDX7BtBPrwF22nR6ZbykgduAmYB9wQvs8B54TTHQV8FdiOr++34G+AtUfmdRrwi3CagXB564C/LCp/9Hv7UPgd5YAFFNYr3yna7ocBl0beby71HQJnRebxsRLLDSLDDsXffM1P/8+1/g3opZde1XsxwXPfcPif428iHgiPdfcCFxVN81f4c/e94TFzD77BwbMi00SP838NuHCeP4gML35dUlS2/8TfzNwL/Ckc91/hMX9fuOyd4fH0mHD8WWPM/8hwmnGP+SW25bMj83l5ZPiJkeE2MvzN4bBTw/cvBX4drssAvm74MeNcv0TmV65OqKT+uiRSxlcDt+GvcR8D3hKZLhaWMcDXv2uAd0Y++2/hdPOAf8cHjQbD7/87wLGRec0Lv+vH8ecIaeAJ4LNFZftYZP4vxV83DgGvKfouNwDHF83/ncC8yezrlLjOA1LARyLDf1Hr37BeeulV2Qu4PvLbvaroOBMHXgKsjgwrOJemsM66JDLdHcXHj3D4JcDvw+NbPz7Q84bI+OPx1xw7w2PaNnxjgui11aHhsWtreCztwt9H+2BkmgS+Dr0fX3fsB/6P8e99PUDRfbVw+F3h8Jsjw1rC9fhcpeUaZ9mjjq8TWZfIZz+F7wzRha87rwPaItNdGpn2P/DXUvn7jo8AreF01TivSYbLDMLPv6Vo/s8Dzg7/Poui/S8y3XUU1WWUuW7GXzNvY6TOPqbWv8O59qp5AfSaXa9SP/DIuM9Hxp0eDruD0SewJ1EYWDo28rm3h8OiB43f4E9wDSMBlBxwRNEyMsDJ4bBXRj7/kTHW5wPhNAciB9zHwmH/HZluHv7m2f8L358Wmf+KyHTH5MtVwbbcTNGFEb6SDfDBtHww8NTIsl4fDrskMuzz4bBTIsMuL1rW2yPjAnylvyoc96bI8BeGw9rxF2QB8KVwWAo4qWi+n2Ck0mgOh30sMr//F5k2jr8ADoCeCe5r5V7R/Sq63LOK5vVXkXF/UevfkV566TU7XkXHoSPxN5uix9O/jEx7R+T4mm/kkZ9uAyPBofyw60ssZ/MYZVnKSOOOt0eG/yYc9qPIsDj+4uMr4ftXRZa7CX/Daj9FddgYyz4y8vnrIsNfg284EeAvGO+PTPfpEus3FL4ejKzL44RBunDa10XmcVfk7/8Nx1faUOR1Ydmewl847YrM610lvreBcPoHw2kX4hvf5Ndt3jjbaHOp75AJBMDC4fMYaVCzg0ggUS+99GrsFxMPCrwvMvwpRm7mFNdPE218OIC/NlqPvyF4JyON6XrC93cCrywq2wC+DtwA/CYcdz++vrk/fOXrjCeBJuCZjDTEC/A38PLzP6zSY36Z7amGjmroqJdeetXZC997M83INVK8gs8UnEszgQAYviFGftqe8Dh4gPB+H/5+5D5GruOiDeqfAhaH0303HDYYHmMfC6f7eWRZ34ssayMjdccAkUZ/Jdbvw+F0fYRBI/y9xfy8XhuZ9jUU3rsbt1zjbNuSx9dK1yUyTRrfIPKJyLB/LVpW/nidwWdWyf99Rji+Wuc1L4+M+/w42+esyLQfKxp3XWTckSWWe13R9NHr3E/W+rc4115KgSjTyUT+DsaYbjlwa5jSMIc/qOWVSl3wnSAI0oE/Ynwjsqw1RdNtCIJgHUAQBD/BH3wB1o5Rlq/jD9RtwKuNMX8GHB2O+3JkupfjW1rk02JsxF+MADxqjLnfGOPwqTO2j7G88ZwZ/r8EeNr456v8MTL+OSU+ky/n/ZFhS6ITBEHwZXxrjbyPBEGQz3F/ZmT4HeEye4AVRcvMAhcZYx4KUz4GwD+E4xL4VJjFPh0pQ7bE+Erdx9RSblW6b4qIlPME/jh4Tfj+J0Cp52sl8RcFJ+BbGgKsBs4LguAk4JvhsHNKfLasIAieDpcJcDGA8bnx88foaJ31QmAxYcpefKtG8PXtcUEQrMUHeM7E3wibrE/jg4K3AsuDIFiN70UFPo3hiqLpE/iGHPnUJuBv3j0jP0EQBN/F183gW/CD7632N+Hf/xSu207gGUEQnAL8WTjuDOAvwr9/G5bp8CAITsPfSP11OO7iEuvSBJwflm1pWNal4bg/BJWnkDoimvcduL3CzwEQLuee8O1S/E1JEZl7nig6lhQwxrTgG6KB7/F7RBAExwH/Ew77t0gawr8FFgZBcEJ4zFwdDm/HN5Ao9iT+Rs5afAv5Mxm5HvljMJK6/SdFn+vFByDW4OshgDfgs3GsDuuI/PM9DgeeFwTBH8P5510Tmf8OKj/ml5KvF18TSZ+ff3bj14MgSINP847vzZS/zjsCXycAnBYEwTODIFiKv0mar0cmYzLrclUQBMfgU/2Bb+Bydn5kEARPAB8M367CX9MO4AN1Q8BF4bwBXhR+p0fgA42LgL8Px/Xge1ssCYLg1CAIjsb3GgO4wBjTXKJsnw+C4IggCJ6BvxmZ368OBEFwT4npyxlzX6/AHZG/i+8PiEj9OR5/vQTwy/x9oqJHaUzLMyeNMYczcm3yG3zDv7X4e1f5a7p/xKeNzeCv4U5ipG5cic9skS83+KDOM8Nj32LC46gx5vnABeE0l4TzWYlviNeEb4BRztfwQasWRlIC5q9XdgM3Raa9AN9YL18fjVmuyZjkujyNv6Y7hpFzhpcUTfMOfEOQOL5TAcC/B0FwVzXPayLTw8Su1T5aVF+9ZQKfBdVXNaUAmEwL4x+8m8/RO0RhUCs63VH4g/cL8Ae9P1IY0IiX+Fi5E2FT9L7S6UY+EARdwA/DtxczUsncHQTBhsikF+ADW78PPzeAv3H4fvwNxoPhNFfhn7s1VT0UBnzyr50lpu0Oy5SJDCv12/5D5O9yuYJLLTP/vJO/xV+4HR+W4y5868C8Ut/d00Xv80G6dlP08Mtx/HlQ+Jy0iTor8vfGSXxeROQ+/HG0K3z/SnwdUGxDpIHBE+H/+4Ig+Fn4d77xxFImLn8z76zwWRcX4+u4nfibT3kX4Fu53Rq+/ym+ZdxxwF5jzN34NFWLgiDom0Q5MMYcwkiDkXOAofBC4DPhsDgjN93yesIAF4zRaAN/obkj8v5NQRD0h39X2lAkC3zSGLM1fA5lhpHzlFKNbR4JguDHAIHPVR81kRtyxc97eXACn81Tow0RuY+xG3+tZuR5Sm8DcuHx8H3hsA5GbvBMtPHhdUEQ7IEJN2D7XhAETxZ97iTgd8Y/XD4H/CwyfSXPbJpM48A8NXRUQ0cRqW/Rc+6t+GPA4DTO/9mM3Bv7XBAEPeDv5wVBkD+unh7+vyE/LAiCWxi55suPz983/Lgx5kljzM/xDfR2h8Ojx9vrwuNompFAT9n6KgiCXcCPwrdvCP/P35v8WtiggfD5xK8Cfhi5XhmvXJMxmXX5fhAEe8P6IH/9U1xfPQ28JzJoHfCv4d+1Oq+ZSL2xjcL6qmvsyUdRfVVDeri2TJkxph2f8z0fwf5GvmIp4ZmMtKg7NwiC3xljnoNvqV3O64wxX8QH1vKt9vLdpaPWGmPWBEGwwRjzcnzrdvAH1bF8Gd/i7mWMPJh4+KIofEDjK/EtBYNwWDtwAj4lU37Yl4DL8A/xnKy78K33Mvg8t5sjZTiHmQne3AW8O/z7E0EQ5CtejDHPZqR1Tr6F4iP41p1BZJ1Lym+biCsBG/79FWPMXwRB8Ei4rHn4vMBXT6Cl/ZjC7fZ3wCvCQXcEQTCZm5EiIn8eBMHmsHXag/gW1H/NSMAnb3/k76ESw/LHxbKNM8ZwMz4wdBi+VXf+wuir+UYQxhiDT43xkyAIBgGCINhojDkZX4euwdczbwPeZoy5IAiC70+iLFFbKXyAcl5/0fvuyN9lG20EQbDfGPMIfj0JgqBUo40eSgeX8g1Fvo6vNwN8eowefKvETiprsNEVzmsJ8GxjTGuFwcId0YYaxpizmEDLQmNMG/Cs8O1OfIoqEZl7/jx/HQAwTs+Yxyh9EyYXaXzYhO+h9UfCdEPhNJUcDytV8DljzHPxx2KD7238EP7+wyljLLuc8Y75owRB0GWM+SH+Ou9ifAtwqKChozHmTPxNyGfje35dEM5nNaUbv0zERNZluKGjr96B8g0dXx7+PVZDx2L5gF6+oSP4tFM78EGvfMCw0oaOqwgbOgZB8McSnyllIvt6KWdF/lZDR5H69zC+HkoAzzPGmMC7BrjGGLOJSHaIMqLHiejxaf70FrXAP+OPtS/FNyo8DXgx8FZjzHFF0/4JHzCKGu/Y9mV8XfPi8H7m8ZHheWfj73N+LzJszHJNw721Stel1HXeeA3z78sH94rM9HlNtFHJWYw0gBnPNUEQfCz/xhhzHRPrBXZW5G/VV1WmAJhMxffDLqhHMxLU+i0jEfpS8rnf48BPjTGb8Q9tHMup+AuWAXw+VfDBqM1F0w0AfzDGPIY/8IPP5fuFceZ/K/55VyvxXYX7gG9Fxr8E39ogelBcjO9Cvd8YszUctir8/75xljeWT+BzqC8CHjHGPITftocDzfgKb/MU5l/KDcBf4m+43WSMeRS/LQ/Hn0D8C/57vQ/f2uQ4fKoKGGmhUZEgCO4wxvwd/qGXa4EHjTH5tGJH4YNt1015jeAKY0wGf+KUT3nyICOtaUREJitgJHjVXtUFB0HWGHM9PrD/V4QBInyaiLwz8K3ihussY8wx/uMFJ+wP4S+sXgRMOAAWBMHu8Ph9FL5eemm+l5YxZiHwmiAIbp7ofCtQaUORfKONa4IguCwMXN5J+ZSCBRdyYSOPLwIfxQfBrjXGXB4Ewf5weSuAVwdBUCoN5qQYYw4FvsjIedGVJRqSiIiAv6Y6iH9u4D34lHf5hhBL8Q9v/5Mx5rVMvPFhqeNOvgHAWOf+xZ87k5H6ck0QBNuNMRczktI+qh/fC6t4/lNtHKiGjmroKCJ1JAiCHmPMN4E34+/1/T9jzD+GWZYqtSvy93EAxpgTGJ1W7g/4XmYx4C+NMbcEQXAgPH4cGwTBRnyjgVXAGmPM6iAI7jfGnMvINUO+UcFz8ceZm8Ll/RnwO3yPoxMobGTwlSAI/jf/xhhzEv76bCy34BsULmeknroz0qMXfIBsH3BbZNh45bp3nOWWMtV1mYxqntf8HJ/p6ljgXcaYPwRBkE/BjzHmxQBBEPxiGtYrP88XAv8dvk0zkoJTqkQpEGUqTsYHv/YAv8Dncz0rCIID5T4QBMHD+Aj5JiCFv9h55TjL+Qf8c08W4i9crgXeVWK6e4B34gNFAb6yOzff1XWMMuWAr0QGfbeoB9sF+HX8ZWRYd1iOrfjA2TPwQbovUNild0KCIHgM38X6enyX5RPx630f8HEKWypMi8Dnvz8bn+f9EXyvhsPxQcEvMNK65N/xFfHesEw/Bz4yieV9Cl9J34BvdXg4/mbf+nB+vZNfm2En4m/sHsAHKj+EfxjzVNKWiMjc9n1jzF34Y+Ph4bAfjjH9TMkHu/LBr98GQfBQZPwF+EYM0eDT84CHjTFPG2P+FDY+ybcqvG8KZflrfH37PHw6pz8aY57E11/XjvnJyfsEvh7KNxRZb4x5GN/L7seMNJS5L/z/7caYB/D19UQv1j7ByHd8IbAzTIX1FL6FfNkbgxNhjLkzbHyyjZG8/99jJA++iEiBsMHBP4dvL2TkGLwVf379H+G4fOND8I0P11N5S+eofHDmtPA4eKfxz6EcSzQLxwZjzP3A58aZ//uMMfcYY/LPF6v0mF9OvqFjkok3dOwO1/V+fPAGpt7QcSrrMhk3MPJcyZuMMfnl7sPf4Mw/j/S+8P98Q8fNwGsnsqAgCO7AB6QCRho6bgrXsRv4LCMBt6m4ItyPu/ENNUENHUVmm/cx0hPoQ8Ce8Nj0KOP3/srXgb8J337YGHM7vhevKZruKUaydbwA2GqMWYe/Vskf1/8dfxxOAHeHx/x8avktwOfDv/8N6DLGPGaMuRcfsAIftNkUBMGvGHlW1/8YYzYbY+4zxnTh6+JSzyCOljXLSGPw/HVetMFGDN9Y/sdFvabGLNdYyxyjLFNal0kus2rnNeH2ey2+Z1gC+JoxpssYsy6sH3/O9Dyj65XGmD8YY57GP/9rGT7F5yVBEDw65idl2qkHmExIEASXAJdMYPqzSgz7BqNb/hVXVJuLh+EDbOMt73p88GhCgiD4KL6Vd2Gh/LPNXg3cFESesRW2AH/7RJdTtMwjywx/nHG2cRAE11Gip1QQBGM97+xjwMfKjOvFP/zzH8f4fD/+Oyj+Hq4omq7sciLT/J4wzcgY01xCme1Qaj0rWa6IyBScEv4/iE/d8X1GcpZXTRAEjxpjfoW/iIPCtBjgAyi3FLWwXocPqDwTH/jK4i8erg/8s0MmW5bvhS3k/gbf82w1PoXTzykMwE2bIAgeM8acjm8wcQ6+wUM3/ubdzxhpKHIJvjfVn+Fvbv5HWL6K01QEQTBkjPlzfLrJtzKy/fbgW15OV5Dv2fig5XZ8eufrgyD4zjTNW0QaVBAEnw0bHbwPf3xahb+ZcxPw3XCah40xb8GfI69kpPHhPaXmOYb/hz/ePg//XC/wPbbGKt/PjTEfBj6Ib0n/ND594M9LTP6X+IZ3q/Dpm3aG86j0mF+uDDljzFcYabQ3kYaOZ+C3WQrf0PEnjDwXa8Kmui6TXGbaGHM28PfA6/BBtn78Td2vU9jQ8TD8OcRC4Dv4tFLjZVIpXt6nwnOU9+H3lcPxN2HX4xuUTFdDxzR+2/0Rf+PzSxWmKRaROhCmO38evjHZRfhz9BPwgam78I0Xvj3ObN4KXIU/Vh+Fvy47n5FrpPyy/toYsxHfWH41PtC/mbAeDILgEWPMGfiA+ovw5/q78c9W/OdIg3qHv0d5Ar5u2Ie/p/XxfIYI/HH2g8Ab8b2LFuMbuP2Qwkb35VyLr2cM/tgZ3QbPwT9D+ntFn6mkXJMx1XWZsGqe1wT+0TlrgA8A5+EDr8fhr8duZCSQOBWd+Dq1F9/Q51fA/xQ1XpUqMcqsIrOdMeYO4IXAL0sF3KY470PwPbp+EATBfdM5bxERkelkjFmLD3a9JQiCr9a6PCIiIvUqbOi4A9+a/m21Lo+IiEg5xpjP4AOGh+TTzotI5dQDTGQMQRDsRr2KRERkdmjCt168abwJRURE5rhF+EwWP6hxOURERMbzIPBeBb9EJkc9wERERERERERERERERKShxGpdABEREREREREREREREZHppACYiIiIiIiIiIiIiIiINJTZ/gww5W8UEZk9TK0LUOdUp4mIzB6q08pTfSYiMnuoPhub6jQRkdmjZJ022wNgbN++vdZFqIrOzk66urpqXYy6o+1SmrZLadoupVVjuyxbtmxG598oxqvT6n0frvfyQf2Xsd7LB/VfxnovH9R/Geu9fFDbMqpOG99cuUarxGz4PVWLtkUhbY8R2haFqrU9VJ9Vphp12mz+Dajs1Tdbyw0qey3M1nLDxMo+Vp2mFIgiIiIiIiIiIiIiIiLSUBQAExERERERERERERERkYaiAJiIiIiIiIiIiIiIiIg0FAXAREREREREREREREREpKEoACYiIiIiIiIiIiIiIiINRQEwERERERERERERERERaSgKgImIiIiIiIiIiIiIiEhDSVRjIdbaa4FXAbucc6tLjDfA54BXAH3AJc65P85kmXIb7iW45Ubo2gmdSzDnXkBszWmTnm7UtBjo2QfZIWhqgXPOJ37eRePOc6xx2R/dALf+EAb7/TzXng4b/wS9+0cKEYtDUzNks5BJQy4HsRgEgX/FYtDaBr09o1cgFvPTzyI7a12AOlXxdonF/L4Uj5feJwDaOmBwEIYG/ftEEpJJwIxME0/AUNrvm5Usb+XR8OSjMDgwMs4YaG4t+K2M2udXHg1bHh95X27aeBI6FgABdC6BAz2w/cmR7WJivvhF8yhWME9iEDOQy477uaji3zQBsGnjyG/z9BcQf8eHxp1P2XJNoCwyPeqtTitXbwzvJwN9fsIg8L+zWAwOWwnPfA48vAG2PQXZjP9dH7YSc+4FfvJvXAl7dk2oLLPhmFzvZZxS+ZpaIZkofzyvVCwBbW1w8ABkc/gD14idAMkmOPq4kudFBftkS6vf9w7sh6GhcF7G1xvzF8BAP+zv9h9cuhxzwVuIrTltZB7bnvL1T2bIH7s7FkDrPOjvK9jfcxvuJbjxetj+FDvz5zsLFvvlF01btqzjnOeVMx3zkJmn76m0eqvTpsNY50nZaz4Dd/9q3POwgumiYjFYuhK6u/z8i8e3dRD/7Nf9PC59NVB4XI9ffRPZd73WH9NqpWVe6bJXQUEdV8m1ZyI5/rbKH+/37Sk9v2VHQHuH/+2XOK+JX30TMPJ9FVh8qL8OOtgzci09VpmXHUH8X/7Xz2+s/TDcB4a3RyJJ/MrvTfo+wVjKnie+98LCa7emFuKf//a484uajmuS/Dx2Dg74+xi6rhEREZFpZoIgGH+qKbLWvgDoBb5a5sLqFcBf4i+szgA+55w7o4JZB9u3b59weXIb7iX45pcgkYBUE6QHIZPBXHx5wUlkpdONmrbvIPSEN3NicX+jPQBedSHmyGPLzhMoO65l1zb63Ff8vGJxf7NylgWrpMEYU9mF4ETEYoCBV13o3//42yP7/FB6ZLmJpA9Ehb+rgmkD/DiAjoX+xmc+eFcsHh+eR/GFVvZHN4zMM3oD2ISBsDKfixp1DNm51V9EFzvjrIqDYAXlisULtsNkLxY7Ozvp6uqa1GcrtWzZMiiIms5etazTir+rcvUUzzgB7v41EJT+fRoDGB8cGBxgeP/uWOD397F+NyJ5TS3QPr/gvKhgn8xmYO/ukUY4xvj9Mb//BeG+GY8zfACf1wFnvRx+d5u/6dmzb+SYbmL+M8b4BgXxhN/fn/MiuOP/4MA+v5woE4POQ4enLVvWcc7zypnsPKpx3J2Kei8fTKyM0/FdR6lOG7dOm9Q12nQY6zyJndvhrjtGf6joPCx7zWdKT1epto6pN0SQ6VVJIG26LDsCnvXc8vvhzd8pXZZYDBYdOuH7BGMdw8qeJ+7bU7oMEwiCTcc1yUxc1zSKatXDjVSfzaCq1Gmz4dyrHJW9+mZruUFlr4XZWm6YWNnHqtOqkgLROfcrYO8Yk5yPv+gKnHN3AgustYfNVHmCW270J4FNzf4mSlMzJBJ++CSmGzXtgUiPrCDnb7oY4NYfjjnPscb1/+gGP494YiTwIFJL+X1wOvfFIBj+rXDrDwv3+YJpTMHvqmDaIHKz/8D+sW/iR+dRLDrPaO+Hot/0mKtT/JuOBr+MGVmvu3815nzKlqt4O0hV1FOdVq7e4O5fhfGEUr/PsA4JwkDX8H4Ug74+Bb+kcoP9o86LCvbJnv1+v8oHYQv2x8jfuZwPgpmY3/9u/aGfR39fGPwqCpiBn3d+f7/1h37avGidQVAwbdmyjnOeV850zENmnr6n8uqpTpsWY50n5c+38udg5c7DotNNhoJf9aeaPe62Pzn2fliuLLncpO4TjKXseWK5MoyXzSNqOq5JovOIxXRdIyIiIjOiKikQK7Ac2BJ5vzUctqN4QmvtZcBlAM45Ojs7J7yw3d1dmLYOTOSiJojPI+juKphfpdMVT5vJt06OtniOxWFwgNgY8wTKjsv194c3h8Jxin9JPTBmevfFgOHfClC4zxcvlzLT5m+wmqKbpaVEfpvFv+mdgwNjL7/M56KKjyGZchPmchUfy0qWq4KyjCWRSEz6s1LSjNVpxd9VuXoqm8tBMhX2XiyS7ykJ/jcSS46kRsxm1MBCJiTeWnheVHA+lM2EPXsJ9ysT+TsiILIPZmEwQ7x1HtmuMDmUiUyX/3w2QyKR8Pv7rh3lGwcVTVuurMOTlznPK2ey86j34269lw8mVsbp+K7nsIrqtOm4RpsOY50nlc1YUHQetlNZNmSqxtoPxxBvnTfh+wQTuRbJfy47RhmqeU0SnYcBggqvseaC2VAP15vZkNJ3vFSmw+OferxmqWono+IU7m3zoanJpxGezLq1dWDe9kGAkVTp2QzDKdaT4aMwgsCnWQ+3ccH06YGRa95Ekl0t8wiWLofj1/jHA4z33XTthOYWf+wrlZK9Bum2cxvuJfj6FX67BoFv7HDKmb63b/5RHMevgXt/63vDQ0Hq+aqUL7JdBv7iEjji2JFx37uu4nIVpMnPP8ahfX7J72O6y23OvQDOPnfa5zluT+4ap3CvRhkyN32L7C0/JpE5OGOPeamXAFjFnHNXAVeFb4PJdOHLLez0z5toah4ZODgAC4tSS1U43ahp8yl6YOSGTC4LTc1jzhMoO84cPEAw0D9yghm9gSlSK/kA73Tti4bh3wrgT05KBaDyNzlLTVsQfI78FsuVP5zHqGNJU/PYyy/3uYiSv/dSYrHKuyOXKlcFZRlLFVMgSpGJ1mmjUiCWq1NiMb9flKorou/zvXPyqUzjCf9/tmy4VqRAtu9gwXlRwT4ZT4zsS9EGPMN/5xsshH/ncv7GVyLh5xsPW6kX78NhS/NMJuP396Zmn9Iply2RArFo2nJlzStznlfOZOdR72ko6r18MMEUiNPwXUepThttOq7RpsUY50llbyYWn4fNwuciS50Zaz/sP1j2Y9m+gxO+TzDha5FxgnBVvSaJzCMoum9S73XQTKtyCsRGcR3weeCrZca/HDg2fJ0BXBn+XxUFKUnntcP+boJvfolcmMp04N7f+/H9fWMeJ2a13v0+6fKkP99D8PlPwLw2HzzvPzhy/h+L+aDXgR7/yIqFh/ht/JXPjTS06+sdSa0OkB4kyAz564hHH/DBs44Fo76bgu/OxODprf7ziw4Znjb7nBf5FO5lvt+ZkttwL8FV/zXy3G/wx/m77vDbafES2LUdHtkIBGHWpAB2bCG47n/IXfK+mS9f0X7fe/WnyV14KYD/fvoOhPfuxi7X8LwyQ+FvJPDr3dvjv+PI9zHV7V7u9zrQ0TEcvJuueZYr60SnnwnVKMPQD75F3/duIpHIkmhJ+POCH3+bLExrEKwqKRArsA1YGXm/Ihw2I8y5F/gD3OCA/4ENDvgc2mHLgIlON2ra9vmREfkW9cA55485z7HGtZx3kZ9HvqXCZFNyiEyX4WDsNO6L+WDaOef7V3SfL5gmKPhdFUxrIoe19vmQbCq/vOg8ikXnGU0hW/SbHnN1in/TTZGy5IN0AKe/YMz5lC1X8XaQelG1Oq1cvcHpLygMNBQI6xAT888AG96PctDa6oeN9bsRyWtqGXVeVLBPdswPexmGx+WC/THaYjzs+RXk/P53zvl+Hi2tPiBG4F/R43vH/JH9/Zzz/bR5BUEwUzBt2bKOc55XznTMQ2aevqcpqep12pSNdZ6UP9/Kn4OVOw+LTjcZbR2T+5zMnESyestadsTY+2G5ssRik7pPMJay54nlytDUUvl6Tsc1SXQe+QZYuq6RSar3lL7jpTLt+8E3/Pi+qUSI5oBcxjdoyafyzwvC64X8NcOB/SONX/r7ilKr54X3lvp6/eD8PIu+m1GPvDEx/ypOyV6DdNvBLTeOpK+NpncG/3gDY/z/+YbhsVhB6vmqlG/UdkmOpPcd7PdlqaBcw/OKPsYBwmdMx8qmvZ++cif873Sa51murPWQwn2my5DuTdN7061kg/iMP+alXnqA3QS811p7A74Fxn7n3KhUUdMltuY0chdfPm4XvkqnGzXtUNpH2Xv2QXYIUoXd98aaZ7lx7Z3n0tcXPhdjsN+fnK49HTb+ybeiGC5I3O+Q2Sxk0iMt+/MXebEYtLaVzk2v1o5zTyzm96V4vPzzCto6/LOr8s8ESiR9N2PMSO+SeMLv9+Pljc8vb+XR8OSjhS0QjRnV1TULI/t8yzz/uS2Pj/wGyk2bbPItdwjgsON8K6DtT0aWFfNlTzWX7VobP++iwnkS9y2JctkxP1ewusXHkCOP89tr08aR3+bpLyh48Pp4RpVrhroHy5RUrU4bq57KLlnm95N8a7DhlLwxOGwlPPM5Ps1DNH3AoctG0kR840rYs2smii0zpakVkompP38mloC2Njh4IEyjWeImcKoJjjxm1HnRqH3ysJV+3zuwH4aGGE5REk/A/AW+peb+bn9MXrJiOOVF7shj/TwyGV//ZIb8sbtjMbTO8xc+ixaOpBw58liCG6+H7U+NnO8sWOwDY0XTli3rJFI6TMc8ZObpe5qSql6nTdV450lZ8M/4GuM8LP6ODxVOFxWLwdKVPp6hBiIAAJfeSURBVM1QqR5lbR3EP/t1v6xLXz26fFffRPZdr63uM6mKtcyrj9RalVx7JpLjb6v88X7fntLzW3YEtHf4336J85r41TcBpb8vFh/qr4MO9ozULWOVedkRxP/lf/38oPR+eN5Fo/eBRJL4ld8bM83QZI5hY54nvvfCwmu3phbin//2mPOLmo5rksJ5hD26dV0jM6eqj14pNl465q5dO4i3dZCNPlJFSsvlgLAez4TbKcj/M5LaP5FIkMllw7hYPksXI5c2w3/nIJYa/gwUfjdlU7wXpWQvl8Z2JtKZ5tOk7u7uIlduXwlyfhvkM3JEO1OEDRBjM5wOvNR+TyJOLEzvm8tl/X3sCsqVn1e2a6efLvo7iXzn07Hdy/1ec7ufnvR8J5qSfTpTuE82re5MpZEPgoC+XX2YtKF3MA3xGJjo/jmSDnm6UgJXJQBmrf0WcBbQaa3dCnwUSAI4574I3IzPw7sJn4v3rTNdptia06CCi95Kp5uueY41Ln/CLCNmQ4qeWmiU7TKRfb6SaSe6XabjNzeRY0ildCyorXqr08rtYxXtJ2ON/+Q1Ey7LbDj21HsZ6718MH4Zp+O4N9F5RKefyDasRVmlNvQ9lVZvddp0GKv+i7/jQ1BBw6NKpxtzHmFgpfiYFL/ye1Oa72xWz3Vc/vuatvmNtR+G+0Dx9pjsfYKxlD1PnECwq5zpuCbJz6Oe9w2Ze2Yire946Zhjhx7GUNeu8R/jIGHwI8zMkw+CGBju3RWm9s9kMv5GehB+pji1epD/SPj4gETKfwYKvpuyKd6LUrKXS2M7E8e2/DEzt7ATdj9dOmBqYr58+bTy0YBRmHo+N0Plyyu138czQ344wL69I42SxinX8Lzy30E0CBb9zqdhu5f7vSYPWTrp+U40Jft0pnCfbB073WnkAbLpLH07+8imw3SkqZTvUBHNzhBJhzyRso+V1rcqATDn3OvHGR8A76lGWURERKZCdZqIiDQK1WkiIjJH1DSlrzn3Av8sHQZ8JoX0YEEq09bXvIH9X/wvn7Hp4BSzOTSyWGIki9GBSDas6LPpg5x/HMbggJ82nwVlKF34DLB8usSWNv9MqfzjAYq+m4Lvrn0+dO/2Hy9Oyf672yj3/c4Uc+4FBE8+5rO+FAfBWsP1aW315SEMFOXTRba2Vad8xft9kBvJOpN/BliOccs1PK+WVv/d5wORsTBoXCbt/bSVO5Oh9TVvmPRj7MY7Bkx1+pkw3WVI96Tp7+oniO6rz30J3H7zSErlfK/NaU6HXC/PABMRERERERERERGZbjcBb7bWGmvtmVQ5pW9szWmYiy+H+Qt9mvH5CzEXXz6cyrT5tD/z41cc4dN9xxrwdm3bfJ9adrLr1taBee8/Yt76fliyzKf0bQ6fYd3U4tPdLj8clq7wAZH5CzFvfT/mkvf56Vvb/E38eNyXIdWEaV/gt/mrLvTTlPhuCr67IOfnf9hKH0wKp42fd9GY3+9Mia05DXPZX8OiQ0bSxzU1wxlnwYqjfFkOXeZ76y47PPyQgcNWYi55X3XKV7Rd2i79MLE1p/lxb32/354VlGt4XvnvPtXsA5KHrRz1fUx1vcr9XptP+7Npn2e5sk50+pkwXWUIcgF9O/vo291XGPwCYme/As5+hf8+sxn//6sunPZ0yPXyDDARERERERERERGRCZkNKX3HS2U6W9M11ySF6US3U5npC8o+xg33Sr6bWn1/sTWnwae+PP6ENXqMRvF2ae7spDfc5lNJez/TZmJZ9by+M1WG7GCWgzsPkhsqn9o1dvYriF9wAfFFzWWnmSoFwERERERERERERGRWUkpfEZH6Mrh/kIE9A6N6fdWCAmAiIiIiIiIiIiIiIiIyablsjv7d/QwdHKp1UYYpACYiIiIiIiIiIiIiIiKTkunP0Lerj1ymfMrDWlAATERERERERERERERERCZsoHuAwe7Bukh5WEwBMBEREREREREREREREalYLpujb2cfmf5MrYtSlgJgIiIiIiIiIiIiIiIiUpF6TXlYTAEwERERERERERERERERGdfA3gEGugdqXYyKKAAmIiIiIiIiIiIiIiIiZeUyYcrDgfpNeVhMATAREREREREREREREREpaahviP5d/eSy9Z3ysJgCYCIiIiIiIiIiIiIiIlIgCAIG9g4wuG+w1kWZFAXAREREREREREREREREZFhuKEffrtmV8rCYAmAiIiIiIiIiIiIiIiICQLo3Tf/ufoJcUOuiTIkCYCIiIiIiIiIiIiIiInNcEAT0d/WT7knXuijTQgEwERERERERERERERGROSybztK3q4/sYLbWRZk2CoCJiIiIiIiIiIiIiIjMUekDafq7Zn/Kw2IKgImIiIiIiIiIiIiIiMwxQS5MeXigMVIeFlMATEREREREREREREREZA7JDoYpD9ONk/KwmAJgIiIiIiIiIiIiIiIic8Tg/kEG9gwQBI2V8rCYAmAiIiIiIiIiIiIiIiINLsgF9O3qY+jgUK2LUhUKgImIiIiIiIiIiIiIiDSwzECGvl195IZytS5K1SgAJiIiIiIiIiIiIiIi0qAG9w0ysLfxUx4WUwBMRERERERERERERESkweSyOfp39TPUNzdSHhZTAExERERERERERERERKSBDPUP0bu1l1xm7qQ8LKYAmIiIiIiIiIiIiIiISIMY2DuA2WvmdPALIFbrAoiIiIiIiIiIiIiIiMjU5DI5erf3MtA9UOui1AX1ABMREREREREREREREZnFhvqG6N/VTy47t3t9RSkAJiIiIiIiIiIiIiIiMgsFQcDA3gEG9w3Wuih1RwEwERERERERERERERGRWSY3lKNvVx+ZgUyti1KXFAATERERERERERERERGZRYYODtG3q48gF9S6KHVLATAREREREREREREREZFZIAgCBvYMMLhfKQ/HowCYiIiIiIiIiIiIiIhIncsN5Ti48yDZwWytizIrKAAmIiIiIiIiIiIiIiJSx9K9afp39yvl4QQoACYiIiIiIiIiIiIiIlKHgiCgv6ufdE+61kWZdRQAExERERERERERERERqTPZdJa+XX1KeThJCoCJiIiIiIiIiIiIiIjUEaU8nDoFwEREREREREREREREROqAUh5OHwXAREREREREREREREREakwpD6eXAmAiIiIiIiIiIiIiIiI1lD6Qpr9LKQ+nkwJgIiIiIiIiIiIiIiIiNRAEAf27+0kfUMrD6Va1AJi19mXA54A4cI1z7pNF4w8HrgcWhNP8nXPu5mqVT0REREREREREREREpFqy6Sx9O/vIppXycCZUJQBmrY0DXwDOAbYCd1trb3LOPRCZ7J8A55y70lq7CrgZOLIa5RMREZkINeoQEZFGoPpMRERERKR20gfS9O/uJwiU8nCmxKq0nGcDm5xzjzvn0sANwPlF0wRAR/j3fGB7lcomIiJSsUijjpcDq4DXhw03ovKNOk4FLgKuqG4pRURExqb6TERERESkNoJcQN+uPvp29Sn4NcOqlQJxObAl8n4rcEbRNB8Dfmat/UtgHvCSUjOy1l4GXAbgnKOzs3PaC1uPEonEnFnXidB2KU3bpTRtl9K0XSZsuFEHgLU236gj2qtZjTpERKTeqT4TEREREamy7GCWvl1KeVgtVXsGWAVeD1znnPu0tfbPgK9Za1c753LRiZxzVwFXhW+Drq6uapezJjo7O5kr6zoR2i6labuUpu1SWjW2y7Jly2Z0/lU2bY06REREakj1mYiINAyl9RWR2SDdk6a/SykPq6laAbBtwMrI+xXhsKi3Ay8DcM793lrbDHQCu6pSQhERkelTUaOOifZqrvfeevVePqj/MtZ7+aD+y1jv5YP6L2O9lw9mRxkbxIzUZ3OJ9tUR2haFtD1GaFsU0vaYuEha33PwDTruttbe5JyL9mrOp/W9Mkz5ezNwZNULKyJzUpAL6O/qJ30gXeuizDnVCoDdDRxrrT0KH/i6CLi4aJqngBcD11lrTwSagd1VKp+IiEilpq1Rx0R7Ndd7L8Z6Lx/UfxnrvXxQ/2Ws9/JB/Zex3ssHtS1jA/Vqrll9NpfMht9TtWhbFNL2GKFtUaha26OB6jNQWl8RqWNKeTi2gzsOkmxLEk/FZ2T+VQmAOecy1tr3Arfguxlf65zbaK39OHCPc+4m4MPA1dbaD+IrpUucc+oLKCIi9UaNOkREpBGoPhMRkUYxbWl9a9GreTb3+lPZq2+2lhvmZtkH9g/Q191Hx7wOf+SpskQiwcKFC6u/4Aqke9Pcd819bPj6Bs7+xNmc/penF4yfrv2las8AC/Pq3lw07CORvx8Anlut8oiIiEyGGnWIiEgjUH0mIiJzTEVpfWvRq3k294JU2atvtpYb5lbZg1xA/+5+0r21TXm4cOFCuru7a1qGYrlMjid+/AQbr93I4L5BAO695l6OvPBITMwMTzeRbT5Wr+aqBcBEREQahRp1iIhII1B9JiIiDWLa0vqKiExVdjDLwZ0HyQ3lxp94DgmCgB2/38H6K9dz4MkDAMSb46x+22pO/eCpBcGv6aQAmIiIiIiIiIiIiMxWSusrInVhcP8gA3sGCAIlTYja9+g+1n1hHbv+GLY5MHDUK47ipLefxMJjF5JsTc7YshUAExERERERERERkVlJaX1FpNbqJeVhvenf3c+Gqzfw5C1P+iMvsORZS1j7nrUseMaCqpRBATARERERERERERGZtZTWV0RqJTOQoW9Xn1IeRmT6Mjz0rYd45IZHyA5mAeg4soO1717L0jOWYszMpDssRQEwERERERERERERERGRCVDKw0JBNuCJm5/g/i/fz+DeQQCaFjWx+m2rOfIVRxJLxKpeJgXAREREREREREREREREKhDkAvp29TF0cKjWRakbT//hadZ9YR09T/QAEG+Kc9yFx3H8xcfP6DO+xqMAmIiIiIiIiIiIiIiIyDiU8rDQ/sf2s+7Kdez8w04/wMARLz2C1ZeupvXQ1toWDgXARERERERERERERERExjS4b5CBvUp5CDCwZ4D7v3w/T9z8BISxwENOPYST330yC49fWNvCRSgAJiIiIiIiIiIiIiIiUkIum+PgjoMM9SnlYaY/wyPuER765kNk+7MAtB/eztp3reWw5xyGMabGJSykAJiIiIiIiIiIiIiIiEiRzECG/U/un/PBryAb8OTPnmTD1RsY6BoAIDU/xUlvPYmjX300sUSsxiUsTQEwERERERERERERERGRiHzKw+SCZK2LUlM7793J+ivWs+/RfQDEUjGOfd2xnPjGE0m21fe2UQBMREREREREREREREQEn/Kwf1f/nO/11bO5h/VXrmfH73cMD1v5kpWsuXQN8w6bV8OSVU4BMBERERERERERERERmfMy/Rn6dvWRy+RqXZSaGege4IGvPMDjP3qcIBsA0Lm2k5PffTKLVi2qcekmRgEwERERERERERERERGZ0wa6BxjYO1DrYtRMdjDLI995hIe+/hCZvgwAbcvbWPPONSx/wXKMMTUu4cQpACYiIiIiIiIiIiIiInPSXE95GOQCnvr5U9x/9f307ewDINWRYtVbVvGM1zyDWDJW4xJOngJgIiIiIiIiIiIiIiIy58z1lIe779vNuivW0f1QNwAmYTj2gmM58S0nkmpP1bh0U6cAmIiIiIiIiIiIiIiIzClzOeXhgS0HWP/F9Wz/9fbhYSvOWsGad66hbVlbDUs2vRQAExERERERERERERGROSGXzdG3s49Mf6bWRam6wf2DPHDdAzz2g8cIsgEAi05axMnvPpnONZ01Lt30UwBMREREREREREREREQa3lxNeZhNZ9n0vU08+LUHGer1zzprXdrK2svXsuJFKzDG1LiEM0MBMBERERERERERERERaWgDewcY6J5bKQ+DIGDr7VvZ8KUNHNxxEIBkW5IT33Qix1xwDPGmeI1LOLMUABMRERERERERERERkYaUy+To2zX3Uh7uXLeT3/zHb9izcQ8AJm54xvnPYNUlq2ha0FTj0lWHAmAiIiIiIiIiIiIiItJwMv0Z+nb2kcvOnZSHvdt72fClDWy9fevwsGXPW8bad66l/fD2Gpas+hQAExERERERERERERGRhjLXUh6mD6R58KsPsunGTeSGfMBv4fELOfk9J3PIKYfUuHS1oQCYiIiIiIiIiIiIiIg0hFwmR9/OPjIDcyPlYW4ox2M/eIwHrn+AdE8agJZDWzjzA2ey+DmLMTFT4xLWjgJgIiIiIiIiIiIiIiIy6w31DdG/q39OpDwMgoDtv97O+ivX07utF4BES4IT3ngCx9nj6FzaSXd3d41LWVsKgImIiIiIiIiIiIiIyKwVBAGD3YNzJuXh3gf3su4L6+ha3+UHxODo847mpLeeRPOi5toWro4oACYiIiIiIiIiIiIiIrPSXEp5ePDpg9x/1f089fOnhoctPXMpJ7/7ZDqO7KhhyeqTAmAiIiIiIiIiIiIiIjLrzJWUh0O9Qzz49Qd59LuPkkv7dZ1/zHxOfvfJLHnWkhqXrn4pACYiIiIiIiIiIiIiIrNGEAQM7B1gcN9grYsyo3KZHE/8+Ak2XrtxeF2bFzez+tLVHHnukZi4qXEJ65sCYCIiIiIiIiIiIiIiMivMhZSHQRCw4/c7WH/Feg48dQCAeEucE15/AsddeByJFoV2KqGtJCIiIiIiIiIiIiIidW8upDzsfqSb9VesZ9cfd/kBMTjqFUdx0ttOoqWzpbaFm2UUABMRERERERERERERkbo1F1Ie9u/uZ8PVG3jylich8MOWPGsJa9+zlgXPWFDTss1WCoCJiIiIiIiIiIiIiEhdyg3l6NvVuCkPh/qGePhbD/PIDY+QHcwC0HFUBye/+2SWnrG0xqWb3RQAExERERERERERERGRujN0cIi+XX0EuaDWRZl2QTbgiZuf4P4v38/gXt+zrWlRE6vfvpojX34ksUSsxiWc/RQAExERERERERERERGRuhEEAQN7Bhjc35gpD5++62nWXbGOnid6AIg3xTnuwuM4/uLjSbYma1y6xqEAmIiIiIiIiIiIiIiI1IVGTnm4/7H9rLtiHTvv3ukHGDjipUew+tLVtB7aWtvCNSAFwEREREREREREREREpOYaNeVhf1c/G6/dyBM3PwE5P+yQUw/h5HefzMLjF9a2cA1MATAREREREREREREREamZRk15mOnP8Mi3H+Ghbz1Etj8LQPvh7ax911oOe85hGGNqXMLGNm4AzFq7BPgw8HxgEbAX+BXwWefc0zNbPBERkemjOk1ERBqF6jQREWkEqs9EBHzKw4M7D5IdzNa6KNMmyAY8+bMn2XD1Bga6BgBIzU9x0ttO4ujzjiaWiNW4hHPDmFvZWrsU+CPwUuBnwGeAW8P3f7TWHjbjJRQREZkGqtNERKRRqE4TEZFGoPpMRADSvWkObD3QUMGvnffu5OeX/Zy7/+NuBroGiKViHH/x8bziW6/gmD8/RsGvKhqvB9g/Ar8DLnTO5fIDrbUfBW4Ix7+3kgVZa18GfA6IA9c45z5ZYhoLfAwIgHXOuYsrmbeIiEgFpq1OExERqTHVaSIi0ghUn4nMYUEQ0N/VT7onXeuiTJuezT2sv3I9O36/Y3jY4S85nNWXrWbe0nk1LNncNV6o8RzgI9FKCMA5F+ADVedUshBrbRz4AvByYBXwemvtqqJpjgX+Hniuc+4k4AOVzFtERKRC01KniYiI1AHVaSIi0ghUn4nMUdl0lt5tvQ0T/BroHuDeT9/Lz976s+HgV+faTl78xRdzxkfOUPCrhsbrAXYY8EiZcY8AyypczrOBTc65xwGstTcA5wMPRKa5FPiCc64bwDm3q8J5i4iIVGK66jQREZFaU50mIiKNQPWZyByU7k3Tv7ufIBfUuihTlh3M8sh3HuGhrz9Epi8DQNvyNta+ay3Lnr8MY0yNSyjjBcBwzpVMvumcy1prK91LlwNbIu+3AmcUTXMcgLX2t/g0iR9zzv20wvmLiIiMa5rqNKX1FRGRmpuOOk31mYiI1Np0XaOJSP0LgoC+3X0N0esryAU89fOn2HDVBvp39QOQ6kix6i2reMZrnkEsqWd81YvxAmAt1tqvlhlngKZpLsuxwFnACuBX1to1zrl90YmstZcBlwE45+js7JzGItSvRCIxZ9Z1IrRdStN2KU3bpbQ5tF2mpU6LpPU9B9+g425r7U3OuQci00TT+nZbaw+dWtFFREQKTLlOU30mIiJ1oJr3HUWkhrLpLD1P9TRE8Gv3fbtZd8U6uh/qBsAkDMe+9lhOfPOJpNpTNS6dFBsvAPaJccb/e4XL2QasjLxfEQ6L2grc5ZwbAp6w1j6CD4jdHZ3IOXcVcFX4Nujq6qqwCLNbZ2cnc2VdJ0LbpTRtl9K0XUqrxnZZtqwuMldMV52mtL4iIlJr01GnqT4TEZFam65rNPVqFqlj6QNp+rv6ScwfNxldXTuw5QDrv7ie7b/ePjxsxdkrWHP5GtqWtdWwZDKWMfc659y/TNNy7gaOtdYehQ98XQQUVzI/AF4PfMVa24lPifj4NC1fRETmuGms05TWV0REamqa6jTVZyIiUlPTdY2mXs0i9SkIAvq7+md9r6/BfYP89ou/5YFvP0CQ9ZlZF520iJPffTKda+ZERqVZbcwAmLX26PFmkG8xOM40GWvte4Fb8BdO1zrnNlprPw7c45y7KRz3UmvtA0AW+Gvn3J5KVkJERGQ801WnVWhG0vrWe7rKei8f1H8Z6718UP9lrPfyQf2Xsd7LB7OjjDOpinWa0tRP0VzfV6O0LQppe4zQtig0l7bHNNZn6tUsUmey6Sx9O/vIpks+5m9WyA5m2XTjJh782oMM9Q4BMO+weay5fA0rzl6BMabGJZRKjNfvcBO+W3D+24z+nX8fr2RBzrmbgZuLhn0k8ncAfCh8iYiITLfpqtNqlta33tN41nv5oP7LWO/lg/ovY72XD+q/jPVePqhtGeskre901GlKU18Fs+H3VC3aFoW0PUZoWxSq1vZooPoMprFXcy0adczmoKfKXn2zodyDPYMc3HeQjnkdMG9keCKRYOHChbUrWIWCIODxWx7nD//9Bw5sOwBAqj3FqZedyuqLVxNPVRQOqQuzYZu3LGqhtbN11PDp2tfHS4EYi7631nY75+p7i4mIiJQwjXWa0vqKiEhNTVOdpvpMRERqqsr3HSvq1VyLRh2zOQissldfPZc7yIUpDw+UTnm4cOFCuru7q1yqiena0MW6L6xj7wN7ATBxwzNe8wye84Hn0B/003OwBw7WuJATMBu2eT/99NE3avhE9vWxGnXEyo4pLZjg9CIiIvVqUnWacy4D5NP6PugH+bS+1tpXh5PdAuwJ0/rejtL6iojIzJpwnab6TERE6tBk7ztW2qv5JufckHPuCSDfq1lEpkE2naV3W2/Z4Fe9693Wy+8/8ntuf8/tw8GvZc9fxrlfPZdT338qzQuaa1xCmazxUiCKiIhIEaX1FRGRRqD6TEREGoR6NYvUULonTX9XP0Ew+/rOpA+kefD6B3n0xkcJMr78C09YyMnvPplDTjmkxqWT6aAAmIiIiIiIiIiIiMxKzrmMtTbfqzkOXJvv1Qzc45y7KRz30rBXcxb1ahaZsvFSHtaz3FCOTd/fxAPXP8DQgSEAWg5tYc1lazj8JYdjYmacOchsMWYAzFr7NQq7H8+z1n41Oo1z7s0zUTAREZHppDpNREQaheo0ERFpBNNZn6lXs0h1ZQez9O3qI5vO1rooExIEAdt+tY0NX9xA77ZeABKtCU5844kc+xfHEm+K17iEc4OJGZJtSVJtKRItM9tHa7y5byp6/+8zVRAREZEZpjpNREQaheo0ERFpBKrPRGahwf2DDOwZmHUpD/c+uJd1X1hH1/ouAEzccPR5R7PqratoXqhnfFVDoiVBqj1Fsi2JMdXpZTdmAMw59y9VKYWIiMgMU50mIiKNQnWaiIg0AtVnIrNLkAvo391Pund2pTw8+PRBNly1gS0/3zI87LDnHMbad66l48iOGpZsboglY6TaUqQ6UsQSseovf6yR1trnWGs/VWbcJ621Z85MsURERKaX6jQREWkUqtNERKQRqD4TmT0yAxkObD0wq4JfQ71DrP/ien76xp8OB78WHLuAF3z2BTzvk89T8GsGmZgh1Z6ibVkbHYd30LyouSbBLxg/BeI/AleUGffLcPx501oiERGRmaE6TUREGoXqNBERaQSqz0RmgcF9gwzsnT0pD3OZHI//6HE2XruR9H4fsGvubGbNpWs44qVHYOLVSb03FyWaE6Q6UiTnJTGx+tjO4wXATgF+WmbcrcCXp7U0IiIiM+cUVKeJiEhjOAXVaSIiMvudguozkbqVy+bo39XPUN9QrYtSkSAI2PG7Hay/cj0HnjoAQLwlzgkXn8BxFx5Honm8UIhMxnCKw/YUsWRtenmNZbxvvQNIAf0lxiWB9mkvkYiIyMxQnSYiIo1CdZqIiDQC1WcidSrTn6FvVx+5TK7WRalI98PdrLtiHbv/tNsPiMFRrziKk952Ei2dLbUtXAMyxpBsS5JqT5Foqe/A4nilewh4KfDDEuNeGo4XERGZDVSniYhIo1CdJiIijUD1mUgdGtg7wED3QK2LUZG+nX3cf839PHnLk8PDlp6xlLXvWsv8o+fXsGSNKdGcINWeItlWPykOxzNeAOyzwJestXHgB865nLU2BrwG+ALwoRkun4iIyHRRnSYiIo1CdZqIiDQC1WcidSSXydG3q49Mf6bWRRnXUN8QD3/jYR7+9sPk0r6XWsdRHZz8npNZ+uylNS5dY4klYsNBr3gqXuviTNiYATDn3DettUuB64Ema20X0AkMAh91zn2rCmUUERGZMtVpIiLSKFSniYhII1B9JlI/hvqG6N/VTy5b3ykPc5kcm2/ezP3X3s/g3kEAmhc1c9I7TuKolx+Fic+OXkn1zhhDcl6SZHuSZGuy1sWZknETNDrnPmOtvQb4M2AxsAf4vXOuZ6YLJyIiMp1Up4mISKNQnSYiIo1A9ZlIbQVBwMDeAQb3Dda6KGMKgoCn73qa9Veup+cJf3iIN8U57qLjOOH1J5Bore/nUM0WiebE8LO9ZkuKw/GMu2eE3ZB3Agucc/X9SxARERmD6jQREWkUqtNERKQRqD4TqZ3cUJjycKC+Ux7u27SP9VesZ+c9O/0AA0e+7EhWv2M1LYe01LZwDSCWiA0HvWZjisPxxMabwDmXBR7Bt8IQERGZtVSniYhIo1CdJiIijUD1mUhtpHvTHNh6oK6DX/1d/dz9ybu59e23Dge/Dn3mobzk6pdw+t+fruDXFORTHM47bB7th7fTsrilIYNfUEEPsNA3gB9baz8HbAWC/Ajn3G0zUTAREZEZojpNREQaheo0ERFpBKrPRKokCAL6u/pJ96RrXZSyMv0ZHr7hYR7+1sNkB7IAtB/RzsnvPpmlZy7FmMZIzVcL8aY4qfYUybYksfi4faMaQqUBsHeF/3+saHgAHD1tpREREZl5qtNERKRRqE4TEZFGoPpMpAqy6Sx9u/rIDmZrXZSSgmzA5p9u5v5r7mdgzwAATQuaOOltJ3HUq44ilpgbAZvpFovHSLYnSbWliDc1Zi+vsVQUAHPOHTXTBREREakG1WkiItIoVKeJiEgjUH0mMvPSPWn6u/oJgmD8iWtg5z07WfeFdex/bD8AsVSM4+xxnPCGE0jOS9a4dLOPMYZEa4L2Ze3kFubmdK+5SnuAiYiIiIiIiIiIiIjILBHkAvp395Purc+Uh/uf2M/6K9fz9J1PDw87/JzDWXPZGlqXtNawZLNTvClOqi1Fst2nOEy1pTADczf4BRUGwKy1HfhuyC8EOoHhreacO3xGSiYiIjIDVKeJiEijUJ0mIiKNQPWZyMzIDGTo29VHbihX66KMMrB3gI3XbuTxHz8OYfE613Zy8ntOZtGJi2pbuFkmFo+RbEuSbEuSaFZ/p2KVbpErgBXAx4GvA28E/hr43gyVS0REZKaoThMRkUahOk1ERBqB6jORaTa4b5CBvQN1l/IwO5jlEfcID339ITL9GQDalrex9l1rWfb8ZXM6Vd9EJVuTJNuTJOcltd3GUOmT414KvNY590MgG/5/IfCmGSuZiIjIzFCdJiIijUJ1moiINALVZyLTJJfNcXDHQfr31NfzvoJcwKM/epT/e8P/cf/V95Ppz5DqSHHK+07h3K+ey/IXLFcQpwLxVJzmRc10HNHBvMPm+RSH2m5jqrQHWAzYH/7da62dD+wAjpmRUomIiMwc1WkiItIoVKeJiEgjUH0mMg0y/WHKw0x9pTzcfd9u1n1hHd0PdwMQS8Y45oJjOPHNJ5JqT9W4dPXPxAzJtiSp9pRSHE5CpVtsHT4P7y+AX+O7JvcCj8xQuURERGaK6jQREWkUqtNERKQRqD4TmaKB7gEG9g7UuhgFDmw5wPor17P9N9uHh604ewVrLl9D27K2GpZsdki0JEh1pJTicIoqDYBdysgDKN8P/DuwAHjzDJRJRERkJqlOExGRRqE6TUREGoHqM5FJymVz9O/qZ6hvqNZFGTa4b5AHrn+Ax37wGEHWp2FcfNJinvd3zyN1hHp8jSWeig/39oolKn16lYylogCYc+7xyN+7gHfMWIlERKRu5B9ImmhpnC7WqtNERKRRqE4TEZFGoPpMZHLqLeVhdjDLphs38eDXHmSo1wfk5h02jzWXr2HF2StYtGgR3d3dNS5l/RlOcdiWaqj7b/Wioi1qrTX4yuf1QKdzbq219gXAUuecm8kCiohIdeWGcqQPpEn3pskN5WhZ3NJQFbDqNBERaRSq00REpBGoPhOZuIG9Awx010fKwyAI2HrbVtZ/aT19T/cBkGxLcuKbT+SYC44hnorXuIT1KdGSINWeItmmFIczqdI7mh8HzgH+G/hiOGwr8FlAFZGIyCwX5AKGDg6R7kmTGcjUujgzTXWaiIg0CtVpIiLSCFSfiVQol8nRu623bu7ddG3oYt0V69i7cS8AJm54xmuewapLVtE0v6nGpas/sWSMVFvKpzhMKsVhNVS6lS8BXuWcuwEIwmFPAEfPRKFERKQ6Mv0Zep/upefJHvp29dXNCdQMuwTVaSIi0hguQXWaiIjMfpeg+kxkXEMHh9j/5P66uHfTu62X3/3z77j9PbcPB7+WP3855371XE59/6kKfkUYY0i1p2hb1kbH4R00L2pW8KuKKu0BFgd6w7/zFVFbZJiIiMwSxSkOkwuTBLlg/A82DtVpIiLSKFSniYhII1B9JjKGIAjo7+on3ZMmtTBV07Kke9I88NUH2HTjJoKM/7kuPGEhJ7/7ZA455ZCalq3eJJojKQ5jSnFYK5UGwP4P+Iy19oMwnJv3X4EfzVTBRERk+gRBwFDvEOkDaTL9tW8pVGOq00REpFGoThMRkUag+kykjGw6S9+uPrKD2ZqWIzeUY9P3N/HA9Q8wdGAIgNYlray5bA0rX7xSAZ5QLBEj1a4Uh/VkzG/BWntZ+OcHgcOA/cB8fAuMI4C/ndHSiYjIlGQGMvR39dOzOUxxOIeDX6rTRESkUahOExGRRqD6TGRs6Z40vVt7axr8CoKArXds5adv/inrPr+OoQNDJOYlWHP5Gl729Zdx+DmHz/nglzGGVFuY4vAIpTisN+P1APuAtdYCb3fO/bm1dglwOLDFOff0zBdPREQmKpfNMXRgiHRvuuYthOqM6jQREWkUqtNERKQRqD4TKSHIBfTv7ifdm65pOfY+sJd1V6yja30XACZuOPq8oznpbSfRtEDP+FKKw9lhvADYKcA/A3+01n7MOfe/wM4ZL5WIiExIEARk+jI+xWFfhiCYU8/0qtQpqE4TEZHGcAqq00REZPY7BdVnIgUyAxn6dvWRG8rVrAwHdxxkw1Ub2PKLLcPDDnvOYax911o6juioWbnqQT7FYbItSTwVr3VxpAJjBsCcc2ngn6213wa+bK19E/BQ0TRvnsHyiYjIGLKDWdK9aYYODJHL1u7kaDZQnSYiIo1CdZqIiDQC1WcihQb3DTKwd6BmjZrTB9I89PWHePS7jw4H4BYcu4CT33Myhz7z0JqUqR4YY2hqb2Je8zySrclaF0cmaLweYHkr8bl47wQem7niiIjIeJTicMpUp4mISKNQnSYiIo1A9ZnMablsjv5d/Qz1DdVm+Zkcj//wcTZet5H0fp92seWQFlZfupojXnrEnE3vl2hOkGxLkmxL0rakjYGugVoXSSZhzACYtXYR8D/AC4F3Oud+UpVSiYhIgeEUhz1pMv1KcTgZqtNERKRRqE4TEZFGoPpMBDL9YcrDTPWz+gRBwPbfbGf9F9fTu6UXgHhLnBMuPoHjLjyORHOlfWcaRyweI9meJNWeUorDBjHeXvwgcBNwknOupwrlERGRiMxAhqHeIYZ6leJwGqhOExGRRqE6TUREGoHqM5nTBvYOMNBdm15F3Q93s+6Kdez+024/IAZHvfIoVr9tNc2Lm2tSploxxpBoTZDqSJFoSWDM3Ozx1qjGC4C9wTn386qUREREAN/1fKh3iPSBNNm0UhxOI9VpIiJzWHYwSywZa5QULqrTRESkEag+kzkpl8nRt7OPzECm6svu29nH/dfcz5O3PDk8bMmzl3Dyu09m/tHzq16eWoo3xUm1pUi2J4nFY7UujsyQMQNg0UrIWns8cDLQVjTNtZUsyFr7MuBzQBy4xjn3yTLTvRb4LnC6c+6eSuYtIjLbBUHA0MEhhg4M1Sznc6ObzjpNRETqX5ALyPRnGOobItOXIZfJ0XF4R0MEwFSniYhII1B9JnPRUN8Q/bv6q57lZ6hviIe+8RCPfPsRcmm/7PlHz2ftu9ey9NlLq1qWWhpOcdiWIt6kFIdzQUWJPK21/wB8BFgH9EVGBcC4FZG1Ng58ATgH2Arcba29yTn3QNF07cD7gbsqKr2IyCyX6c+Q7k0z1DtEkNNzvaphqnWaiIjUr2w6S6bPB72yA9mGf2am6jQREWkEqs9kLgiCgIG9AwzuG6zqcnOZHE/85Ak2XruRwW6/7OZFzZz0jpM46uVHYeKzv3HYeIwxJFrCFIetSnE411T6JLsPAM92zq2f5HKeDWxyzj0OYK29ATgfeKBoun8FPgX89SSXIyJS93JDOdIH0qR70+T+f3t3Hh9HWt/7/lNdvWmzJFu2Jc949n3GNjCLzYETCIFAEmASkvMwISRAIMOW7eYm55wsNyc39yaXJPck4dwDgWEgQ0LC5AmBZCAEAoEsnGAzMwz2rMx4do+1WLasrbvVXV11/6juVrfUklpbd7X0fb9eekmqKlU/Xequp5/61e/3FDSvVwv8Iuvr00REJCKCIMzyKge9tmG/+ouoTxMRkfb3i6g/ky3ML/hkxppb8jAIAkaOjXDiwyeYeiacYs9NuVz941dz9W1XE+9sNCzQvlTiUKDxAFgWeGwdj3MB8HzV76eAw9UbGGNeAuy31v69MWbJAJgx5nbgdgBrLQMDA+toVvuIx+Pb5rmuho5LfTou9bXyuAR+wNz0HPmpPIVsgQ466OjuaElbForH4/T39y+5vqO/g1RPCje5ZVLD19uniYhICxXzRbITWWZOz2yLLK8VqE8TEZGtQP2ZbFn5mTzZM9mmVv05f/I8Jz58gtH7RsMFDlzyuku44V030LE7GteiNkvMjZHoTpDoThBPb/0gn6ys0VfB/wH8f8aY3wJGq1dYa9d9m6UxJgb8IfD2lba11t4B3FH6NRgfH1/vw7eFgYEBtstzXQ0dl/p0XOprxXHxsl4Y9JotRPYCXX9/PxMTEzXL8tN5Ru8dZeTYCCPfGuHm/3Iz1/zENWt+jH379q23mRtpU/s0ERHZWPWyvOL9cbxs8ycNjyD1aSIishWoP5MtJwgCsuNZ8lP5pj1mdjzLQ3c+xDP/8ExYQBTYc+MeDr3vEH1X9jWtHa2Q6EyQ6EmQ6EqoxKHUaDQAdlfp+7uqljmEb6VGUgJeAPZX/X5haVlZD3AD8M/GGIBB4B5jzButtfc12EYRkUgo5osUZgrkp/P4Xnt8Vg+CgPNPnA8DXsdGOPvwWYLifMDu+a8/v64AWMTcVfq+1j4NY8zrgA+Wtr/TWvuBJbb7UeAzwM3qz0REGucXfAqZAl7Gw8t6kb2JJALuKn1fU5+m/kxERCLirtL3NY/RRKLEL/jMjs5SnCs25fG8rMd3P/1dvnv3dynmwsfsubiHQ+87xOCRwS0bEHKTLonuBMmeJLG4ShxKfY0GwC5d5+PcC1xpjLmUMPB1G/CW8kpr7SRQqUtmjPln4Jc1uBKRdhH4QSXo1cyazutRmCkwet8ox799nOf+7TlyZ3M162PJGLtftJuLXnURl/7QeruBSFnXkzHGuMCHgNcQlvS91xhzj7X2kQXb9QC/ABxbz+OJiGwHlSyvrEdhdlvO5bVWa+7T1J+JiEiErHvAqZs6JCoKswUyY5mmlDwMigHPfOkZHrrzoco1nVRfiuvfeT2X/tClWzIo5MScStBLJQ6lEQ29Sqy1z0KlVOFea+3wah7EWusZY34W+DJhR/QJa+3DxpjfBu6z1t6zynaLiERCIVOgMF2IdInDsiAImHxqkpFvjjB8bJizD9VmeQF0DXUxeHiQwSOD7HnxHuIdcTp2dZDqS7Wo1RtvvX0acAtw0lr7VGk/dwO3Ao8s2O7/An4PWHJeSxGR7UxZXuu3zj5N/ZmIiETCesdouqlDoiAIAnJnc8xNzjXl8UbvHeX4h48z+eQkEN7EfNWbr+Kat1xDoivRlDY0U7wjTnJHUiUOZdUaCoAZY/qADwM/BhSALmPMG4FbrLW/0cg+rLVfBL64YNlvLrHtKxvZp4hIK7RTicPCbIGx+8cYPjrMyLERsmeyNetjiRhDNw0xcOMAg4cH6bmoZ8t/kNiAPu0C4Pmq308Bhxc8xkuA/dbavzfGLHnB0BhzO3A7gLWWgYGBpTYFIB6Pr7hNK0W9fRD9Nka9fRD9Nka9fRD9Nm5W+8pZXoXZAvnZPMV8ERcXUoRfq2xjf3//qtvQN9CHm9g6lZTW2ae1rD/bTqL+fm8mHYtaOh7zdCxqbcfjsQFjNN3UIS3lF3wyY5mmVAQ6d/Ic3/jANxg5NlJZdtH3X8SBnzlA597OTX/8ZlKJQ9kIjeYJfgSYAC5mvvP4JvDfgYYCYCIi7cwv+pVMryiXOAyCgKmnphg+Fga8xk+ML8ry6hzsZPDwIENHhtjz4j3svmA3ExMTLWpxS2xqn1a6a/EPgbevtK219g7gjtKvwfj4+LLbDwwMsNI2rRT19kH02xj19kH02xj19kH027iR7fMLfhj0yhTCLK8NKgXT39+/pr6r2FMklljf4Hnfvn3r+vsNtml92mb2Z9tJ1N/vzaRjUUvHY56ORa1mHY8t1p+19U0d7Rz0VNshP5Nn5vwMPR090LEBDVtCZjzDfR+6j+9+9ruVz9RDNw5x5FeOsPv63Zv3wBuokZvYnJhDqicVZnt1RCeTrV1f6+3abti4tjcaAPs+YJ+1tmCMCQCstWeMMXvW3QIRkYgK/IDCbIHCTIFCptDq5iypkKnK8jq6OMvLiTvsPrS7EvTquXjrZ3mtYL192gvA/qrfLywtK+sBbgD+2RgDMAjcY4x5o2rMi8hWFwQBxVyxUtqwmG/OxN/b2Hr6NPVnIiISFZt63THqN3W0cxB4O7e9WSUPvZzHE/YJHvuLx/Cy4Q3Z3Rd2c/C9B9n38n04jtM2NzUvdxNbvCNOsicscZiNZcnOZmG2yQ1cRru+1tu13bC6ti93U0ejAbBJYACo1OA1xlxU/buIyFZQKc8U4Xm9giBg+tnpSsDrzIkzBF5tOzv2dDB0ZIjBw4PsuXEPic7o3DUTAevt0+4FrjTGXEp4ofA24C3lldba8v7L+/5n4Jd1sVBEtqqaubxyG5flJQ1ZT5+m/kxERKJivWM03dQhTVWcK5IZy2zqzV6BH/DsPz7LQx97qHKjc7I3yU3vvYmh7x/aEiUBY4kYye5kWOJwnVUaRJaybADMGPPj1tpPA3cCf2OM+XUgZox5KfC7hCnKIiJtz8t5YabXTAG/GL15vbysx9i357O8MqOZmvWO6zBwcKAS9Npx6Y7tnuW1yEb1adZazxjzs8CXARf4hLX2YWPMbwP3WWvv2aSnICISCeWbRbyMh5dVllcrbESfpv5MRERabQOvO+qmDmmaufNz5M7lNvWG6bEHxjj+oeOcf/w8EAaKrvyxK7nmrdew96K9bZPxVY/jOJV5veIdjebmiKzdSq+yjwKfJpwgMgt8CEgAnyit++Cmtk5EZBP5nk9+Ok9hphC5i3dBEDD93DQjR0cYPjbM+PFx/EJtYK5jdweDhwcZPDzI3pv2kuhSltcKNqxPs9Z+EfjigmW/ucS2r1xbc0VEoqOYL+Jlwrm8irliJDOkt5kN6dPUn4mISIttVH+mmzpk0/lFn+xYdlOnyJh6dooTf3KC4X+fT37c/6r9HLj9AF37ujbtcZshno7TtbcLv8/HiemGbWmelQJgDoC1NiDsdBTwEpG2Vp7XKz+dr9ROjgov6zH2wFgY9Do6TGZkcZbXrht2MXRkiKEjQ+y4TFleq6Q+TUSkQYFfKgmcKeBlvUU3YUjLqU8TEZGtYMP6M93UIZupkCmQHctuWsWgufNzPPynD/PUPU8RFMMbzXbdsItD7z/Erut3bcpjNkMsHiPZM1/iMN2bZmZ8ptXNkm1mpQCYa4z5XkodUj3W2q9tbJNERDael/WYGZlh6vmpyMxNEgQBM6dmKgGvM8fP4OdrP0yld6UZPDzI0JEh9ty4h2RPskWt3RLUp4mILKM4V6SQKTCVnWJqeEpZXtGmPk1ERLYC9WcSaUEQkDuXY+783KbsvzhX5InPPMGjn3oUbza8SbtrXxcH33OQC15xQVve9Ow4DomuBMkdKnEo0bDSqzAFfJylO6IAuGxDWyQiskF8zyc/lSc/k8cv+CT6Ey0Pfnk5jzMPnGHkWBj0mj09W7PecR12Xb+LwSODDB0eoveK3rb8wBNR6tNERKr4Rb9mLi/fC2/C6OjvUPAr+tSniYjIVqD+TCLLL/jMjs5SnNv4KTMCP+D5rz3Pg3c8WKn+k+hJcN1PXcflP3I5btLd8MfcbPF0nGRPkkR3QiUOJVJWCoDNWmvV0YhI2wiCgMJMtEoczpyaYfjoMCPHRhh7YGxRlldqZ4qhw0MMHgnn8lKW16ZRnyYi256Xmw94eblo9JOyJurTRERkK1B/JpGUn8mTPZPdlJuox0+M853/+R0mHpsAwIk7XPEjV3Dd264juaO9rgeVSxwmuhNtGbST7UF5iCKyJXg5j/x0nsJMoeVZXsW5Ime+cyYMeh0dYeaFBfWNY7DrunAur8Ejg/Rd0ae7Y0REZFP4RT8MeJWzvDZp3gIRERERkXYXBAHZ8Sz5qfyG73vm1AwnPnKCF/71hcqyC15xAQfffZDuC7s3/PE2S7nEYaInQaIz0ermiKxopQCYrsiKSGT5BZ/89HyJw1aaOV01l9cDZxalyKf6UwzeEs7ltffmvW13V88WoT5NRLYFL+vNfynLa6tSnyYiIluB+jOJjOJckcxYhmJ+Y0se5qfyPPLJRzj5uZMEXnjD9s5rd3Lo/YcYODiwoY+1meLpOInuBInuBDE31urmiDRs2QCYtbanWQ0REWlEVEocFueKnDk+P5fXzPMLsrwc2HndzjDL6/Ag/Vf1K8urxdSnichW5XthllchU8DLei3PhJbNpz5NRES2AvVnEhX5qTzZ8eyGzoNbzBd58nNP8sgnH6EwUwCgc7CTA7cfYP+r9rfFNaJYPEaiO0GyJ6kSh9K2VAJRRNpCFEoczg7Pzs/l9e0xirnau4KSvUkGDw8ydDjM8kr1pVrSzo3kJl1iSd3ZIyISJUEQUMwVKwGvzZiYW0RERERkqwv8gOyZLPmZjSt5GAQBL/zLC5z4yAlmT88CEO+Kc+1PXsuVP3olbiragSSVOJStRgEwEYksv+hTmC6Qn8m35OJeMV9k/MR4WNrw2DDTz07XbuDAzmt2MngkDHr1X9PeWV5OzCGejuOmXOId4fd2fj4iIluJX/DDgFcmLGuoLC8RERERkbXzch7Tp6Y3dEqNsw+f5fiHjnP2obMAOK7DZW+8jOvfcX3kb5JWiUPZqhQAE5HIKWQK5KfyeBlvQ9PPG5EZzVSyvEbvH6WYXZDltSPJ3lv2hqUNbxmM/AeYpTiOg5tycVMu3YPdeN2e0tlFRCIkCIJwDq9MOJfXRs9FICIiIiKyXc2dn2NqYmrDgl+zp2d58I4Hef5rz1eWDf2HIQ6+9yA7Lt6xIY+xGWJujERPgmR3MvKZaSJrpQCYiERCMV+slDj0vY27+2YlfsFn/MQ4w8fCoNfU01OLtum/pr8yl9fOa3biuO2XFeUm3UrAq/zlOOHzSO1I4eb1QUdEpNWK+WIl4OVlm38TyFbm5Tymnppi+N+HueJNV5DoUjkXERERke3GL/pkx7IUMgXS/el17y8/nefRP3+Uk39zshJM67uqj0PvO8Sel+xZ9/43g+M4xDvjJHuSxDvjlWtDIluVAmAi0jJ+0acwU6AwU8DLeU173MxYhpFjIwwfHWbsvjG8bO1jJ3oSDN4yyNCRIfbesndDPhQ1UyweqwS5yiUNVcpQRCR6Aj+oBLsKmcKGll/ZroIgIDOaYfLJSc6fPM/kU+H3mVMzUIon7rxmJ3tv3tvahoqIiIhIU3lZj8xYZkNuuvY9nyf/7kkeuesR8pPh/GEduzs4cPsBLnrNRZG8BhNPh0GvRHciku0T2SwKgIlIUwVBQGG2QGG60LS7233P5+xDZ3n8gcd55l+eYfKpyUXb9F3Vx9DhIQaPDLLz2p3E4u1R7zjmzge73HT4XbWaRUSiyy/4ZCeyzJyeoZgrKstrHcpZXeefPF8T8CrMFJb8m849neTO55rYShERERFptdy5HLmJ9X8GDIKA0984zYmPnGDm+RkA3A6Xa95yDVe9+Sri6Whdao8lYiS7kyR7ksQSulYk21O03pUismV5WY/8TFjiMPA3/2Jf9ky2kuU1ev8o3uyCLK/uBHtvnp/LK70r+lle1fN2uWmXeCquDzAiIm2gkuU1W6CYL+L2u4uyj2Vp9bK6pp+eZvK5SVjiBt5YIsaOS3bQe3kvfZf30XtF+H33wd3qO0VERES2Cd/zyYxmNqTq0LnHznHiwyc4850z4YIYXPZDl3H9T18fqWtKjuOQ6E6EJQ47dOlfRO8CEdk0xXyRwkyB/Ex+08s6lbO8ykGvyScXZ3ntunYXu2/azdCRobbI8oq5sUpWVzwdx027qs0sItIGyqUNC7MFvIyHX1Rpw0ZVsrqeOs/kyclKdtdyWV3pgTS9l4UBrr4r+ui9vJeei3oi38+LiIiIyOYpZApkx7Lr/iyeGc3w4Mce5Ll/fK6ybPDwIAffe5Dey3rX28wNoxKHIvUpACYiG6qZ83plx7OMfGuEkaMjjN43uujiWLwrzuDNgwweDr/2XbmPiYmJTW3TelTP2RVPK7tLRKSd+AWfQiYMeDWrxG87a2SuroWqs7qGDgyR2pei9/JeUn2p5jZeRERERCIrCAJy53LMnZ9b134KswUe+4vHeNw+jp8Pg2i9l/dy6H2HIjOfbMyNkegJs73cpNvq5ohEkgJgIrJuzZrXy/d8zj1yjuFjw4wcHeH8E+cXbdN7eS+DhwcZOjLErht2Rfbu78rcXen5oJfu0BERaR9BEGZ5eRmPQqaw6ZnO7WxRVlcDc3Wld6XDbK7LesPvV/TSs38+q6u/vz/SN7WIiIiISPNtRMlD3/N5+gtP8/AnHq4E0dK70tzwrhu45HWX4LitvXbjOA6JzgTJHUninXFVChJZgQJgIrJmXtYjP52nMLt583rlzuXm5/K6t06WV2ecvTftZfDIIIO3DNK5p3NT2rFebnJ+3i437erOHBGRNlTMFysBr2KuqCyvBdaT1VUuXVies0tZXSIiIiKyGusteRgEASNHRzj+4eNMPzsNgJt2ufq2q7n6tquJd7b2MrqbdEl0J+i7tA//vG6+E2mUAmAisirFuSL5mTyFmQK+t/EdblAMOPvI/Fxe5x8/v2ibHZfuYOjIEINHBhk4MBC5LC8n5tTM2xVPx5XdJSLShipzeWXCDGdlec2rZHWV5ujaiKwuEREREZHV2oiSh+efOM/xDx9n7P6xcIEDl/zAJdzwrhvoGOjYoJaunhNzSHSHJQ7j6fAyvj47i6yOAmAisiLfC+f1ys/kKc4VN3z/c+fnwoDXsWFGvzVKfipfsz7eEWfPTXsYOjzE4OFBOvdGK8vLTbo183e5KWV3iYi0q+JcsRLwUpZXeEEhO5YNA1xPTnL+yfOrmqurnNmlrC4RERER2WjFfJHMWGbN16qyZ7I8dOdDPPOlZyqfbffctIdD7ztE3xV9G9bO1Yp3xEnuSJLoSqjEocg6KQAmInWV5/XKT+XxsmuvnVx338WAc4+dq2R5TXx3YtFFtB2X7GDw8CCDRwbZfXA3sUQ07nBZmN3lplxibjTaJiIiq1eT5ZXxNiW7uV2Us7pGR0Y5feJ0Jbtr2ayugTR9l88HuXov76XnImV1iYiIiMjmmpucI3c2t6Yb1ryMx31/eR/H7zpOMRcGz3ou7uHQ+w4xeGSwJUGnWCJGsidJsiepz9IiG0gBMBGpsVnzes2dn2PkWyOMHB1h5N4R8pO1WV5uh8vel5Tm8jo8SNdg14Y99nrUzN2l7C4RkS2hkuWV8SjObb8sr3pzdU0+Ocn0qWlYIv5Xk9V1eVi+UFldIiIiItJsftEnO5alkFn6Jq2lBMWAp//haR6+82Fy53IApPpSXP/O67n0hy5teuCpUuKwO0m8Q5fpRTaD3lkisinzegV+wMR3Jxg+OszIsRHOPXpuUZZXz0U983N5HRzATbY2uBRzY2GQKz1fzlBzd4mItD+/6ONlPbyMF87ltY2yvCpzdT11nsmTkw1ldXXu6aTnkh76Lu/TXF0iIiIiEhle1iMzllnT5/nRe0c5/qHjTD41CYCbcrnSXMk1b7mGRFdio5u6JMdxiHfGSXQnVOJQpAkUABPZpjZjXq+5yTlG7x1l5NgII8dGFk1A6qZc9ty4h8HDgwwdHqJrX+uyvBzHqWR0lUsaRqXMooiIrJ+Xmw94ebmNLeUbRdVZXeudq2vw0kEmJiaa+wRERERERJaRO5cjN5Fb9d9NPj3JiQ+fYOTYSGXZRd9/ES//5ZdTSK8+i2yt4ulS0Ks7oak0RJpIATCRbSTwS/N6TW/MvF6BH3D+ifNhltfREc4+enZR6aTu/d1hltfhQXYf2t2yEoKxeIxkd5K0k67M36W7bEREtg6/6ONlPGa8GaZOTeEXt26W16KsrlIZw4bm6rqsV1ldIiIiItI2fM8nM5pZ9U1tuXM5Hv74wzz1909VrlUNHBrg0PsPsfOanXT3d2/6TV+xRHgtKtGdaHnVI5HtSgEwkW1gI+f1yk/nGf3WKMPHhhn51ghz52qzvGLJGHtesoehw2Fpw+4Lutf1eGsRc2PEkrFKGUM35RKLx+gZ6GFufG7lHYiISOQFfhBmeWXDr3I2c6o/tWWCX0EQkB3LhgGuJ+fLFzY0V1dVoEtzdYmIiIhIO/KyHpnRzKo+33s5j8f/6nG++5ffrdz83b2/m4PvOci+l+/b9JuhNa+XSLToXSiyRW3UvF5BEGZ5jRwdYfjYMGcfXpzl1XVBF0NHhhg6MsTuFzU3y8uJObjJcN4uN+UST6mUoYjIVhQEAcVcsSbgFQTru6kjStYyV1d6VzoMcimrS0RERES2mNWWPAz8gGf/8Vke+thDZM9kAUj2Jrn+7ddz2a2Xbfpn5ERngkSP5vUSiRoFwES2EL/oU5guMDk7yfTI9Jr3k5/OM3b/WKW0Ye5c7QeOWDLG7hftrpQ27Nnfs96mN8RxnEWZXUohFxHZunwvLGtYyBTwst66s5ijIAgCZoZnOH3/6bXN1XW5srpEREREZOtaS8nDsW+PcfxDxzn/xHkg/Px85Y9dyTVvvYZkT3KTWhrOdZ/sTpLo0bxeIlGlAJhImwuCcF6vwnTp4mAQkO5Pr3ofk09OhlleR8Msr6BYexWua18Xg4cHwyyvF+8mnt7800csHguzusoBL83bJSKypVVneRUyhUpZw3ZVyeoqZXOtaq6ucrDr8l56LlJWl4iIiISCICDwAlU+kS2pkCmQHcs2XPJw6tkpTvzJCYb/fbiybP+r9nPg9gN07evalDbG4jGSPUkSXYmWzXMvIo1TAEykTRUyYdCrkFnbvF6FmQKj940ycmyEkW+NVNLDy2KJGLsP7WbwSBj06t7fvanBJ8dxKkGuctBLF/tERLa2IAgozhXxMu1d1rDeXF2ryuq6Yj7gpawuERGR7c0v+hTniviej1/w8Yvh96AYVH53k27TKrGINEMQBOTO5Zg739i87XPn53j4Ew/z1OefqtzAveuGXRz62UPsum7XhrfPiTkkuhIkezSvl0i70TtWpI2sZ16vIAiYemoqLGt4bITxB8cXZXl1DnaGZQ2PDLLnxXs2tVOPuTHcdCm7qxT0UnaXiMjW1+5lDTdirq79L9lP0BvoRg8REZFtppy95Xt+zVf1Muecw/TE2qc0EGk3xXyRzFimoeoPxbkiT3zmCR791KN4s2GJxK59XRx8z0EueMUFG35dKd4Rr2R7OTFdsxJpRwqAiUSc7/nkp8OgVzG/ulJQhUyBsfvGGD4WzuW1MMvLiTvhXF6HS3N5XdyzaUEoN+lWAl7xdFzlGkREtol2LWu4mVld/f39TExMNOFZiIiISDMFQSlLqzqoVfq9nL0lIvPy03my49kVb4oL/IDn/+l5HrzjQTKjGQASPQmue9t1XP7Dl2/o/PBuyq1ke+mGNZH2pwCYSAQFQUBhpkB+Oo+XbXzSzyAImHpmiuf+7jme/vrTnDlxhsBbkOW1t7Myl9eel+wh3rnxp4GYG87dVS5pGE/HdaeMiMg24hfDLK9yplfUs7zWm9VVDnhpri4REZGtzS/6izK4Fv4uIisL/IDsmSz5mfyK246fGOf4h45z7tFzQHgz9xVvuoLrfuo6kjuSG9KeWDxGojtBsjupeb1EthgFwEQixMt6lRKHjV4s9DIeo/eX5vI6NlK5E6bMiTvsPrg7DHq9dGjDs7ycmFOZs6sc9NLFPxGR7cfLeZW5vLxc4zdvNFO9rK7JJyeZPjUNS1yvqmR1lcoX9l6hubpERES2qprShAvm3fILfuRv6hFpB17WI3Mmg19YPmA8c2qGEx85wQv/+kJl2QWvuICD7z5I94Xd626H4zgku5MkehIkOhPr3p+IRJMCYCItVswXKcwUKMw2VuIwCAKmn51m5NgIw0eHGT8xvuhDQ9eeLvbcsofBw4PsvWkvia6N6cgdJwx2xZKx+YDXBqaZi4hI+/CLfhjsKmV6Ra2kz1qzusplC8slDJXVJSIisjUsmn+rsHgeriBQgEtkM+UmcsxNzC37XstP5Xnkrkc4+bmTlbnrd167k0PvP8TAwYF1tyHeESfZnaT/kn78c9Eaw4jIxlMATKQFKvN6zTY2F4qX9Rj79lgl6JUZWZDl5ToMHBiolDa8+MaLOX/+/Lra6DgOsWRYyjCeild+3qw5wkREJPqKc0Wy57LMvDATmSyvhVldmecyjD061vhcXZcrq0tERGQrKM+/VcnaqhPkEpHW8Is+mdHMstN8FPNFnvzckzzyyUcqN611DnZy4N0H2P+q/eu6HuUm3UqJw/Kc9JqqQ2R7aFoAzBjzOuCDgAvcaa39wIL1vwS8C/CAM8BPW2ufbVb7RDZb4AcUZhub1ysIAqafC7O8Ro6OcOb4mUVZXuldaYaODM1neXXPZ3mt5UOBm3QrGV3lubsU7BIR2d4CP8DLhvN4eRkP3/OJ98dbFvxalNV18jyTTzU+V5eyuraXmBvDiTs4MYdYPBb+z/VvFxFpWzUZXAW/biaXiESPl/XIjGaWrBgRBAGn/vkUD370QWZPzwIQ74pz7U9ey5U/euWa5+SKueG8XonuBPG0ckBEtqumvPuNMS7wIeA1wCngXmPMPdbaR6o2ewC4yVqbMca8F/h94M3NaJ/IZvKyHvmpMNtruRRvL+dx5oEzDH9zmJFjI8wOz9asd1yHXdfvYvDIIEOHh+i9onfNAapYIkY8NT9nl5tydeeLiIgApbm8SqUNi3PFlpQCCoKAzGgmnKerFOQ6f/J8Q1lde67dQ8f+DmV1bVHloFaiM0GykJwPcJWWx9wYjusowCki0oaWLFGoAJdIWwqCgLmJOXITuSW3OfvwWY5/6DhnHzoLhNe+Lr/1cq57+3Vr/hyf6EyQ3JEk3hnXjd0i0rQMsFuAk9bapwCMMXcDtwKVAJi19utV2x8F3tqktolsuOJckfxMnsJMYdkP6dPPTzNydIThY8Oc+c4Z/PyCLK+daQaPDFayvJI9yVW3pTxvV7wjjpsOg10xVxeFREQkVMwXKeaKFDIFirli0+fy8nIeU09PhXN0rWKurqWyuvr7+5mYmGjiM5D1cGJOGLAqBa4qP8ec+YBW1c9lOwZ2kE/nW9hyERFZLb/o15YoLIbzbk1mJpk6M6UAl8gW4hd8MmOZJStHzJ6e5cRHT3Dq66cqy/a9bB8H33uQnot6Vv14sUSMZE+SZE9SN0KJSI1mBcAuAJ6v+v0UcHiZ7d8J/EO9FcaY24HbAay1DAysf/LDdhCPx7fNc12NKB0X3/OZm54jP5XHmXOIO3FY0Gd7OY/T957m+W88z/PfeJ6p56Zq1jsxhz2H9nDRf7yI/S/fz66rd606MysWj5HuSdO1p4t4Oq55u6pE6fUSJTouIttLca4YZnjlvKYGvKrn6ipndU0+Ocn0qWlYogk1c3WVAl3K6oo2x3EqgazqzKwlf9ZnFBGRLaMc4KrO2qouWbhUVrmX8BT8EtlC8jN5smeyBP7i93x+Os+jf/4oJ//mZGWqj76r+jj0/kPsefGeVT2O4zgkukrZXh0qcSgi9UXu7GCMeStwE/CKeuuttXcAd5R+DcbHx5vVtJYaGBhguzzX1Wj1cWlkXq+ZF2YYPjrMyNERxh4YW5TlldqZYvCWQYaODLH35tosr/OT51dsg5tyK4GueDpOkAjoGOgIj8sM4ZcArX+9RFUzjsu+ffs2df8isrQgKM3jNTs/j9dmWzRX1yqzusoBL83VFQ3lObTK2Vp1M7aqfhYRka1pUQbXgjKFrSibLCLREfgB2fEs+enFWfq+5/Pk3z7JI3c9Qn4qXN+xu4MDtx/gotdctKqbv92kS6I7DHzps6eIrKRZAbAXgP1Vv19YWlbDGPNq4NeBV1hr55rUNpFVCYIAL+OFQa+Mt+hDfnGuyJnjZ8LShkeHw/lKqsVg17WlubyODNF3ZV/DHX3MjVXKGFayuzR3l4iILFApazhbwMsu7qs2SvVcXZNPzge6Gs7qurxPc3W1QDlLa6mgVs+eHrwubz6TS1laIiLbQrkk4aL5t8qBrzrZHCIiAF7WI3MmU8nqKguCgNPfOM2JPzlRuT4W74hzzU9cw1Vvvgo35Ta0/5gbI9GTINmdbPhvRESgeQGwe4ErjTGXEga+bgPeUr2BMebFwEeB11lrx5rULpGGle+eL8wUFpWLmh2eDbO8jo0w9u0xirlizfpUX4rBw6W5vG7eS6q3sYt8brIq2JV2cZPq5EWiwBjzOuCDgAvcaa39wIL1vwS8C/CAM8BPW2ufbXpDZdsI/FKWV2bzsrzKWV2jI6OcPnG64ayucqCr74ow2NWzX1ldG2lhycGaObWqfq9kcZV+Xk6yK4mb1WeO7UD9mcj2UQluFUsZXN7890oGlwJc0sbUp7VGOetrbnJxHsO5x85x/EPHGT9eqjgTg8tefxnX//T1pHemV9y34zjEO+Mke5LEO+O6KUtE1qQpATBrrWeM+Vngy4Qd0SestQ8bY34buM9aew/wB0A38NfGGIDnrLVvbEb7RJbi5aqCXlUXE4v5IuPHxxk+FpY2nH5uuvYPHdh57U4GDw8ydHiI/mv6V7zY5MSc2mBXylUqt0gEGWNc4EPAawjntLzXGHOPtfaRqs0eAG6y1maMMe8Ffh94c/NbK1tZca4YBryy4VxeG5XlVT1XVzmr6/zJ8+Edm0s8hObqWr9KIKs6aFX1e6XM4ML1uhAga6T+TGRrqcy/Vf3l+ZXAl8oTylamPq01vJzH5LOTi4JfmdEMD97xIM995bnKssEjgxx870F6L+1dcb9uyiXZnSTRk9B1MRFZt6bNAWat/SLwxQXLfrPq51c3qy0iSwmCoFIyqjBbG/SaHZll5NgIw98crpvllexNMnhLmOU1eMvgihf9arK7Uq5SuEXaxy3ASWvtUwDGmLuBW4HK4Mpa+/Wq7Y8Cb21qC2VL8os+XtYLvzYoy6tmrq4nJytBr+Wyujp3d7Ljsh2aq2sJjlObdbUwmBVzY3Tv7qbQUVi0nUiTqT8TaSNBECyef8urCnYVN3+OT5EIU5/WZLmJHHMTcyT6EpVlhdkCj33qMR7/68fx8+E5qffyXg69/xB7b9q77P4cxwlLHPYkiaebdrlaRLYBnVFk2yvP6VUOepXLPvgFn/ET45XShlPPTNX+oQP9V/czdGSIwSOD7Lx6J45b/+KV45SyuzqU3SWyBVwAPF/1+yng8DLbvxP4h3orjDG3A7cDWGsZGBhY9oHj8fiK27RS1NsH0W9jdfuCIAgzkTNh/+TlPFxcUm4Kela33yAImB2Z5ex3z3L28bOc++45zj5+lqnnppYsdxRLxOi/vJ9dV+1i51U72XV1+L1nTw+e5633qW6aeDxOf3//hu4z5saIxWOVEoKV726d7w0EsuLxOKme6GbHRf19Au3RxjbQsv5sO9FrdZ6ORa2Fx6Mc4CoWipWgVuXnUiZXjAVjyHjpq6OpTd9wm9F3t7NGjoebdOnd1atM8Hlt3ae10/mxWCgyOzKLEzh09HUQj8fp7enlsb95jPs+fB+5czkgvGnupp+7iaveeNWy17/cpEuqN0W6N930G8La6bhXa9d2g9reCu3abti4tisAJtuSX/QrQS8v41XKQWRGM2GW17Fhxu4bw8vWXuBL9CQqZQ333rKXdH/9msWxeGw+s6sU8NIHU5HtxxjzVuAm4BX11ltr7wDuKP0ajI+PL7u/gYEBVtqmlaLePoh+G/t6+hh9fjTM8sp5a5qLw8t5TD09VZmjq5GsrvTONL1XhGULl8vqypGjw+tgYmJi1e1qlv7+/obbF3NjOPH5+bEWBbhK3wMnoEht5jfF0tcaRP11GPX2QWvbuG/fvpY8bittdH+2nbTD+6lZtvOxCIKAoBh+lUsS9vf1Mz42TjFfDOfj2sZlClfTd7ejIAgozhXDstXZ4nxGf86b/7nqK06c2YnZuuvKX8VcETfl8lMP/9Sa27Ud+zOIZp/WLufHufNz5M7lKueqIAiYfnCaf//9f69MDeKmXa7+8au5+rariXfEmZyarLuvRFeCVG+KoCPAK3rMnptt2vMoa5fjvlC7thvU9lZo13bD6tq+XJ+mAJhsG37Rx5v1yM/kK3Ol+J7P+IPjjBwdYfjoMFNPTy36u/6r+8Og15Ehdl5bP8urupRhPB0nllB2l8gW9gKwv+r3C0vLahhjXg38OvAKa+3iGYFl2ytfDCnmini58EKGs8MhO5Ft+O81V1d9SwW2yllasXhpvW5Oke1N/ZnIBikHtSplCb35ObgCL6hbnjDlpRbNmyOtFQQBft5fNvBUDj7VXVcV0FoY6Frqs9l6bEQ57C1EfdomKuaLZM9kw9dyyfknznP8w8cZu38sXODAJT9wCTe86wY6BuqnpcYSMZI9SZI9SZVPF5GmUQBMtjQvF86TUvnQCWTPZBk+NszI0RFG7xvFyyzI8upOsPfmvWFpw1sGSe9anOVVDnSVSxqqnKHItnIvcKUx5lLCQdVtwFuqNzDGvBj4KPA6a+1Y85soUeQX/fmAV9ajOFds+E7vmrm6Tk5WsruWzerala4EuMrBrq0wV1dNUCteCmgl5oNcO4d2EpzdnnfQi6yS+jORFSwMbAXFYP57cf53aa5FgaplAk/luVNrtlkmgEUz/50xiHfEw2sLnfHKNYaOHR0E8aByvSHeEV/0lexJ0nNRD0EQ6IaekPq0TbIw6yt7JstDdz7EM196phLY3XPTHg697xB9V/TV3Uc52yveocvQItJ8OvPIluJ7/vwH3KyHXwwHKmcfOhuWNjw6zOSTi9Ov+67sY/DIfJbXwouD5fm74mkFvES2O2utZ4z5WeDLgAt8wlr7sDHmt4H7rLX3AH8AdAN/bYwBeM5a+8aWNVpawvf8SmaXlwsDXispz9VVKV341CSTT04yfWp6yQsyNVldl/dVShm2U1bXwoyt6nm1HLd2+UoXeXQRSKQx6s9EmM/UKi7I2CoHvNZQiljmVeY1WyFjKkmS6XPTKwauqr+aHqhKLw5CLRegqgS2ytt1uIuWx5Kxup9bGikJ6SZdevavclLYLUx92sbzCz6ZsUzlZnIv4/HYpx/j8bsfr4xrdlyyg//wn/8D3dd3L3otx9wYyR1JkjuU7SUiraUAmLS98gfgQqZQ6YSz41lGjo2EX/eO4M3Wz/IaPDzI4C2Di9Kz3WTpw2npLqxmT8QpItFmrf0i8MUFy36z6udXN71R0lJBEFDMFcMMr7kixXz4tZyaubpKWV1TT02Rn84v+TfpXekwm+uy3shnddUrPejEnErWVvXPItIa6s9kK6ubvVUKcpXXbdc5t+rxC3VK/62UWdVAacCg2MRj7MwHquoFnBoKXpUzscpZWcsEqiRa1KdtjCAIyE/mK1lfQTHg6X94mofvfJjcuRwAqf4UN7zzBi75wUvYtXtXTcA23hEnuSNJoiuh942IRIICYNJ2Aj+gkCngZTwmJieYGZ/B93zOPXKO4aPDjBwb4fwT5xf9Xe8VvQwdHmLwyCC7rt9Vc7EwFo/VfOiN4oVEERGJjmJ+Ptjl5Tz8vL/kRbR6c3WtOqurNGdXq7O6YvEY8VScRGdiPpBVHeCq+llERGSjBUFQmVOrphxh6XvgV/28RYNblaon9QJPy2RMrVT6L/Cae7zctFsJNqW6UzgJZ+lsqc7GsqrctKsL7iLr4OU8suPZys3lI98a4fiHjjP19BQAsWSMq998NVf/xNUkOhOVv4u5MRI9CVI7UsQSGgeISLQoACZtoXour/KcKbmzOU49dIonv/Yko/eOLpoHJd4VZ+9Npbm8DtdmecXcWM1dX27SbfZTEhGRNhAEAcW5In7enw965YtLlkSqmaurXMawgbm6ylld+w7uIzGUaHpWV7kEYfX36jm2HNeptKd3oJfC+NLPR0REZLXKWQaL5tlaOPdWG5Uk9L2q0n8L5qb2sh5jzhhTZ6dWnVXlF5o751glS2qpwFMjGVYLsqrclFtTZaWRkn8isnn8ok/uXI78VFiJYvKpSY5/+Dij3xqtbHPxay/mhnfdQOfezsoyN+XStbcLv99X8FlEIksBMIkk3/PnBwhVc3mde/QcI0fDubzqZXntuHQHQ0eGGHrpELtumM/yiiVi83eFpRTwEhGR+vyCX5mvq/xV7w7ydWV1lcsX1pmra6MvANXMqVUuSVhVerAc5NKAVUSiJD+TD89LTtW8fuWfq77jhOc5ncOiKfBLQa1iGLiam5pjbnJufplX+71l7SwGKwefFmZWVc1RVROgqtrGzzc5UJVyl56PamHwKl0VlCoHqKqzrdLzASxNByCyteWnwnKHftEndzbHQ594iKf//unKmGb3i3dz6H2H6L+6Hwj74ERXguSOJPGOOOneNDPjMy18BiIiy1MATCLBL/p172rLncsx8q0RRo6Gc3kVpmvvOE90Jth94+4wy+uWwcqdKNUZXvGOuFKwRURkEd/za0oZFueK+N7ii1U1WV0n54Ndy2Z17UxXAlwbPVeX4zgrlh9UYEtE2llmNLPqv6kJjsXqBMsWblMKni0MslW2o2p9zKm7rrK83uO0gSAIIJj/Xv1z4IclBAM/AL/0e2lZZX3pq/r3mn0suIEkmUuSnciuvb1+UJtJtUJJv0bnrmp2oCqWDMeqya5k+HPnfPm+RGeifoBqpXmr0nEctz1edyISDV7OI3c2F54Xcx6P/9XjPPaXj1HMhuUPey7q4eB7DjL0sqFw/BFzSO5IkupNadoQEWkrCoBJSwR+gJf1KGQKFHNhOSkI774799j8XF4Tjy2+C37HpTsYPDzI0JEhrvieK5iamcJxnJrSCm5KGV4iIjIv8AOK+SK58zkyo5lw3q4Fwa56WV3nT55n5tRMeGGwjkVzddXJ6lqtcqZWLBGr+bmcxaU7sUVEFqsEXQig2OrWhBzHITYRY3JiMgyOlfqSIAjqBuiW31npe1D13VmwjvrBt5pgVRMEfhAGphYEm2bjs0yMTSwdtFohcFXMNfcfG0vGFgWgFpX0W5hh1VnaZuG8VeW/T7mVC8cq+ycirVBd7jDwA5798rM8+LEHyY3nAEj2Jrn+Hddz2Rsvq4xFkjuSJHckNc+viLQlBcCkKYIgWFQaomzu/FxNlld+Ml/zt26Hy96X7GXwSBj0qmR5JWJ07e6i2FMk3hFvmzstRURkcwRBgF8IS+b6eZ9iIZy7yy/4ldJKif4E+Zn82rK6dqXnA12Xh2UM15LVFXNLwa3E4kDXrqFdBOPtM7+JiIgsLQiCytfCGylqAnYtUjNGW66kX2YVWVU5r5I90CxO3KkNRFWV86tkVS0xF1V1YCvRmagJcinDQUS2kiAIyE/mmTs/h1/0Gbt/jOMfPl6ZXiSWjHHlj17JtT95LYnuBG7KJdWbItGd0PU2EWlrCoDJpqgMpnLzpSnKJTACP2DisYlKlte5x84tGhD2XNzD0OEhBl86yMCBgcqcXfF0nERXIryzLunSNdBFdnztZTRERKS9lDO5fK8U2Cp/eX7d8oWVrK4nw0BX5rkMZx4709hcXQuCXY1mddXL4HLitXNwiYiINCoIAopzxYbK+S0qC7jU3FWl7ZoZf3PiTt2MqpoA1XLzVi1cVwpmqdy9iMjy8lN5chM5fM9n6pkpTnzkBMP/PlxZv//V+znwMwfoGurCTbmk+9MkuhItbLGIyMZRAEw2RLkeeznoVZwr1pTYmJucY/RbowwfC4Nei7K80i57XrKnUtqwa6gLqJrLqzP8Urq1iMjWVwluFRsLcpV5OY+pp6cq2VzlUoYrZXX1XdFH72W9Dc/V5cQc3KRbG+RKaN4tEZHtLggC/LxfE2wqPF/g3Ni5+oGrzOKAVE3gqrp6RjMDVa6zKEi1KDi1IEC1KEhVJ9A1sHdAJf9ERJooP5NnbmIuLAU/keORP32Epz7/FEEx7FQGDg5w6H2H2HndTtykS3qnAl8isvUoACZr4hd8vDlv/k7EudoyF4EfMPH4BCPHRhg+Osy5R88tutO+56KeSsBr4OBAZd4uNzVffiLeoZeoiMhWUZ29FXjhXCR+0ScoBgTFIFxeDCoZw0vup85cXZNPTjaU1bX72t107u9cca6uSpnCeFW5wvKXbsYQEWlrlUBVIyX9lsqsWmLeqqX6oU0Ro26wadngVVXmlNvhkuhIhIGrqpKAsUSsJTdzlB+z+nNAzVxpC9ZVr59fQBgsDKq2rfqTlT5jiIhsBYXZArmJHMW5IsW5Ik/89RM8+qlH8TLhdCTdF3Rz4D0HuOB7LsBNhBlfyR3JFrdaRGRzKLogK6ouZ1jMhZ1neS6VavmpPCP3luby+tYIcxNzNevdlMvuF++ulDbs3tcNhIMWN+2S6EqQ6EyohIWISJsK/KDSRwReMJ/J5dXOw7Uaa52rq5zVtXCuruoJ5x3HIZaMhdlciVhNVpfKFIqItF55bsea4FO9kn6ZOgGqpeauKm1Tvvu9KWIsGaRy025NUKp6nqpKecByZtWCfcSSGx+ochwn7AMd5r+XljkxB8d1Kn1kve2qg1ULl/Xv7qd4tlh5nHLgqtnBtsr8a9Vzs5V+D/z5ZYEf1N1mue9Lrqv++9LPMbf0eSNQYE5E1i8IAgrTBeYmw4yvwA947qvP8dDHHiIzmgEg0ZPgurddxxU/ckU4x1dfilRfShUsRGRLUwBMFinmi5W7RMpf9T6QB37A+SfOV7K8zj5ydtEdj90XdleyvHa/aHcly8txwrIaie6EShuKiLSBIJjP0qoObFUCXZ6Pc85hemJ6zftfa1ZXZa6uFbK63KRLakeKDrcjnDNkEy4ciojI2k0/P82X3vol5ibnKgGrpgaqoH6wqTowVTVv1UrlAd0Ol937djOVmWpqf+M484Gq6qBV+XvMjdWujzkQCwNZm9nOWDwaWdSVoByt/QzQP9BPsXe+kkolYOYvHUCr2ba0rCb4VhW0q/nu1w/MBf78uuopDESkfZQDX+U5vgDOfOcMxz98nInHSjf+xR2ufNOVXPu2a0ntSJHsTZLqS0XinCwistkUANvm/KIfBrmWmLtrofx0ntF7Rxk5NsLIsRFy53I162PJGHtevIfBI4MMHR6i+8LuyjrHcYh3hkGvRGdCd9eLiERA4M+XHqwpR1jO4qr6vlGKc0Umn5pc9Vxd5UBXI3N1xRIx4qkwyBVPx3FTLk7MoXugm9x4ru7fiIhIazkxh/Mnzze0baVsX505p+rORbUwq6ocuKrKvCr3FRspno7jZDdmnzE3nGuyXKbXcZ1w/kl3cVBL2k8lMNfC/19NFlw5GEdttlxNZtwygbrlMu0Wbl/+rLZoPwv+XplyIrXyM3ly53L4hXCsNv38NCc+coLT/3a6ss2Fr7yQA+8+QPcF3SS6EnTs6lDlJRHZVhQA22Z8z6+UMiwHvJYTBAGTJycZPjrMyLERzj58dtFdmF37uhg6MsTg4UF2v3g38XTtyyreESfZnSTRraCXiEizLBvM8vz59Zt4t++6s7pKga7lsrogvKPcTbm4KbeS2aW7GUVE2k96Z5qX/e7LKMwW6mdWpeczsLbKuKISuCoHseKlLK34fECr8rOylmWTlbMHm613oJdC59I3QlWrW1qyXtZcvey3qoDewkDfor9dsM/KY4u02MJShwBzk3M8ctcjPPm3T1au2e28bieH3n+IgQMDuEmXjoEO4h26DCwi24/OfFtYee6uchlDb86r3BWynMJMgdH7RsOg17dGFt0pH0vG2P2i0lxeRwbpvrB70WAsni5lenUndBFSRKQJchM5vIxXyeZq9gDdy3mMPTTG8w88v6asroVzdS3FcZww2JWuCngts72IiLSPeEec6952HeefPN/qpqxbOZiV6EyQ9JKVANfCzC0FtURWp9UlLOtmvNULlC0MmjWYDQfQ0d9Bxs/ML69TwrIVgUppLd/zyU/lyU/lK9U5ivkiJ//mJI/++aOVcVfnYCcH332QC191ITE3Rro/TbI3qf5GRLYtBcC2iCAI8PN+JdBVDno1+reTT00y8s0Rho8Nc/ahxVlenYOdDB0ZYuil4Vxe9e4acZMuia4EyZ6k0qlFRJqsOBdm9m62SlbXk+eZPLnGubpKwa7lsrrKHMcJswA2sTyViIhIIxzHmQ9g1cncKi+rvjFjx8AO8uP5FrZaRDZSMwJwnQOdZJzMpu1f2ouX9cK5MTNeJSgaBAGnvn6KBz/6ILPDswAkuhNc+5PXcsWPXlG5Ptcx0KGbBUVk21MArE35BX8+0FXK8lrN3f6F2TDLqzyXV/ZMtmZ9LBFj4NBAmOV1eJCei3vq3i0Si8fCTK+uxKLShyIi0t68nMfU01Nrnqur0ayuajE3VsnwqgS8dLeiiIhssupSg7F4rPJVCWyVvouIiGy2wA/IT4fZXuUyh2VnHzrLdz70Hc49fA4IswEv/+HLue5t15HqSxGLx+jY3UGiM9GKpouIRI4iFm0gCAIKmQK5iVwl2FVOd17NPqaenmLk2AjDR4cZPzG+OMtrbyeDRwYZOjzEnpfsId5Z/+XhxJxKppfqB4uItL+Nmqvr4pdcTM7J1f+DJTgxp5LdVQ54iYiIbLRKECseliEslyOsDnKJiIi0UnGuyNzUHIWZwqK5mmdOz/DgRx/k1NdPVZbte/k+Dr73ID37ewBI9aZI70yrYoaISBVFLyLIL/oUc2Epq3LAK9YXIzexuouKhUyBsfvHGDkaljbMjtVmeTlxh90Hd4dBryNDS2Z5lcU74iR7kiS6EupMRUTalJfzmHpqivNP1ZYwXDara2ea3itWzurq6O9oqK+qCXilleElIiLrVx3QqpQprP5dfY2IiERQEATMTc0x88JM3ZL2+ek8j/7Zo5z87En8Qnh3Yv/V/Rx6/yF2v2g3AG7KpWOgQ5WZRETq0JkxAsrzdXm5UknDfGNzdy0UBAHTz04zfHSYkaMjnDlxhsCrvWOkY09HWNbwyCB7btyzYkq0m3RJdJfm9VLdYBGRtrEhc3Vd0UvvZb2k+9PrakssEasEvBKduolCRERWr1KWMLHgeymDSwEuERFpJ8W5YljmcDpPrDe2KPjlF3ye/NsneeSTj5CfCueS7NjTwYHbD3DRqy/CiYV9X6o/RaovpX5QRGQJCoA1WTEfBrgqc3fli4vSmlfDy3iMfXuM4WNh0CszWjtRquM6DBwcYOhIOJfXjkt3rNgpxtzSvF7dmtdLRKQdeFmPsw+fZfyh8cazutY5V9dyYu58wCveESeW0A0UIiLSuHR/WgEuERHZcgI/oDBTYG5qjuJc/ZvfgyDg9L+d5sSfnGDmhRkA4p1xrnnrNVz1n66qlIyPp+N07O7ATaqEvIjIchTd2ER+wceb8/DzfiW7az3BLihleT03PT+X1/HxSgp0WcfuDgYPh2UN99y4h0TXyhNfOk44r1eiO0G8M64BpohIG7n7pXeTPZOtu25RVlcp2JXqS23Y45fn8erc3YnX5WkeLxERWZf0zvVlHouIiERJIVOgMBN+BcHS1wXPPXqO4x86zviJcSC8qf3S11/K9T99fU1VjlRfaa4vXbsTEVmRAmAbpDxvV7mcYXGuiF9cosbUKnk5j+f+9Tme+MoTjBwbYXZ4tma94zrsumFXWNrwpYP0XtbbcCeoeb1ERNpf/1X9ZM9kNzWrq5rjOLgpd9E8Xh39HcwWZ1fegYiIiIiIyBbn5Twyoxl8b/nrg9Onpzn2B8d47qvPVZYNHhnk0PsOseOSHZVlMTdGx56OFaczERGReQqArUEQBDXBLm/OW5SFtd79z5yaYfibw4wcG+HM8TP4+dr9p3elK1lee2/aS6K78c4vno5Xsr00r5eISPt7+QdejjfnbWr5i3LAK9GZqAS8REREREREpL7AD5YNfhVmCjz6qUc5+ZmTFPNhScTeK3o59P5D7L1xb822ia4EHbs7iLm6jicishoKgK0gCAL8vF8JdBXnivh5f9mU5bXwch5nHjhTKW04e7pOltf1uxg8MsjQ4SF6r2g8ywvCEljJ7iSJ7oTqA4uIbDG9l/UyOzJLYXbpOb9WK+bGiHeW5vHqjGugJSIiIiIisgF8z+fpLzzNQx9/iPxkHghvdL/hZ27gktdeguPOX+9zYg4dAx0ke5Ktaq6ISFtTAGyBYr62jGFxrrjhwa6ymVMzDB8bZuToCGMPjC3K8krtTDF4S5jldfWrrybjZ1a1fyfmkOhOkOxOEu/Qv1pERJYXT88HvOJp9RsiIiIiIiIbJQgChr85zIkPn2D6uWkA3A6XF73jRVx060WLrt3FO8J5lmMJ3YwoIrJW2/rqVuAHeDmPYq4Yfp8rEvibE+wCKM4VOXP8TKW04cypmdoNYrDrul2V0oZ9V/ZV5uVK9abITKwcAHMch3hnOK9XvDOuElUiIrKkSpZXKdNLWV4iIiIiIiIbb+LxCU58+ARj3x4LFzhw6Q9eyvXvvJ59V+5jYmKisq3jOKR3pUn1plrUWhGRrWNbB8AKMwUyZ1aXVbVaM6dnGDkaljU888AZinPFmvWp/jDLa/DIIIM3D5LcsbaUZjflkuwJSxzqAqaIiNQTc2O46XAur3hHXCVxRURERERENlFmLMNDdz7Es19+Fkr33O+9aS8H33+Qvsv7Fm0fT8fp2N2hsZqIyAbZ1gGwzVDMFxk/Ps7w0TDLq5zSXOHAzut2MnR4iMEjg/Rf1V/J8lqtyrxeXQnclDpGERGp5ThOJdgV74irrxAREREREWmC/EyeBz74AA9//OHKzfA7Lt3BofcdYu8texdVbHIch1R/inR/uhXNFRHZshQA2wCzw7OMHAuzvMa+PUYxV5vllexNhmUNDw+x9+a9pPrWnsIci8cq83rpQqaIiCzkJl3inXESnQnctKtSuCIiIiIiIk32zd/8Jo//1eMApHamuOGnb+CSH7yEWHxx1aZ4Kk73Bd26zicisgkUAFuDYr7I+InxsLThsWGmn62T5XXNzspcXv1X9+O4a78A6cQc0r1puju6F02IKSIiAuFckR27OjRBsoiIiIiISIsdev8hnv77p7niTVdw9VuuJtGZqLtdqi/Fjot2UDhbaHILRUS2B0VTGpQZzYRlDY+OMPrtUYrZBVleO5LsvWUvQ0eGGLxlcF1ZXlAqW9UZJ9mTJN4Zp2t3F9nx7Lr2KSIiW5dukBAREREREYmGvsv7MN8w5KfyddfH4jE693QS74iraoeIyCbS1bIl+AWf8Qfn5/Kaenpq0Tb91/RXsrx2XrNzXVleZfF0KejVFSfm6i5+ERERERERERGRdpPoStQNgCW7k6QH0rruJyLSBAqAVcmMZRg5NhJmed0/ipfxatYnehIM3jzI4OHwK71zYyamdJMuia4EyZ6kSleJiIiIiIiIiIhsMU7MoWN3B8nuZKubIiKybWzrAJhf8DnznTMMfzPM8pp8anLRNn1X9YVlDQ8PsvPanXUnq1yLmBsj0ZMg0ZUgnt7W/wYREREREREREZEtK56O07m3c8OuK4qISGOaFnkxxrwO+CDgAndaaz+wYH0K+DPgRuAs8GZr7TOb1Z77//B+HvzogxRmaieZTHQn2Hvz/Fxe6V0bk+UF4Z0eia4Eie7EkpNfioiIiIiIiIiIyNaQ6kuR3pnWXF8iIi3QlACYMcYFPgS8BjgF3GuMucda+0jVZu8EJqy1VxhjbgN+D3jzZrXJTbmV4FfflX0MHhlk6PAQO6/bifPUowTf+BzcdRa/fxfOy78f56rrAfC//kX4X1+F/By4cejeAQSwYLtqic4EsX+7h8S/3YOTzwJQ9P1VtXd0fU93y9JxqS/yx2XfxZDLwMQ4BMH88o4u6OiEc2dqt3ec8CuRhksux3ntmwAIvvxZeOE5KHqQzQJV76tUJ3R3w8BeuPoAfPdBzkyM4xeLMD0JXgFSHfCaW8Ptv/J3kJ2df7x0J7zmVpxLrgwfZ/h5KBTC9/0FF+G89k3EDtxY00z/wftX3Lb4+bvDx5rLVh7ffcNtiw5Ro9utdtvVqDyf8VEY2Fv3OYuIiIiIiIjIYo7j0DXYRaJLN8GLiLRKszLAbgFOWmufAjDG3A3cClQHwG4Ffqv082eA/2mMcay1AZvgstdfRqIzwc7rdtIx0FFZHjz+MMEX7g4vXHd0wfRU+PvrbyN44Vn4+hfBAXCgkA8v4HfvqNnOuep64ul4mOnVnSD4ooV/suHfrTLwJbIlnX62/vLs7HwQqloQhF9zGXj+aYI//WAYpIrFwu2L3uK/mcuAXwy/nngEdvThE8D5c+F614V8Du75NLDgNBMEYYDunk8TdHZCKg2z06WVDoyeJvjLj+K/5d2VgJD/4P0Ef/lRKBaW3DZ45gn4wl+F5wI3Hj7+F/6KItQErIqfv7uh7Va77WpUnk88Dl09MDmx6DmLiIiIiIiISH3xDk15IiLSas0qPHsB8HzV76dKy+puY631gElg12Y1aMfFO7jyR6+sCX4BBN/4x/AicjIVXmBPpsCNh8v/11dLF5ldCKoCWbMzkEwRS7gk7/sSPft76L6gm1RvipgbCzMzyhenRWRtyqUCspkw0ymbCb+WKyFQmINMJnz/ZTMwdb68szAY7cZZFPwqC4JwXSZT2kcs3N5xwn3F42F2VHnzL382DBYtt231ucBxSt8Jl1drdLvVbrsKleeTSof7TaUXPWcRERERERERERGRqGq7iIwx5nbgdgBrLQMDA2veVy6RI+WlapZNTE5AZ3dNXd4g3QGTE/j5PLgxwKmUbXNikHDn6OgLcN0EwcwYu/ftrdnn6FwuDJqp1q/I+gV+mNUVlH6OrRDHL3oQc8Pv5QxMh/DvG3pPBqV9xOazzooebmcXwcR45Rx0ZmIcp3sHxfHRJbf1650LYi7M5WrOZXXPGXW2W+22S4nH44u2LT+fmnOhW/ucRURERERERERERKKqWQGwF4D9Vb9fWFpWb5tTxpg40AucXbgja+0dwB2lX4Px8fE1Nyo/lSczkalZ5vf2w/RUmPlV2XAOevvDTK9CHlyHRKJIwi0Qd4s4sRhQoJjJQf8Ai9qUSodlyRQAE1k/JxYGeAIqAaZluXHw8hBPlkoi+qXgF7Xzjy39gOE+ykGwUuZYMTNb8373+wdgcmLZbZmeWnwu8IuQSteeN+qdM+ptt9ptlzAwsPi8VXk+qfT8wrklznEN2Ldv36r/RkRERERERERERGStmlUC8V7gSmPMpcaYJHAbcM+Cbe4B3lb6+ceAr23W/F/LcV7+/eHF6/xceHE8PwdFD+fl30/8e19NR3KOHekpOjsKJOLF8JpzT294YdjzcF77psU7fc2t4QX3lS7Ui8jSysGqjk5IdYTfOzqXD2IlUtDZGb7/OjphR195Z1XBsyUC044TruvsLO3DD7cPgnBfC97vzmvfBJ63/LbV54KglFkWEC6v1uh2q912FSrPZy5Xmn9tmXOciIiIiIiIiIiISMQ0JQPMWusZY34W+DLgAp+w1j5sjPlt4D5r7T3Ax4E/N8acBM4RBsmazrnqenj9beGcXxNncQd2knzdD5G65WZi8ZdR7C/N6TWXDS+u7+gDAujtx3ntm4gduHHRPt033EYR5v8O5kuxiWxH+y6GXAYmxmsDWB1dYcDo3Jna7R0n/EqkYf+llSBM8OXPhkGaoge5bO3cfKlO6O6Ggb3wH18L332Q2MQ4/q49MD0JXiEMpJUDRV/5O8jOzj9euhNecyvOJVeGj1MsQqEQZnjt3bfo/R47cCP+W969/LYHbqw9F5Qe331D7elu0Tljie1Wu+1q1Dyf8VEY2LvkOU5EREREREREREQkapygoRJgkRWcPn16zX+cn8qTOZNZtDwWj5HsSZLoTuAm3fW0b8PUK1EmOi5L0XGpT8elvmYcl1IJxC1TB9YY8zrgg4Q3ddxprf3AgvUp4M+AGwnL+b7ZWvvMCrtdsU9r9H9V/Pzd8KW/CbOYy5IpePFL4eSjcHZ0xX2IbArHWZy5m0jBD/xoeMPBXR+EqfP1/zYWC/+2+u8dJ/z7IAhvbAjq3GCUSpfmi3QgkYCh/XD1AfjugzUBfmBR0L/esvKNAP6D94frXnguvBEjkQhvjAoCmDxfyjIOwCuGpWkdBwYvwHnT29jzva+teS8XP3/3ht/IsB4rnWsqz72FN0i0sk/fSn1aq/qzpSz32qpZl5mBbNU47qoDuL/yOwAUf+aNi3e8a094U9QTDzfnRsRyKWzZfq4+EL5Gz44tWuV+LCyCU+816n7sHor/7efg9LPzC+OJsG8rS3VAd0/4Wn7ysdp1EL7uYqXrF34x3N7352/CBdi5G/f3Pr5kGwCKd/4h3Puv4d/GYnDz9+C+65cWbb8Rfddyj9Xo/httbzson+diE+P4/QNL9q8b1Q9vpf4MIt6nzeVgZmpN+9neyhO4l8Tc8H2+8PxX2TwWzpHuFcLtUh1w0WWL3iONvtcWWvjeo28XnLg3vMG7rHQjNDe+bPnxRrmiUS67eH31+GJo/6L2rfZz8ErnjLrjmjqPu6p9LbG+3PZ629UcnxaMMRptezuofi6JoQvxXvWGlt3Qvp4+azXHfLk+TQGwUgDMiTkkuhMku5PEO5o1NVrj2ulN1kw6LvXpuNSn41KfAmCrY4xxgceB1wCnCMv8/ri19pGqbd4HHLTWvscYcxvwI9baN6+w6w0JgBU/fzd8/u76gQCRKHPdMIN2s8RipQzfrjDjd0df+JWfC+d5dRzo7AqDxUst8zyct7wbgOAvPxoOrqcngQD80mfqyjh9QbCu/PhdO+j9+d9g5uIrgdJ79gt/Ff5dzA0vWgbA69/csiDYcuca/8H7w+cejy86Ls0cVCkAtn6t7M/qWe61BcyvO3em9gaPsqsOwOMPrvpxRdpKIhnOS76SejecNOLwK+HYP9ddXh1U2oi+q3jnHy75WOzd19D+l9tHuwXBqs+BbmdXOI90nf51I/vhrdKfQcT7tPPnagMk0lxdO6Cjs/IeafS9ttCi997Z0fnxwsIb9BwnHBv07aw/3ih685WP+neH+8zMhvtx3fnxBYR/7yZq2reaz8ErnTMq66vHNUs8bsP7Wub8NDAwwNjXv7x4u2XGXs0YYzTa9na4prjwubhFj+LcXNPHa/Xastr/60YFwJo1B1g0OZDoStC5t5Mdl+ygc3dnJINfIiISKbcAJ621T1lr88DdwMJJ124FPln6+TPA9xljmjO4/MrfKfgl7Wkzg18QDiidWJg54hBmjzhOmCE2lw1/T6WXXxaPE3z5s+EdbPH4/D7cOOFgMShlfSy86OjMP342Q+Zv/2J+1Vf+LmyPG5/fl1NaHkGV517nuEjbiVR/ttxrq2ZdveAXKPgl20MjwS9YW/ALwkwqmL+A6zi1y8s2ou9a7rEa3X+j7W0D1ec5Z5n+Vf3wkqLbpyn41Rrl80FmpuY90uh7baFF771M6f+68HwbVI0HlhpvTE2G4wInFgadUulwXXmbynkvFj7OOt7jK50z6o5rlnjchve1wvmp7nbLjL2aYSudWxc+Fyfd0bLnEpXjuq2jPcmeJMmeZKubISIi7eUC4Pmq308Bh5fapjQP5iSwC6i5dcUYcztwe2k7BgYGln3geDy+4jajc7mVn4HIdhQwXzIlloSiRzwefhT2SneWl39falngdhFMhG9jp3sHxfHR+cyuIKByw9nCgXA5KywWg2IR/8xI5b08OpcL7/R0qq6/xFyYy634ft8sy51rzkyM43TvCC8YlJSPSzPb28j5UFbUsv6snuVeW0BlnbfqPYtIw5Yq3en7Ne/rjei7Rpd5LBrc/3L7aLc+ovoc6DhhP1evf41KPxxBke3T1G+1kONA4ON2zr9HGn2vLbTwvec1ctPpEuMNr+iVSrTPb+OVS6bjz48vYjEoejXth9V9Dl7pnFFeXzOuWeJxG93XcueneDxOrM52y429mnFua7Tt7XCeXfhcHIdF/8tWtQVW93/dqGO+rQNgIiIirWStvQO4o/RrsFJqd0Pp36l0WN5NRGo5hBfVnFhYSimexPNKlyRibjhdl1d1iaLesrkc9Jc+gE9OhHdIlgew5Q/1AVU/B1XLSo8fc4ntHpx/L6fSkM/VXuTzi5BKt6zExrIlEPsHwueeSs8vLB2XZrY3AiUQpcpq+7N6lnttAYvXicjGW2r+ulis9py7EX3XMo/V8P4bbW8bqD4HxuPx8PNHnf51I/th9Wf1bVqfJs1XqsBQzMxW3iONvtcWWvQ/dWIrV15x4/XHG+UxRPU2MTccLzix+fGF74Mbr2k/rLIE4grnjMr66nHNEo/b8L6WOT8NDAzU326ZsVczzueNtr0d+paFzyUeX/y/bFVbgFX9X9dQArGu7V0CUUREZPVeAPZX/X5haVndbYwxcaCXcKLlzfeaW8MPzSLtxnU3d/+lO0Dp7A4DUuWJp+dy4QTZHZ3hz8st8zyc174pnKTZ8+b3UfQojVhLd3MurKYTzD9+RyedP/wT86tec2vYnqI3v6+gtDyCKs+9znGRthOp/my511bNumSq/g6uOrAZzRKJlkSDFWychf1Qg27+nvB7EMx/VS8v24i+a7nHanT/jba3DVSf54Jl+lf1w0uKbp+W7tyMh5CVlM8Hnd0175FG32sLLXrvdZb+rwvPt07VeGCp8caO3nBcEPjQ0xsu6+ic36Zy3vPDx1nHe3ylc0bdcc0Sj9vwvlY4P9XdbpmxVzNspXPrwucS5LItey5ROa66QiYiIrI69wJXGmMuNcYkgduAexZscw/wttLPPwZ8zVq7xskYVsd9w23whtsWXyBMpsJJxXftbUYzROqrd0EukYI3vgXn/b8RTra8lOosq+r9JdPhPpYK/KbS8wPKrh648GJ4/Zth7z6YnYbefpx3/ALO238eevuXX1aarDd24Eact7w73EdHV9iGnh1wwUUwtD98nHRn+LiJVHhHpevC0H6ct/886RtfWmme+4bbwvYk0+GAM5mG1785XB5Blede57hI24lUf7bca6tmXU9v+N6qdtUB3F/5HdyPLWx+ya49cPWB+XJDm61ZjyPRc/WB8PVWh/uxe5Z8jbofuwf2XVy7MJ6o/T3VEfaTVx9YvA7C1108EX45Ttg/pTpqt9m5e9k2uO/6pfDzYvk1HIvB4VeGy6u33YC+a7nHanT/jba3HVSf54KZqSX7V/XDS4pun9bVDd07NuNhtoEFn/1jbv3zX2Xz2Pz6WAw6u+DCi2veI42+1xZa9N678NLw/JPurJ2H0I2H44E3/vjS4w3fD7cZvDAMNvX247z953He8Qu144uuHtizb13v8ZXOGXXHNUs8bsP7WuH8VHe7ZcZezbCVzq0Ln0usf1fLnktUjqsTrHVy1GgITp8+3eo2NEW7pFk2m45LfTou9em41NeM41JKRd6UCYZbwRjzg8AfAy7wCWvt7xhjfhu4z1p7jzEmDfw58GLgHHCbtfapFXa7Yp8W9ddw1NsH0W9j1NsH0W9j1NsH0W9j1NsHkSiBuCX6tFb1Z9tJO7yfmkXHopaOxzwdi1rNOh5bqT+D9u7T2vk9oLY3X7u2G9T2VmjXdsOaSiDW7dM0B5iIiMgqWWu/CHxxwbLfrPo5B/ynZrdLRERkNdSfiYjIVqE+TURE6lFtBhEREREREREREREREdlSFAATERERERERERERERGRLUUBMBEREREREREREREREdlSFAATERERERERERERERGRLUUBMBEREREREREREREREdlSFAATERERERERERERERGRLUUBMBEREREREREREREREdlSnCAIWt2G9WjrxouIbDNOqxsQcerTRETah/q0pak/ExFpH+rPlqc+TUSkfdTt09o9A8zZLl/GmPtb3YYofum46LjouLTVcZHlRel/FfXX0pZtY9Tb1w5tjHr72qGNUW9fRNooS2v56yNKXxF4rUbmS8dCx0PHIpLHQ5a3Ff/nanubt71d2622q91NaHtd7R4AExEREREREREREREREamhAJiIiIiIiIiIiIiIiIhsKQqAtY87Wt2AiNJxqU/HpT4dl/p0XNpH1P9XUW8fRL+NUW8fRL+NUW8fRL+NUW8ftEcbRUCv1Wo6FrV0PObpWNTS8dh+2vl/rrY3X7u2G9T2VmjXdsMGtd0JAs3nKCIiIiIiIiIiIiIiIluHMsBERERERERERERERERkS1EATERERERERERERERERLaUeKsbIIsZY/qAO4EbgAD4aeC7wF8BlwDPAMZaO9GaFraGMeZ/A95FeEweBN4BDAF3A7uA+4GftNbmW9bIJjDGfAJ4PTBmrb2htGwndV4fxhgH+CDwg0AGeLu19tutaPdmW+K4/AHwBiAPPAm8w1p7vrTuV4F3AkXg5621X25FuzdbveNSte5/B/5fYLe1dnw7vV6ibonX828BPwOcKW32a9baL7aoffuBPwP2Ep6T77DWfnCpc1HE2vhbROc4poF/BVKEn8k+Y639b8aYS4lA37ZM++4CXgFMljZ9u7X2O81uX5kxxgXuA16w1r4+KsdvhTbeRbSO4TPANGGf6Flrb4rY+7le+36LiLyXRco0jqu1ncdvGrPV0lhtnsZnAtH/7FXWzuey1Y6po3TeWe14OyrHfi1j8Kgc99WOzY0xKcLneiNwFniztfaZiLX9LuqMOaPyeilrdDy/nmOuDLBo+iDwJWvtNcAh4FHgvwL/ZK29Evin0u/bhjHmAuDngZtKHZcL3Ab8HvBH1torgAnCk+ZWdxfwugXLlnp9/ABwZenrduBPmtTGVriLxcflK8AN1tqDwOPArwIYY64jfP1cX/qbD5dOuFvRXSw+LuUPJt8PPFe1eDu9XqLuLur83wjPdy8qfbXyQq8H/O/W2uuAI8D7S++rKPVVS7URonMc54BXWWsPAS8CXmeMOUJ0+ral2gfwK1XH8Dstal/ZLxB+ViqLyvGrtrCNEK1jCPC9pbbcVPo9Su9nWNw+iM57WaRM47gSjd80ZlvgLjRWK7sLjc8kFPXPXtDe57K7aHBMHcHzzmrH21E59qsag0fsuK92bP5OYKK0/I9K27XKasftUXm9lDU6nl/zMVcALGKMMb3A9wAfB7DW5kt3Qd0KfLK02SeBH25F+1osDnQYY+JAJzAMvAr4TGn9tjgu1tp/Bc4tWLzU6+NW4M+stYG19ijQZ4wZakpDm6zecbHW/qO11iv9ehS4sPTzrcDd1to5a+3TwEnglqY1tomWeL1A2Fn8Z8K7csq2zesl6pb5v0WCtXa4fIeQtXaa8MPKBUSor1qmjZFReq/NlH5NlL4CItK3LdO+yDDGXAj8EGHGBaW72SJx/MoWtrGNROb9LNIONI6ra9uO3zRmq6Wx2jyNz2QZkesv2vlctsoxdaTOO2sYb0fi2K9hDB6Z476GsXn1/+IzwPeVxqJNt4ZxeyReL7Dq8fyaj7kCYNFzKWFK6J8aYx4wxtxpjOkC9lprh0vbjBCmk24b1toXCEsBPEc4cJokTIM8X/Wh+RQRu7jZREu9Pi4Anq/abjsfo58G/qH087Y+LsaYWwlTi48vWLWtj0ub+FljzAljzCeMMf2tbgyAMeYS4MXAMSLaVy1oI0ToOBpjXGPMd4AxwjuhnyRCfdvC9llry8fwd0rH8I9KpQha5Y8JLxb5pd93EaHjV/LH1LaxLCrHEMIB0j8aY+43xtxeWhal93O99kGE3ssiaBxXQ+O3ujRmW9q2HqtpfLYtRf2z13La/VxW7/NjZNve4Hg7cu1vcAweqXavcmxeaXtp/SThWLQlVjluj9Jx/2MaH8+v+ZgrABY9ceAlwJ9Ya18MzLIg7dlaGxCxO7A3W+nkeCvhwHIf0EX9VOZtbzu+PlZijPl1wlTsv2h1W1rNGNMJ/Brwm61ui6zanwCXE6a0DwP/vaWtAYwx3cDfAL9orZ2qXheVc1GdNkbqOFpri9baFxHe9XwLcE0r27PQwvYZY24gLFF0DXAzsBP4L61omzGmXNP//lY8fiOWaWMkjmGVl1trX0JYDuP9xpjvqV4ZgfdzvfZF6r0sgsZxNTR+W952ei2sZLuP1TQ+27ai/tmrIe3Szipt9fmxHcbb9UR9DL6UqI/NlxPlcftSmjmeVwAsek4Bp6oitZ8hHEiNltMRS9/HWtS+Vnk18LS19oy1tgB8FngZYZpmvLTNhcALrWpgiy31+ngB2F+13bY7RsaYtxNOfPoTpQ8IsL2Py+WEFyKOm3Di3QuBbxtjBtnexyXyrLWjpQ81PvAxWlwKxhiTIPxQ+xfW2s+WFkeqr6rXxqgdx7JSmayvAy8lgn1bVfteVyptEVhr54A/pXXH8GXAG0vnsrsJSyV8kGgdv0VtNMZ8KkLHEKhkamCtHQM+V2pPZN7P9doX1feybGsax9XS+G0xjdkW0FgN0PhsW4r6Z68VtO25bJnPj5Fr+yrH25Fp/yrH4JFpd7UGx+aVtpfW9wJnm9vSxRoct0fluK92PL/mY64AWMRYa0eA540xV5cWfR/wCHAP8LbSsrcBf9eC5rXSc8ARY0xnqb5n+bh8Hfix0jbb8biULfX6uAf4KWOMY8IJECer0qW3PGPM6whTad9orc1UrboHuM0YkzLGXEo48eO3WtHGZrPWPmit3WOtvcRaewnhxZqXlM492/r1EnULajL/CPBQC9viEM5x8qi19g+rVkWmr1qqjRE7jruNMX2lnzuA1xDWSY9E37ZE+x6rGnQ5hPW4W3IMrbW/aq29sHQuuw34mrX2J4jI8YMl2/jWqBzDUhu6jDE95Z+B7y+1JxLv56XaF6X3sghoHFeHxm+LacxWRWO1kMZn20/UP3s1oG3PZct8fozUeWcN4+1IHPs1jMEjc9zXMDav/l/8GOE4ryUZeWsYt0fi9bKG8fyaj3l85U2kBX4O+AtjTBJ4CngHYbDSGmPeCTwLmBa2r+mstceMMZ8Bvk1YHuEB4A7g74G7jTH/d2nZx1vXyuYwxnwaeCUwYIw5Bfw34APUf318EfhBwokkM4SvpS1piePyq0AK+IoxBuCotfY91tqHjTGWcBDuAe+31hZb0/LNVe+4WGuXep9sm9dL1C3xen6lMeZFhGUOngHe3ar2Ed6p85PAgyasMw1h6ZalzkWtsFQbfzxCx3EI+KQxxqXUz1trv2CMeYRo9G1Lte9rxpjdgAN8B3hPi9q3lP9CNI7fcv4iQsdwL/C5Uj8ZB/7SWvslY8y9ROP9vFT7/jxC72WRMo3jSrb7+E1jtloaq83T+EyI/mevinY+l61mTB3B885qx9tROfarGoNH7Livdmz+ceDPjTEngXOEAZxWWe24PSqvl6UsNZ5f8zF3giCS5UJFRERERERERERERERE1kQlEEVERERERERERERERGRLUQBMREREREREREREREREthQFwERERERERERERERERGRLUQBMREREREREREREREREthQFwERERERERERERERERGRLibe6ASLbgTHmLuAU8GXgTmvt1a1tkYiIiIiISHsyxjwDvMta+9VWt0VERKTZjDGvBD5lrb2w1W0RiToFwESayFr7b0BDwS9jzNuBjwPZ0qIx4A+stX9SWn8J8DQwW1o/DnzEWvuBDWyyiIjIIqULj3uBIlAA/h14j7X2+dJNH28Dftha+3dVf/NHwC8C77DW3lXq595lrX15c1svIiLSmHp9VamfewuQL33dD/yctfaxBvZ3CeEYLmGt9TahySIiIiJSRSUQRaLtm9babmttN/CjwO8bY168YJu+0vofB37TGPO6prdSRES2ozeU+p8hYBT4/6rWPQ78VPkXY0wcMMCTTW2hiIjIGpX6rqX8fqkPvAB4gfDGRRERERGJGGWAiWyCUpDq48CVwBeBoLT8lVSlKBtj/ivwM8Ae4Hng1621n6u3T2vtA8aYR4FrgQfqrP+mMeZh4AbgSxv9nEREROqx1uaMMZ8B/rhq8eeBnzTG9FtrJ4DXASeAnhY0UUREtqYXGWP+ELiYcPzztlKf9Hrg/wYuAR4hzFA+AcuPv0rZXj8DfIvwJo5/Bn4ISBhjZgDPWttX3QBrbdYYY4G/Li8zxvxQ6fEvByaBj1trf6u0+l9L388bYwBeUxrH/TTwK8Bg6fFvt9Y+u/5DJCIi7cwY8xLC64tXEPZ1PvAE8NUF2wXAldbak6Xf7wJOWWt/o/T7rcD/CVwGnAHeb639kjFmH/AR4OXAOeD3rLUfK/3NLcCHgasIq1P9hbX2l0rrjgB/CFwHPAv8grX2nzfnKIisjzLARDaYMSYJ/C3w58BOwsHQjy6x+ZPAfwR6CTuiTxljhpbY782Enc59ddY5xpiXAddTJzgmIiKyWYwxncCbgaNVi3PA3wG3lX7/KeDPmtw0ERHZ2gzhDRaXAgeBt5duRPwE8G5gF/BR4B5jTKr0NyuNvw4DTxGW+X0r8B7mq3L0LWqAMV2ElThOVi2eJez3+ggDaO81xvxwad33lL73lfb5zdJFyV8D3gTsBv4N+PQajoeIiGwhpeuLnwPuIry++GngR9awn1sIx2K/Qtg3fQ/wTGn13cApYB/wY8DvGmNeVVr3QeCD1todhDd12NL+LgD+nvBmj53ALwN/Y4zZvdq2iTSDMsBENt4RIAH8sbU2AD5jjPmlehtaa/+66te/Msb8KnAL4UVDgCPGmPOAC3QD/5PwTo9q44QZZiPAf7XW/tNGPREREZFl/K0xxgO6CO8ifO2C9X8G/IEx5tPAKwjnBXt/c5soIiJb2P+w1p4GMMZ8HngRcAj4qLX2WGmbTxpjfo1wjPYvDYy/TltryyV9vVKWVj2/bIz5WWAH4Z3vt5ZXLLgD/kRVP/i3S+zrPcD/Y619tPRcfhf4NWPMxcoCExHZ1o4QXrv/H6Xri581xnxrDft5J/AJa+1XSr+/AGCM2Q+8DPgha20O+I4x5k7Cmzi+RjjX8xXGmAFr7TjzNzy+FfiitfaLpd+/Yoy5D/hB4JNraJ/IplIATGTj7QNeKHVOZXUHLsaYnwJ+ibA8B4RBroGqTY6WJ1w2xuwlvNvjd4FfrdpmQBMoi4hIC/ywtfarxhiX8MLfvxhjriuvtNZ+o3QX4K8DXyiViWpVW0VEZOsZqfo5QzgO2wm8zRjzc1XrkqV1jYy/nm/wsf9fa+1vGGMuIixJdTVhqV+MMYeBDxCWpk8CKapKJNZxMfBBY8x/r1rmEM4vpgCYiMj2Ve/6YqP9VLX9hNOz1Nv/OWvtdNWyZ4GbSj+/E/ht4DFjzNPA/2mt/QJhv/WfjDFvqPq7BPD1NbRNZNMpACay8YaBC4wxTlUndRFhuY0KY8zFwMeA7yMsq1E0xnyHcLCziLV21BjzN8B7qQ2AiYiItIy1tkh4N+JHCWvHV/sU8JvA9za9YSIish09D/yOtfZ3Fq5ocPwVLPizhb/XsNY+Z4z5BcJMsy9Ya7PAXxJW7viB0pxkf8x8kK3e/spt/osVn52IiGwn9a4v7mfB9cWSDNBZ9fsgYWlDCPuZy+v8zWlgpzGmpyoIdhGlDDFr7RPAjxtjYoRlej9jjNlV2t+fW2t/Zu1PTaR5FAAT2XjfBDzg540xHwbeQFhWY+GdEF2EA6AzAMaYdxDeJVhXqZP5EeDhTWiziIjImhhjHOCNQD/wKPD6qtX/g3Auk39tQdNERGT7+RjwOWPMV4FvEV4MfCVhP7Sq8VfJKHChMSZprc3X28Ba+xVjzGngdsL5UnoI76jPleZdeQvwj6XNzwA+cBnweGnZR4D/yxjzHWvtw8aYXuD7F5RrFBGR7eebQBH4WWPMnxDOK3kL8M91tv0O8BZjzMPAawhL795XWvdx4B+NMV8gvDY5BPRYax8zxvw78P8YY34ZuIow6+snAIwxbwW+bK09U5qeBcI+7FPAvcaY1wJfJcz+OgKctNaWg24ikRFrdQNEtprSwOhNwNuBc8Cbgc/W2e4R4L8TdmijwAHgfy3Y7KXGmBljzAzhRcUzwM8hIiLSep8v9U9TwO8Ab7PW1tykYa09Z639pwVlO0RERDaFtfY+4GcIM7AmgJOE47JGx18LfY3wBsQRY8z4Mtv9AfCfjTEp4H3AbxtjpgmzoG1V+zKEfeb/MsacN8YcsdZ+Dvg94G5jzBTwEPADq3neIiKy9VRdX3wncJ5w7q0vAHN1Nv8FwhvwzxMGsP62aj/fAt4B/BEwCfwLYRlDgB8nLAt8Gvgc8N+stV8trXsd8HBpzPdB4DZrbdZa+zxhCfxfI7xO+TzwKyjOIBHlBIGuR4iIiIiIiIiIiIiIRJUx5hjwEWvtn7a6LSLtQiUQRUREREREREREREQixBjzCuC7wDhhZtdB4EstbZRIm1EATEREREREREREREQkWq4mLKXbBTwF/Ji1dri1TRJpLyqBKCIiIiIiIiIiIiIiIluKJqcTERERERERERERERGRLUUBMBEREREREREREREREdlSFAATERERERERERERERGRLUUBMBEREREREREREREREdlSFAATERERERERERERERGRLeX/B1lV6FW7jf1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92440"/>
            <a:ext cx="11953875" cy="6165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67004"/>
            <a:ext cx="96443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758"/>
            <a:ext cx="12192000" cy="6169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143204"/>
            <a:ext cx="96443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6286500" cy="5010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1517552"/>
            <a:ext cx="5738482" cy="490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98308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Age by Ten Year             Distribution Of BMI by Ten Year   </a:t>
            </a:r>
            <a:endParaRPr lang="en-US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124154"/>
            <a:ext cx="96443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" y="857250"/>
            <a:ext cx="11969668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124154"/>
            <a:ext cx="96443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299"/>
            <a:ext cx="5845084" cy="549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1257298"/>
            <a:ext cx="6224588" cy="5600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8284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Distribution Of </a:t>
            </a:r>
            <a:r>
              <a:rPr lang="en-US" sz="2800" b="1" dirty="0" err="1" smtClean="0"/>
              <a:t>Cigrates</a:t>
            </a:r>
            <a:r>
              <a:rPr lang="en-US" sz="2800" b="1" dirty="0" smtClean="0"/>
              <a:t> Per Day Over Sex                 Blood Pressure VS Diabetes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34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124154"/>
            <a:ext cx="96443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1144904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30561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5200" b="1" i="0" u="none" strike="noStrike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Feature Engineering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91" y="89731"/>
            <a:ext cx="7284509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en-US" sz="4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Outeliers</a:t>
            </a:r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Treatment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4233" y="1167908"/>
            <a:ext cx="11695007" cy="49231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27268" marR="6773" indent="-711182">
              <a:spcBef>
                <a:spcPts val="133"/>
              </a:spcBef>
              <a:buFont typeface="DejaVu Sans"/>
              <a:buChar char="❖"/>
              <a:tabLst>
                <a:tab pos="727268" algn="l"/>
                <a:tab pos="728115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Removing Outliers: First of all we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find 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variables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that 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may contain outliers,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detect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this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I’ve used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box</a:t>
            </a:r>
            <a:r>
              <a:rPr sz="3200" b="1" spc="-14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plot  offered by seaborn</a:t>
            </a:r>
            <a:r>
              <a:rPr sz="3200" b="1" spc="-2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124F5B"/>
                </a:solidFill>
                <a:latin typeface="Arial"/>
                <a:cs typeface="Arial"/>
              </a:rPr>
              <a:t>library.</a:t>
            </a:r>
            <a:endParaRPr sz="3200" dirty="0">
              <a:latin typeface="Arial"/>
              <a:cs typeface="Arial"/>
            </a:endParaRPr>
          </a:p>
          <a:p>
            <a:pPr marL="727268" marR="4901231" indent="-677316">
              <a:spcBef>
                <a:spcPts val="2067"/>
              </a:spcBef>
              <a:buFont typeface="DejaVu Sans"/>
              <a:buChar char="❖"/>
              <a:tabLst>
                <a:tab pos="727268" algn="l"/>
                <a:tab pos="728115" algn="l"/>
              </a:tabLst>
            </a:pP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Here we can see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that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many  columns contain outliers, but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they 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are all practically possible</a:t>
            </a:r>
            <a:r>
              <a:rPr sz="2933" b="1" spc="-11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values.</a:t>
            </a:r>
            <a:endParaRPr sz="2933" dirty="0">
              <a:latin typeface="Arial"/>
              <a:cs typeface="Arial"/>
            </a:endParaRPr>
          </a:p>
          <a:p>
            <a:pPr marL="727268" marR="4720895" indent="-677316">
              <a:buFont typeface="DejaVu Sans"/>
              <a:buChar char="❖"/>
              <a:tabLst>
                <a:tab pos="727268" algn="l"/>
                <a:tab pos="728115" algn="l"/>
              </a:tabLst>
            </a:pP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Keeping in mind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this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idea of  </a:t>
            </a:r>
            <a:r>
              <a:rPr sz="2933" b="1" spc="-27" dirty="0">
                <a:solidFill>
                  <a:srgbClr val="124F5B"/>
                </a:solidFill>
                <a:latin typeface="Arial"/>
                <a:cs typeface="Arial"/>
              </a:rPr>
              <a:t>practicality,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I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will allow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these 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outliers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stay in our data</a:t>
            </a:r>
            <a:r>
              <a:rPr sz="2933" b="1" spc="-14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because  </a:t>
            </a:r>
            <a:r>
              <a:rPr sz="2933" b="1" dirty="0">
                <a:solidFill>
                  <a:srgbClr val="124F5B"/>
                </a:solidFill>
                <a:latin typeface="Arial"/>
                <a:cs typeface="Arial"/>
              </a:rPr>
              <a:t>they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will impact our</a:t>
            </a:r>
            <a:r>
              <a:rPr sz="2933" b="1" spc="-8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933" b="1" spc="-7" dirty="0">
                <a:solidFill>
                  <a:srgbClr val="124F5B"/>
                </a:solidFill>
                <a:latin typeface="Arial"/>
                <a:cs typeface="Arial"/>
              </a:rPr>
              <a:t>predictions.</a:t>
            </a:r>
            <a:endParaRPr sz="2933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433" y="2609850"/>
            <a:ext cx="5128167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251841"/>
            <a:ext cx="12192000" cy="697284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3287" marR="194728" indent="-457200">
              <a:spcBef>
                <a:spcPts val="133"/>
              </a:spcBef>
              <a:buFont typeface="Wingdings" panose="05000000000000000000" pitchFamily="2" charset="2"/>
              <a:buChar char="v"/>
              <a:tabLst>
                <a:tab pos="676470" algn="l"/>
                <a:tab pos="677316" algn="l"/>
              </a:tabLst>
            </a:pP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Feature Encoding: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Machine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learning models can only work with  numerical values and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therefore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we have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to turn the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categorical  columns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to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numeric columns, and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this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is achieved by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Label</a:t>
            </a:r>
            <a:r>
              <a:rPr sz="3600" b="1" dirty="0" smtClean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encoding.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In our dataset we have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two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such categorical columns,  sex and is_smoking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 which we have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to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convert </a:t>
            </a:r>
            <a:r>
              <a:rPr sz="3600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to </a:t>
            </a:r>
            <a:r>
              <a:rPr sz="3600" b="1" spc="-7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numeric  columns. </a:t>
            </a:r>
            <a:endParaRPr lang="en-US" sz="3600" b="1" spc="-7" dirty="0" smtClean="0">
              <a:solidFill>
                <a:schemeClr val="accent3">
                  <a:lumMod val="50000"/>
                </a:schemeClr>
              </a:solidFill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new feature </a:t>
            </a:r>
            <a:r>
              <a:rPr lang="en-US" sz="36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glucose_diabetes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 the help of Glucose and 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Diabetes.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another new  feature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pulse_pressure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help of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sysBand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b="1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diaBp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800" b="1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07272"/>
            <a:ext cx="11125200" cy="5003066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/>
              <a:t> Problem Statement</a:t>
            </a:r>
          </a:p>
          <a:p>
            <a:pPr fontAlgn="base"/>
            <a:r>
              <a:rPr lang="en-US" sz="3600" b="1" dirty="0"/>
              <a:t> Data Summary</a:t>
            </a:r>
          </a:p>
          <a:p>
            <a:pPr fontAlgn="base"/>
            <a:r>
              <a:rPr lang="en-US" sz="3600" b="1" dirty="0"/>
              <a:t> Data wrangling</a:t>
            </a:r>
          </a:p>
          <a:p>
            <a:pPr fontAlgn="base"/>
            <a:r>
              <a:rPr lang="en-US" sz="3600" b="1" dirty="0"/>
              <a:t> Exploratory Data Analysis</a:t>
            </a:r>
          </a:p>
          <a:p>
            <a:pPr fontAlgn="base"/>
            <a:r>
              <a:rPr lang="en-US" sz="3600" b="1" dirty="0"/>
              <a:t> Data Pre-Processing</a:t>
            </a:r>
          </a:p>
          <a:p>
            <a:pPr fontAlgn="base"/>
            <a:r>
              <a:rPr lang="en-US" sz="3600" b="1" dirty="0"/>
              <a:t> Feature Manipulation &amp; Selection</a:t>
            </a:r>
          </a:p>
          <a:p>
            <a:pPr fontAlgn="base"/>
            <a:r>
              <a:rPr lang="en-US" sz="3600" b="1" dirty="0"/>
              <a:t> Model Implementation</a:t>
            </a:r>
          </a:p>
          <a:p>
            <a:pPr fontAlgn="base"/>
            <a:r>
              <a:rPr lang="en-US" sz="3600" b="1" dirty="0"/>
              <a:t> 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2900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4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91" y="0"/>
            <a:ext cx="7839287" cy="201149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Multicollinearity</a:t>
            </a:r>
            <a:r>
              <a:rPr lang="en-US" sz="4800" b="0" dirty="0" smtClean="0">
                <a:effectLst/>
              </a:rPr>
              <a:t/>
            </a:r>
            <a:br>
              <a:rPr lang="en-US" sz="4800" b="0" dirty="0" smtClean="0">
                <a:effectLst/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67" y="796195"/>
            <a:ext cx="6547633" cy="5364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997075"/>
            <a:ext cx="8896350" cy="2898775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Model</a:t>
            </a:r>
          </a:p>
          <a:p>
            <a:pPr marL="0" indent="0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en-US" sz="6600" b="1" dirty="0" smtClean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8620"/>
              </p:ext>
            </p:extLst>
          </p:nvPr>
        </p:nvGraphicFramePr>
        <p:xfrm>
          <a:off x="106679" y="1174360"/>
          <a:ext cx="9332595" cy="4486275"/>
        </p:xfrm>
        <a:graphic>
          <a:graphicData uri="http://schemas.openxmlformats.org/drawingml/2006/table">
            <a:tbl>
              <a:tblPr/>
              <a:tblGrid>
                <a:gridCol w="1466245"/>
                <a:gridCol w="2600712"/>
                <a:gridCol w="5265638"/>
              </a:tblGrid>
              <a:tr h="59469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Sr. No.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Functions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Formulae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5198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            Preciscion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595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898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 anchor="ctr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>
                    <a:lnL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990600" y="-142557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80" y="1905323"/>
            <a:ext cx="4850244" cy="10819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05" y="3025159"/>
            <a:ext cx="4057648" cy="784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63" y="3893330"/>
            <a:ext cx="3800473" cy="804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01" y="4808624"/>
            <a:ext cx="3705225" cy="7902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6225" y="228600"/>
            <a:ext cx="986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Matrices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-990600" y="-142557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225" y="95250"/>
            <a:ext cx="986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Matrices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809422"/>
            <a:ext cx="6599492" cy="46867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325" y="5391150"/>
            <a:ext cx="11706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Confusion Matrix                     ROC Curve</a:t>
            </a:r>
            <a:endParaRPr lang="en-US" sz="32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011" y="1766185"/>
            <a:ext cx="4604664" cy="37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997075"/>
            <a:ext cx="8896350" cy="2898775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402660"/>
            <a:ext cx="11830050" cy="2527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524572"/>
            <a:ext cx="11763375" cy="22294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475" y="0"/>
            <a:ext cx="11549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Logistic regression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997075"/>
            <a:ext cx="8896350" cy="2898775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dirty="0"/>
          </a:p>
        </p:txBody>
      </p:sp>
      <p:sp>
        <p:nvSpPr>
          <p:cNvPr id="2" name="AutoShape 2" descr="data:image/png;base64,iVBORw0KGgoAAAANSUhEUgAABQgAAADQCAYAAABLNYyLAAAAOXRFWHRTb2Z0d2FyZQBNYXRwbG90bGliIHZlcnNpb24zLjUuMywgaHR0cHM6Ly9tYXRwbG90bGliLm9yZy/NK7nSAAAACXBIWXMAAAsTAAALEwEAmpwYAAC9j0lEQVR4nOzdd1zU9R/A8dfdsfcQEFARt7k1V27U3HubWe7MzNSyn1ZWlitHmpU5ynIGak5cpZm5t7hz4QaUvcfd9/fH5eHFVJATeT8fkff9fNf7++Xgw/d9n6FSFEVBCCGEEEIIIYQQQghRJKlNHYAQQgghhBBCCCGEEMJ0JEEohBBCCCGEEEIIIUQRJglCIYQQQgghhBBCCCGKMEkQCiGEEEIIIYQQQghRhEmCUAghhBBCCCGEEEKIIkwShEIIIYQQQgghhBBCFGGSIDSBI0eOULFiRUJCQkwdyjOzYMECWrduXWDn++2333jppZeMyo4cOULHjh2pUqUKr7/+Onfu3KFixYocP378mcfz+uuv89FHHz3z8wghRGFSFOq//DRnzhxeeeUVKlasyG+//ZYvxyxK9VNB/y0ihBDPE6lzhRBPSqUoimLqIJ5XFStWzHa9t7c3e/bseeLjpqSkEB0djaurK2p13nK0kZGRfPfdd+zZs4ewsDDs7OwoU6YM/fv3p2PHjrk+TuvWrencuTOjR4/OcdvExESWLVvG9u3buXXrFpaWlvj4+NC5c2d69uyJtbU1CxYsYPPmzfz+++95ubxcS0pKIi4ujmLFihnK2rVrR7Vq1Rg7dizW1tbY29sTERGBk5MT5ubm+XLe77//nnXr1mV4H0RFRWFmZoadnV2+nCcrd+7coWXLloZlW1tbfHx8eOONN+jateszPfeTyOo+CSGeT1L/ZS439V9+OXPmDL179+a7776jRo0a2NvbY2VllefjmqJ+2rx5c4b3VNeuXbl48SJjxozh7bffztUxQ0JCaNasGcuXL6d+/fo5bh8fH09ycjIuLi5PfgFCCFFApM7NWnJyMk2aNCElJYW9e/fi5ORktP7111+nVKlSTJ061aj8UR20atUqXn75ZUP5X3/9xfLlyzl37hyJiYl4enpSv359Bg0ahK+vb47x+Pn5cffuXQAsLCwoXrw47du3Z9SoUVhYWBhte+TIEZYsWUJQUBAJCQl4e3vTpk0bhg8fnqEOvnfvHosWLeLvv/8mLCwMZ2dnKlSoQL9+/WjZsiUqlSrLmPJ6TUI8zszUATzP9u/fb3h96tQpRo8ezYYNG3BzcwNAo9EYbZ+SkpLhF0NmLCwsDMfIq3fffZeYmBimTJmCr68vkZGRnDlzhqioqHw5/n/FxcUxYMAAwsLCePfdd6lRowZ2dnacO3eOFStW4OnpSatWrZ7JubNjZWWV4cHp5s2bjBgxAk9PT0NZft33nPy38nrWvv/+e6pXr05CQgKBgYF8+OGHFCtWjMaNGxdoHP+lKAppaWkmjUEI8eSk/suooOu/4OBg1Gp1vtepBV0/eXl5sXbtWj7++GNDWVBQEDdv3nxmseh0OhRFwdbWFltb22dyDiGEyC9S52Zt+/btlChRAldXVzZu3Mibb7751Mf69ttv+e677+jbty8jRozA29ubkJAQtm/fzrx585g/f36ujjNs2DDeeOMNUlNTOXPmDB999BGKojBu3DjDNmvXrmXy5Mn079+fcePG4ejoyNmzZ5kzZw5//vkna9asMSQJL168yBtvvIG3tzcTJ06kXLly6HQ6Dh8+zLRp06hXrx4ODg7P9Joyk9v3mXjBKCJXDh8+rFSoUEG5f/++oaxChQrKL7/8oowbN06pXbu2MmbMGEVRFGXu3LlK27ZtlerVqytNmzZVPvnkEyUmJibLYz1a3r9/v9K/f3+levXqSrt27ZS9e/dmG1N0dLRSoUIFZc+ePTnGv3z5cqVNmzZK1apVldatWyvff/+9kpqaqiiKogwYMECpUKGC0dft27czPc6UKVOUatWqKbdu3cqwTqfTKdHR0YqiKMo333yjtGrVyrDu1q1byqhRo5RGjRop1atXVzp27Khs2LDBaP9jx44pffr0UWrWrKnUrFlT6dSpk7Jv3z7D+oULFyp+fn5KlSpVlPr16yuDBw9WEhMTFUVRlPXr1yuVK1dWFCX9fj7+tX79euX27dtKhQoVlGPHjhmO+fDhQ+V///uf0rBhQ6Vq1arKq6++qqxdu9ZwPR999JHSsmVLpVq1aoqfn58yZ84cJTk52XDO/57nm2++MdzTSZMmGc6TkpKizJo1S2ncuLFSpUoVpV27dsrmzZuNrr9ChQrKypUrlffff1+pWbOm0qRJE+WHH37I6luqKIqS6TUpiqLUq1dPmT59umE5Li5O+eKLL5TGjRsr1atXV7p06aLs3Lkzw3E2btyoDBw40HC9W7duNTrutWvXlGHDhhm+RyNGjFCCg4MN6x99Hw4dOqR06dJFqVKlirJq1aos75MQ4vkn9Z9ebus/nU6nLF261FBftWzZUlm2bJnR9i1atFDmzZunfPHFF0rdunWVhg0bKlOnTjXE9eGHH2aI61H5G2+8YXSsjRs3GtYriqLcv39feeedd5R69eopVatWVfz8/JQlS5YY1hd0/bRgwQKlbt26SlJSkmHdpEmTlIkTJyotWrRQvvvuO0P55s2blZ49eyq1a9dW6tWrpwwbNky5fv26URyPf7Vo0UJRlPS/OQIDA5U2bdoolStXVq5evWr0t4hOp1OGDRumdO/eXUlJSVEURVG0Wq3yxhtvKP3791fS0tKyvR4hhCgIUuca69u3r7J8+XIlMDBQadeuXYb1/63THvnvM9LZs2eVChUqKIsWLcr0PFFRUTlem6IoGeotRVGUd955R+nWrZthOSQkRKlatary6aefZtj/zp07SrVq1ZQvvvhCURR93dSpUyelY8eOhvv0uLi4uEzLn+SaMntPKYqiVK5cWVm/fr2iKOn3a9OmTcrQoUOVGjVqKDNmzFCaNWumLFy40Gi/5ORk5eWXX1YCAgIMZdl930XhImMQ5tF3331HrVq12LBhA++99x4AlpaWfPHFFwQGBjJjxgyOHj3Kl19+meOxZs6cyYgRI9i0aRM1atRg7NixREdHZ7m9jY0Ntra27N69m4SEhCy3W7BgAT/99BPjx49n27ZtfPTRR/j7+/Ptt98a1nt7ezN48GD279/P/v37jVrdPaLT6diyZQudOnWiZMmSGdarVKosP91ISEigQYMGLF26lC1bttC7d28mTZrE4cOHAUhLS+Ptt9+mRo0abNiwgQ0bNjB69GhDd61du3axePFiPvroI3bt2sWyZcto0qRJpueqVauW4ZO4yZMns3//ftq3b59hu6SkJAYMGMClS5eYPXs227Zt45NPPjGcU1EUXF1dmTNnDtu2bWPSpEn89ttv/PDDDwC0b9+eYcOGUbx4ccN9Gzx4cKYxzZ07l7Vr1zJp0iS2bNlC586d+eCDDzh06JDRdt999x1169Zl06ZNjBgxgrlz52bYJjtarZbAwECioqIM3agVReGtt97i8uXLfP3112zdupV+/foxbty4DMeeNWsWPXr0YOPGjXTs2JH333+fCxcuGO7XkCFDSE5OZsWKFaxYsYL4+HiGDh1KSkqK4Rg6nY7Zs2fzv//9j+3bt9OiRYtc3ychROEh9V+6x+u/1atXM3/+fIYPH87WrVsZMmQIc+bMYe3atUb7rFy5End3dwICAvj4449ZtWoVGzZsAOCjjz5i0qRJaDQaQ1y59dlnnxEbG8vPP//M9u3bmTp1KsWLF89y+2ddPzVo0ABnZ2d27NgB6Ftibtu2jd69e2fYNiUlhZEjR7JhwwaWLVuGWq1mxIgRhjrm0f1ZsGAB+/fvZ926dYZ9w8LCWL16NTNnziQwMBAPDw+jY6tUKmbMmEFoaChz584FYNGiRVy8eJHZs2dnaKEjhBDPk6JU5z5y5coVzp49S8eOHWnZsiUPHjzg2LFjOV5fZjZt2oS1tXWWLRAdHR2f6rgXLlzgxIkTRsNX7dixg5SUFN56660M23t7e9OxY0e2bNmCoihcunSJy5cvM3ToUMzMMnbutLW1zbT8WV3T7Nmz6dSpE1u2bKF///507tyZTZs2GW3zxx9/kJycTNu2bYGcv++icJEuxnnUsmVLBgwYYFT2+Fg6JUqUYPz48YwdO5bp06dnO/7DO++8Q9OmTQEYP348v/32G0FBQVkmwszMzJg5cyYff/wxGzdupEKFCtSuXZuWLVvSsGFDQD9e0tKlS1mwYIHh2CVLluS9997jyy+/5L333sPJyQmNRoONjU22zdAjIyOJjo6mXLlyubs5j6lYsaLR+Bqvv/46Bw8eZOvWrTRo0ID4+Hiio6Px8/OjdOnSAIZ/QT8ug5ubG02aNMHc3BwvLy8qV66c6bkeb05vZ2eX5TVt2bKFO3fu8Pvvvxsenh5/8FOr1YwdO9awXKJECW7fvs3q1at59913sbKywsbGBo1Gk+19S0xMZMWKFUycOJF27doB8NZbb3H27FkWLlxo+F6BPun46KHptddeY+XKlRw8eNBom8wMGTIEtVpNcnIyWq0WFxcXw3GOHj3K6dOnOXjwIPb29gD06dOH06dPs2LFCqNj9+zZk86dOwMwduxYjhw5wrJly5g1axZbtmwhIiKC9evXG8Zz+vrrr/Hz82Pbtm2GMQ8VReF///uf0XgfublPQojCReq/zC1evJgBAwbQp08fQF+X3bhxgx9++IFevXoZtqtTpw7Dhw83bPPbb79x6NAhevXqhb29veH39ZP+3rx37x6tW7c21JElSpTIctuCqJ9AX7esXbuWLl26sGXLFkqUKEHNmjUzbNejRw+j5RkzZlC/fn3Onj1LnTp1DHWPo6NjhvuSnJzMV199hZeXV5ZxuLi4MHv2bAYPHoytrS0LFy5k/vz52T6gCiHE86Ao1bmP+Pv706JFC5ydnQH9+PL+/v7UrVs3x33/Kzg4mJIlS+ZLl9nvv/+eJUuWkJqaSmpqKhqNhilTphjW37hxAzs7uyw/nCtfvjzr168nMjKSGzduADzV83V+XtMjffr0MTwLAnTp0oVFixYRFBRE9erVAX1islWrVtjb2+fq+y4KF0kQ5tGjH5TH7dq1i19++YWbN28SHx+PTqcjNTWVBw8eZPhE+3GPJ7yKFSuGRqMhPDwc0LeE27Jli2F9YGAgXl5etG7dmmbNmnHixAmCgoI4fPgwK1asoH///nz66adcuXKFpKQk3n33XaPBTbVaLcnJyUREROR68G4lD/PZJCYm8t133/Hnn3/y4MEDUlNTSUlJMQwy7ujoSK9evRgyZAgNGjSgXr16tGrVijJlygD6CmH58uW0aNGCxo0b06BBA1q1apWnQdbPnz9PuXLlsm1ZERAQwNq1a7l79y6JiYmkpaU98X24efMmqampGSqzunXrsnjxYqOySpUqGS27u7vz8OHDHM8xffp0qlSpwp07d5gxYwbvvPOOIdl59uxZUlNTDb+0H0lNTcXHx8eorFatWhmWH7XyvHr1KmXLljV6vxQrVgxfX1+uXLlitF+1atVyjFkIUbhJ/ZdRXFwcISEhGX7f16tXj+XLl5OYmGhopf7fD7nc3d25c+dOrs6TnTfeeINPP/2Uffv2Ua9ePZo3b57lw1RB1E8A3bt3Z/78+Vy/fp21a9dm2noQ9OMwffvtt1y8eJHIyEhD+b1796hTp0625yhWrFi2ycFHGjRowKBBg1iwYAF9+/Y1ybjJQgjxpIpSnQv6D302b97MjBkzDGXdunVj4MCBfPzxx088hm1enmP/67XXXqN///5ER0fzww8/UKJECZPUJfl5TY/8931WtmxZqlevzubNm6levTrh4eHs37+f77//HiDfv+/C9CRBmEf/nbHwzJkzjBkzhuHDhzNhwgQcHBw4c+YMH374IampqdkeK7OZdXU6HQBjxoxhyJAhhnJ3d3fDawsLCxo2bEjDhg0ZMWIE33//PfPnz2fIkCGGXxzz5883apH3yJM0PXZxccHR0ZGrV6/mep9HvvrqK3bv3s3//vc/ypQpg7W1NTNmzCAuLs6wzZdffsnAgQM5cOAABw4cYP78+XzyySf07dsXDw8PduzYweHDhzl8+DALFy5k9uzZrF279pl98r99+3amTJnC+PHjqVu3LnZ2duzYsYOvv/76mZwPMr4HVCpVrn75u7u74+Pjg4+PD/PmzaN3795UqFABX19fdDod9vb2Rl2xsjpfftBoNFhaWub7cYUQzxep//LmaX7fZ7bNfyeC6tGjB02aNOHvv//myJEjDBs2jFatWjF79uwCj/cRV1dXWrZsyZQpU7h27RpdunTJsE1iYiKDBw+mTp06TJ8+nWLFigHQoUOHHN8/kPH9mBWtVsvJkyfRaDTcvn0bRVGynR1SCCGeB0WpzgX9c1h0dDTvvPOOUblWqzWarMTOzo7Y2NgM+z8qe/RM4uvry/Hjx/Nl4g1HR0dDI4t58+bRrl07qlatamh5V7p0aeLi4rh//36mz6lXrlzByckJZ2dnwyzDV69epUqVKk8UR26v6VFr0sfrbK1Wa/iePy6zurRr1658++23fPjhh2zZsgVnZ2fDRJj5/X0XpidjEOazEydO4OzszNixY6lRowa+vr6EhITk+biurq6GBJCPj0+WYxGAPtMPEBERQbly5bC0tOT27dtG+z/6ejTmjrm5OVqtNtsY1Gq1YcyE27dvZ1ivKEqmv6ABjh8/TqdOnWjfvj2VKlWiZMmSBAcHZ9iuQoUKDBo0iKVLl9KjRw8CAgIM6ywsLGjatCkTJkxgy5YtJCUl8ccff2Qbc3aqVKnC1atXs/z+HD9+nMqVKzNo0CCqVq1K6dKlDdPaP5Kb++bj44OFhUWGMTOOHTtG+fLlnzr+rJQtWxY/Pz9mzpwJ6FvzxcTEkJycnOH7/9/WFqdPnzZaPnXqlOH9VK5cOa5du0ZERIRh/cOHD7lx40aO15Gb+ySEKNyk/os1dCn67+/7o0ePUqJEiVwnsbLi6upKWFiYUdmjcWIf5+7uTo8ePfjqq6+YOnUqW7ZsMfpA7pGCrJ/69u3LoUOHaNOmTabjFT+qX8aOHUv9+vUpW7Ys0dHRRg80jx5qM3uoya0FCxZw69Yt1qxZQ1BQEEuWLHnqYwkhhKm8yHUu6LsXd+/enY0bNxp9DR482Oj5sEyZMpw/fz7DMYOCgtBoNIZEXufOnUlMTOTnn3/O9HzZjcGYHQsLC9566y2++uorEhMTAX3PNwsLC8O49Y+7e/cuW7dupVOnTqhUKipVqkSFChVYunRphg/8AOLj4zMtf5JretSC7/G/Hy5evJjrD/k6dOhAbGwsf//9N5s2baJTp06G72duv++i8JAWhPnM19eXiIgI1q5dS4MGDThx4gSrV69+JueKjIzk3XffpXv37lSqVAl7e3uuXLnC3LlzKVGiBJUrV8bc3NwwmLhKpaJhw4ZotVr++ecfLly4wAcffADox604efIk9+7dw8rKCicnp0zHrhg7dizHjh2jT58+jBkzhho1amBra8ulS5f4+eefGTRoUKZNrH19fdm9ezdt2rTBxsaGZcuWERYWZmghcPPmTQICAmjRogWenp6EhYVx4sQJXnrpJUA/VbyiKFSvXh17e3sOHTpEfHz8U43X8EjHjh1ZunQpI0eO5IMPPqBkyZLcuXOHyMhI2rdvj6+vL+vWreOPP/6gQoUK/Pnnn+zatcvoGCVKlODhw4ecOnUKHx8frK2tMzwAWltb8/rrr/PNN9/g4uJCpUqV2LlzJ7t372bZsmVPHX92hgwZQpcuXTh16hQNGjTglVdeYfTo0XzwwQdUrFiR6OhoTp06haWlpVFXr3Xr1lGmTBmqVq3K5s2bOX36NJ988gkAnTp14vvvv2fs2LFMmDABRVGYOXMmHh4emU4C87jc3CchROEm9Z++/hs+fDgzZ86kdOnS1KtXj8OHD7NmzRomT56c5+t+5ZVXWLJkCatWraJJkyYcPnyY7du3G20zZcoUmjVrhq+vL8nJyezatQtPT09sbW0zHK8g66eGDRty6NChTOMA8PLywsLCghUrVjB48GDu3r3L7NmzjVr3OTs7Y2Njw/79+ylXrhwWFhZP1Drh6NGjLFmyhB9++IEaNWowZcoUJkyYQIMGDTLtvieEEM+rF7nOvXLlCidPnmT8+PFUqFDBaF3v3r356aefOHbsGHXr1qV///6sWrWKiRMnMnDgQBwcHAgKCmL+/Pl0797d8IFUtWrVGDVqFF9//TX379+nffv2eHl5ERYWxvbt2wkNDWX+/PlPdX+6dOnC/PnzWb58OSNGjMDDw4OPP/6Yzz77DDMzM3r16oWDgwNnz55lzpw5+Pj4GMbmezSB1ptvvknv3r15++23KVeuHFqtlmPHjrFkyRI2bNiQ6Qdrub0mHx8fvL29WbBgARMnTiQyMpKvv/46163nnZycaN68Od988w0XL1406vZta2ubq++7KDwkQZjPWrRowVtvvcXXX39NQkICdevWZcKECYwfPz7fz2Vra0utWrVYtWoVt27dIikpCTc3Nxo1asTIkSMNn7SPGjUKd3d3Vq5cyYwZM7CysqJ06dJ069bNcKzRo0czefJk2rZtS3JyMrt37850YHN7e3v8/f356aefWLlyJVOnTsXS0pLSpUvTtWtXQ3Pj/5o4cSIff/wxAwcOxM7Ojt69e9OmTRtDSwxra2tu3rzJuHHjiIiIMPwi+vDDDwF98+SffvqJWbNmkZKSQsmSJZkyZUquBkfPirW1NStXrmTWrFmMHTuWhIQEvL29DYPG9+nTh3/++YdJkyaRlpZGixYtGD16NF988YXhGK1ataJt27aMGDHC0Ax+9OjRGc41duxY1Go106ZNIzIyklKlSjFr1qw8xZ+dSpUq0ahRI+bOncuKFStYuHAh3377LdOmTSMsLAxHR0cqVarE0KFDjfYbP348AQEBTJo0CTc3N2bNmmVo7m5lZcWPP/7I9OnTDYMk16tXj6VLl+bYVD+390kIUXhJ/aev//r3709iYiI//PADn3/+OcWLF2f8+PFGE5Q8rVdeeYX33nuPH374gdmzZ9OiRQtGjRplNDi6oihMmzaN+/fvY21tTY0aNViyZEmWDwIFWT9lNw6Ri4sLs2bNYu7cuaxfv56yZcsyadIko9kZ1Wo1n376Kd988w3Lli2jePHi7NmzJ1fnjoqK4oMPPmDgwIGGgfjbt2/PoUOHGDduHBs3bszTuMZCCFGQXuQ619/fH3d390zHnvX19aVy5cqGyUq8vb359ddfmTdvHm+99RZxcXGULFmSIUOGMHDgQKN93333XapWrcrKlSsZNWoUiYmJeHl50bBhQ8aNG/fU98fCwoIBAwawdOlS+vbti6OjI3369KFUqVIsXbqUAQMGkJSUhJeXF23btmX48OFG9U2VKlXYsGEDixcvNjyrOTk5UbFiRSZNmmSYtCwzubkmMzMzvv76az7//HO6detG6dKlmTx5cob7k52uXbsyatQoKleubDTxKOTu+y4KD5XyLEa3FEIUKnfu3KFly5asWrXKaPZhIYQQQgghhBBCvPhkDEIhhBBCCCGEEEIIIYow6WIshBBCCCGEEEKIImvy5Mls2bIl03VeXl4EBgYWcERCFDzpYiyEEEIIIYQQQogiKzw8nLi4uEzXmZmZ4e3tXcARCVHwJEEohBBCCCGEEEIIIUQRJl2MhRDCxKrVznrGubMn5xRgJEIIIcTT6VhuSJbrtl79sQAjEUIIIcTTKJAEoW+/aQVxGvEUbqyZxOqT800dhshE/9pjaLdonqnDEFnYPuI9U4cgCtiwKqNMHYIoApac/46wWfJeE8+e+wff5evxVPl6NPGsPHgQm6f9nZxsiIpKyKdoXixybzIn9yVrcm8yJ/cla/l1b9zc7DMtlxaEQghhamp5rBJCCFG4qVVSlwkhhBCFmSQIhRDC1NSmDkAIIYTIG0kPCiGEEIWbPJYKIYSJKSpVll9CCCFEYaBWqbL8Ek9m4sSJNGzYkI4dO2a6XlEUvvzyS1q3bk2nTp04f/58AUcohBDiRSQJQiGEMDW1KusvIYQQohCQBGH+6d69O0uXLs1y/b59+wgODmbXrl188cUXfPbZZwUXnBBCiBeWdDEWQgghhBBC5ImkAfNP3bp1uXPnTpbrd+/eTdeuXVGpVNSsWZOYmBjCwsJwd3cvwCiFEKJwUZISUWKjISURYqPR3buFEnYXLCxRwsNA0aEyMwdFART9f4pOv6zwb1n6OhQFJfQOKjuHf7dRUHQ6UHQoIXdQ2diBOu9t8nSKQlxcLImJiViMGAd1W+f5mFmRBKEQQpiatBQUQghRyKklRVhgQkNDKV68uGG5ePHihIaG5ipB6ORkk6dzazTqPB/jRSX3JnNyX7Im9yZzmd0XRVHQRT4kYecGdBEPSbtzA7WtPWn376DSaEBRSLsTjMraBtQa+DdRZ0japSRnf1K1GnQ61M6u/yb1VIZ/VSr493/6fx9bVgG66xcxK10OVGow06BSm4FvebThYZiVKvN0N0EBnU6HWqPmzp07HP3nDNY21niZW1LsGb5nJEEohBAmpsgzlRBCiEJOPusqHKKiEvK0v5OTTZ6P8aKSe5M5uS9Zk3uTThdyB93RvehuXMLc0pzUpBSUO9dRdFqIeJBxB+diEB+HqlRZiI5E5VMOtZcvxESi8i6tT9apVfp/Vf/+mxiPyt0bbGxR2TuCmQXq0hXA3hHVMxgO42naDt68GUxAwBoCAtbw2msDee+993FLSsL92BEaNWqCi4tdvrxn3NzsMy2XBKEQQpiaPFUJIYQo5FTSgrDAeHh4EBISYlgOCQnBw8PDhBEJIQQo8XEocdEoV8+hC7uHSmOO7vZVVLb2KMnJkBAHOi3odOgun4G01EyPk+LgBM5uYOcAsdGoSldA5eqByrMU6uIlUFepg8rZrWAv7hn79ddVrF69gsOHD6JSqWjcuCmVK1cBwMrKiiZNmhVIHJIgFEIIU8vjJ1b79u1j6tSp6HQ6evXqxfDhw43WT5s2jSNHjgCQlJREeHg4x48fN6yPi4ujffv2tGrVismTJ+cpFiGEEEVTXj7rmjhxInv37sXV1ZWtW7caylesWMGqVavQaDQ0a9aMCRMmALBo0SLWrVuHWq3m448/pkmTJkDO9eGLws/Pj5UrV9KhQwfOnDmDvb29jD8ohMgXiqKANg0lIgwl5A7KjUtgZaPvsqvToSQnQsQDdNcvgpk5yq2rhu652XL10I/JZ2YOGg2q0hVQwkPRVKsH9k6QlIC6ci3UNRviXMzxhW9ZqdVqOXPmFLVrvwzA5s0bePAgjEmTJtOzZx9KlChpkrgkQSiEEKaWh4cqrVbLlClTWLZsGR4eHvTs2RM/Pz/KlStn2GbSpEmG1ytWrODChQtGx5g3bx5169Z9+iCEEEIUeXlpQdi9e3cGDBjAhx9+aCg7fPgwu3fvZvPmzVhYWBAeHg7A1atXCQwMJDAwkNDQUAYNGsTOnTsBcqwPC4tx48Zx9OhRIiMjadq0KaNHjyYtLQ2Afv360axZM/766y9at26NtbU106ZNM3HEQojnnT7xpwVtGiQmoPsnCCVUPxmS9tRBlOsXn+yAKjXY2qGuXh+sbFB5eOu78JbwBY0Z6kq1UDm6gLn5M+m+W1hdunQRf//VrFvnT1hYKCdOnKNEiZL88MOP2Ns7mPxeSYJQCCFMTMlDRRAUFISPjw8lS+o/ZerQoQO7d+/O8oEoMDCQ0aNHG5bPnTtHeHg4TZo04dy5c08dhxBCiKItL/M0ZjZr75o1axg+fDgWFhYAuLq6AvoZfDt06ICFhQUlS5bEx8eHoKAggCeqD59nc+fOzXa9SqXi008/LaBohBDPIyU6AiU6At3NK5AQ/28LPy26ezdR2dpDWgq6f86hsndESYhDuXcTUlOyPabKwxt1g5aoNGYoifGoipdE5e6N2qecfuIPtfrfLw2qfJidtyg5ezaIceNGc+bMKczMzGjV6lV69eqHm5u+9beDg6OJI9STBKEQQphaNv2y/P398ff3Nyz36dOHPn36GJb/O5Ohh4eH4UHpv+7evcudO3do0KABoJ8Za+bMmcyaNYuDBw/m9SqEEEIUYepsPuzKqS7LTHBwMMePH+frr7/G0tKSCRMmUL16dUJDQ6lRo4ZhOw8PD0JDQwFyXR8KIURhoYSHod2/A92l0yipKRAXgxJyO+cdbe31M/jGx6AuUQZ1xRqo7BxAYwaKAooOdc2GqNy9wMLK5C3XXjTJycn8/vtOHB0dadKkGR4exVGrVXz55Qy6deuFm9vzOYaiJAiFEMLEsmtBmJuHqNwKDAykTZs2aDQaAFavXk3Tpk2NHqiEEEKIp6HOpovx09RlWq2W6OhoAgICOHv2LO+99x67d+/Oa5hCCGFyik4LKSloIxPR3QgGnQKKfvIOJSoc3c0r6M4cRrkbbLyjhSVYWqMqUwmVowvqGg1QWdnqJ/FwdAGNRt+6z0zSPKagKAqnTp3A3381GzeuJzIyko4du9CkSTPc3d3ZuXOvqUPMkbxzhBDC1PLwgd1/ZzIMDQ3NcibDbdu2GU1CcurUKU6cOMGaNWuIj48nNTUVGxsb3n///acPSAghRJGU321PPDw8aN26NSqViurVq6NWq4mMjMy23sttfSiEEM+KkpIMKcmG2XqVh6Hobl1BuX4JLCzQnjwAUfoxVR/k4ngq79Jo/LqgadwWlaXVsw1e5MnQoW+wZctGrKysaNeuA3369Kdp0xamDuuJSIJQCCFMLC9jEFarVo3g4GBu376Nh4cHgYGBzJkzJ8N2165dIyYmhlq1ahnKHt/ut99+49y5c5IcFEII8VTyu3daq1atOHLkCA0aNODGjRukpqbi7OyMn58f48ePZ9CgQYSGhhIcHEz16tVRFCVX9aEQQuQXJSoc7V9bURLi0J0+bJj0I1uOLgBomnXAplwFEuOTUHn5pI/vp9KgcnBC7V362QYv8iQ+Pp7AwM1s3LiexYuXYWdnT9euPWjRoiWdO3d9bsYUfFKSIBRCCFPLZgzCnJiZmTF58mSGDh2KVqulR48elC9fnvnz51O1alVatmwJ6FsPtm/fXsYXEUII8Uxk18U4J5nN2tujRw8mTZpEx44dMTc3Z8aMGahUKsqXL0+7du1o3749Go2GyZMnG4bOyKw+FEKIp6ENOoLu/AmUhyFgZZO+IiIM3Z3rEBejH8vvEWtb1HWaQGoK6ko19d2BNRowM0ddqjwqV3f9GICPsXWyITUqoWAuSOSZTqfj4MH9+PuvZsuWTSQkxOPjU5obN25QrVp1OnXqYuoQ80wShEIIYWJ5aUEI0KxZM5o1a2ZUNmbMGKPlx2cuzkz37t3p3r17nuIQQghRdOUlQZjVrL2zZ8/OtHzkyJGMHDkyQ3lm9aEQQuSWotOSFrAE7Q7/jCtd/x2yQFEgORmVty8qLx80NeqjbtAK1b8fVIgXT2pqKubm5vzzz2W6d++InZ093br1oE+f/tSv3/CFaoBRJBOEHRu+xIhODSjn7UpSShqHzt9k5po/uRkamen29SuX4tfJA7I83rx1fzN//d8AfDemG1V8i+PmaAtAWFQcf566xvz1fxMdn5T/F/MCOnfwCge2nOLh3UjMLMzwreJNq34NcSmefTPd6Iex7F1/jGtnbhMfk4iVjQXFSxej84gWOLraA3Dvehj7Npzg7tVQEuOSsLSxpLiPK40616ZM1RIFcXmFWrOyFehZ42VKOruQkpbGmXu3+enIfu7HRGe6fTXPEnzVuWeWx1t5/DCrThwGwNrcnNdfbkiTMuVxtLbhYXwcu/+5yK+njqLV6Z7J9Tw3Xpw6RQghRBGVh8bwQghRoBSdFuXODZR7t9Ddv4lyOQjdpdMZtrP4fAmqkmVQqdUFH6QwqaioSDZu/I2AgDWULu3L998voVKlyqxc6U/jxs2wsbHJ+SCFUJFLEPZuXoOZIzoAcCs0Eid7a9rVr0TdSiVp9+FSHkbHZ9gnLjGZU1fuGpU52Vnj66kfPyAsKs5Q/mrditx9GM3Ve+G42ttQurgLg9q5UMbLhTdnZPJJhDBy8s8LbFm8FwAndwcSY5O4ePQ6ty7d562ZfbBzyvwHMSIkmh8nrychNgmNmRpXTydQFG5duk98VCKOrvYkxiWxfOpmkhNSMLc0w62EC+H3o7h+9g7BF+7x7rzXcCxmX3AXW8i8WrEKY5u3BuB+TDQOllY0LlOeKsW9GLVuFZGJGZvHJ6Qmcyn0vlGZvZUV3o7OAEQk6H/eVMBnbbtQ3asEqVotITHReDk6MeDlBhR3cGDOn7ue7cWZWF5bEAohhBCmJjWZEOJ5o0Q8QAkPQXf+JNoLJ1Ee3IOYKNCmZb6Dqweaus0w6z4ElYVFgcYqng/79u3ll19+YufObaSkpFCpUmXq1HnZsP7VV9uZMLpnr0glCM01aib0088is/3IJd6e9xvuznb8MXsExRxtGdX1FT7/5fcM+50PDqX75F+MymaP7IivpwsRsQls+PusobzKoFmkpGoNywGfvk7dSiWpU0Fap+VEm6Zl9xp9a7LK9crQe2xbYiPi+fb91cTHJPL3xhO0e7NJpvtu//lvEmKTcC/pwuuTOhsSido0rWFoiNBb4SQnpADQaVgLqjUqz9kDV/jt29/RaXXERsZLgjALZmo1g+s3AmD/9StM/T0QFxtblvQZiLONLX1q1eWHg39l2O/awweM3WicGB/f/FW8HZ2JTkxkz5WLADT0LUt1L/3PyJe7tnL01g06V6nByMYtaFXhJTaePcW1h7mZ56uQkg8lhRBCFHJ56WL8Ijpw4ACBgYFERETwww8/cPbsWeLi4mjYsKGpQxPihaakpUFcNCnfT0H5JyjDelXFGqhs7FDZO6Ku1QiVtw+qYp7SSrCIUhSFc+fO8tJLVdBoNOzZ8wcHD/7NG28Mpk+f/lSrVuOF6kKckyKVIKxe1gtXB33iaPvRSwCERcZx+updmlQvQ7MaZXJ1HE8Xezq9UgWA5TtPkJSS/glESqqWD/u1oOFLPrg62lDCzQmA45dzMaNREXf3WhgJsfpu2JXrlQXA3sWWEuU8uH72DlfP3Mp0v6T4ZK4G6dc5uNqx/MtNRD2MxbW4E0261eGl+vpjuZd0xdLGguSEFLYs+ZNDgad5eC8SjbmGuq2rUqJ88QK4ysKpgpsHjtb6n539168C+tZ/l0JDqF3ShzolSwMZE4T/VczWjmblKgKw5fwZktP0PzsvlywNQFJqKsdu3dCf58ZVRjZuYVj/IicIpQWhEEKIwk66GKdbsWIFy5cvp1evXuzcuRMAKysrpk6dKglCIfKRotNB5EPStqxESU6CmAh0508YbWPWbxTqitX0YwaaS6tAoRcaGsr69QH4+6/m4sXzBARspHlzP8aN+4BJkyZjUURbkOaYILx27Rq7d+8mLCwMAHd3d1q2bEnZsmWfeXD5zdM1fdag8Oj07pCPuhV7ueZuKurB7ethYaYhISmF5buOZ1hfxtOFGuW8DMv7zlznnfkbnjbsIiMmPL2rtq2jteG1naM+MRX92PrHhd+Pgn9bCV49fQsHF1ssrS0IufmQtfN20u+D9lSoXRobeysGf9aNX2dvJzIshvs39AknBxdbipcu9mwu6gXhZpfesjI6Kf1n51G3Yne73LW87Fa9NuYaDUmpqWw5fzrD8WOTkx59K4l6rMuyWy6PX2hJglAIIUQhJy0I0/3yyy/8/PPPlChRgiVLlgBQpkwZbty4YeLIhCj8lMgHpEx7T99dODO2Dqh9K6Cu1Qh15VqovXwKNkDxXHvw4AHvvvsWf/65G51OR506LzNjxhxq1KgJgIND7nJCL6psE4SLFy8mMDCQDh06UK1aNUCfaR03bhwdOnRg+PDhBRLks/YkTUbtbSzp61cTgIC9Z4iMTcywzYi56zHTqKlY0o05b3emaY0yTBnUhvELt+RXyEWK8vj08ZnQPTaBhZu3MyNm9EbRKXw7fg3RD2M5uvMsFWqXJiUplU0/7CEyLAa/PvVp0K46p/66xPZlf7Px+904uzlQqpLns76cF8qT5LVsLSxpW6kqADsvnSMmSSbteUSRHg1CCCEKOanK0sXHx+Ppqf+b8tFzRlpaGubm5qYMS4hCTXf3BqlLZqAE/5Ne6OqBulJNNC/VQt2wFSq1zCQsjCmKwtGjR3jwIIyOHTvj4uJCVFQko0ePpXfvfpQvX8HUIT5Xsk0Qrl+/nq1bt2aozN588006duxY6BKE98NjDK9dHdMnu3jU7fheeOYzsT7u9dZ1sLO2JDVNy9LAI1lul6bVcT44lF93n+LTN1+le9NqfLvhADdCIvJwBS82B1c7w+v46PTEa3yM/rXjY+sfZ++cXu7hUwyNmb5i8CjlQvTDWKIexgJw9sAV7l3Xtxqs7fcS5pbm1Gpeme3L9DNQXz93WxKEWXgQF2t47WiV/rPj9O/rsMfWZ6VjlerYWFiQptXyW9DJTI/vYGWNCn2DUCdrmwzrX1zS6kIIIUThJo3h09WtW5fFixczcuRIQ9ny5cupX7++CaMSonBRHoaQ9ucWdOeOgbkFytXzhnWajv0x6z5YEoIiS7du3SQgYA0BAWsIDr5B2bLl6NChExqNhu3b95g6vOdWtglClUpFWFgY3t7eRuUPHjwolAM1Bl27R0RsAi72NrSrV4ktBy/g7mxHzXL66/vrzHUA/pg9AoDlu46zfFf6GAYW5hrebKufwSbw8EXuPowxOn7diiXRKQon/tGPN2hhpqFxNV/Demsr+dQwO95l3bG2syIxLomLR69RrVF5YiPiuXM1FIByNUoB8O341QDUe7Ua9dpUw8nNHldPJ8LvRxF6KxydVodOpxB2W5+MdS3uBEByYrLhXHevhlKhdmnuXQ8zlJlbyvcnK/88CCU6MRFHa2salynHX9cu42JjSyUP/biNJ24HA7C490BAP77glvNnDPubazR0rloTgH3X/8mQUDxx+ybtKlfD0syMuqV8OXrrBo19yxnWH//3+C8qaUEohBCisFPJh10GH3/8MW+99RZr164lPj6eNm3aYGtry6JFi0wdmhDPLSXiAWm71qHdswm0WuOZhu0cUFWojrpkGcxfH2O6IEWhMHfuV8yY8SUqlYrGjZsybtwEOnbsUihzWAUt2wThpEmTePPNN/Hx8TE0k7937x63bt3ik08+KZAA81OqVsfsX/cybVh72tWvxF/zRuJkb429jSXhMQks3HwIgLLergA429sY7d+jaXXcnPSt1RZtOZTh+FXLFGfywNZExiZwLzwG72KOONnpx9I7dyOEizdDn+XlFXoaMw0t+9Zn69K/uHj0OvPHrCQxNomUxFRs7K1o3Lk2AOH3ogBIeKx7d6v+DfGfu50HdyKYP2YlOq2OuKgE1Bo1Tbrq96tQqzR7/I+gTdPhP3cHxbyciAjRtxo1tzQzTGYiMkrT6fjl2AHebdqKxmXK81O/QThYWmFjYUl0YgIBp/VjcZZ0dgH0LQEf16rCS7jY2AKw9rTxwMEAh4Kvce7+Xap6evPxqx25HxONt6MTAH9eufRCT1ACSLMLIYQQhZ581pXO3d2d9evXc/bsWe7evYunpyfVq1dHLbOkCpGB9vAeUn/4IkO5puNraKrXR12hmgmiEoWFVqtl3769BASsYcyY8VSqVJlGjZoyceIn9OrVlxIlSpo6xEIl2wRh06ZN2blzJ0FBQYSG6pNbHh4eVKtWDY2mcDbnXbPnNAnJqQzrWJ9yXsVITk1jx9HLfLXmT8IiM58EA/TP78M61ANg7+lrXLqVMWFx7noIfwddp2JJd8qXcEOr1fHPnQfsOXmV7zcdJIeh9ARQp2UVzC3NObT1NA/uRWJmrqFSXV9a9WuIvYttlvtVetmX/h90YN+G44QEP8TS2oJyNUvh17s+nr5uABTzdubNyV3Zv/kU966HEX4/ChsHa0qU86Bp95dxdnfI8vgCtl88R1JqKj1q1KGkkwspWi0Hblxl2ZH9RCTEZ7mfCuheXZ+kPXYrmOCIhxm20SkKn27fxOt1G9K4THk8HRx5EBfLnisXWX3y6LO6pOeGtCAUQghR2MksxulGjhzJwoULqV69OtWrVzeUv/POO3z77bcmjEwI09KF3EZ3/G9IS0VJTUF34STKjUv6lVbWmPV/B7Om7U0bpCgULl26SEDAGtat8yck5D6Ojk506NCZSpUqU79+A+rXb2DqEAulHGcxVqvV1KxZswBCKTibDpxn04HzWa737TctQ5migN+47LsFHLt8m4HTf81zfEVd9cYVqN4468FCP13zdqbl5Wv5UL5W9rNUlShfnL7j2+UpvqLsz6uX+fPq5SzXt1s0L0OZAgzz/yXHYyekprDo4F8sOvhXHiIsrOSpSgghROEmXYzTHTmS+TjlR4+++B96CvGIotOiO/IncdFhJP+5DSXsPijpk0uiVqPy9sWs3yg0jVqjsivas8eKnGm1WjQazb9DNzQnJSWFVq1eZerUmbz6ajssLS1NHWKhl2OCUAghxLOV1xaE+/btY+rUqeh0Onr16pVhAqlp06YZHlaSkpIIDw/n+PHj3L17l3feeQedTkdaWhoDBgygX79+eQtGCCFEkSSN4WH+/PkApKamGl4/cvv2bby8vHJ9rJzq9nv37vHhhx8SGxuLVqvl/fffp1mzZnm/CCHySHflLCnffQ5R4QCk/luuKlMJdaWaqNy90TRshcrSynRBikIjJSWF33/fib//ah48CGX79j3Y2try008rqF69Fm5ubqYO8YUiCUIhhDC1PIxBqNVqmTJlCsuWLcPDw4OePXvi5+dHuXLpk7xMmjTJ8HrFihVcuHABADc3N/z9/bGwsCA+Pp5OnTrh5+eHh4fH01+LeO6Ur1OOtoNbUbqqDw7F9EMpbP4ukC3fbzNs8/6yMVSsl7Hl9pWT1/jq9bkADJr6Oq90zbq7xv9af0L4vQijsub9mvLax30AiI2MY1zjD3OMt9RLJek2pjNla/qi1mi4fek2m7/bxsVDl4y28+vfjGZ9m+BWshiJsUmc3XeO9V9vIjb8RZ/1vHBRO7hQbETGsaUeSTx3mNjtK3DqMwaLUhnfgyl3rhG1Rv8e1Lh6YlO3JeZevqjtHEGlQhcdTuLZQySe/Mu4ZUomVDb22DXtgmWZqqgsrdBGPSTxzH4ST+412s7cpyK2r3TA3KMkik5L6r0bxP+9mbTQ209+A4oQ6WIMISEhACiKYnj9iKenJ6NHj87VcXJTty9cuJB27drRv39/rl69yvDhw9mzR2bmFAVLiYlEe3QvuvMnUMJDUULuQEqSYb1Z1zdxat2eWGsXmXFYPJFLly7y889L2bBhHZGRkbi7e9CzZx9SU1MxNzenZctXTR3iC0kShEIIYWJKHh6qgoKC8PHxoWRJ/QC8HTp0YPfu3UYPEY8LDAw0PKBYWFgYylNSUtDpsn+4FoVTqZdKUqXxS4TdfGBIEGYl7NYD4h4bj/fe1fvp624/4PqZG0bbF/f1wMbBhpSkFBJiEozWeZYtTs/x3Z4oVu8KXkz4ZSyWNpbERsSSlpJEuVplGfPD23wz8nsuHNQnCbuM7kjHt/TDRYQGh+Lk4Uyjbg0pU8OXL3vNICUpNbvTiIKkTSP1nvH7RmVuiZmbviWVLi7aePOoB+gS0t+D2vD096B5cR+sqzVEl5SANuohGqdimLl5Y+/XE42TG3G7A7KOw9wC577vYeZaHCU1BW1MBGbFPLFv2Qu1tS3xBwIBsChdGcceI1GpNWhjI1FpzLD0fQkL77JErJqN9uG9vN6RF5a0IITp06cDUKtWLXr37v3Ux8lN3a5SqYiL0/+sxMbG4u7unofIhcgdJfIB2rPHSNv4C6SlQkxk+koHZ9TV6kJSIppGr6J5pTUAZk42qKISsjiiEOnu3buLra0tTk42nD59ktWrV9CuXQd69+5Hs2Z+mJlJ+upZkzsshBCmlodmF6GhoRQvXtyw7OHhQVBQUKbb3r17lzt37tCgQXorsPv37zN8+HBu3brFhAkTpPXgC+jw5qP8vXY/KrWab4/NzXbbwEU7OLjxcObrfthB4A87DMvWdlbM+ONLAA5uPEJiXHqLAY25hmFfDSI1OYVrp6/zUsNKuYq167udsLSx5OGdh3zWbRqpyal8uGIcZWr40uv97nzefRr2rva0HaJ/6Ni57A/Wzd6AdwUvJq+fiGeZ4jTr04Tff5FWNM8LXXwMkatmG5XZNuqAmZsXijaNxNP7jNbFH9xB0vnM34Pa2AiiN/9I8j+nQdGhsrLB5fUP0TgVw6pKvWwThNY1GuuTg4qOiFWz0D64h13z7tjUbYlN/VdJOLUPJSEWu+bdUKk1pN67TuTqr1GZmePy5iQ0TsWwa9KJ6A3Zj0ddlEmCMN2j5GBcXByRkZFG6x4l/bKTm7r9nXfeYciQIaxcuZLExESWLVuWq9icnGxytV1WNBp1no/xonpR703in9tI+H0TqVcuQGqK0Tqbjr0xr1QdyzqvoLbOfELJF/W+5Ae5NxAfH8/GjRtZuXI5e/bsYfbsObz33nu88cYA+vbthZOTk6lDfK486/eMJAiFEMLEspvg3N/fH39/f8Nynz596NOnz1OdJzAwkDZt2hjNQu/p6cmWLVsIDQ1l1KhRtGnThmLFij3V8cXzKT5aP8u4pU3OAzf3ntCDAZ/2JSo0mouHL7FxwdYsu+w269sEG3trtGladv38h9G67u91oWSlEnw/ZjE1W1TPdP//UmvUVG6gTySeP3iJ5IRkAM78eZYyNXwpUdEbRzdHKtWrgJm5/s+Xk7+fBuDuP/d4cOsBHqU9qNLoJUkQPs/MzLGu2RSApIvH0cVGGa228+uB/at90cVFk3LzEnH7t6Ik6N+Dqbf+MdpWSUogNew2GqdikJaW7WktfV8CQBv5AO0DfSvApH9OYVO3JSqNGRY+FUm9fQUzN28Akq+eBUWHkppMys1LWDs1xsKnkn5ICCW739pFVx5Gy3jhXLt2jfHjx3Pp0iVUKhWKoqD69wZdvHgxX84RGBhIt27dGDx4MKdOnWLChAls3boVtTr7VG1UHltyOTnZ5PkYL6oX7d4oikLq/I/RnT5oKFPXa466QnU0LzdF5eSKDkgGkpOB5Myv/UW7L/mpKN8brVbLuHGj2bx5I/HxcZQq5cO4cRNo2rQVWq2O5GQFsCiy9ycr+fWecXOzz7RcEoRCCGFq2fwtn1NC0MPDw2ico9DQ0CxbAW7bto3JkydneZzy5ctz/Phx2rZtm7u4C5Fr166xe/duwsLCAHB3d6dly5aULVvWxJE9P5ITU4gKi8LG3hq3ksVwK9mYyg0q8Vm3qaQkGrcYMDM3o+VrzQF9ku7B7YeGdZUbVKTVwBbsW3eAU3+cyXWC0M7ZDktrfbf32Ij0pGRMeIzhtaunM86eToZl4+1i8SjtgYunc66vWRQ86+qNUNvYoSg6Eo4aJ5aV1BR0sVGorKzROBUzJOXCf56aodUK6McktCytT/wlnvk72/Oq7fXvC11C+ntGeey1xt4ZrX36e+fx7XTx+tcqcwvUNvbo4tPfkyKdWmYxNvjss8+oX78+y5cvp2XLluzZs4c5c+ZQq1atXO2fm7p93bp1LF26FNB3aU5OTiYyMhJXV9f8uxBRJCmKgnbfNrQHdqL8cxb1S7UxHzIBlav0MhF5c+3aFY4fP0afPv3RaDRERkbSpUs3+vTpT/36DXP8gEM8e5IgFEIIU8tDs4tq1aoRHBzM7du38fDwIDAwkDlz5mTY7tq1a8TExBg9nISEhODk5ISVlRXR0dGcPHmSN99886ljeZauXr2Kk5MTxYoVIz4+nh9//BG1Ws2QIUOwtrbOdt/FixcTGBhIhw4dqFatGqB/2Bo3bhwdOnTIMDNkUeQ/cz33r4WQlqpvhdVtTGfaD2+DW8li1GpZgyNbjxlt36BzPZzcnQDY8ePvhnILawsGTRtIaHAY/tPX5k9wuf35kOZLzz+VGps6LQBIuXbOaHzBuD/XkxYeAlr9e9C2SWdsG7RB41QMy/I1SL5g/B409y6LY9fhqCwsSbp0kviD23hyuX1vPcWhi6C8TFIyceJE9u7di6urK1u3bjVa99NPPzFz5kwOHTqEi4sLiqIwdepU/vrrL6ysrJgxYwZVqlQBYMOGDSxcuBCAkSNH0q3bk42Dml8uXbrETz/9hLm5OYqiYG9vz4QJE+jYsSNdunTJcf/c1O2enp4cOnSI7t27c+3aNZKTk3FxcXlWlyRecLoHIWi3rkR75rBh9mEATbMOmL0xDpUkbsRTioqKZOPG3wgIWMPx40exsLCgXbsOODg48ssvqw2tq8XzQRKEQghhYnmZpMTMzIzJkyczdOhQtFotPXr0oHz58syfP5+qVavSsmVLQN96sH379kaV8LVr15gxY4ah+9PgwYOpWLFiXi/nmRg3bhzz5s2jWLFizJw5kxs3bmBpacnkyZOZNWtWtvuuX7+erVu3Ym5ublT+5ptv0rFjR0kQArcv3TFaPhJ4jPbD2wDg6mn8wKlSqXj1Tf376sLBi9y6mD6zq72zHc4eTqSlpjHn75kAhu7A9s52LDg2lyXv/0TQX+cyxBAXGUdyYgqW1hbYu6R3e3B47HX4/Ugi70eln8/F3tB60cHFDoCI+8bjfYnnh2Wl2vruwEDC0d+N1qWFGb8Hky4ew7aB/j2osTd+D1pVqYf9q/1RmZmTcOov4v5YS/aDNYAuNhJci6O2SX8/qWzsDK+1sZH6bf71+HaPXiupKUYtC4WxvDzide/enQEDBvDhh8Yznd+/f58DBw7g5eVlKNu3bx/BwcHs2rWLM2fO8Nlnn7F27VqioqL49ttvWb9+PSqViu7du+Pn54ejo2MeIns6lpaWpKWlYW5ujrOzM/fu3cPBwYGoqKhc7Z+buv1///sfH3/8MT///DMqlcpQnwvxpJKnjka5kl4vq0qVQ+VcDLMBY1C7Fc9mTyGyt3XrZkaOHEJycjIVK1bik0+m0LNnbxwc9L+X5XfW80cShEIIYWp5/FC2WbNmNGvWzKhszJgxRsuPZi5+XKNGjdiyZUveTl5A7t69S5kyZVAUhd9//53AwECsrKwMCdDsqFQqwsLC8Pb2Nip/8OCB/GEC2LvY0aBTPfatPWAY969uuzqG9Q/vhRttX9OvOp5l9A8Mj7cefJyZuZkhMfg4KxtL1Br9G77be52p1bIGUWHRzB3yDTqtjktHLlOjeTWqvFIJSxtLUpNTqdFC3+rzzuW7RD+I5uKRy6SlajEz11C7dU2un7mBdwUv3Eq5AXD+wIU83hHxrNjU008uk3LnGql3rxvKVTZ2WL1Uj6QzB1BS9e9Bq4rp70FtTPp70LZxJ2wbtkXRaYndvZbEk3sznMeifA3smnQGICrgG3Rx0STfuIhF6cponN3QuHmhfXAPqwr6FtWKNo2Um5dREmJJe3AXMzdvLMtVI+HoH6jMzPVjDwIpNy/J+IPZyEtVVrduXe7cuZOhfPr06XzwwQe8/fbbhrLdu3fTtWtXVCoVNWvWJCYmhrCwMI4ePUqjRo0MA9o3atSIv//+m44dO+YhsqdTp04dtm/fTvfu3WnTpg3Dhg3DwsLCaJKwnORUt5crV45ff/0132IWRYvu9jXS/H9Ad+64ocz8g9moS1dAZZv52GRC5OTcubP4+6+madNmtG7dlpo1azFw4CB69+5H9eo15e/uQkAShEIIYXJSWebE0tKSuLg4rl27hqenJy4uLqSlpZGcnJzjvpMmTeLNN9/Ex8cHT09PAO7du8etW7f45JNPnnXoJlerVQ16jjfuZtdyQHMadKrHjaBgNszfTO8JPeg+tisPbj3AwsbC0Grw3rX7holAHnl1UCsAbp6/xcXDl43Whd+LYFiVUUZlg6a+zitdGxAbGce4xumtg5zcHPEsUxxzy/SWnRu/2UKl+hUpVqIY03d+TlpKGs7FndFpdaybuxGAmIcx7Fr2B+2Ht6HNoFbUaF4N5+LOqNVqQoND+Stgf57ul3g2LEpXxty9BAAJR3cZrVOZWWDfogd2TbuijXqAytwCjYP+PZj28L5+1mLAslIdbBvqx0hVUpKxqvwyVpVfNhzn0WzJagtrzFz/bfWi1k/KlHRmP9Y1GmHm4oHLax+gjY3EzMXj33j+MIxHGPfXRhy7j8TcqwyuI6ag0pihtrFHSU0hfr9x11dhLLvnvqeZcOuPP/7A3d2dSpWMZ0H/7wy/xYsXJzQ0NNOZf0NDQ5/wKvLH/PnzDa/HjRtHuXLlSEhIMFmXZyEe0R7eQ+raxRD+78+GnQMqazssJs1H5SyT1IknFxYWxvr1Afj7r+bChXOYm5tTrFgxWrduS4kSJZk69StThyiegCQIhRDC1GRYlxx17NiRN954g/j4eAYMGADAhQsXKFGiRI77Nm3alJ07dxIUFGR4WPTw8KBatWpGMzq/qKztrHH/t3XdI7aOttg62hIZEklsZByBi7bz0iuVcStZDHNLC+5fC+HUnjPs/Ol30lLSZ4ctX7ss5WqVAWDHT5m3HsyLO5fvMvvNr+n6bmfK1vTF0saSq6eus3XhNs4fSJ/5c8P8zcSEx9CsdxPcShUjMTaRE7tO8tvcTRkmVBHPh0etB9Me3iflmnEXc11iHPGHtutb+DkVQ2VmQVp4CMlXzui7Iv87LqFKk55MVlvZoPbyzfX5ldRkon6dh23TLliWqYLG0ZW08BASz+wn8cSfhu1Sblwgev332LzSDnP3kiiKjpTgi8T9vZm0B3fzcgteeNlVZblJCD4uMTGRRYsW8dNPP+U9MBNTq9V07dqVlJQU1q5dy2uvvWbqkEQRoygKyp3raH//De2+9PFazQa+h5lfzmNiCvFfOp3OMKFIz56duHTpIrVr12H69Nl069YDFxeZLKmwkgShEEKYWF7GICwqJk2axP79+zEzMzN00VKpVEycODFX+6vVamrWrPkMI3x+Hdx4mIMbD2e7zcZvtrLxm5xbR105eS1DC8GcLPtoBcs+WpHr8uBzt5g3/Nscj7t75V52r9z7RLEI04kK+Cbrlf+2zsuphV7S+cMknc/+vZzddrr4GGK3ryCnUQRTgi+SEnwxh63Ef+VlkpL/unXrFnfu3DFM6BESEkL37t1Zu3Zthhl+Q0JC8PDwwMPDg6NHjxrKQ0NDqVevXv4FlUuHDh3i4sWLlCpVilatWpGWlsbq1atZsmQJTk5OkiAUBUZJSiR1wSfozp8wKreYOB91xeomikoUVoqicOzYUfz9V/PXX3vYv/8YVlZWTJ8+Gzc3dypUeD7HMRdPRhKEQghhajIeR640btzYaPnRjMRCCCFMLz8bw1esWJFDhw4Zlv38/Fi3bh0uLi74+fmxcuVKOnTowJkzZ7C3t8fd3Z3GjRszd+5coqOjAdi/fz/jxo3Lx6hytnjxYhYuXEi5cuW4evUq/fr14+hR/aydX3zxBc2bNy/QeETRoigKRDxA908Q2sO70Z1J/6BE5eWD+Tufo/byMWGEojAKDQ1h5cpfCAhYw40b17GxsaFDh87ExMRgZWVFo0ZNTB2iyEeSIBRCCFOT/GCm+vfvn6vBjFetWlUA0QghhMhOXqqycePGcfToUSIjI2natCmjR4+mV69emW7brFkz/vrrL1q3bo21tTXTpk0DwMnJibfffpuePXsCMGrUKMOEJQXF39+fFStWULVqVU6fPk2/fv348MMPefPNNws0DlF0KJEP0R7di+6fIHQn/k5f4eiCur4fKidXzDoPRGVrl/VBhPiP2NgYEhIS8fDw4M6d28ycOZXGjZsyduwHdOzYGTs7mcjmRSUJQiGEMDVJEGYqq4dDIYQQz5+8dDGeO3dutuv37NljeK1Sqfj0008z3a5nz56GBKEpREZGUrVqVQBq1qyJhYUFb7zxhsniES8mJS4G7d4tpK1barxCo0Hl5oVZnxGoazRApX7xx1kW+Uer1bJv314CAtawbdsWevbsw5w531C79sucOnUBb++cx/0WhZ8kCIUQwtQkQZgpme1RCCEKDxWKqUN4LiiKYviytLQE9AP6P/JoYH8hnoQSFYHuylnSAlejBP+TvsLCEk27Ppj5dUHl6GK6AEWh9s03c/nxx8Xcv38PR0cnevfuT79++vFSVSqVJAeLEEkQCiGEianyc2T3F5SiKKxdu5atW7cSGRnJli1bOHbsGA8ePKB9+/amDk8IIYo8qcogISGBl156ybCsKIphWVEUVCoVFy/KBDgi99L+3kHauiUQHWEoU5WugKZWIzTt+6IytzBhdKKwCg8PZ8eOQPr3fx2VSkVYWCjVqlXnyy9n0Lp1W6ysrEwdojARSRAKIYSpyUNVjubPn8/Bgwd54403DF3LihcvzvTp0yVBKIQQzwFpFwe7d+82dQjiBaG7eZWUT4elF9g5oGnYGs2rPVC7eZouMFFopaSk8PvvO/H3X80ff+wkLS2NKlWqUrNmbb74Ykauxv0WL74CSRDeWDOpIE4jnlL/2mNMHYLIwvYR75k6BFEQpD7O0YYNG9iwYQMuLi589tlnAJQoUYLbt2+bNjAhhBAAyLMleHt7mzoEUUjpbl9DdzmItM0r9AUxkYZ1Fl8sRV2yrIkiEy+C8+fP0b17ByIjI3Fzc2fYsJH07t2PKlX0Y6ZKclA8UiAJwqHr5xfEacRTWNpjDNVqjzd1GCITZ0/OodyE2aYOQ2Th6lfv59uxpE7OmVarxdbWFkj/IyY+Ph4bGxtThiWEEOJf0oJQiJwpKckQE4nuchCKTovu7FF0R/dm2E5d8xU0zTuiqdmw4IMUhd69e3dZt84fJydnBg4cRLly5WnTpj2dO3elefOWmJlJR1KROXlnCCGEqUmCMEfNmjVj+vTpTJqkb5GuKArz58+nRYsWJo5MCCEEyBiEQmRFSUlBu3cz2r+3o9y+nmG9qmRZsLHDvOdQVGVfQiUT2YinEB8fz7ZtWwgIWMO+fXtRFIXu3XsxcOAgLC0t+eabhaYOURQCkiAUQggTy2sLwn379jF16lR0Oh29evVi+PDhRuunTZvGkSNHAEhKSiI8PJzjx49z8eJFPvvsM+Li4lCr1YwcOfK5Hc9v4sSJfPjhh9SpU4e0tDRq1apFo0aNmDlzpqlDE0IIAahlFmMhDBSdjtT5H6O7eBJSkg3lqrIvoa5aF5WrO+oK1VBZWIFzMeniKZ7Ko8mPAMaOHcXGjb9RqpQP48ZNoFevvpQpI13TxZORBKEQQphYXmYx1mq1TJkyhWXLluHh4UHPnj3x8/OjXLlyhm0etboDWLFiBRcuXADAysqKmTNnUrp0aUJDQ+nRoweNGzfGwcHh6S/mGbGzs+O7774jPDycu3fv4unpiZubm6nDEkII8S/Jb2R0//59QkNDqVmzpqlDEQUo7Y8NpK38xrCsKlMZtbcPZv1Ho7KWoVFE3l2/fo2AgDWsWxfA2rUb8fUtw6hRYxg0aBj16zdELa1QxVOSBKEQQhRiQUFB+Pj4ULJkSQA6dOjA7t27jRKEjwsMDGT06NEA+Pr6Gso9PDxwcXEhIiLiuUwQAsTExHDgwAHCwsJwd3enWbNmODo6mjosIYQQyGgZj7t37x7jxo3j0qVLqFQqTp06xY4dO/j777+ZOnWqqcMT+UxJTkJ76HfiSSXp5wVG6yx/+gOVWmOiyMSLJD4+nvXrA/D3X82xY0dQq9U0bdqchIQEAGrUqGXiCMWLQBKEQghhYtm1uvD398ff39+w3KdPH/r06WNYDg0NpXjx4oZlDw8PgoKCMj3W3bt3uXPnDg0aNMiwLigoiNTUVEqVKvUUV/DsHTp0iNGjR+Pr64uXlxf3799nypQpLFiwgIYNZQBvIYQwNWmvkm7y5Mk0b96c1atXU79+fQAZFuMFpMREkvb7BrRb9DMPxz62znLRdlSWVqYJTLww0tLSePAgDE9PL5KSkpg48X3KlCnLJ59MoWfP3nh6epk6RPGCkQShEEKYmCqbp6r/JgTzIjAwkDZt2qDRGH+SHRYWxgcffMDMmTOf2y4JX3zxBVOmTDEaI3H79u18/vnn7Nixw4SRCSGEAFCrZAzCR86ePcvixYtRq9WG8cHs7e2JjY3NYU9RWOgunSZlxlj9goMz6qov4/L6W8SaO6CSGWJFHp07d5aAgDWsXx9AmTJl2bJlJ66uruzff4zSpX1lzErxzDyfT4JCCFGEqFRZf+XEw8ODkJAQw3JoaCgeHh6Zbrtt2zY6dOhgVBYXF8eIESMYO3bscz1GUlhYGG3atDEqa926NQ8fPjRRREIIIR6nzuarqHF1deXmzZtGZVevXsXT0zNX++/bt482bdrQunVrFi9enOk227Zto3379nTo0IHx48fnOWaRe4qiGJKD6kavYjlvLRbDJ2HmWUKSgyJPNm5cT4sWjfDza8SPPy6ibt36vP32u4b1vr5lJDkonin5DSaEEIVYtWrVCA4O5vbt23h4eBAYGMicOXMybHft2jViYmKoVSt9fJKUlBRGjRpFly5daNu2bUGG/cS6dOnCqlWrGDhwoKFszZo1dO3a1XRBCSGEMJBn1nSDBw/mrbfeYvjw4aSlpbF161YWLVrEsGHDctw3N5OPBQcHs3jxYtasWYOjoyPh4eHP8nLEfyhXzwOgad8P897DTRyNKMySkpLYtOk3mjf3w9HRifDwcCwtLZg+fTbduvXAxcXV1CGKIkYShEIIYWLZdTHOiZmZGZMnT2bo0KFotVp69OhB+fLlmT9/PlWrVqVly5ZAekuDxz913L59O8ePHycqKooNGzYAMGPGDCpXrpyn68kv/fv3N8Sr0+n49ddfWbp0KR4eHoSGhhIeHk6NGjVMHKUQQggANdLF+JGePXvi5OSEv78/np6ebNy4kTFjxtCqVasc983N5GMBAQG89tprhom6XF0lifAsKYnxaP/YgO7aRXSXz0BiPADqUplPCCdEdhRF4dixo/j7r2bz5t+Ijo5m/vzv6ddvAIMGDWXIEEk6C9ORBKEQQphYXrsKNGvWjGbNmhmVjRkzxmj50czFj+vSpQtdunTJ07mfpV69ehkt9+7d20SRCCGEyIlaWhAaaLVaWrVqlauE4H/lZvKx4OBgAPr27YtOp+Odd96hadOmuTq+k5PNE8f0OI1GnedjFBZpofdIvRRE9NefGsosajdEbW2LTee+WFSsZrR9Ubo3T0LuS7qYmBgaNKjP1atXsLGxoVu37rz22mu0aOGXYYzwokzeM1l71vdGEoRCCGFi8lCVuW7dupk6BCGEELlUFMcazEqjRo1o27YtnTp1ok6dOvl+fK1Wy82bN1mxYgUhISEMGDCALVu24ODgkOO+UVEJeTq3k5NNno/xPFNiIkn1/wHdxVMQ8cBQrm7QEvP+o1A5OAOQACT85z686PfmaRXl+xIXF8vWrZu5f/8eY8d+AJjRpEkz3n13HB07dqZECQ+iohKIjU02dajPlaL8nslJft0bNzf7TMslQSiEECYm4zblzsOHDwkKCiIyMhJFSe/K1rNnTxNGJYQQAvI2i/HEiRPZu3cvrq6ubN26FYCZM2fy559/Ym5uTqlSpZg+fbohAbZo0SLWrVuHWq3m448/pkmTJoB+co+pU6ei0+no1asXw4ebpqveTz/9xNatWxk/fjxqtZoOHTrQsWNHKlasmOO+uZl8zMPDgxo1amBubk7JkiUpXbo0wcHBVK9ePd+vpShJmfUBuvPH9QtOxTDrNghV+SqoK1RHZWZu2uBEoaHVatm/fx/+/qvZtm0LCQkJVK5chXffHYdGo2HmzLmmDlGILMmHfUIIYWqqbL4EAH/88QetW7fmm2++4dNPP2XlypV8+umnbNq0ydShCSGEyKPu3buzdOlSo7JGjRqxdetWtmzZQunSpVm0aBGgnw04MDCQwMBAli5dyueff45WqzVM7rF06VICAwPZunUrV69eNcXl8NJLLzFhwgT27t3LjBkziI6O5o033qBTp0457vv45GMpKSkEBgbi5+dntE2rVq04evQoABEREQQHBxvGLBRPRhd2l7RNv5D0ZgtDctDs9TFYzVuLWZeBaF6qI8lBkSuPPryeP38OvXp1YdeuHfTs2ZetW39n796D0oVYFArSglAIIUxMuhjnbN68eUybNo127dpRt25dNm7cyPr160328CeEEMJYXlod1K1blzt37hiVNW7c2PC6Zs2a7NixA4Ddu3fToUMHLCwsKFmyJD4+PoYx+nKa3MMUypQpQ9myZfHy8jKMHZid3Ew+1qRJEw4cOED79u3RaDRMmDABZ2fnZ38xLxjd/Vukfj0RJeyeocxi6jLU3qVNF5QoVCIiwtmwYT0BAat5//3/0bp1W3r06E3ZsuVo06Y9VlZWpg5RiCciCUIhhDAx6WKcs3v37tGuXTujsm7dutGoUSM+/PBDE0UlhBDikey6GPv7++Pv729Y7tOnD3369Mn1sdevX2+oA0JDQ41msH80sz2Q4+QeBSUmJoadO3eydetWzpw5Q6NGjRg6dCgtW7bM1f45TT6mUqmYOHEiEydOzNe4i5K0338jbdUCADTt+2LWcxgqtXSuEznTarXs3LmdgIA1/P77DlJTU6lSJX3CGh+f0vj4lDZdgELkgSQIhRDCxCRBmDNXV1cePnxIsWLF8Pb25tSpUzg7O6PT6UwdmhBCCLJvQfikCcHHLVy4EI1GQ+fOnZ8uMBNo0qQJtWrVomPHjixYsCBXk4eIgqG7dwvtrnVo925B5VMe88EfoPYpb+qwxHNOURRCQ0MoXtwTlUrFRx9NICUlhSFDRtC7dz+qVq2W80GEKAQkQSiEECamkg+sc9SrVy9OnDhBmzZtePPNNxk4cCBqtZpBgwaZOjQhhBDkbZKSrPz222/s3buXn3/+GdW/n6ZlN4lHTpN7FJTff/8dd3d3k5xbZC7lhy/QHd5jWFbXegXzUZ/J+IIiW/fv32PdugACAlYTHh7OmTOXMDc3Z/36zZQqVRozM0mniBdLkXxH1y1RgbYV6uDp4EKqNo2LYbf57dwBwuKjs93PxdqeTpXrU7W4D/aW1iSmJnMr6gE/n/iDyMQ4ALzsXej0Un3Kunhib2nNw/gY9t04x+9XTxXEpb0Q2r5ak0FvtKCMrwfJyakcOXaFeQsCuX07PNPtX65TlmVL3s7yeN8v2snCRbsA2LH1I7y9XDJss3XbCSZ+vDp/LuAF1qFGRYY3r0dZdxeSUtM4fPU2s7bv42Z4VKbb1y9TklVvZd1i4JvfD/LN7wfxcLDj7ZYNqFPam+KOdliamXEvKobAM5dZ+tcxElJSn9EVPR9UMhtJjh6fibJr167Uq1ePxMREypYta8KohBBCPJLfNdm+fftYunQpK1euxNra2lDu5+fH+PHjGTRoEKGhoYbZexVFMUzu4eHhQWBgIHPmzMnnqLJ27Ngx6tatC8C1a9e4du1apts1bNiwwGISoAu9S+q3k1FuXwdAXbsxmnrNUb/cDJUkd0QWjh07wqxZ09m3by86nY66deszbNhIQ8+VMmVMO7apEM9Kkfut2Lh0Fd6s0wqAB/HR2FpY8XKJ8lQo5s1nf6wiJjkh0/3cbR2Z2KI39pY2pGrTCI2NBJWK8sW8cbC0ITIxDk97Zz7y64ulmTkJKcmExEbi5eBKnxpNcbK2Ze3Z/QV5qYVSty71mPKpPqF05044jo42vNqqBnVqlaFH3zmEh8dm2Cc+PokzZ28alTk52uBTyg2Ahw9jMuxz7XoIcfHJhuVbtx/m52W8kHrVrcr0Xm0BuBUehbONNW2rV+BlX286fv0LD+My/uzEJSdz+uY9ozInW2tKF9MPpB0Wo0+sly7mzGsNa5KYksqNBxF4OjlQ1t2Vd1u/QtUSHgxftuEZX51pSRfjJ+fl5WXqEIQQQjwmLy0Ix40bx9GjR4mMjKRp06aMHj2axYsXk5KSYmgpXqNGDaZMmUL58uVp166dYYKOyZMnG2YHzWxyj4Ly+eefs3XrVgA++uijTLdRqVTs3r27wGIq6lJ/noN2r/57oirhi8WEOagcZDIXkZFOp+PIkUN4enpRurQvycnJXLt2lffee5/evftRpox8IC2KhiKVINSo1PSo+goAx+9c4Ycj23C0suXLV1/HwcqGDpXqsubMX5nu269mc+wtbbgT/ZC5f28wJBI1KrWhy0Mjn5ewNDMnTafl413LiUlOoKlvVQbWbkmrcrX44+ppQ0tDkZGZmYb33u0AwK4/zjB+wnLcijmw+bcPcXW1Z9jglsyYtTHDfhcv3WXAG98YlX35eV98SrkRGRnPlsATGfb5cvpvHD+R+Se7IiNzjZoP2jUFYEfQP7yzcjPuDrbsen8wxextGenXgC8278mw3/m7YfT8zrhl5le921G6mDMR8QlsPHkBgKiERD5at5MNJy+QkqbF0syMVSN6U9PHC7/KZXGwtiQmMTnD8V8UMotx5po1a2b4/ZqdvXv3PvtghBBCZCsvo2XMnTs3Q1mvXr2y3H7kyJGMHDkyQ3lmk3sUlEfJQYA9ezL+TSQKjvbcMVJnTzAsW0xeiLpMJRNGJJ5X169fIyBgDevW+XPr1k1GjhzN559P5ZVXGnPsWBBqmbhGFDFFKkHo6+KBvaUNACfvXgUgOime6xEhVPHwoYqHT6b7WZtbGNZFJsYxvml3XG3sCYuLIvDSMU78e6zHH2R1iv5TVOXffzVqNZXcSnDo1qVnc3EvgKpVSuLibAfAH7vPAvDgYQxBZ2/ySsOKNHoldxW7h4cT7dvWAmBNwH6SkjJ2T/161htYW1twPySKPXvPsXjp78THv7gJqLyqVqI4Lnb6n50d5/4BICwmntO37tO4QmmaViydq+N4OtrTsab++7jy4GmSUtMAuBzykMsh6a04k9PSOHHzHjV9vNDqdKRpX+yJKGQMwszNmjXL1CEIIYTIpWcxBmFhNXLkSBYuXJih/J133uHbb781QURFgy7sLmnL56M7d8xQZvG/ryU5KDJQFIW+fbvz55+7UalUNG3anP/972PatesIIIlBUWQVqQShs7W94XVMcmL66yR9a0BXG/sM+wAUt3NG/W/yr1rx0kQkxJKUmkIpJ3dGNujANwc2ExRyg+N3rtCyXE3M1BqmthlIeEIs3g6uhuM4Wds9i8t6YRT3cDK8johMb2kZHqHvVuxZ3IncGPhaU8zNzUhITGaN/4EM6+Pikgh7EI2riz2lfdwY/EYL6tTy5fVB3xoSusKYp1P6z0b4Y12JH8bGA+DllLvZ+QY1qYOFmYaElFRWHMh6XE43e1tDInHTyYtFYAxCkZl69eqZOgQhhBC5JHVZuiNHjmRafvTo0QKOpOhQ0tJImTBAv6Axw6z3CMza9DRtUOK5kZaWxt69u9m37y8+/3wqKpWKOnXq0qhRU3r27I2Xl7epQxTiufDUCcL169fTo0eP/IzFZHLqwqZ+rHnP3ZhwpvyxGpVKxZevDqSYrQN+ZasTFHKDG5GhfHNgM50q18fb0RUnK1v23zxPk9JVUatUaHUvdiuoZyU3XQwfsbezoke3+gBs2HiUqKh4o/XjPviFS5fvotMpaDRqpnzah84dX6ZG9dLUrFGaU6dv5GvsL7on+t5YWdK7fnUA1h49S2RCYqbblXN3ZfGgbng42HH0+m0+3fBHvsT6PMvrGIT79u1j6tSp6HQ6evXqZTShB8C0adMMDytJSUmEh4dz/PhxAIYMGcKZM2eoU6cOixYtylsgL7gl578zdQiiiHD/QN5rovBRSQtC5s+fD0Bqaqrh9SO3b9+W8XOfEe3hPaT661tsqqvWxeL9r0wckXhenD9/Dn//1axfH8CDB2G4uLjw9tujKV7ckwkTJpk6PCGeO0+dIFywYEGhSxBGJqZPcOFgmT4bmv2/r8MTMk6AARCZlN6a7U7UQ7SKDhS4G/OQYrYOuNqmt566EHaLC2G3DMtlXTxp5lsNgJDYyPy5kBdUSGiU4fWjrsaPv74fEkVO+vRuhK2tFampWn5ZmXE8yQsX7xhea7U6dv5+ms4dXwb0LRRlrunM3Y9K/9lw/ber8eOv70VlnAjmvwY0rImdpQWpWi0/7jue6TZNKpRm/msdcbC2YufZfxi3ZhvJaWl5jP75l5cuxlqtlilTprBs2TI8PDzo2bMnfn5+lCuXPrvapEnpfwCtWLGCCxcuGJaHDh1KYmIi/v7+Tx9EERGxaYqpQxBFgEuXyXQsN8TUYYgiYOvVH/P1eDKeLoSEhAD67ouPXj/i6enJ6NGjTRHWC0kXehfdyQOk/fEbhIcC+olIzEd9ZtrAxHNjx45tDBzYF3Nzc1q1akOfPv1p1epVLCwsTB2aEM+tbBOEnTp1ynLdw4eFb9bXGxGhxCYnYm9pTW3vchy98w+OVraUcSkOwPlQ/Uy4X7z6OgB7rp3hz2tBRCTEEhIbSXF7Z0o4uqJWqVCr1Hj92304NDbKcI6Kxby5/PAuAHYWVvSu3gTQd2O++FjiUGR07vxtIiPjcXa2pVXLamzfeQq3Yg5Ur6Yf//HAQf34jZvXfwjoxxd8vAuxhYUZr/VtDMDO309z/75xQrZsGQ+qV/Nh67YTpKZqUatVvNqyhmH93XuSwM3K2TshRMQn4GJrQ9uqFdh6+hLuDrbULOUJwL7LwQDsfF8/0+DKg6dZcTA93WphpmFg49oAbDtzOdOE4msNa/JJZz/MNGoW7z3KrO37KCo9vvPyUBUUFISPjw8lS5YEoEOHDuzevdsoQfi4wMBAoweUhg0bZtkVSgghhMgtGYMQpk+fDkCtWrXo3bu3iaN5MSmKQspHg1Du6Z/bVF4+qKrXx3zwBFROLiaOTphKUlISu3ZtJyBgDY0bN+Wtt96hSZNmTJ8+m65de+Dq6przQYQQ2ScIw8PD+fHHH3FwMB5fTD+oZ99nGtizoFV0bDh/kIG1W/JyifJMd34TWwsrrM0tiU1OYNtlfasmT3t95WJvkd7KcN3Z/bzdsCPejsWY3nYQGpUKJ2s70nRatl1OHwh3VMNOaBUd0UnxuNk6GmY1Xn5qN6k6bcFecCGTlqblm++28enHvXi1VQ22b56Eo6MNdnZWRETG8eMy/Yxwvr7uADg52Rrt36XTyxQrpn+vLvvlzwzHd3a2Y8qnffjof925dfshzk62hu0PH73CmaDgZ3h1hVuqVsecHfuZ2uNV2lavwJ4Ph+JsY42dlSURcQks2qtPMJV111e+zrbWRvt3r1MFN3v992vx3ozj79Qs5cnn3VoBkJiSSj3fEqx9u79h/cjlm3gQG59hvxdFdl21/f39jVr39enThz59+hiWQ0NDKV68uGHZw8ODoKCgTI919+5d7ty5Q4MGDfIhaiGEECKdmqKdILxz5w4lSpQA9B++3b59O9PtHn2gJ56MkpJMyoyxKNcvGsrMx89EU03GKy7Kjh8/ir//GjZuXE90dBSenl60aNESAFtbW4YMGZ7DEYQQj8s2Qdi8eXPi4+OpXLlyhnX169d/ZkE9S/tunCM5LZU2FWrjae9CqlbLybtXWX/uANFJWScgTt+/zoKDm+lYqR4lndxISk3hbEgwv507yO3oB4btgkJuUKGYN8XtnUlOS+XS/Ttsu3SMaxH3C+LyCr11vx0mMTGFN15vThlfd5JT0vhjTxDzvgnkwcOsu7GqVCoGDmgOwP4DF/nnSsb7feNGKL+s2EuD+hXw9HRGo1bxz5V7bNt+ipVr9j2jK3px+B8JIjEllaFNX6asuyvJaWnsPPsPs7b/TVhM1j87KhUMaarvxv3XpRtGsxU/YmmW/qvI2sKcmj7GY/RYmGny6SqeU9m0IPxvQjAvAgMDadOmDRpN4bifH3zwQa7GufzqKxlrSAghTK6IdzHu1KkTp07pe0+0bt0alUqVYfI7lUrFxYsXM9tdZEFRFFLnfYTuzCFDmap0BSzGzUDl4GzCyISpPHz4kGLFigEwc+ZUjh49TPv2nejTpz9NmjQrNH/nCvE8yjZBOG3atCzXzZkzJ9+DKShHbl/myO3LWa4fun5+puVnQ4I5GxKc7bGXHtuZl9AEELj9JIHbT2a5vlrt8RnKFEWhU7cZ2R43PCKO2V9vyXN8RdnmUxfZfCrrP2zLTZidoUxRoPWsn7I97pHrtzPdt6jISxdjDw8Po3GOQkND8fDwyHTbbdu2MXny5Kc/WQHz8fExdQhCCCFyqah3MX6UHAS4dOmSCSN5cehC7pD28xx0l06jKlEGsx5DUFevj0oSQEVOXFwsW7duJiBgDYcPH+TkyfMUL+7JV199TbFixbC3d8j5IEKIHD31JCVCCCHyR15mMa5WrRrBwcHcvn0bDw8PAgMDM/0A59q1a8TExFCrVq08RFqw3nnnHVOHIIQQIpdkkpKs3b59G5VKZeiCLLKnaLWkfDYC5fY1ADRN2mHW721UNnY57CleNMHBN/jqq2ls27aFhIQEfH3LMH78h5ib6yca8fUtY+IIhXixSIJQCCFMLC8JQjMzMyZPnszQoUPRarX06NGD8uXLM3/+fKpWrUrLlvpxWLZt20b79u0zdNnt378/169fJyEhgaZNmzJ16lSaNGmSl8t5ZlJSUrhx4waRkZFG3bYaNmxowqiEEEIAqIp4C8LHjRs3jgEDBlC7dm3Wr1/P559/jlqt5qOPPqJXr16mDu+5pzt/3JAcNB/xEZqGrUwckShIV678Q1JSItWq1cDS0pLdu3fRs2dfevfuR9269XI1/IwQ4ulIglAIIUwsr3/nNGvWjGbNmhmVjRkzxmj58ZmLH7d69eq8nbyAHD9+nPfee4+UlBTi4uKws7MjPj6e4sWLs3v3blOHJ4QQRZ48sqc7dOgQM2boh775+eefWbZsGQ4ODowaNUoShDnQBh0lde7/ALD49AfUvhVNHJEoCBER4WzYsJ6AgNWcOnUSP79W/Prrb3h6enHu3FXMzc1NHaIQRYIkCIUQwsTkg9CcTZ8+naFDh/Lmm29St25djh49yrfffou1tXXOOwshhHjm1GppQfhIamoqFhYWhIaGEhUVRZ06dQD95Aoia9rDe0j94QsA1JVqSnKwiPjss49ZsmQhqampVKlSjc8/n0b37umJdEkOClFw1KYOQAghijq1KusvoRccHMzAgQONyoYPH87PP/9smoCEEEIYUamULL+KmsqVK7No0SK+++47mjdvDugnEbOzy/0Yevv27aNNmza0bt2axYsXZ7ndzp07qVixImfPns1r2CajaLWk/jiT1B++QFX2JSwmfYPF/742dVjiGVAUhTNnTvHJJxNJSEgAoEyZsgwePJw9ew7w558HGDnynSwn3BNCPFvSglAIIUxMxlLJmb29PXFxcTg4OODm5sbVq1dxcnIy/HEphBDCtIpiIjArU6dOZf78+ZiZmfHBBx8A+lmOO3XqlKv9tVotU6ZMYdmyZXh4eNCzZ0/8/PwoV66c0XZxcXEsX76cGjVq5Ps1FARFUdAd2UPqD18CoK7VCPO3J6P6dwIK8eK4f/8e69YFsHbtGi5duoiFhQXt23ekYcNGDBw4yNThCSH+JQlCIYQwMckP5qx169b89ddfdOrUiR49ejBw4EDMzMxo06aNqUMTQgiBtHp/XKlSpZgzZ45RWdu2bWnbtm2u9g8KCsLHx4eSJUsC0KFDB3bv3p0hQTh//nyGDRvGjz/+mD+BF7C0VQvQ/rEBXD1QlyiD+btfyIemL6ArV65Qq1YVdDodL79cj1mz5tGlSzecnJxNHZoQ4j8kQSiEECYmfwvn7KOPPjK8HjJkCDVq1CA+Pv65nXFZCCGKHKnLjKxfv55NmzYRGhqKh4cHXbp0oUePHrnaNzQ0lOLFixuWPTw8CAoKMtrm/PnzhISE0Lx58ydKEDo52eR628xoNOo8HwNASU0hdN82sLDEY8lGVOrCP/JVft2bwkyn03HgwH5WrFiBnZ0dc+d+jYtLBWbO/Ir27TtQvnx5U4f4XJH3TObkvmTtWd8bSRAKIYSJSYLwyb388sumDkEIIcRjZJKSdAsXLmTjxo0MHjwYLy8v7t27x9KlSwkLC2PkyJF5Pr5Op2PGjBlMnz79ifeNisrb0BxOTjZ5PgZAysxxkJKMWa/hRMck5fl4z4P8ujeF0Y0b1wkIWMPatb9y69ZNbG3t6NfvNaKiEnBysuGNN4YDeX//vWiK8nsmO3JfspZf98bNzT7TckkQCiGEiUmCMGf9+/fPstvRqlWrCjgaIYQQ/5WXMQgnTpzI3r17cXV1ZevWrQBERUUxduxY7t69i7e3N/PmzcPR0RFFUZg6dSp//fUXVlZWzJgxgypVqgCwYcMGFi5cCMDIkSPp1q1b3i/sKaxdu5YVK1bg7e1tKGvcuDEDBgzIVYLQw8ODkJAQw/KjVoiPxMfH888//xgm73rw4AEjR45k4cKFVKtWLR+v5NnRXTwFgKZZBxNHIp5WTEw0dnb2qNVqfvxxEUuW/EDTps358MOPaN++E7a2tqYOUQjxhAp/W24hhCjk1Oqsv4Rer1696Nmzp+GrWbNmPHz4kIYNG5o6NCGEEIBKnfVXTrp3787SpUuNyhYvXkzDhg3ZtWsXDRs2NMzku2/fPoKDg9m1axdffPEFn332GaBPKH777bcEBASwdu1avv32W6Kjo/P7MnMlMTERFxcXozInJyeSknLXUq5atWoEBwdz+/ZtUlJSCAwMxM/Pz7De3t6eI0eOsGfPHvbs2UPNmjULVXLwEU3zjqjsHEwdhngCaWlp7N69i+HD36Rq1fIcOnQAgFGjxnDq1AXWrt1Er159JTkoRCElLQiFEMLEpAVhzjJrBdKmTRsmTpzIO++8Y4KIhBBCPC4vLQjr1q3LnTt3jMp2797NihUrAOjatSuvv/46H3zwAbt376Zr166oVCpq1qxJTEwMYWFhHD16lEaNGuHk5ARAo0aN+Pvvv+nYseNTx/W0mjRpwvvvv8/48ePx8vLi7t27zJs3j8aNG+dqfzMzMyZPnszQoUPRarX06NGD8uXLM3/+fKpWrUrLli2f8RU8W6k/zda/yE32WDwXYmNjmD17JuvXBxAWFoqzszP9+7+Op6cnAJ6eXiaOUAiRHyRBKIQQJib5wafj4eHB5cuXTR2GEEIIsv+wy9/fH39/f8Nynz596NOnT7bHCw8Px93dHQA3NzfCw8OBjBN4FC9enNDQ0Ewn9ggNDX2aS8mzyZMnM2XKFDp37oxWq8XMzIx27drx8ccf5/oYzZo1o1mzZkZlY8aMyXTbR4nUwkJ77igAZl3fMHEkIjsPHjwgOPg6devWx8rKmo0b11O79sv06dOf1q3bYGFhYeoQhRD5TBKEQghhYvIBes7WrVtntJyUlMSuXbuoWbOmaQISQghhJLu6LDcJwWyPrVJlOQ7t8yY2NpZbt24xefJkZsyYQWRkJM7Ozqhl3BAAdJeDIOIB6vp+qBxdct5BFKikpCR+/30H/v6r2b37dzw9vTh+/Czm5uYcPXoGS0tLU4cohHiGJEEohBAmlteHnn379jF16lR0Oh29evVi+PDhRuunTZvGkSNHAP0ffuHh4Rw/fhx4fgZ0z8mmTZuMlm1sbKhVqxZvvvmmaQISQghhJC9djDPj6upKWFgY7u7uhIWFGcb0++8EHiEhIXh4eODh4cHRo0cN5aGhodSrVy9fY8rJ3r17ee+990hKSsLW1pbvvvuOBg0aFGgMzzsl6iEAmvotTByJ+K9Vq5bz2WcfEx0dRfHinrz99rv06tXXkNyW5KAQLz5JEAohhImp85Af1Gq1TJkyhWXLluHh4UHPnj3x8/OjXLlyhm0mTZpkeL1ixQouXLgApA/ovn79elQqFd27d8fPzw9HR8enD+gZKWzdp4QQoqjJ79bwfn5+bNy4keHDh7Nx40bDuHt+fn6sXLmSDh06cObMGezt7XF3d6dx48bMnTvXMDHJ/v37GTduXP4GlYP58+fz/vvv06NHDwICApg3bx6//vprgcbwvEvbEQCAqkQZE0cibt++xbp1/nTp0o0yZcrh6elFq1av0rt3P5o2bY5GozF1iEKIAiYJQiGEMLG8NCAMCgrCx8eHkiVLAtChQwd2795tlCB8XGBgIKNHjwb0D0/Py4DuOalXr55Ry5BHGjZsyKFDh0wQkRBCCCN5qMvGjRvH0aNHiYyMpGnTpowePZrhw4fz3nvvsW7dOry8vJg3bx6gH5vvr7/+onXr1lhbWzNt2jRAP0vw22+/Tc+ePQEYNWqUoX4rKLdv32bAgAEAvPbaa/zwww8Fev7nnZKWinJDP3aw2l0mtTCFuLg4tm7dREDAGvbv3weAq2sxypQph59fK/z8Wpk4QiGEKUmCUAghTCwvCcLMBmUPCgrKdNu7d+9y584dQ3en52lA95ykpqZmWqbT6UwQjRBCiP/KSwvCuXPnZlr+yy+/ZDyPSsWnn36a6fY9e/Y0JAhN4fE6yczMDK1Wa7JYnktxsQCoSmX+IaZ4tpKTk6lTpwqRkZGULu3LhAmT6NWrLz4+pU0dmhDiOVEgCcKlPTKfcUs8H86enGPqEEQWrn71vqlDEAUgv2d+zEpgYCBt2rQpVF1G+vfvj0qlIiUlhddee81oXUhICLVq1TJRZEIIIR4nE27px/l9vK6Kj4/PUHetWrWqoMN6buhuXARA0/z566nwIrpy5R8CAtZw7dpVfvppBZaWlnz00WdUrFiZevXqF5qJf4QQBadAEoT1pmf+qaAwvaMTx8n35zkl35vn29GJ+TeuUXZjEOaUEPzvYO2hoaF4eHhkuu22bduYPHmy0b6mHtA9J7169UJRFM6ePWvUKkSlUuHq6iqDvwshxHNCcg0wdepUo2VTtmZ83iipKaTO/xgAlYu7iaN5cUVEhLNx428EBKzm5MkTqNVqWrRoSVJSElZWVgwcOMjUIQohnmPSxVgIIUwsLw9V1apVIzg4mNu3b+Ph4UFgYCBz5mRsFXzt2jViYmKMWtw9DwO65+TRrMo1atSgbNmyJo5GCCFElqQFoaHOEhmlLppmeK2uXt+Ekbx4UlNT0Wq1WFlZsXXrZv73v/FUrlyFzz6bSo8evbP84FgIIf5LqnIhhDAxlSrrr5yYmZkxefJkhg4dSvv27WnXrh3ly5dn/vz57N6927Ddtm3baN++vVF3kscHdO/Zs6dJBnTPrTVr1nDy5EmjspMnT2ZorSGEEMI08lKXiRef7vhfAFguDESllkfQvFIUhaCg03z00QRq1KjI6tUrAOjWrQe7d//N3r0Hefvt0ZIcFEI8kVy1IHznnXfo2bMnTZs2RS2/0IUQIl9l18U4N5o1a0azZs2MysaMMR779dHMxf9l6gHdc2vr1q1MmDDBqKxq1aqMGjWKjz76yERRCSGEMJBHBJEF7cHf9S9sHVBZ25g2mEJOURS+++4bAgJWc+nSRSwsLGjTpj0vvVQVAHt7B6pVq2HiKIUQhVWuqvL+/fuzZcsWXn31VWbPns3169efdVxCCFFkSKuLnKlUKhRFMSrTarUyi7EQQjwnVOqsv0TRpb1wgtTF+u7FFhNmmziawikhIYFDhw4A+r+Hdu7chp2dPV999TXnzl3hxx+X06BBQxNHKYR4EeSqBeErr7zCK6+8QmxsLFu3bmXQoEF4enrSq1cvOnfujLm5+bOOUwghXlh5bUFYFLz88svMmzePDz74ALVajU6nY8GCBbz88sumDk0IIQSSCBQZKWmppH71PgDqRm1Q+5Q3cUSFh6IoHD58kICANWzatIHk5CTOnv0HFxdX/P03YGMjLTGFEPkv15OUREZGsnnzZjZt2kTlypXp3LkzJ06cYOPGjaxYseJZxiiEEC80SRDm7KOPPmLEiBE0btwYLy8v7t+/j5ubGwsXLjR1aIXS0l1B/PjH2UzX/T29HztP3eDLgMNZ7v9x7wZ0eFk/aUxQ8AN+3n2Oy3cjiEtKxcfdgX5NKtGuTpkc44iITeT77ac5ePEucUmpeLva0a1BeXo3rmS03dEr9/nx97NcvhuBRq2imo8bb7WtQaUSrk9w1aIgVKlbgR7D2lK+emmcizkCsPqbTaz+ZjMALbs3YuxXg7Pc/+sJP7H7N31LGSdXB954vwd1/apja2/N/VsP2L56L1uWp4+vWqq8FwPe60q5aqVx99K/H/5Yf4B5H/6Uq3hrvFKZ/u92oWyVUui0Oi6dusYvs3/j2vmbhm00Zhp6j+xAy26v4FrcmeiIGA5sP8HKeRtJjE96shv0IpPKzCAlJYXvvvuOrVu3EhUVxYkTJ9i/fz/BwcEMGDDA1OEVGO22X/Uv7J2wGPY/0wZTiBw48Ddjxozi1q1gbGxs6dy5K71798PJyRlAkoNCiGcmVwnCUaNGcePGDbp06cIPP/yAu7t+avr27dvTvXv3ZxqgEEK88OSZKkfFixdnw4YNnDlzhpCQEDw9Palevbqpwyr0nGwt8Xa1MypTqcDJ1ooqpYyTbw9jEgmNSgDA1d4agBNXQxizdA9anYKzrSUlXO24ci+SKf6HiEtKpVejilmeOzEljZE//MGtBzFYmmso7mxLcFgMX28+QVR8MsPb6MdQOnz5Hu8v24tWp+DmaE1qmo4j/9znzI0wlrzThnKezvl5S0Qela1SijpNq3IvONSQIHxcdEQsl05fMypzcXcyJPciH0QBYGltwfTVEyhZ1pOkxGTC7oZTqpwXIyb3x8HZjlXzNwHg5eNBg9a1uH8zjNSUNMwtcv3ZN7WbVOHTJWPQmGl4GBKBuYU5tZtU5aU65Rnfcyo3/7kLwJgZg/Dr2hCtVse94FCKl3Sjy6DWlHmpJJMGzM4w/EGRJXWZwbRp0wgNDWX27NkMGzYMgPLlyzN9+vQilSBM+02fqLec9rNpA3nOxcREs3nzRsqVK0+DBq/g5eWNj09pJkyYSIcOnbG1tTV1iEKIIiJXf0W9/vrrNGjQINN1v/32W74GJIQQRY00usgdtVpNrVq1ALh8+TKzZs1iy5Yt7N+/38SRFV6vVPLmkz4Zxy1qVNmbRpW9jcpGLvyd0KgESrs7UL+CJwC/Hb6CVqfgYmfF+v91wcrCjIXbT7P8z/Ms2RVEp3plsTLP/E+NjYevcOtBDCoVLP030ffNlhOs+fsSK/ZeoOcrFXCxt+bbwFNodQpVSxVj4cjWJKdqef3rQO5HxrNoxxlmDWqe37dF5MGfGw+x89d9qNQq1gV9n2H98b1BHN8bZFQ2ffUE3L1cuXX1Hif/Pg9Au37NKVnWE51Ox/s9pxF8+Q5DJvam25A29BzRnsCVfxIVHkPQ4Uv0rf0uCXGJrDo6D0cX+1zHOujDXmjMNFw6dY0JfWdgaWXBgq2fUbykGwPHd+eLEQsoW6UUfl31PyNLvlzD1hV7qOdXg8mL36Va/Uo0aF2LQ7tO5nCmokG6GKf7448/2LVrFzY2NoYJHj08PAgNDTVxZAVHeRhieK2yz/hhQVGXlpbGvn1/4u+/mu3bA0lKSmLw4GE0aPAKvr5lWL9+s6lDFEIUQbmqyq9du0ZMTIxhOTo6mlWrVj2zoIQQoihRq7L+EukiIiL45Zdf6NatG127duXs2bMyg3Ee7T17i2aTfqXjF+sZ/9OfXL4bkel252895PSNMAAGNH8J1b8z6DxqOaVSYWg99GhyndjEFC7eDs/y3Icu3wOgpKu9oRVg82qlAEjT6jh2NYSw6ASuhUQB0Pglb8w0amytzKlXXp+gPHY1BK1MVPNciY2KJzkpJdfbV6jhS7V6+pam6xfvMJTXaaqfkfNecBjBl+8AcGDHCQDMLcyo8UplABLiEkmIS3ziOF09nPCtVBKAI7tPo9PqSIxP4vSBC4C+67FaraJO02qGfR6d/9ifQYZrfBSnQCqzx5ibm6PVao3KIiIicHJyMk1ABUxRFFIWfgGAWY8hJo7m+dS1a3v69u3Bn3/upl+/AezYsYfp02USFyGEaeUqQRgQEICDg4Nh2dHRkbVr1z6zoIQQoiiRZ6qspaamsnPnTt566y2aNm2Kv78/rVq1wsHBgfnz59OuXTtTh1hoadQqXOyt8XSxJTw2iYOX7jH8u52ZJglX7NUnTdwdbWhTy9dQ3rpmaQDCY5PoPn0Tr83dyi97zhvWP4jOOnHzqLuys52VoczF3spofdi/2/x3O+d/t0tO1RIVn5yr6xXPp57D9T/DD+5HsHdz+riXxTxdAIgOT/+AOuqx125eLnk676Pj//e4UQ/1r62sLXFwscftse0exaIoCjGRcfkSx4tEZjFO17ZtWz788ENu374NQFhYGFOmTKFDhw4mjqxgaHetQ7l2AXWtVzDrVHS6VGflwYMHLF78PT16dCIlRf/hwtChI/jpp5WcPXuFmTPnUrv2y4YP34QQwlRyVWXrdDqj8VW0Wi2pqanPLCghhChKVKqsv4q6Ro0aMXnyZHx9ffH392fbtm2MGjUKc3PzfDn++vXr8+U4hc2rtUoTOLkHaz/szK/vd+LrIS0ASEnTsf7gP0bb3noQw9/n9S24+japhJkm/U+HFtVK8Xm/RlTwciYxOZXYxBQ6vJw+Ocnj2+ZGrodykzHfXghepT2o30o/bMCmZb+jTdNmu32BPDzn8hzy+zkTUpkZjB07lhIlStC5c2diYmJo06YN7u7ujBo1Klf779u3jzZt2tC6dWsWL16cYf2yZcto3749nTp14o033uDu3bv5fQl5k6T/cMd8wLsmDsR0kpOT2bJlE6+/3ocaNSry8cf/IyYmhvv39a3nu3btQceOnbG0tDRxpEIIkS5XYxA2btyY9957j759+wLw66+/0qRJk2camBBCFBVF8Nkp1ypWrMiJEyc4c+YMPj4+lChRAkfH/BvLaMGCBfTo0SPfjldYlHJzMFpuUNELRxtLohOSCY2KN1q3+q+L6BQFe2sLutQvl+FYr9Yqzau1ShuWd566QeDx6wD4uDtk2P4RDycbbj2IITIufRbYx197ONng7mST6brIOH2rQUtzDU628nBVWHUf2gaNRk1sVDw7fv3LaN3D+xGULOuJo+tjPVgeG1/wwb3Mu8Pn1sP76fs7PXYOJ1f9OZISk4mJiOXBY9s5ujoQ+SAalUqFvZNdvsTxQimCLQWzYmFhwaRJk5g0aRIRERE4OzvnOsGt1WqZMmUKy5Ytw8PDg549e+Ln50e5cum/fytXrsz69euxtrZm9erVzJo1i3nz5j2jq3kyilZL2oaf9QuORauFraIoJCYmYm1tzalTJxky5HU8PIozYsQoevfuR+XKL5k6RCGEyFauEoQffPABv/76K2vWrAHglVdeoVevXs80MCGEKCqkK3HWVqxYwd27d9m4cSM//fQTX3755f/bu/P4mK7+geOfyTLZJaLZVGqr1i4ICRJLiNhiizTW2vpQpXgUFdvTahStUkvLo7ZaqkKJImrfqkiRCkWLJghZhCB7Mpn5/ZHH/ERIJrIMyff9euVl5s65937vuWbO3O+cew4eHh6kpqaiUql02oavr+9zX0tISCiuUF8p6w//ibdLNRwr5syMGPZ3DA9Tc5JuThX/f1bje0lp7DmXk+zza1ELc5PcPTczVdlcib5Pw2p2AMQkJrNy3wUAajhaU8MhJ5l75OItlu35A4AlI9pjb22O+1uV+f1qLLfuJXEtJpE3nSpy5MJNIKfnYbM3HbG1MqOGozX/xD7k10u3GdCmLhlZ2YRdjQGg2ZuOGBpIVuJVZPNaBbx6tQRg98bDpKfmvlX83PGLNPaoR+Vq9lR7uwpRf0XTqlNTALIyVZz/7XKh9jfhy+HUalidqxGRLJi0intxD4j6K5pqb1fBrb0LP333CyamSlxa5VzAn//tMmq1hrPHLvLuR70BaNWpKbvWH6JZu4aYmCoBOHvsYpHqoSxRSGOm9fjW4sdSUv7/hxdnZ+d8142IiKBq1aracl27duXgwYO5EoRPTh7p4uLCzz+/PBNaqDZ9o32sMCqe3v4vu9u3o9my5Ue2bt2Mp2cb5syZj5ubOz/9tJOWLT0wNDTUd4hCCKETnRKEBgYG9O/fn/79+5d0PEIIUe7INVX+Xn/9dUaPHs3o0aM5c+YMO3bswMDAgO7du+Pn58fkyZPzXf/evXusWrUq11i6kPNL/+Oe8eXNtlNXWfbLHzhYm2OqNOLG3Zyx1cyURgR41taW2/zrFTJVapRGhvh71M6znYysbEZ+u4/XrMyoYK7kVkISWdlqzJRGTO3jru0xk5Keyc3/7SM7O2dSkZ7ubxJy+iq3EpJ4b+leHKzNuZmQBMCANnWwtTIDYEyXxkxcc5SLNxPoPTeELJWaBykZmBgbMsKnUclVknghLTo2YejHfXL1lvJ9twNte7jz9x+RzP/oOwB6DOmA0sSYjPRMdn5/IM929mw6Sqe+bXi9uiPzt04lISaRKjUcAdi28hftuIFvNarOxAX/AsDSOifh3dKnCXVd3+RebCKBA74EcsYKdK7pxIOEh9p9rJm3hZnfjaN245qsPjoPY6Ux1rZWpKdlsGHhdgCu/3mDIz+fom13d/41vR9dB7TD8Q17AC6G/c2p/eHFWn+vNGnMtLy9vVEoFLmGaHr8nrh8Of/kdlxcHI6OjtrnDg4OREREPLf81q1bad26tc6x2TzRM/tFGBoa5LuN2AM57x37jQcxsCjavl52P/30EytWLOfIkSNoNBpat25Nu3ZttfXj6yvjJEPB/2fKM6mbZ5N6eb6SrhudEoRRUVEsWLCAa9eukZHx/7/wHjx4sMQCE0KI8kI6QOnO1dUVV1dXpk+fzv79+wkJCSlwnbZt25KSkkKdOnXyvObm5lYCUb78Brerx6ELN4mMfcid+8k42ljQsJodQ9s30N4WnJKeRcipawB0da2B7ROThDxmbGRAy9qVuRJ9n5sJSViZGtOkpgPDvRtS3SH/W8HNTYz59n1vlu35g9+u3OZOYgpv2FWgl3stAjze1pZrUft1vhrWltUHLvDX7USMDBQ0q+XI+51cqFW5YjHWiigO5pZmVK7qkGuZlY0FVjYW3ItNBMDMwpTO/doCcPCnEzy8n5RnO+mpGUzp/wWDJ/rRrF1DHKq8xq3rMezZdISf1/5/QtHEVJlnf+aWZphbmhXYa+fssYt8+t7X9B3jS816VclWqQn/9U/WfbWNyCvR2nILJ6/mzo14vHq2wPENex4lJnPilzOsX7g9VwKovCtKD8K1a9eyZcsWFAoFb731FnPmzCE+Pp4JEybw4MED6tWrxxdffIFSqSQzM5PJkyfz559/YmNjw8KFC6lSpUoxHknRXblyJdfzu3fvsnTpUlxdXYt1Pzt27ODixYts2LBB53UePDH504uwsTF/7jbUd27+r1AlHmUZQBH39bJRq9WEhZ3GzS3nB7DQ0D38808kEydOwd+/Ly4u9XjwILXIdVzW5Pd/pryTunk2qZfnK666sbOzeuZyhUaHbzb9+vVj7NixfP755yxfvpxt27ahVqsZN26cTjtvPmdB4aIVpSYscIKcn5eUnJuXW1jghGLb1ugdi5772jc9Cv6cPXbsGLNnz0atVuPv78+IESPylAkNDWXp0qUoFApq167NV199BcCXX37J0aM5Y3998MEHdOnS5QWPouy7v2OWvkMQ5YBtj5l0e3O4vsMQ5cCua6uKdXux05///9Yx6Pn7iouLo1+/foSGhmJqasq4ceNo06YNR48epWPHjnTt2pWZM2dSu3Zt+vfvz8aNG/nrr7+YNWsWu3fvZv/+/S/N+Hv5yczMxMfHh8OHD+dbLjw8nKVLl7JqVU6d/fe//wVg5MiRucr99ttvfPbZZ2zYsIFKlSrpHMfdu3kT8oWR38WpKvRHVMH/xXj0Jxg2a1Ok/bxMrl27SnDwJrZs+ZHbt6PZu/cwjRs3JTk5GQsLC23vUElqPJvUy/NJ3Tyb1MvzlXSCUKd+KxkZGbRo0QLIudXrww8/1F5QCiGEKBoDxfP/CvJ4MPOVK1eye/dudu3axbVr13KViYqKYsWKFWzatIndu3czdepUAI4cOcKlS5cICQkhODiYVatWkZycXBKHKIQQoqwrQmOWnZ1Neno6KpWK9PR07OzsOHXqFD4+PgD06tVLe+fSoUOH6NWrFwA+Pj6cPHnylejJ+c8//5CWllZguQYNGhAVFcWtW7fIzMxk9+7deHl55Spz6dIlZs6cybJlywqVHCxJmqSHqIJzkpkGDZrrOZriERUVSefOXrRs2ZTFixdQu3Yd/vvf1dSunTNWqaWlZenMri6EEKVEp1uMlUolarWaqlWrsmHDBhwcHHINtvuq8a7zNoPcXalWqRIZKhVnbtzkmyO/Ep344Jnlm7xRheUD3nnu9r47fpLvfj0JwLCWbrR6swa17O0wNc6p3h7friTm4aNiP46ySs7Py0vOTckoyrBNugxmHhwczIABA7Sz/z6+mLh27Rqurq4YGRlhZGTE22+/zbFjx6QXoRBCiEJ70VuMHRwcGDZsGO3atcPExIRWrVpRr149KlSogJFRzvcBR0dH4uLigJweh05OTgAYGRlhZWVFYmIitrYvz4y5/fv3z5U4SktL49q1a4wePbrAdY2MjJg5cybvvfce2dnZ+Pn5UatWLRYtWkT9+vVp3749X3zxBampqdq7uZycnFi+fHmJHY8uNAmxABj6DkJhaqbXWF5UVlYWBw/uJzs7m65dfXF0dMLIyJhPPpmNn58/Dg6OBW9ECCFeYTolCKdOnUpaWhrTp09n0aJFnD59mnnz5pV0bCWie8P6TO/aEYDbiQ+wNjOjfe23cHF+nYGr1nMvJW93zZSMTC7cjsm1zNrMlDdsc8Y+Sniix41X7VpUtrEmMTUVJ+vcA+KLgsn5eXnJuSk5+V1Tbd68mc2bN2ufBwQEEBAQoH2uy2DmUVFRAPTt2xe1Ws2YMWNo3bo1tWvXZunSpQwbNoy0tDROnz6dK7EohBBC6Cyfxiy/tuzhw4ccPHiQgwcPYmVlxbhx4zh+/HiJh1uS/P39cz03MzOjdu3aVKtWTaf127RpQ5s2uW/RfXJop7Vr1xY1xGKn+mklAAY18473+zLTaDRcvBjB5s0/sG3bFhISEnB3b0nXrr6Ympqyc+defYcohBClpsAEYXZ2Nnv27OHjjz/GwsKCOXPmlEZcJcLIwIDR7TwAOHjlbwK37+I1SwuCRwyhkoUFQ1q68dX+vOOC/BUXz/B1m3It+083H96wrciD1DRCL/7/bGQTtoQQn5SMf1MXJnX0enpTIh9yfl5ecm5KVn4JwqcTgi8iOzubGzdusH79emJjYxk4cCA7d+7Ew8ODCxcu0LdvX2xtbXFxccFAZkwRQgjxIvJpzPJry3777TeqVKmi7QHYsWNHzp07x6NHj1CpVBgZGREbG4uDQ85kNA4ODsTExODo6IhKpSIpKYmKFV+eCYuys7M5deoUn332GUqlUt/hlApNajLqG9fA0BCDRu76DqdQAgMnsnr1dyiVSnx8uhAQ0I927TroOywhhNCLAq8EDQ0NOXv2bGnEUuLqOjlS0TxnSujDf10FICE5hYt3cno4tahRTaft2FtZ0rFubQC2nP2DDJVK+1p8kozf9aLk/Ly85NyULIXi+X8FcXBwIDY2Vvs8Li5OexH1ZBkvLy+MjY1xdnamWrVq2l6Fo0aNYseOHaxZswaA6tWrF9txCSGEKEcU+fzlo3Llypw/f560tDQ0Gg0nT57kzTffxM3Njb17c3pvbd++XTsOn5eXF9u3bwdg7969uLu7v1TjwBkaGnLixImXKqaSolGryVz6CRkf+ELSAwy9+7zUx52Wlsb27Vvp18+P6OhbAHTt2p158xZw4cLfrFq1jo4dO2NsbKznSIUQQj906ipSp04d3n//fUJCQti3b5/271XjUOH/Z2pJfOJ2yPv/e/zk6/np37wpxoaGpGVmEXw2vHiDLMfk/Ly85NyUrKJMUqLLYOYdOnQgLCwMgPv37xMVFYWzszPZ2dkkJiYCcOXKFf766y9atWpV7McnhBCi7FMYKJ77l59GjRrh4+NDr1698PX1Ra1WExAQwKRJk1izZg3e3t48ePBAe9tunz59ePDgAd7e3qxZs4aJEyeWxuEVyuDBg1myZAlZWVn6DqVEZQxrj/pMzsSVhu17YtRzsJ4jykuj0XDq1G9MmPAh9evXYuTIYVy5cpmbN28A4OnZhqFD36NixZdnDEshhNAXncYgzMzMpGLFipw+fTrX8o4dO5ZIUKVNUdBPm0+wNDGhR6MGAPwccZGHaeklFZb4Hzk/Ly85N8XDoAi/tusymLmnpycnTpygS5cuGBoaMnnyZCpWrEhGRgYDBgwAcmbi+/LLL7UDwgshhBCFUoQZt8aOHcvYsWNzLXN2dmbr1q15ypqYmLB48eIX3ldJ2rVrF926dWPDhg0kJCSwZs0abG1tc/WqO3LkiP4CLEZPzhxtsuIXFEoTPUaTV0ZGBiYmJiQkJNCrV1dMTEzx9e3BO+/0o1UrTxlSRQghnkGnK8FXedzBJ8U9StI+rmhh/sRjszyvP0+fJo2wMFGiys5m4+kzxR9kOSbn5+Ul56ZkFWUWYyh4MHOFQkFgYCCBgYG5ypiYmBAaGlq0nQshhBAAknBh5syZdOvWjS+//FLfoZQoTXoaGeP9ADAaOvGlSQ4+evSQn38OYfPmH1Aqlfz0007s7Oz48cdtNG3aDEtLS32HKESZp9FoSE1NQq1W6zRc0rNkZCSTlaUquGA5VJi60WjAwMAAc3MrnYd/0ClB+PRF5WOvWuLwUkwsD1LTsDE3o93btdh36S9es7SgfmUnAE7+EwVA8IghQM4YaVvO/qFdX2loSIBrYwD2X/6bWB2SIkJ3cn5eXnJuSlZRE4RCCCGE3klbpu1V17x5cz1HUrJUuzZAehoAhp6d9RwNhIWdZvXq/xIauov09HRq1nyTfv0GotFoUCgUtGnTTt8hClFupKYmoVSaYmz84pM0GRoakJ2tLsaoyo7C1k1WViapqUlYWFTQqbxOCcK2bdtqH2dkZHDgwAHs7e11DuploVKr+fbor0zt7E372m+x/f1hWJuZYWliQmJqKt+fzBmjq1qlnDEobMzMcq3ftUFdKllaALD+1O/P3Mes7p2pV9kJS5P/f0Ms6+9PtkbDkkPHOPL3tZI4tDJBzs/LS85NyZIEoRBCiFeeNGao1WpOnTqV6/bbp7Vo0aIUIyp+Wdcuk73rBwBMVh9Eoaeeo5cvX8LZ+Q0sLS0JDz/DoUMH6NdvIO+8048mTVxf6slShCjL1Gp1kZKDongZGytJT08tuOD/6JQg9PHxyfW8W7du9O/fv3CRvSRC/rhAWlYWA5u7Uu01WzJVKg7/dZVvjhwnITnluespgAFurgD8dj2Sa3cTnlnOztIS54o2uZZVtrEGwMJE3igFkfPz8pJzU3LkmkoIIcSrrqDJSMqDzMxMpk2b9twEoUKh4ODBg6UcVfHRqNXcmzgElCYY+Q0v9eRgQkIC27dvYfPmTURE/MHixcvo23cAgwYNZciQ9zAxeTludRaiPJPc/MunMOfkhUajj4qK4t69ey+y6kth759X2Pvnlee+3nzOgjzLNECf/64pcNujfthSlNAEcn5eZnJuSoZcUwkhhHjlyRiEmJmZvdIJwIKow44AYOjeASMf/1Lbb2pqKu+/P4wDB/ahUqlo2NCFoKC5dOiQ04nF3Ny8gC0IIYTQhU4JwsaNG+fqpm1nZ8fEiRNLLCghhChPDCVBKIQQ4lUnv3aVeepb1wEw9OlTovvRaDSEh5/l77//om/fAZibm6NSqRgx4gMCAvpTp07dEt2/EOLVd+zYEaZOncjGjVupWrUaAOfOneHHHzfwxRdfa8vNnv0JLVt60K5dB1QqFd99t4yjRw9hbm6OsbGSIUPeo0WLVkWKZf36NezatQMDAwPGj5+Em1veoSbOnAnj228XoVZrMDMzY9q0T6hSxZnMzEyCgv7DX39dpkIFa2bPnoe9vSMPHz5g+vSPuXLlEp07d2PChI+LFONjOiUIw8PDi2VnQggh8pJLKiGEEK88aczyHXuwLFCY5fTUU9hXLpHt374dzZYtPxIcvIlr165ia2tL797+KJVKfvhha4nsUwhRNh04sJeGDV04cGAvw4eP1Gmd775bxr17CaxbtxmlUsn9+/cIDz9XpDgiI//hwIF9rF8fTELCXcaP/4BNm7ZhaGiYq9z8+XOZO/crqlWrzrZtW/j++1VMm/YJu3btwMrKis2bQzhwYC/ffLOITz+dg1JpwnvvjSIy8hr//HO9SDE+SacE4f79+3F3d8fKygqAR48eERYWRocOHYotECGEKK+k04UQQohXntxiLJ0qimDt2lV8/PEENBoN7u4tGT16HL6+PVAqy/Y41EKUZdkn9qI6tqfQ6ykUiuf+4GLUujOGrXye+dpjqamp/xundDkff/xvnRKE6enp7NwZwpYtO7SfO7a2lWjf3rvQ8T/p11+P0qFDR5RKJZUrv06VKs5cvvwn9es3zFVOoYCUlJxx/VNSknntNTvt+sOGjQCgbdv2LFz4JRpNTi/DRo1cuH37VpHie5pOCcKlS5fi7f3/FVOhQgWWLl0qCUIhhCgGkiAUQgjxqpNJSoSu1Go1J04cJzh4EwEB/fHwaE3Llh5MnDgFf/++VKtWXd8hCiFeYb/+ehQ3txa88UZVrK1tuHLlMrVr18l3nejoWzg4OGBhYVng9hcv/opz587mWd6+fUcGDRqSa9ndu/HUq9dA+9zOzp67d+PzrDtlygwmTRqHiYkJFhYW/Pd/Y/jfvRuPvb0DAEZGRlhaWvLw4UNsbGwKjPNF6JQgVKvVeZZlZ2cXezBCCFEeSacLIYQQrzyZulIU4Pr1qwQHb2LLls1ER9/CyqoC7u4t8fBozVtvvc2kSYH6DlEIUYwMW/kU2NvvmesZGpCdnTcHpasDB/bi798XyEnaHTiwl9q16+SaV+NJz1v+PGPHfvTCsT3P5s0/8OWXi6hXrz4//LCOJUsWMmXKjGLfT0F0ShDWr1+fOXPmMGDAAAA2btxIvXr1SjQwIYQoL2SSEiGEEK886UEoniErKwtjY2PUajW9enUjPj6Otm29mDHjUzp16oqZmZm+QxRClCGPHj3k7NnfuX79GgqFQtvZbfTocVhbW5OU9ChPeWtrG6pUcSYuLo6UlOQCexEWpgehnZ098fFx2ud378ZjZ2efq0xiYiLXrv1NvXr1AfDy6sjEiR/mWt/e3gGVSkVycjLW1ta6VcYL0ClBOGPGDL799lvGjx+PQqGgVatWzJw5s8SCEkKI8kQuqYQQQrzypAeh+J+srCwOHTpAcPAmIiL+4NSpcAwNDVm+fBU1atTE0dFJ3yEKIcqow4cP4uPThcmTp2mXjRkzgvPnw6lbtz4JCQlERUVSrVp1YmNjuHbtKrVqvY2pqSndunVn0aKvmDRpKsbGxiQmJhIefhYvr9xD6xWmB2GrVq359NPpBAQMICHhLrdu3aJOndyd7aysrEhJSebmzRu88UZVzpw5pZ15uVWr1uzZs4v69Rty5MhBmjZtVugej4WhU4LQ3NyciRMnllgQQghRnkmnCyGEEK88aczKvX/+uc7q1SvYtm0LCQkJvPbaa/Tu7U9qagpWVhVo2dJD3yEKIcq4Awf2MmDA4FzL2rTx4sCBvbi4NGHGjFl8/vmnZGZmYmRkxJQp07G0zOkx+K9/fcB3333LwIE5s6ebmprx3nvvFymeGjVq4uXVgYED/TE0NGTChMnaGYwnThzLlCkzeO01OyZPns706ZNRKAywsrIiMDCnQ163bj347LOZBAT0pEKFCnz22Vzttvv08SUlJQWVKovjx4+yYMFSqlevUaR4dUoQDh06lEWLFlGhQgUAHj58yIQJE1i1alWRdi6EEKLo11THjh1j9uzZqNVq/P39GTFiRJ4yoaGhLF26FIVCQe3atfnqq68A+OKLLzh69ChqtZpWrVoxbdq0Ev1VSgghRNkkk5QUr4La9szMTCZPnsyff/6JjY0NCxcupEqVKqUeZ1xcLKDAwcGBqKhI1q5dRceOnXnnnX60b++NsbFxqcckhCi/liz5b55lj8cjBGjY0IUVK9Y+c11jY2M++GAcH3wwrlhjGjx4OIMHD8+zfP78xdrHbdq0o02bdnnKmJiYEBQ0T/v8yfEZt27dWaxxgo4JwsTERG1yEMDa2pp79+4VezBCCFEeFeWaKjs7m1mzZrFmzRocHBzo06cPXl5evPnmm9oyUVFRrFixgk2bNuX6/D537hznzp3j559/BqB///6EhYXh5uZWpOMRQghRDkmCsNjo0rZv2bKFChUqsH//fnbv3s38+fP5+uuvSyW+9LR0ftn1M8HBmzh8+CCjRn3If/7zGW3atOPChb+pWNG2VOIQQghRvHSaO9PAwIA7d+5on0dHR0sPEyGEKCYKxfP/ChIREUHVqlVxdnZGqVTStWtXDh48mKtMcHAwAwYM0A5oW6lSpf/tV0FmZiZZWVnaf1977bViPz4hhBDlQFEaM5GLLm37oUOH6NWrFwA+Pj6cPHkSjUZTKvE1aVqPkSOHceXKZcaOncDAge8CYGhoKMlBIYR4henUg3D8+PH079+fZs2aodFoOHv2LLNmzSrp2IQQolzIbxbjzZs3s3nzZu3zgIAAAgICtM/j4uJwdHTUPndwcCAiIiLXNqKiogDo27cvarWaMWPG0Lp1axo3boybmxseHh5oNBoGDhxIzZo1i+eghBBClC/Sg7DY6NK2x8XF4eSUM9mHkZERVlZWJCYmYmubf4LOxsb8heNKr/kmfxuZ0qWbLwPffZc2bdpiYKBTf5NywdDQoEj1W1ZJvTxfWaybjIxkDA2L/rlQHNsoqwpbN8bGRjr/P9MpQdi6dWt++uknNm/eTN26denQoQOmpqaFCkoIIcSz5XdN9XRC8EVkZ2dz48YN1q9fT2xsLAMHDmTnzp0kJiZy/fp1jh49CsCwYcM4c+YMrq6uRdqfEEKIcqiICcJHjx4xffp0/v77bxQKBZ9//jnVq1fn3//+N7dv3+b111/n66+/xtraGo1Gw+zZszl69CimpqbMnTuXevXqFbwTwYMHqS++ch03Gm49ylf/28ajR+nFFFXZYGNjXrT6LaOkXp6vLNaNSqUmPT0dY2PlC2/jyXH2RG6FrZusrExUKnWe/2d2dlbPLK9TgnDLli2sW7eO2NhYateuzfnz53FxcWHdunU6ByaEEOLZinJN5eDgQGxsrPZ5XFwcDg4Oeco0atQIY2NjnJ2dqVatGlFRUYSFhdGoUSMsLCwA8PT0JDw8XBKEQgghCq+ICcLZs2fj6enJ4sWLyczMJD09neXLl9OiRQtGjBjBihUrWLFiBZMmTeLYsWNERUWxb98+zp8/zyeffMKWLVuK6UD0T9e2PSYmBkdHR1QqFUlJSVSsWLG0QxVCiFzMza1ITU0iPT31hUeYMDY2IitLVbyBlRGFqRuNJme4QHPzZycDn0WnBOG6devYunUr77zzDuvXr+f69essXLhQ550IIYR4vqJcUzVo0ICoqChu3bqFg4MDu3fv1s5Q/FiHDh3YvXs3fn5+3L9/n6ioKJydnYmOjiY4OBiVSoVGo+H3339n8ODBRTwaIYQQ5ZGiCLeaJiUl8fvvvzN37lwAlEolSqWSgwcPsn79egB69uzJoEGDmDRpEgcPHqRnz54oFApcXFx49OgR8fHx2NvbF8ux6JsubbuXlxfbt2+ncePG7N27F3d3dxkjXgihdwqFAguLCgUXzEdZ7FlZXEq6bnRKECqVSkxMTADIzMykZs2aREZGllhQQghRnhTl+7yRkREzZ87kvffeIzs7Gz8/P2rVqsWiRYuoX78+7du3x9PTkxMnTtClSxcMDQ2ZPHkyFStWxMfHh1OnTuHr64tCocDT0xMvL6/iOzAhhBDlRxHG042OjsbW1pbAwECuXLlCvXr1mDZtGvfu3dMm/ezs7Lh37x6Qd4w+R0dH4uLiykyCUJe2vU+fPkyaNAlvb2+sra2l84YQQogi0ylB6OjoyKNHj+jQoQNDhw6lQoUKVK5cuaRjE0KIciG/SUp00aZNG9q0aZNr2bhx47SPFQoFgYGBBAYG5t6voaFMOCWEEKJ45NMdvqDxdFUqFZcuXWLGjBk0atSIoKAgVqxYkauMQqEoVz3kCmrbTUxMWLx4cWmHJYQQogzTKUH4zTffAPDhhx/i5uZGUlISnp6eJRqYEEKUFwYKjb5DEEIIIYqmCLcYOzo64ujoSKNGjQDo1KkTK1asoFKlStpbh+Pj47Uz9D49Rl9sbGyeMfqEEEIIUTgKjUYjV6ZCCCGEEEIIvenfvz9BQUHUqFGDJUuWkJqaM8ZSxYoVtZOUPHjwgMmTJ3PkyBE2bNjAd999x/nz5wkKCmLr1q16PgIhhBDi1SYJQiGEEEIIIYReXb58mWnTppGVlYWzszNz5sxBrVYzfvx4YmJiqFy5Ml9//TU2NjZoNBpmzZrF8ePHMTMz4/PPP6dBgwb6PgQhhBDilSYJQiGEEEIIIYQQQgghyrEXHyxECCGEEEIIIYQQQgjxypMEoRBCCCGEEEIIIYQQ5ZgkCIUQQgghhBBCCCGEKMckQSiEEEIIIYQQQgghRDkmCUIhhBBCCCGEEEIIIcoxSRAWwoULFwgKCnru63FxcYwdO7YUIxKFtW3bNmbNmgXAkiVLWLVqlZ4jermtW7eOzp078+GHHxIQEED9+vWlzoQQBTp27Bg+Pj54e3uzYsUKfYcjyrDAwEBatGhBt27d9B2KEGVKQZ/jmZmZjB8/Hm9vb/z9/YmOjtZDlPpRUN2sWbOGLl264Ovry+DBg7l9+7Yeoix9urb9e/fu5e233+bChQulGJ1+6VI3oaGhdOnSha5du/LRRx+VcoT6UVC93Llzh0GDBtGzZ098fX05evSoHqIsfQV9t9FoNAQFBeHt7Y2vry9//vln8e1cU46pVCp9hyB0pFarNdnZ2UXezk8//aT59NNPNRqNRrN48WLNypUri7zNsszHx0cTExOjSUhI0Jw/f16zYMGCUq2zrKysUtuXEKJ4qFQqTfv27TU3b97UZGRkaHx9fTVXr17Vd1iijAoLC9NcvHhR07VrV32HIkSZocvn+IYNGzQzZszQaDQaza5duzTjxo3TQ6SlT5e6OXnypCY1NVWj0Wg0GzduLBd1o2vbn5SUpOnfv7/G399fExERoYdIS58udRMZGanp0aOH5sGDBxqNRqNJSEjQR6ilSpd6mT59umbjxo0ajUajuXr1qqZdu3b6CLXUFfTd5siRI5rhw4dr1Gq1Jjw8XNOnT59i23eZ7UEYHR1Np06d+Oijj+jcuTNjx44lLS0NLy8vvvzyS3r16sUvv/zCr7/+SkBAAL169WLs2LGkpKQAEBERQd++fenevTt9+vQhOTmZ06dPM3LkSADCwsLo0aMHPXr0oGfPniQnJxMdHa3N8mZkZBAYGIivry89e/bk1KlTQE4PtjFjxjB8+HA6duzIF198oZ8KegVER0fj4+PD5MmT6datG99++y1+fn74+vqyePFibbmQkBB8fX3p3r07kyZNAuDQoUP4+/vTs2dPhgwZQkJCgr4O45U1c+ZMoqOj+de//sXOnTtp2LAhRkZG+a7zrPcFwIoVK7TnaP78+QBcvnyZd955B19fX0aPHs3Dhw8BGDRoELNnz6Z3796sW7eOixcvMnDgQHr37s3w4cOJj48v2QMXQhRJREQEVatWxdnZGaVSSdeuXTl48KC+wxJlVLNmzbC2ttZ3GEKUKbp8jh86dIhevXoB4OPjw8mTJ9FoNPoIt1TpUjfu7u6YmZkB4OLiQmxsrD5CLVW6tv2LFi3iX//6FyYmJnqIUj90qZvg4GAGDBigbc8qVaqkj1BLlS71olAotNeTSUlJ2Nvb6yPUUlfQd5uDBw/Ss2dPFAoFLi4uPHr0qNiukfO/2n/FRUZGMnv2bJo2bUpgYCA//PADADY2Nmzfvp379+/z4YcfsmbNGszNzVmxYgVr1qxhxIgR/Pvf/2bhwoU0bNiQ5ORkTE1Nc2179erVzJw5k6ZNm5KSkpLnQ27jxo0A7Ny5k+vXrzN8+HD27t0L5CRGQkJCUCqVdOrUiUGDBuHk5FQKNfLquXHjBvPmzSM5OZm9e/eydetWNBoNo0aN4vfff8fGxoZly5axadMmbG1tefDgAQBNmzYlODgYhULBli1bWLlyJVOmTNHvwbxiZs2axa+//sr333+Pra2tTus8631x9OhRDh06RHBwMGZmZtpzNHnyZGbMmEHz5s1ZtGgRS5cuZdq0aQBkZWWxbds2srKyGDRoEN9++y22traEhoaycOFC5syZU1KHLYQoori4OBwdHbXPHRwciIiI0GNEQgghCkOXz/G4uDjt9YuRkRFWVlYkJibq/J3xVVXYNm7r1q20bt26NELTK13q5c8//yQ2Npa2bduWqyGLdKmbqKgoAPr27YtarWbMmDFl/v+NLvXyuGPVhg0bSEtLY82aNaUd5kvp6bpzdHQkLi6uWBKoZTpB6OTkRNOmTQHo3r0769evB6BLly4AnD9/nmvXrtGvXz8gJynh4uJCZGQkdnZ2NGzYEABLS8s8227SpAlz587F19eXjh07YmFhkev1s2fPMnDgQABq1qxJ5cqViYyMBKBFixZYWVlpX7t9+7YkCJ+jcuXKuLi4MG/ePE6cOEHPnj0BSE1NJSoqivT0dDp16qT9MmJjYwNAbGws//73v7l79y6ZmZlUqVJFT0dQvjzrfXHy5El69+6t/SXVxsaGpKQkkpKSaN68OQC9evVi3Lhx2u08fo9GRkby999/M3ToUADUajV2dnalfFRCCCGEEEIUzo4dO7h48SIbNmzQdyh6p1armTt3rvzI/xzZ2dncuHGD9evXExsby8CBA9m5cycVKlTQd2h6tXv3bnr16sWwYcMIDw9n8uTJ7Nq1CwODMnsjrN6V6QShQqF45vPHiQqNRkOrVq1YsGBBrnJ//fVXgdseMWIEbdq04ejRo/Tr14+VK1fq3FVaqVRqHxsaGpKdna3TeuWRubk5kHOuRowYQd++fXO9/jjp+7SgoCCGDBlC+/btOX36NEuXLi3xWMujjRs3EhwcDOTcRvys98WLePI9WqtWLTZv3lxsMQshSpaDg0Ou26ni4uJwcHDQY0RCCCEKQ5fPcQcHB2JiYnB0dESlUpGUlETFihVLO9RSp2sb99tvv7F8+XI2bNiQ69qvrCqoXlJSUvj777959913Abh79y6jRo1i2bJlNGjQoNTjLU26vp8aNWqEsbExzs7OVKtWjaioKG2HpbJIl3rZunWr9nqycePGZGRkkJiYWC5uwc7P03UXGxtbbN+1y3Tq9c6dO4SHhwOwa9cubW/Cx1xcXDh37hw3btwAcnqlRUZGUr16de7evavt4pqcnIxKpcq17s2bN3n77bcZMWIEDRo00PYOfMzV1ZWdO3cCOb2gYmJiqFGjRokcZ3ng4eHBTz/9pB0jMi4ujnv37uHu7s4vv/xCYmIigPb21aSkJO2bJCQkRB8hlwsDBgxgx44d7NixAwcHh2e+L1q2bMm2bdtIS0sDcs6RlZUVFSpU4MyZM0DOL6zNmjXLs/3q1atz//597fs4KyuLq1evlt4BCiEKrUGDBkRFRXHr1i0yMzPZvXs3Xl5e+g5LCCGEjnT5HPfy8mL79u1Azqy07u7ueTpnlEW61M2lS5eYOXMmy5YtKzeJjILqxcrKitOnT3Po0CEOHTqEi4tLuUgOgm7/Zzp06EBYWBgA9+/fJyoqCmdnZ32EW2p0qRcnJydOnjwJwPXr18nIyCjzwxjowsvLi5CQEDQaDX/88QdWVlbFNj5jme5BWL16dTZu3MjUqVN588036devX64u3ra2tsyZM4cJEyaQmZkJwPjx46levToLFy4kKCiI9PR0TE1N89zv/v3333P69GkUCgW1atWidevWuQaG7N+/P5988gm+vr4YGhoyZ86ccvHrUUnx8PDg+vXr2h6E5ubmfPnll9SqVYv333+fQYMGYWBgQN26dZk7dy5jxoxh3LhxWFtb4+bmRnR0tJ6P4NV29+5d/Pz8SE5OxsDAgO+//57Q0NA8t98/632hVCq5cuUKfn5+GBsb06ZNGyZMmMC8efP4z3/+Q1paGs7Ozs+85UCpVLJ48WKCgoJISkoiOzubwYMHU6tWrdI6dCFEIRkZGTFz5kzee+89srOz8fPzk/esKDETJkwgLCyMxMREWrduzYcffoi/v7++wxLilfa8z/FFixZRv3592rdvT58+fZg0aRLe3t5YW1uzcOFCfYddKnSpmy+++ILU1FTt8DlOTk4sX75cz5GXLF3qpbzSpW48PT05ceIEXbp0wdDQkMmTJ5f5Hrm61MuUKVOYPn06a9euRaFQMHfu3HLxQ8Szvts87rDWr18/7R173t7emJmZ8fnnnxfbvhWaMjrdVHR0NO+//z67du3SdyhCCCGEEEIIIYQQQry0yvQtxkIIIYQQQgghhBBCiPyV2R6EQgghhBBCCCGEEEKIgkkPQiGEEEIIIYQQQgghyjFJEAohhBBCCCGEEEIIUY5JglAIIYQQQgghhBBCiHJMEoRCCCGEEDqaMmUKCxcuBODMmTP4+PiUyn7ffvttbty48czXBg0axJYtW3TajpeXF7/99tsLxVCUdYUQQpRthWmL9OXnn39m2LBhz329NNt1IV5GkiAUQgghRJni5eVFw4YNady4MS1btmTKlCmkpKQU+35cXV3Zu3dvgeW2bdtGv379in3/QgghREl4sh19/BcXF1fqcQwaNIgGDRrQuHFj3NzcGDNmDPHx8S+8ve7du7N69Wrt86d/fNO1XS+sJUuWUK9ePRo3boyrqyt9+/YlPDxc5/Xz+5FQiOIkCUIhhBBClDnLly8nPDyc7du3c/HiRZYtW5anjEql0kNkQgghxMvvcTv6+M/BwUEvccycOZPw8HD27t3Lo0ePmDNnjl7iKKrOnTsTHh7OqVOncHNzY9y4cfoOSYg8JEEohBBCiDLLwcEBT09Prl69CuT8Cr9x40Y6duxIx44dATh8+DA9evTQ/qp/5coV7fqXLl2iV69eNG7cmPHjx5ORkaF97fTp07Ru3Vr7PCYmhjFjxuDu7o6bmxuzZs3i+vXr/Oc//+GPP/7Q9hwAyMzMZN68ebRt25aWLVsyc+ZM0tPTtdtauXIlHh4eeHh4sHXrVp2P9+bNm7z77ru4ubnh5ubGRx99xKNHj3KVuXDhAl26dKFZs2YEBgbmOqb86uJJERER9O7dmyZNmtCyZctX9oJNCCGEbh4+fMjIkSNxd3enWbNmjBw5ktjY2GeWvXHjBgMHDqRp06a4ubkxfvx47WvXr19n6NChNG/eHB8fH0JDQ3Xav42NDT4+Ptr2/Ny5c/j5+dG0aVP8/Pw4d+6ctuy2bdto3749jRs3xsvLi59//lm7/HGP/gEDBgDQo0cPGjduTGhoaK52fcWKFYwdOzZXDEFBQQQFBQGQlJTE1KlT8fDwwNPTk4ULF5KdnV3gcRgZGeHr60tcXBz3798HctrUgIAAXF1d8fDwYNasWWRmZj43TtC9vRaiMCRBKIQQQogyKyYmhmPHjlGnTh3tsgMHDhAcHExoaCiXLl1i6tSpzJo1i9OnTxMQEMAHH3xAZmYmmZmZjB49mh49ehAWFkanTp3Yt2/fM/eTnZ3NyJEjqVy5MocOHeLYsWN06dKFmjVr8umnn+Li4kJ4eDhnzpwBYP78+URGRhISEsK+ffuIj4/nm2++AeDYsWOsXr2a1atXs2/fPk6ePKnz8Wo0GkaOHMnx48fZs2cPsbGxLFmyJFeZnTt3smrVKvbv309kZCTffvstQL518bTZs2fz7rvvcu7cOfbv30/nzp11jlEIIcSrR61W07t3bw4fPszhw4cxMTFh1qxZzyy7aNEiWrVqxe+//86xY8cYOHAgAKmpqQwbNoxu3brx22+/sXDhQj799FOuXbtW4P7v37/P3r17qVOnDg8ePGDkyJEMGjSI06dPM3ToUEaOHEliYiKpqakEBQXx3XffER4ezo8//pjrO8BjGzduBGDHjh2Eh4fTpUuXXK937dqVo0ePkpycDOS087/88gvdunUDcsYkNjIyYt++fYSEhHDixAmdxmDMzMwkJCQEGxsbKlSoAICBgQGBgYGcOnWKH3/8kZMnT/LDDz88N87CtNdCFIYkCIUQQghR5owePRpXV1f69+9Ps2bNeP/997WvjRgxAhsbG0xNTdm8eTMBAQE0atQIQ0NDevXqhbGxMX/88Qfnz58nKyuLwYMHY2xsTKdOnWjQoMEz9xcREUF8fDyTJ0/G3NwcExMTbW/Bp2k0GoKDg5k6dSo2NjZYWloycuRIdu/eDcCePXvo3bs3b731Fubm5owZM0bn465atSqtWrVCqVRia2vL0KFD+f3333OVGTBgAE5OTtjY2DBq1CjtfvOri6cZGRlx8+ZN7t+/j4WFBS4uLjrHKIQQ4uX3uB11dXXlgw8+oGLFivj4+GBmZoalpSWjRo3K0748ZmRkxJ07d4iPj8/VHh45coTXX38dPz8/jIyMqFu3Lj4+Pvzyyy/PjSMoKAhXV1d69OiBnZ0dgYGBHDlyhKpVq9KzZ0+MjIzo1q0bNWrU4PDhw0BOwu3q1aukp6djb29PrVq1Cn38r7/+OnXr1uXAgQMAnDp1ClNTU1xcXEhISODo0aNMnToVc3NzKlWqxJAhQ7Tt6bP88ssvuLq60qhRI7Zs2cLixYsxMjICoH79+ri4uGBkZESVKlUICAh4bt1C4dprIQrDSN8BCCGEEEIUt2+++YaWLVs+8zUnJyft4zt37hASEsKGDRu0y7KysoiPj0ehUODg4IBCodC+Vrly5WduMyYmhsqVK2u/7Ofn/v37pKWl0bt3b+0yjUaDWq0GID4+nvr162tfe/311wvc5mMJCQnMnj2bM2fOkJKSgkaj0fZQeOzJ469cubJ2wPf86uJps2fPZvHixXTu3JkqVaowZswY2rVrp3OcQgghXm5Pt6NpaWnMmTOH48eP8/DhQwBSUlLIzs7G0NAw17qTJk1i0aJF9OnTB2tra4YOHUqfPn24ffs2ERERuX5Ay87Opnv37s+NY/r06fj7++daFh8fn6c9rly5MnFxcZibm7Nw4UJWr17NtGnTaNKkCR9//DE1a9YsdB1069aNXbt20bNnT3bt2qXtPXjnzh1UKhUeHh7asmq1Olf7+rROnToxf/587t+/z9ixY/nzzz9xc3MDIDIykrlz53Lx4kXS0tLIzs6mXr16z91WYdprIQpDEoRCCCGEKFeeTPg5OTnx/vvvM2rUqDzlwsLCiIuLQ6PRaNe5c+cOzs7Oeco6OTkRExODSqXKkyR8cn8AFStWxNTUlN27dz9z0Hd7e3tiYmK0z+/cuaPzsS1YsACFQsHOnTuxsbHhwIEDeW4Be3rb9vb22mN4Xl08rVq1aixYsAC1Ws2+ffsYO3Ysp0+fxtzcXOdYhRBCvDpWr15NZGQkwcHB2NnZcfnyZXr27IlGo8lT1s7OTjtW35kzZxg6dCjNmjXDycmJZs2asWbNmiLFYm9vn6dtjImJwdPTEwBPT088PT1JT0/n66+/ZsaMGdpbdgujc+fOzJs3j9jYWPbv38/mzZsBcHR0RKlUcurUKZ1+GHySra0ts2bNws/Pj27dumFvb88nn3xC3bp1+eqrr7C0tGTt2rX5zqZcmPZaiMKQW4yFEEIIUW75+/vz448/cv78eTQaDampqRw5coTk5GTt7T7r1q0jKyuLffv2ceHChWdup2HDhtjZ2fHVV1+RmppKRkYGZ8+eBaBSpUrExcVpxwYyMDDA39+fzz//nHv37gEQFxfH8ePHgZxeBtu3b+fatWukpaWxdOlSnY8nJSUFc3NzrKysiIuLY+XKlXnK/PDDD8TGxvLgwQOWL1+uHXcpv7p42o4dO7h//z4GBga5xlASQghRNqWkpGBiYkKFChV48OBBvm3T4zFwAaytrVEoFBgYGNC2bVuioqIICQkhKyuLrKwsIiIiuH79eqFiadOmDVFRUezcuROVSkVoaCjXrl2jbdu2JCQkcODAAVJTU1EqlZibmz+3fXrttde4devWc/dja2tL8+bNCQwMpEqVKtpeiPb29rRq1Yq5c+eSnJyMWq3m5s2bhIWF6RR/jRo18PT01LbRKSkpWFhYYGFhwfXr19m0aVO+cRamvRaiMOSbnBBCCCHKrQYNGvDZZ58xa9YsmjVrRseOHdm2bRsASqWSJUuWsH37dpo3b05oaCje3t7P3I6hoSHLly/nxo0btGvXjtatW7Nnzx4A3N3defPNN/Hw8NDeTjRp0iSqVq3KO++8Q5MmTRgyZAiRkZFAzoXP4MGDGTx4MN7e3ri7u+t8PGPGjOHSpUu4uroyYsQI7UzNT+rWrRvDhg2jQ4cOvPHGG9oeCPnVxdOOHz9O165dady4MbNnz2bhwoWYmprqHKcQQohXy+DBg8nIyMDd3Z2AgABtb71nuXDhAv7+/jRu3JhRo0Yxbdo0nJ2dsbS0ZNWqVYSGhuLp6YmHhwfz588v9OQaFStWZPny5axZswY3NzdWrlzJ8uXLsbW1Ra1Ws3btWjw9PWnevDm///47n3zyyTO3M2bMGKZMmYKrq+tzZ1N+PKHK49uLH/viiy/IysqiS5cuNGvWjLFjx3L37l2dj2H48OEEBwdz7949Pv74Y3bt2kWTJk2YMWNGnglTno6zMO21EIWh0DyrT7AQQgghhBBCCCGEEKJckB6EQgghhBBCCCGEEEKUY5IgFEIIIYQQQgghhBCiHJMEoRBCCCGEEEIIIYQQ5ZgkCIUQQgghhBBCCCGEKMckQSiEEEIIIYQQQgghRDkmCUIhhBBCCCGEEEIIIcoxSRAKIYQQQgghhBBCCFGOSYJQCCGEEEIIIYQQQohy7P8At8Fwdm/qXa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92028"/>
            <a:ext cx="12036425" cy="2422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3965969"/>
            <a:ext cx="12036425" cy="2476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775" y="-57179"/>
            <a:ext cx="11249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Random Forest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33500" y="0"/>
            <a:ext cx="11934825" cy="2898775"/>
          </a:xfrm>
        </p:spPr>
        <p:txBody>
          <a:bodyPr/>
          <a:lstStyle/>
          <a:p>
            <a:pPr marL="0" indent="0">
              <a:buNone/>
            </a:pPr>
            <a:r>
              <a:rPr lang="en-US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.Xtreme-Boost(</a:t>
            </a:r>
            <a:r>
              <a:rPr lang="en-US" sz="6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6600" b="1" dirty="0" smtClean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295400"/>
            <a:ext cx="11934825" cy="26132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4322861"/>
            <a:ext cx="11925300" cy="24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Naive </a:t>
            </a:r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endParaRPr lang="en-US"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0083"/>
            <a:ext cx="11753850" cy="2410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5995"/>
            <a:ext cx="11944350" cy="24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77"/>
            <a:ext cx="12192000" cy="2603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9053"/>
            <a:ext cx="12192000" cy="26322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224" y="0"/>
            <a:ext cx="11839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K-Nearest </a:t>
            </a:r>
            <a:r>
              <a:rPr lang="en-US" sz="6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(K-NN) 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50"/>
            <a:ext cx="12192000" cy="2676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250"/>
            <a:ext cx="12192000" cy="2571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762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Support Vector Machine(SVM)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5506" y="2974024"/>
            <a:ext cx="2605117" cy="382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-4233" y="1"/>
            <a:ext cx="11964856" cy="6983900"/>
          </a:xfrm>
          <a:prstGeom prst="rect">
            <a:avLst/>
          </a:prstGeom>
        </p:spPr>
        <p:txBody>
          <a:bodyPr vert="horz" wrap="square" lIns="0" tIns="292100" rIns="0" bIns="0" rtlCol="0">
            <a:spAutoFit/>
          </a:bodyPr>
          <a:lstStyle/>
          <a:p>
            <a:pPr marL="931310" indent="-914377">
              <a:spcBef>
                <a:spcPts val="2300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13" dirty="0">
                <a:solidFill>
                  <a:srgbClr val="CC0000"/>
                </a:solidFill>
                <a:latin typeface="Arial"/>
                <a:cs typeface="Arial"/>
              </a:rPr>
              <a:t>Problem</a:t>
            </a:r>
            <a:r>
              <a:rPr sz="4800" b="1" spc="-27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statement:</a:t>
            </a:r>
            <a:endParaRPr sz="4800" dirty="0">
              <a:latin typeface="Arial"/>
              <a:cs typeface="Arial"/>
            </a:endParaRPr>
          </a:p>
          <a:p>
            <a:pPr marL="760288" marR="6773" indent="-711182">
              <a:spcBef>
                <a:spcPts val="1447"/>
              </a:spcBef>
              <a:buFont typeface="DejaVu Sans"/>
              <a:buChar char="❖"/>
              <a:tabLst>
                <a:tab pos="760288" algn="l"/>
                <a:tab pos="761134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Coronary heart diseases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(CHDs)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are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leading cause of  death </a:t>
            </a:r>
            <a:r>
              <a:rPr sz="3200" b="1" spc="-33" dirty="0">
                <a:solidFill>
                  <a:srgbClr val="124F5B"/>
                </a:solidFill>
                <a:latin typeface="Arial"/>
                <a:cs typeface="Arial"/>
              </a:rPr>
              <a:t>globally,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taking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an estimated 18.6 million lives each  </a:t>
            </a:r>
            <a:r>
              <a:rPr sz="3200" b="1" spc="-40" dirty="0">
                <a:solidFill>
                  <a:srgbClr val="124F5B"/>
                </a:solidFill>
                <a:latin typeface="Arial"/>
                <a:cs typeface="Arial"/>
              </a:rPr>
              <a:t>year,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which accounts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for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33% of all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global</a:t>
            </a:r>
            <a:r>
              <a:rPr sz="3200" b="1" spc="-6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deaths</a:t>
            </a:r>
            <a:r>
              <a:rPr sz="3200" b="1" spc="-7" dirty="0" smtClean="0">
                <a:solidFill>
                  <a:srgbClr val="124F5B"/>
                </a:solidFill>
                <a:latin typeface="Arial"/>
                <a:cs typeface="Arial"/>
              </a:rPr>
              <a:t>.</a:t>
            </a:r>
            <a:endParaRPr lang="en-US" sz="3200" b="1" spc="-7" dirty="0" smtClean="0">
              <a:solidFill>
                <a:srgbClr val="124F5B"/>
              </a:solidFill>
              <a:latin typeface="Arial"/>
              <a:cs typeface="Arial"/>
            </a:endParaRPr>
          </a:p>
          <a:p>
            <a:pPr marL="49106" marR="6773">
              <a:spcBef>
                <a:spcPts val="1447"/>
              </a:spcBef>
              <a:tabLst>
                <a:tab pos="760288" algn="l"/>
                <a:tab pos="761134" algn="l"/>
              </a:tabLst>
            </a:pPr>
            <a:endParaRPr sz="4333" dirty="0">
              <a:latin typeface="Arial"/>
              <a:cs typeface="Arial"/>
            </a:endParaRPr>
          </a:p>
          <a:p>
            <a:pPr marL="828866" marR="3732013" lvl="1" indent="-711182"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sz="3200" b="1" spc="-7" dirty="0" smtClean="0">
                <a:solidFill>
                  <a:srgbClr val="124F5B"/>
                </a:solidFill>
                <a:latin typeface="Arial"/>
                <a:cs typeface="Arial"/>
              </a:rPr>
              <a:t>Therefore</a:t>
            </a:r>
            <a:r>
              <a:rPr lang="en-US" sz="3200" b="1" spc="-7" dirty="0" smtClean="0">
                <a:solidFill>
                  <a:srgbClr val="124F5B"/>
                </a:solidFill>
                <a:latin typeface="Arial"/>
                <a:cs typeface="Arial"/>
              </a:rPr>
              <a:t>,</a:t>
            </a:r>
            <a:r>
              <a:rPr sz="3200" b="1" spc="-7" dirty="0" smtClean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It is important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detect  cardiovascular diseases as early as  possible so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that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management with  counselling and medicines can</a:t>
            </a:r>
            <a:r>
              <a:rPr sz="3200" b="1" spc="-11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begin.</a:t>
            </a:r>
            <a:endParaRPr sz="3200" dirty="0">
              <a:latin typeface="Arial"/>
              <a:cs typeface="Arial"/>
            </a:endParaRPr>
          </a:p>
          <a:p>
            <a:pPr marL="828866" marR="2785464" lvl="1" indent="-711182"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Our main aim here is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predict if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a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patient  has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a ten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year risk of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future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coronary heart  diseases based on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a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set of</a:t>
            </a:r>
            <a:r>
              <a:rPr sz="3200" b="1" spc="-7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metrics.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38212"/>
            <a:ext cx="8610600" cy="5838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250" y="-152400"/>
            <a:ext cx="1174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2898" y="36382"/>
            <a:ext cx="446955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92144"/>
            <a:ext cx="12027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 the dataset,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56.7% of individuals are female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and rest are male and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males are more prone to CHD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as compared to females.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50.24%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of the individual present in the dataset are into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and residents who are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consuming more cigarettes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are at 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risk of getting suffered with Heart Diseases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Only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2.9%, people are taking BP Medicines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BP patients are having high chances of CHD.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0.6% and 31.5 %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people, have a history of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strokes and hypertension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respectively.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2.6%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people have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diabetes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who are more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prone to CHD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15.1%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people have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chance of getting heart disease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 in ten years.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82898" y="36382"/>
            <a:ext cx="4469553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Conclusion: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449" y="971549"/>
            <a:ext cx="117633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 the dataset most of the population have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 Level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 with 42.1% and least education level 4 with 11.3%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With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 age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chances of having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cardiovascular disease increases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above 65 years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(i.e. old people) are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 vulnerable to Heart Diseases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ysBP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diaBP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are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positively correlated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with each 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Patients who are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having stroke or 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hypertention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 history, diabetes more prone to CHD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There are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 males consuming 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cigarattes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as compared to   males.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Higher glucose level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 lead to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heart diseases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resulting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higher chances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of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diabetic patients to cardiovascular disease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123825"/>
            <a:ext cx="663532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Conclusion(Contd</a:t>
            </a: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):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5" y="606649"/>
            <a:ext cx="11913659" cy="63368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b="1" spc="-7" dirty="0">
                <a:solidFill>
                  <a:srgbClr val="124F5B"/>
                </a:solidFill>
                <a:latin typeface="Arial"/>
                <a:cs typeface="Arial"/>
              </a:rPr>
              <a:t>Results </a:t>
            </a:r>
            <a:r>
              <a:rPr sz="2667" b="1" dirty="0">
                <a:solidFill>
                  <a:srgbClr val="124F5B"/>
                </a:solidFill>
                <a:latin typeface="Arial"/>
                <a:cs typeface="Arial"/>
              </a:rPr>
              <a:t>from ML</a:t>
            </a:r>
            <a:r>
              <a:rPr sz="2667" b="1" spc="-6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2667" b="1" spc="-7" dirty="0">
                <a:solidFill>
                  <a:srgbClr val="124F5B"/>
                </a:solidFill>
                <a:latin typeface="Arial"/>
                <a:cs typeface="Arial"/>
              </a:rPr>
              <a:t>models:</a:t>
            </a:r>
            <a:endParaRPr sz="2667" dirty="0"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 smtClean="0"/>
              <a:t>Implimented</a:t>
            </a:r>
            <a:r>
              <a:rPr lang="en-US" sz="3200" dirty="0" smtClean="0"/>
              <a:t> </a:t>
            </a:r>
            <a:r>
              <a:rPr lang="en-US" sz="3200" dirty="0"/>
              <a:t>6 classification ML </a:t>
            </a:r>
            <a:r>
              <a:rPr lang="en-US" sz="3200" dirty="0" err="1"/>
              <a:t>Models</a:t>
            </a:r>
            <a:r>
              <a:rPr lang="en-US" sz="3200" b="1" dirty="0" err="1"/>
              <a:t>Logistic</a:t>
            </a:r>
            <a:r>
              <a:rPr lang="en-US" sz="3200" b="1" dirty="0"/>
              <a:t> Regression, Random forest, </a:t>
            </a:r>
            <a:r>
              <a:rPr lang="en-US" sz="3200" b="1" dirty="0" err="1"/>
              <a:t>XGboost</a:t>
            </a:r>
            <a:r>
              <a:rPr lang="en-US" sz="3200" b="1" dirty="0"/>
              <a:t>, Naive Bayes, KNN and SVM</a:t>
            </a:r>
            <a:r>
              <a:rPr lang="en-US" sz="3200" dirty="0"/>
              <a:t> in our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Considered </a:t>
            </a:r>
            <a:r>
              <a:rPr lang="en-US" sz="3200" b="1" dirty="0" err="1"/>
              <a:t>XGboost</a:t>
            </a:r>
            <a:r>
              <a:rPr lang="en-US" sz="3200" b="1" dirty="0"/>
              <a:t> as our final optimal model</a:t>
            </a:r>
            <a:r>
              <a:rPr lang="en-US" sz="3200" dirty="0"/>
              <a:t> as we are getting highest recall, precision, f1 score, accuracy and </a:t>
            </a:r>
            <a:r>
              <a:rPr lang="en-US" sz="3200" dirty="0" err="1"/>
              <a:t>auc</a:t>
            </a:r>
            <a:r>
              <a:rPr lang="en-US" sz="3200" dirty="0"/>
              <a:t>-roc from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Out of </a:t>
            </a:r>
            <a:r>
              <a:rPr lang="en-US" sz="3200" b="1" dirty="0"/>
              <a:t>1152 patients</a:t>
            </a:r>
            <a:r>
              <a:rPr lang="en-US" sz="3200" dirty="0"/>
              <a:t> our optimal model is </a:t>
            </a:r>
            <a:r>
              <a:rPr lang="en-US" sz="3200" dirty="0" err="1"/>
              <a:t>correcly</a:t>
            </a:r>
            <a:r>
              <a:rPr lang="en-US" sz="3200" dirty="0"/>
              <a:t> predicting </a:t>
            </a:r>
            <a:r>
              <a:rPr lang="en-US" sz="3200" b="1" dirty="0"/>
              <a:t>457 of class 0 and 511 of class 1 patients, other 88 and 96 are FN and FP cases</a:t>
            </a:r>
            <a:r>
              <a:rPr lang="en-US" sz="3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Age, sex and pulse pressure</a:t>
            </a:r>
            <a:r>
              <a:rPr lang="en-US" sz="3200" dirty="0"/>
              <a:t> are the </a:t>
            </a:r>
            <a:r>
              <a:rPr lang="en-US" sz="3200" b="1" dirty="0"/>
              <a:t>highest contributing features</a:t>
            </a:r>
            <a:r>
              <a:rPr lang="en-US" sz="3200" dirty="0"/>
              <a:t> towards the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Best parameters of </a:t>
            </a:r>
            <a:r>
              <a:rPr lang="en-US" sz="3200" b="1" dirty="0" err="1"/>
              <a:t>XGboost</a:t>
            </a:r>
            <a:r>
              <a:rPr lang="en-US" sz="3200" dirty="0"/>
              <a:t> found out to be </a:t>
            </a:r>
            <a:r>
              <a:rPr lang="en-US" sz="3200" b="1" dirty="0" err="1"/>
              <a:t>learning_rate</a:t>
            </a:r>
            <a:r>
              <a:rPr lang="en-US" sz="3200" b="1" dirty="0"/>
              <a:t>: 0.1, </a:t>
            </a:r>
            <a:r>
              <a:rPr lang="en-US" sz="3200" b="1" dirty="0" err="1"/>
              <a:t>max_depth</a:t>
            </a:r>
            <a:r>
              <a:rPr lang="en-US" sz="3200" b="1" dirty="0"/>
              <a:t>: 5 and </a:t>
            </a:r>
            <a:r>
              <a:rPr lang="en-US" sz="3200" b="1" dirty="0" err="1"/>
              <a:t>n_estimators</a:t>
            </a:r>
            <a:r>
              <a:rPr lang="en-US" sz="3200" b="1" dirty="0"/>
              <a:t>: 350.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No </a:t>
            </a:r>
            <a:r>
              <a:rPr lang="en-US" sz="3200" b="1" dirty="0" err="1"/>
              <a:t>overtfitting</a:t>
            </a:r>
            <a:r>
              <a:rPr lang="en-US" sz="3200" b="1" dirty="0"/>
              <a:t> has been observed</a:t>
            </a:r>
            <a:r>
              <a:rPr lang="en-US" sz="3200" dirty="0"/>
              <a:t> in any of the model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5831" y="0"/>
            <a:ext cx="12087860" cy="6395768"/>
          </a:xfrm>
          <a:prstGeom prst="rect">
            <a:avLst/>
          </a:prstGeom>
        </p:spPr>
        <p:txBody>
          <a:bodyPr vert="horz" wrap="square" lIns="0" tIns="149013" rIns="0" bIns="0" rtlCol="0">
            <a:spAutoFit/>
          </a:bodyPr>
          <a:lstStyle/>
          <a:p>
            <a:pPr marL="931310" indent="-914377">
              <a:spcBef>
                <a:spcPts val="1173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Understanding the</a:t>
            </a:r>
            <a:r>
              <a:rPr sz="48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data:</a:t>
            </a:r>
            <a:endParaRPr sz="4800" dirty="0">
              <a:latin typeface="Arial"/>
              <a:cs typeface="Arial"/>
            </a:endParaRPr>
          </a:p>
          <a:p>
            <a:pPr marL="828866" marR="6773" lvl="1" indent="-711182">
              <a:spcBef>
                <a:spcPts val="693"/>
              </a:spcBef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sz="3200" b="1" spc="-120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increase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efficiency of our analysis we will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first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have 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understand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data and also check if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there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are some  corruptions in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data and if any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found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we will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try to treat 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it.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828866" marR="10160" lvl="1" indent="-711182"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contains information on 3,390 individuals with 16 predictor variables and 1 target </a:t>
            </a:r>
            <a:r>
              <a:rPr lang="en-US" sz="32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variable.There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demographic, behavioral, and medical risk factors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  <a:r>
              <a:rPr lang="en-US" sz="3200" dirty="0">
                <a:solidFill>
                  <a:schemeClr val="tx2"/>
                </a:solidFill>
              </a:rPr>
              <a:t> </a:t>
            </a:r>
            <a:endParaRPr lang="en-US" sz="3200" dirty="0" smtClean="0">
              <a:solidFill>
                <a:schemeClr val="tx2"/>
              </a:solidFill>
            </a:endParaRPr>
          </a:p>
          <a:p>
            <a:pPr marL="828866" marR="10160" lvl="1" indent="-711182"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lang="en-US" sz="3200" dirty="0">
                <a:solidFill>
                  <a:schemeClr val="tx2"/>
                </a:solidFill>
              </a:rPr>
              <a:t> </a:t>
            </a:r>
            <a:r>
              <a:rPr sz="3200" b="1" spc="-7" dirty="0" smtClean="0">
                <a:solidFill>
                  <a:schemeClr val="tx2"/>
                </a:solidFill>
                <a:latin typeface="Arial"/>
                <a:cs typeface="Arial"/>
              </a:rPr>
              <a:t>Each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attribute(column) is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a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potential risk </a:t>
            </a:r>
            <a:r>
              <a:rPr sz="3200" b="1" spc="-27" dirty="0">
                <a:solidFill>
                  <a:schemeClr val="tx2"/>
                </a:solidFill>
                <a:latin typeface="Arial"/>
                <a:cs typeface="Arial"/>
              </a:rPr>
              <a:t>factor.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These  attributes include demographic, behavioral, and medical  risk</a:t>
            </a:r>
            <a:r>
              <a:rPr sz="3200" b="1" spc="-13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tx2"/>
                </a:solidFill>
                <a:latin typeface="Arial"/>
                <a:cs typeface="Arial"/>
              </a:rPr>
              <a:t>factors.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829713" lvl="1" indent="-712029">
              <a:buFont typeface="DejaVu Sans"/>
              <a:buChar char="❖"/>
              <a:tabLst>
                <a:tab pos="828866" algn="l"/>
                <a:tab pos="829713" algn="l"/>
              </a:tabLst>
            </a:pP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Now we will look at what each column</a:t>
            </a:r>
            <a:r>
              <a:rPr sz="3200" b="1" spc="-6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chemeClr val="tx2"/>
                </a:solidFill>
                <a:latin typeface="Arial"/>
                <a:cs typeface="Arial"/>
              </a:rPr>
              <a:t>means.</a:t>
            </a:r>
            <a:endParaRPr sz="32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-41387"/>
            <a:ext cx="75438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sz="4800" b="1" spc="-13" dirty="0">
                <a:solidFill>
                  <a:srgbClr val="CC0000"/>
                </a:solidFill>
                <a:latin typeface="Arial"/>
                <a:cs typeface="Arial"/>
              </a:rPr>
              <a:t>The </a:t>
            </a: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columns</a:t>
            </a:r>
            <a:r>
              <a:rPr sz="4800" b="1" spc="-113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800" b="1" spc="-7" dirty="0">
                <a:solidFill>
                  <a:srgbClr val="CC0000"/>
                </a:solidFill>
                <a:latin typeface="Arial"/>
                <a:cs typeface="Arial"/>
              </a:rPr>
              <a:t>involved: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114425"/>
            <a:ext cx="1219199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**Id**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unique identifier for each individual in the 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**Age**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individual's age in years.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**Education**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individual's level of education or highest educational attainment, typically encoded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 categorical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variable (e.g., less than high school, high school or equivalent, some college or vocational school, associate's degree, bachelor's degree, graduate degree).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**Sex**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individual's biological sex, typically encoded as a binary variable (0 for female, 1 for male).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Is_smoking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 A binary variable indicating whether the individual is a current smoker (1) or not (0).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CigsPerDay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 average number of cigarettes smoked per day by individuals who reported smoking.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BPMeds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 A binary variable indicating whether the individual is taking blood pressure medication (1) or not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(0).  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PrevalentStroke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**: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 binary variable indicating whether the individual has a history of stroke (1) or not (0).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299" y="72982"/>
            <a:ext cx="75438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lang="en-US" sz="4800" b="1" spc="-13" dirty="0" smtClean="0">
                <a:solidFill>
                  <a:srgbClr val="CC0000"/>
                </a:solidFill>
                <a:latin typeface="Arial"/>
                <a:cs typeface="Arial"/>
              </a:rPr>
              <a:t>Contd.</a:t>
            </a:r>
            <a:r>
              <a:rPr sz="4800" b="1" spc="-7" dirty="0" smtClean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" y="724038"/>
            <a:ext cx="11601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**</a:t>
            </a:r>
            <a:r>
              <a:rPr lang="en-US" sz="2400" b="1" dirty="0" err="1" smtClean="0"/>
              <a:t>PrevalentHyp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A binary variable indicating whether the individual has hypertension (1) or not (0).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**Diabetes**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A binary variable indicating whether the individual has diabetes (1) or not (0).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</a:t>
            </a:r>
            <a:r>
              <a:rPr lang="en-US" sz="2400" b="1" dirty="0" err="1" smtClean="0"/>
              <a:t>TotChol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sz="2000" dirty="0" smtClean="0"/>
              <a:t> The individual's total cholesterol level, measured in milligrams per deciliter (mg/</a:t>
            </a:r>
            <a:r>
              <a:rPr lang="en-US" sz="2000" dirty="0" err="1" smtClean="0"/>
              <a:t>dL</a:t>
            </a:r>
            <a:r>
              <a:rPr lang="en-US" sz="2000" dirty="0" smtClean="0"/>
              <a:t>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</a:t>
            </a:r>
            <a:r>
              <a:rPr lang="en-US" sz="2400" b="1" dirty="0" err="1" smtClean="0"/>
              <a:t>SysBP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The individual's systolic blood pressure, measured in millimeters of mercury (mmHg).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</a:t>
            </a:r>
            <a:r>
              <a:rPr lang="en-US" sz="2400" b="1" dirty="0" err="1" smtClean="0"/>
              <a:t>DiaBP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The individual's diastolic blood pressure, measured in mmHg.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**BMI**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The individual's body mass index, a calculated value based on the individual's height and weight, often used as an indicator of body fatness and overall health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</a:t>
            </a:r>
            <a:r>
              <a:rPr lang="en-US" sz="2400" b="1" dirty="0" err="1" smtClean="0"/>
              <a:t>HeartRate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The individual's resting heart rate, measured in beats per minute (bpm).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**Glucose**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The individual's fasting blood glucose level, measured in mg/</a:t>
            </a:r>
            <a:r>
              <a:rPr lang="en-US" sz="2000" dirty="0" err="1" smtClean="0"/>
              <a:t>dL</a:t>
            </a:r>
            <a:r>
              <a:rPr lang="en-US" dirty="0" smtClean="0"/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 smtClean="0"/>
              <a:t>**</a:t>
            </a:r>
            <a:r>
              <a:rPr lang="en-US" sz="2400" b="1" dirty="0" err="1" smtClean="0"/>
              <a:t>TenYearCHD</a:t>
            </a:r>
            <a:r>
              <a:rPr lang="en-US" sz="2400" b="1" dirty="0" smtClean="0"/>
              <a:t>**</a:t>
            </a:r>
            <a:r>
              <a:rPr lang="en-US" sz="2400" dirty="0" smtClean="0"/>
              <a:t>:</a:t>
            </a:r>
            <a:r>
              <a:rPr lang="en-US" dirty="0" smtClean="0"/>
              <a:t> </a:t>
            </a:r>
            <a:r>
              <a:rPr lang="en-US" sz="2000" dirty="0" smtClean="0"/>
              <a:t>Is a binary variable used  to indicate whether an individual is at high risk or low risk for developing coronary heart disease (CHD) within the next 10 years.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70" y="77793"/>
            <a:ext cx="615103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  <a:tabLst>
                <a:tab pos="829713" algn="l"/>
              </a:tabLst>
            </a:pPr>
            <a:r>
              <a:rPr sz="4800" b="1" spc="-13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sz="4800" b="1" spc="-12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800" b="1" spc="-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preparation: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4233" y="1167909"/>
            <a:ext cx="7484533" cy="44490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27268" marR="200655" indent="-711182">
              <a:spcBef>
                <a:spcPts val="133"/>
              </a:spcBef>
              <a:buFont typeface="DejaVu Sans"/>
              <a:buChar char="❖"/>
              <a:tabLst>
                <a:tab pos="727268" algn="l"/>
                <a:tab pos="728115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In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this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section I’ve loaded in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dependencies, like pandas,  seaborn, and many more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from</a:t>
            </a:r>
            <a:r>
              <a:rPr sz="3200" b="1" spc="-11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scikit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 learn</a:t>
            </a:r>
            <a:r>
              <a:rPr sz="3200" b="1" spc="-20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40" dirty="0">
                <a:solidFill>
                  <a:srgbClr val="124F5B"/>
                </a:solidFill>
                <a:latin typeface="Arial"/>
                <a:cs typeface="Arial"/>
              </a:rPr>
              <a:t>library.</a:t>
            </a:r>
            <a:endParaRPr sz="3200" dirty="0">
              <a:latin typeface="Arial"/>
              <a:cs typeface="Arial"/>
            </a:endParaRPr>
          </a:p>
          <a:p>
            <a:pPr marL="727268" marR="480048" indent="-711182">
              <a:buFont typeface="DejaVu Sans"/>
              <a:buChar char="❖"/>
              <a:tabLst>
                <a:tab pos="727268" algn="l"/>
                <a:tab pos="728115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The next step was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mount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drive where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data was</a:t>
            </a:r>
            <a:r>
              <a:rPr sz="3200" b="1" spc="-14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stored.</a:t>
            </a:r>
            <a:endParaRPr sz="3200" dirty="0">
              <a:latin typeface="Arial"/>
              <a:cs typeface="Arial"/>
            </a:endParaRPr>
          </a:p>
          <a:p>
            <a:pPr marL="727268" marR="6773" indent="-711182" algn="just">
              <a:buFont typeface="DejaVu Sans"/>
              <a:buChar char="❖"/>
              <a:tabLst>
                <a:tab pos="728115" algn="l"/>
              </a:tabLst>
            </a:pP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After mounting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drive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I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used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pandas.read_csv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()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function to</a:t>
            </a:r>
            <a:r>
              <a:rPr sz="3200" b="1" spc="-147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read 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the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data given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to </a:t>
            </a:r>
            <a:r>
              <a:rPr sz="3200" b="1" spc="-7" dirty="0">
                <a:solidFill>
                  <a:srgbClr val="124F5B"/>
                </a:solidFill>
                <a:latin typeface="Arial"/>
                <a:cs typeface="Arial"/>
              </a:rPr>
              <a:t>us in csv</a:t>
            </a:r>
            <a:r>
              <a:rPr sz="3200" b="1" spc="-133" dirty="0">
                <a:solidFill>
                  <a:srgbClr val="124F5B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24F5B"/>
                </a:solidFill>
                <a:latin typeface="Arial"/>
                <a:cs typeface="Arial"/>
              </a:rPr>
              <a:t>format</a:t>
            </a:r>
            <a:r>
              <a:rPr sz="3200" b="1" dirty="0" smtClean="0">
                <a:solidFill>
                  <a:srgbClr val="124F5B"/>
                </a:solidFill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52587" y="754104"/>
            <a:ext cx="3579895" cy="1376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7615317" y="2792193"/>
            <a:ext cx="4415171" cy="1188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7846785" y="4333591"/>
            <a:ext cx="4144257" cy="2057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0" y="1598120"/>
            <a:ext cx="4080669" cy="4479404"/>
          </a:xfrm>
          <a:prstGeom prst="rect">
            <a:avLst/>
          </a:prstGeom>
        </p:spPr>
      </p:pic>
      <p:sp>
        <p:nvSpPr>
          <p:cNvPr id="8" name="object 2"/>
          <p:cNvSpPr txBox="1"/>
          <p:nvPr/>
        </p:nvSpPr>
        <p:spPr>
          <a:xfrm>
            <a:off x="-16299" y="215857"/>
            <a:ext cx="7543800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31310" indent="-914377">
              <a:spcBef>
                <a:spcPts val="133"/>
              </a:spcBef>
              <a:buFont typeface="DejaVu Sans"/>
              <a:buChar char="❖"/>
              <a:tabLst>
                <a:tab pos="931310" algn="l"/>
              </a:tabLst>
            </a:pPr>
            <a:r>
              <a:rPr lang="en-US" sz="4800" b="1" spc="-13" dirty="0" smtClean="0">
                <a:solidFill>
                  <a:srgbClr val="CC0000"/>
                </a:solidFill>
                <a:latin typeface="Arial"/>
                <a:cs typeface="Arial"/>
              </a:rPr>
              <a:t>Missing Values</a:t>
            </a:r>
            <a:r>
              <a:rPr sz="4800" b="1" spc="-7" dirty="0" smtClean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13" y="1598120"/>
            <a:ext cx="3409581" cy="44794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60376" y="2467787"/>
            <a:ext cx="447675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First part </a:t>
            </a:r>
            <a:r>
              <a:rPr lang="en-US" sz="2400" b="1" dirty="0"/>
              <a:t>glucose</a:t>
            </a:r>
            <a:r>
              <a:rPr lang="en-US" sz="2400" dirty="0"/>
              <a:t>, </a:t>
            </a:r>
            <a:r>
              <a:rPr lang="en-US" sz="2400" b="1" dirty="0" err="1"/>
              <a:t>totchol</a:t>
            </a:r>
            <a:r>
              <a:rPr lang="en-US" sz="2400" dirty="0"/>
              <a:t>, </a:t>
            </a:r>
            <a:r>
              <a:rPr lang="en-US" sz="2400" b="1" dirty="0" err="1"/>
              <a:t>heartRate</a:t>
            </a:r>
            <a:r>
              <a:rPr lang="en-US" sz="2400" dirty="0"/>
              <a:t> and </a:t>
            </a:r>
            <a:r>
              <a:rPr lang="en-US" sz="2400" b="1" dirty="0"/>
              <a:t>BMI</a:t>
            </a:r>
            <a:r>
              <a:rPr lang="en-US" sz="2400" dirty="0"/>
              <a:t> filled with median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Second part </a:t>
            </a:r>
            <a:r>
              <a:rPr lang="en-US" sz="2400" b="1" dirty="0" smtClean="0"/>
              <a:t>education</a:t>
            </a:r>
            <a:r>
              <a:rPr lang="en-US" sz="2400" dirty="0"/>
              <a:t> and </a:t>
            </a:r>
            <a:r>
              <a:rPr lang="en-US" sz="2400" b="1" dirty="0" err="1"/>
              <a:t>BPMeds</a:t>
            </a:r>
            <a:r>
              <a:rPr lang="en-US" sz="2400" dirty="0"/>
              <a:t> filled with </a:t>
            </a:r>
            <a:r>
              <a:rPr lang="en-US" sz="2400" dirty="0" smtClean="0"/>
              <a:t>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Third part </a:t>
            </a:r>
            <a:r>
              <a:rPr lang="en-US" sz="2400" b="1" dirty="0" err="1"/>
              <a:t>cigsPerDay</a:t>
            </a:r>
            <a:r>
              <a:rPr lang="en-US" sz="2400" dirty="0"/>
              <a:t> filled with mean.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Analysis</a:t>
            </a:r>
            <a:endParaRPr lang="en-US" sz="8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558</Words>
  <Application>Microsoft Office PowerPoint</Application>
  <PresentationFormat>Widescreen</PresentationFormat>
  <Paragraphs>136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DejaVu Sans</vt:lpstr>
      <vt:lpstr>Verdana</vt:lpstr>
      <vt:lpstr>Wingdings</vt:lpstr>
      <vt:lpstr>Office Theme</vt:lpstr>
      <vt:lpstr>Capstone Project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preparation:</vt:lpstr>
      <vt:lpstr>PowerPoint Presentation</vt:lpstr>
      <vt:lpstr>PowerPoint Presentation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Exploratory Data Analysis:</vt:lpstr>
      <vt:lpstr>PowerPoint Presentation</vt:lpstr>
      <vt:lpstr>Outeliers Treatment</vt:lpstr>
      <vt:lpstr>PowerPoint Presentation</vt:lpstr>
      <vt:lpstr>Multicollinearity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Naive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3</dc:title>
  <dc:creator>shivam pandey</dc:creator>
  <cp:lastModifiedBy>shivam pandey</cp:lastModifiedBy>
  <cp:revision>27</cp:revision>
  <dcterms:created xsi:type="dcterms:W3CDTF">2023-03-11T09:19:15Z</dcterms:created>
  <dcterms:modified xsi:type="dcterms:W3CDTF">2023-03-12T07:09:05Z</dcterms:modified>
</cp:coreProperties>
</file>