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8EFE9-26B7-4384-8A87-29E0A451C6A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A1953-8353-4BD3-9450-96110214F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6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AD82-0559-4F16-A4FE-035430DC2691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3349-A115-4BA5-BDF2-C1AA4C0973FA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2337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3349-A115-4BA5-BDF2-C1AA4C0973FA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165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3349-A115-4BA5-BDF2-C1AA4C0973FA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46342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3349-A115-4BA5-BDF2-C1AA4C0973FA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2291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3349-A115-4BA5-BDF2-C1AA4C0973FA}" type="datetime1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3227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3349-A115-4BA5-BDF2-C1AA4C0973FA}" type="datetime1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8239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9AD7-F652-4851-A58E-74F24232BE4D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3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2AE7-A9F1-4A8C-9C30-65D458CDF97D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59A6-C515-46F6-A3BC-C9EAFF893C8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391A-5BDF-415E-B6FD-1E287A5EE2D6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9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D93E-15D8-4D64-8966-CFE04C81BCAF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3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634E-0E3F-4528-9C93-352765733B35}" type="datetime1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41B-863C-4D15-AAEE-EAE63AD6BE19}" type="datetime1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5DE0-13A7-415C-8546-A4C744B17D4F}" type="datetime1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0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B3C-8B0E-46E5-812B-D87D56D960C3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6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E356-83E3-4865-8C95-6115AF514C1D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043349-A115-4BA5-BDF2-C1AA4C0973FA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IN"/>
              <a:t>By: Shivam Pathak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1AF046-D042-4024-BCEA-6021B33A4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01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hand holding a cellphone&#10;&#10;Description automatically generated">
            <a:extLst>
              <a:ext uri="{FF2B5EF4-FFF2-40B4-BE49-F238E27FC236}">
                <a16:creationId xmlns:a16="http://schemas.microsoft.com/office/drawing/2014/main" id="{B704C348-E3C1-4619-8F26-AAFD979CE9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615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329F6-AEF3-4E3A-A5D4-110D7C9A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56556"/>
            <a:ext cx="9440034" cy="18288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6000" b="1" dirty="0"/>
              <a:t>Image Filtering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A664-47C5-4285-A661-ADCAAF57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76953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Submitted By: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Shivam Pathak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Matriculation Number: 27815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System Simulation SS2020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Information Engineering and Computer Science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DD1812-03CE-47C3-B420-C8AB361B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By: Shivam Pathak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73EDBF-1F8D-4E35-872D-C980485E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215A8F2C-6FB1-43E5-8D9E-C5C61EFD983B}" type="datetime1">
              <a:rPr lang="en-US" smtClean="0"/>
              <a:pPr defTabSz="914400">
                <a:spcAft>
                  <a:spcPts val="600"/>
                </a:spcAft>
              </a:pPr>
              <a:t>7/2/2020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551F8-3444-43B4-9116-B6A878A9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EE1AF046-D042-4024-BCEA-6021B33A469F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6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5D20-93A5-4AA8-97B2-11FB06E0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70BE-555C-4E99-95C2-E37F5798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70" y="1586601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b="1" dirty="0"/>
              <a:t>Input – an image corrupted with Salt and Pepper </a:t>
            </a:r>
            <a:br>
              <a:rPr lang="en-IN" sz="2400" b="1" dirty="0"/>
            </a:br>
            <a:r>
              <a:rPr lang="en-IN" sz="2400" b="1" dirty="0"/>
              <a:t>noise.</a:t>
            </a:r>
          </a:p>
          <a:p>
            <a:r>
              <a:rPr lang="en-IN" sz="2400" b="1" dirty="0"/>
              <a:t>Output</a:t>
            </a:r>
          </a:p>
          <a:p>
            <a:pPr lvl="1"/>
            <a:r>
              <a:rPr lang="en-IN" sz="2400" b="1" dirty="0"/>
              <a:t>Image plot from average filter.</a:t>
            </a:r>
          </a:p>
          <a:p>
            <a:pPr lvl="1"/>
            <a:r>
              <a:rPr lang="en-IN" sz="2400" b="1" dirty="0"/>
              <a:t>Image plot from median filter.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D78E-0F41-411F-9461-7C3FF897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59A6-C515-46F6-A3BC-C9EAFF893C8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C8A7-21E6-4160-9103-40461E3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2813-1512-42FC-B045-C07A979D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10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6E2CD9-C8DB-418E-AB7A-28AB3929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75" y="4115354"/>
            <a:ext cx="2630862" cy="2151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9A3E62-12C3-4C67-B098-C4BB26F5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8803"/>
            <a:ext cx="2637875" cy="2157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1A71E2-BD1D-411C-9DFF-10F207F8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738" y="1893772"/>
            <a:ext cx="2707768" cy="2215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50F901-8E38-4984-AC84-526FF3790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738" y="4108800"/>
            <a:ext cx="2661124" cy="22030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DA97DE-E4F3-47CF-9C83-C0ADD0180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950" y="4108801"/>
            <a:ext cx="2594775" cy="215785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979B392-83B5-451A-A224-956D881E4D4C}"/>
              </a:ext>
            </a:extLst>
          </p:cNvPr>
          <p:cNvSpPr/>
          <p:nvPr/>
        </p:nvSpPr>
        <p:spPr>
          <a:xfrm>
            <a:off x="7854462" y="2649415"/>
            <a:ext cx="1219200" cy="39858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6B0641F-DB06-4058-B304-C2F41F53F551}"/>
              </a:ext>
            </a:extLst>
          </p:cNvPr>
          <p:cNvSpPr/>
          <p:nvPr/>
        </p:nvSpPr>
        <p:spPr>
          <a:xfrm>
            <a:off x="1090246" y="3429000"/>
            <a:ext cx="363416" cy="96715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B78340D-FF07-4A76-B7F4-198CE7B126A6}"/>
              </a:ext>
            </a:extLst>
          </p:cNvPr>
          <p:cNvSpPr/>
          <p:nvPr/>
        </p:nvSpPr>
        <p:spPr>
          <a:xfrm>
            <a:off x="6511617" y="3429000"/>
            <a:ext cx="363416" cy="9671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22B8F2F-9C9F-45C9-9F12-3262B0755879}"/>
              </a:ext>
            </a:extLst>
          </p:cNvPr>
          <p:cNvSpPr/>
          <p:nvPr/>
        </p:nvSpPr>
        <p:spPr>
          <a:xfrm>
            <a:off x="3699047" y="3429000"/>
            <a:ext cx="363416" cy="9671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2C46A5F-8808-4CA7-98F9-17C166F874FA}"/>
              </a:ext>
            </a:extLst>
          </p:cNvPr>
          <p:cNvSpPr/>
          <p:nvPr/>
        </p:nvSpPr>
        <p:spPr>
          <a:xfrm>
            <a:off x="8938710" y="3499269"/>
            <a:ext cx="363416" cy="9671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7A4B-E655-43EB-93EB-5B1FB9B2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Code</a:t>
            </a:r>
            <a:endParaRPr lang="en-IN" sz="4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3DF8-0BC4-4EA0-94BE-B59B9A78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59A6-C515-46F6-A3BC-C9EAFF893C8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F3C5-0940-4835-B046-A1D62FF6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1B9E-1783-43F2-88AC-A6BC1288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8720B-9E87-4F31-A586-798E9255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19" y="1368732"/>
            <a:ext cx="7631098" cy="46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642F-8BB7-4486-B24F-AD4220C4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References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5362-D92A-4BB2-88CA-45B0DA86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Abdalla Mohamed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Hambal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Z. (2015). Image Noise Reduction and Filtering Techniques.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Science and Research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2-6.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Kaur, S. (2015). Noise Types and Various Removal Techniques. 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Advanced Research in Electronics and Communication Engineering (IJARECE)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2-5.</a:t>
            </a:r>
            <a:endParaRPr lang="en-IN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4615-4C33-464C-BC9F-1F52FC7F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59A6-C515-46F6-A3BC-C9EAFF893C8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8E3B-6EBF-43F5-BC20-6BA7C395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9AAE-5BF7-4926-BEF6-5FF0361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2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ign at night&#10;&#10;Description automatically generated">
            <a:extLst>
              <a:ext uri="{FF2B5EF4-FFF2-40B4-BE49-F238E27FC236}">
                <a16:creationId xmlns:a16="http://schemas.microsoft.com/office/drawing/2014/main" id="{95AD70A4-3C98-49F7-B150-9C2500CB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5DC5B-FA64-41E1-BD05-7C7F1461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129329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Questions!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760D-B92C-40BA-B38B-8DF439D6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By: Shivam Pathak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A57F-DBFB-4369-ACCD-3D40AFFB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09D59A6-C515-46F6-A3BC-C9EAFF893C83}" type="datetime1">
              <a:rPr lang="en-US" smtClean="0"/>
              <a:pPr defTabSz="914400">
                <a:spcAft>
                  <a:spcPts val="600"/>
                </a:spcAft>
              </a:pPr>
              <a:t>7/2/2020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D06D-F7CA-4EEB-BB04-7C312F43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E1AF046-D042-4024-BCEA-6021B33A469F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ame&#10;&#10;Description automatically generated">
            <a:extLst>
              <a:ext uri="{FF2B5EF4-FFF2-40B4-BE49-F238E27FC236}">
                <a16:creationId xmlns:a16="http://schemas.microsoft.com/office/drawing/2014/main" id="{A2F25349-4C69-41EB-BB34-2765936ED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0" b="35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DDB64-5A05-436E-848A-B61F3200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sz="4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7E0D-15F6-4A0B-A75A-2727EBEF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en-IN" sz="2400" b="1" dirty="0"/>
              <a:t>Image and Noise</a:t>
            </a:r>
          </a:p>
          <a:p>
            <a:r>
              <a:rPr lang="en-IN" sz="2400" b="1" dirty="0"/>
              <a:t>Noise Reduction via Image Filters</a:t>
            </a:r>
          </a:p>
          <a:p>
            <a:r>
              <a:rPr lang="en-IN" sz="2400" b="1" dirty="0"/>
              <a:t>Average Filter vs. Median Filter</a:t>
            </a:r>
          </a:p>
          <a:p>
            <a:r>
              <a:rPr lang="en-IN" sz="2400" b="1" dirty="0"/>
              <a:t>Demonstration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7161-2B4F-453C-A4CC-C01A0595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By: Shivam Pathak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4984-D51A-4864-A6EE-F5A93591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FC7C92-E05C-42DE-A947-E9B5E7C4AB80}" type="datetime1">
              <a:rPr lang="en-IN" smtClean="0"/>
              <a:pPr>
                <a:spcAft>
                  <a:spcPts val="600"/>
                </a:spcAft>
              </a:pPr>
              <a:t>02-07-2020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5730-0EBB-4C2D-9120-CCE5CBD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AF046-D042-4024-BCEA-6021B33A469F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uilding, outdoor, bridge, light&#10;&#10;Description automatically generated">
            <a:extLst>
              <a:ext uri="{FF2B5EF4-FFF2-40B4-BE49-F238E27FC236}">
                <a16:creationId xmlns:a16="http://schemas.microsoft.com/office/drawing/2014/main" id="{F0EBC04F-474D-4D40-8961-63F747585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0" b="6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F1A2B-7E4C-415A-B98B-B10FAC8E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sz="4400" b="1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7AE9-1737-4ED9-AED6-0488D500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>
              <a:buClr>
                <a:srgbClr val="36FF6F"/>
              </a:buClr>
            </a:pPr>
            <a:r>
              <a:rPr lang="en-IN" sz="2400" b="1" dirty="0"/>
              <a:t>A visual impression of an object.</a:t>
            </a:r>
          </a:p>
          <a:p>
            <a:pPr>
              <a:buClr>
                <a:srgbClr val="36FF6F"/>
              </a:buClr>
            </a:pPr>
            <a:r>
              <a:rPr lang="en-IN" sz="2400" b="1" dirty="0"/>
              <a:t>Capturing devices – Camera, telescope, microscope, etc.</a:t>
            </a:r>
          </a:p>
          <a:p>
            <a:pPr>
              <a:buClr>
                <a:srgbClr val="36FF6F"/>
              </a:buClr>
            </a:pPr>
            <a:r>
              <a:rPr lang="en-IN" sz="2400" b="1" dirty="0"/>
              <a:t>Viewed on computer, mobile device screens, printed in papers.</a:t>
            </a:r>
          </a:p>
          <a:p>
            <a:pPr>
              <a:buClr>
                <a:srgbClr val="36FF6F"/>
              </a:buClr>
            </a:pPr>
            <a:endParaRPr lang="en-IN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6F3C-1B1D-453E-9091-8D1F7AC7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By: Shivam Pathak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4CD6-69FE-48F3-A61E-51BC3A68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F41168-CF0E-4867-9870-FA772FE63FCA}" type="datetime1">
              <a:rPr lang="en-IN" smtClean="0"/>
              <a:pPr>
                <a:spcAft>
                  <a:spcPts val="600"/>
                </a:spcAft>
              </a:pPr>
              <a:t>02-07-2020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D200-C20F-4467-95B2-DCD1AF08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AF046-D042-4024-BCEA-6021B33A469F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person wearing a neck tie&#10;&#10;Description automatically generated">
            <a:extLst>
              <a:ext uri="{FF2B5EF4-FFF2-40B4-BE49-F238E27FC236}">
                <a16:creationId xmlns:a16="http://schemas.microsoft.com/office/drawing/2014/main" id="{EDDEFB72-A3C0-4ACD-9FD3-B58D7A383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r="7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9FAD7-6C33-4DAD-8945-5B5F70BE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sz="4400" b="1" dirty="0"/>
              <a:t>Noise in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B149-3321-43A8-BFBF-4A969D71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en-IN" sz="2400" b="1" dirty="0"/>
              <a:t>Degrades the image.</a:t>
            </a:r>
          </a:p>
          <a:p>
            <a:r>
              <a:rPr lang="en-IN" sz="2400" b="1" dirty="0"/>
              <a:t>May be introduced during capturing or transmitting the image.</a:t>
            </a:r>
          </a:p>
          <a:p>
            <a:r>
              <a:rPr lang="en-IN" sz="2400" b="1" dirty="0"/>
              <a:t>Noise Types:</a:t>
            </a:r>
          </a:p>
          <a:p>
            <a:pPr lvl="1"/>
            <a:r>
              <a:rPr lang="en-IN" sz="2400" b="1" dirty="0"/>
              <a:t>Salt and Pepper Noise (Impulse)</a:t>
            </a:r>
          </a:p>
          <a:p>
            <a:pPr lvl="1"/>
            <a:r>
              <a:rPr lang="en-IN" sz="2400" b="1" dirty="0"/>
              <a:t>Poisson Noise (Shot)</a:t>
            </a:r>
          </a:p>
          <a:p>
            <a:pPr lvl="1"/>
            <a:r>
              <a:rPr lang="en-IN" sz="2400" b="1" dirty="0"/>
              <a:t>Gaussian Noise (Additive)</a:t>
            </a:r>
          </a:p>
          <a:p>
            <a:pPr lvl="1"/>
            <a:r>
              <a:rPr lang="en-IN" sz="2400" b="1" dirty="0"/>
              <a:t>Speckle Noise (Multiplicative)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13A9-755B-4FF6-B0D4-6386F60D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By: Shivam Pathak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A316-05CD-4A29-AE7D-AC757D78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BB4BDE-CBF8-4938-B7F1-70A1D9C616A3}" type="datetime1">
              <a:rPr lang="en-IN" smtClean="0"/>
              <a:pPr>
                <a:spcAft>
                  <a:spcPts val="600"/>
                </a:spcAft>
              </a:pPr>
              <a:t>02-07-2020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D7ED-68EF-4429-94D5-704A5B26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AF046-D042-4024-BCEA-6021B33A469F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E14336F0-63C0-4437-A807-AA885A5BB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1F8DF-792A-4CF5-B57C-F615C3C7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sz="4400" b="1" dirty="0"/>
              <a:t>Noise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6C8D-FD47-4DD6-B4AC-0DA7B3FB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en-IN" sz="2400" b="1" dirty="0"/>
              <a:t>Processing an image through filters to eliminate noise.</a:t>
            </a:r>
          </a:p>
          <a:p>
            <a:r>
              <a:rPr lang="en-IN" sz="2400" b="1" dirty="0"/>
              <a:t>Masking an image using Kernel Matrices.</a:t>
            </a:r>
          </a:p>
          <a:p>
            <a:r>
              <a:rPr lang="en-IN" sz="2400" b="1" dirty="0"/>
              <a:t>Types of Filtering:</a:t>
            </a:r>
          </a:p>
          <a:p>
            <a:pPr lvl="1"/>
            <a:r>
              <a:rPr lang="en-IN" sz="2400" b="1" dirty="0"/>
              <a:t>Linear</a:t>
            </a:r>
          </a:p>
          <a:p>
            <a:pPr lvl="1"/>
            <a:r>
              <a:rPr lang="en-IN" sz="2400" b="1" dirty="0"/>
              <a:t>Non Linear</a:t>
            </a:r>
          </a:p>
          <a:p>
            <a:endParaRPr lang="en-IN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AD32-9F27-48C4-8F3C-96F09F1F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By: Shivam Pathak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6F8-D75D-4FF2-A55F-285863A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F9535D-4582-449F-9753-0C7FAC1EAB04}" type="datetime1">
              <a:rPr lang="en-IN" smtClean="0"/>
              <a:pPr>
                <a:spcAft>
                  <a:spcPts val="600"/>
                </a:spcAft>
              </a:pPr>
              <a:t>02-07-2020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C84D-A9C7-4449-A0AC-DAB1E01D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1AF046-D042-4024-BCEA-6021B33A469F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7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679B-0765-473E-BE88-D8FF4ECD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Linear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CA64-1608-4865-AFD9-00CC2238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Convolve the image with a smoothing mask.</a:t>
            </a:r>
          </a:p>
          <a:p>
            <a:r>
              <a:rPr lang="en-IN" sz="2400" b="1" dirty="0"/>
              <a:t>The output image is a linear function of the input image.</a:t>
            </a:r>
          </a:p>
          <a:p>
            <a:r>
              <a:rPr lang="en-IN" sz="2400" b="1" dirty="0"/>
              <a:t>Fast and easy operation.</a:t>
            </a:r>
          </a:p>
          <a:p>
            <a:r>
              <a:rPr lang="en-IN" sz="2400" b="1" dirty="0"/>
              <a:t>Blur the edges and destroy fine details of</a:t>
            </a:r>
            <a:br>
              <a:rPr lang="en-IN" sz="2400" b="1" dirty="0"/>
            </a:br>
            <a:r>
              <a:rPr lang="en-IN" sz="2400" b="1" dirty="0"/>
              <a:t> an image.</a:t>
            </a:r>
          </a:p>
          <a:p>
            <a:r>
              <a:rPr lang="en-IN" sz="2400" b="1" dirty="0"/>
              <a:t>Average Filter is an example.</a:t>
            </a:r>
          </a:p>
          <a:p>
            <a:r>
              <a:rPr lang="en-IN" sz="2400" b="1" dirty="0"/>
              <a:t>Used theoretically for additive noises.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02D6-635F-4EF3-B4FE-8EC5D730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F31-6D66-4BEC-8FB0-9C357427D111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F61CE-0467-47FD-847E-2EF7409C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8AD4-5F11-4436-BE8C-B175D01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764F5D6-ED94-4620-BF7F-CE8641ABB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1" y="2682146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AE8-BD66-429F-96EB-F90B00F1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Non Linear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5D0F-EC0A-4A89-B141-A2A3C77A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Output image is a non linear function of the input image.</a:t>
            </a:r>
          </a:p>
          <a:p>
            <a:r>
              <a:rPr lang="en-IN" sz="2400" b="1" dirty="0"/>
              <a:t>Slower to implement and </a:t>
            </a:r>
            <a:br>
              <a:rPr lang="en-IN" sz="2400" b="1" dirty="0"/>
            </a:br>
            <a:r>
              <a:rPr lang="en-IN" sz="2400" b="1" dirty="0"/>
              <a:t>harder to design.</a:t>
            </a:r>
          </a:p>
          <a:p>
            <a:r>
              <a:rPr lang="en-IN" sz="2400" b="1" dirty="0"/>
              <a:t>Image details are preserved.</a:t>
            </a:r>
          </a:p>
          <a:p>
            <a:r>
              <a:rPr lang="en-IN" sz="2400" b="1" dirty="0"/>
              <a:t>Median filter is an example.</a:t>
            </a:r>
          </a:p>
          <a:p>
            <a:r>
              <a:rPr lang="en-IN" sz="2400" b="1" dirty="0"/>
              <a:t>Used in practical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FC9B-DD83-4C7E-A93E-5889B61B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59A6-C515-46F6-A3BC-C9EAFF893C8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4EEB-57D7-4064-AEDC-06D39F2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C91B-EF55-4EE6-B74F-F6F0C2A8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DAFAE50-F394-44D3-BC4C-6CA8709F5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95" y="2192216"/>
            <a:ext cx="6796537" cy="20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9A5-2BD4-4B02-9550-3C43A7E0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Average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8B2C-F48D-4E42-87C2-C128D669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59A6-C515-46F6-A3BC-C9EAFF893C8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3319-A471-4276-BDD4-D5E1BF35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470E-4D10-43B9-A197-B719095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8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0626B-BED0-4E48-8001-A50A44B91C27}"/>
              </a:ext>
            </a:extLst>
          </p:cNvPr>
          <p:cNvSpPr txBox="1"/>
          <p:nvPr/>
        </p:nvSpPr>
        <p:spPr>
          <a:xfrm>
            <a:off x="1017450" y="1445826"/>
            <a:ext cx="16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9X9 Image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4D959-39B4-4E16-987F-935B7AFA9944}"/>
              </a:ext>
            </a:extLst>
          </p:cNvPr>
          <p:cNvSpPr txBox="1"/>
          <p:nvPr/>
        </p:nvSpPr>
        <p:spPr>
          <a:xfrm>
            <a:off x="6428756" y="1506022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3X3 Neighborhood Mask</a:t>
            </a:r>
            <a:endParaRPr lang="en-IN" sz="24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D8677B-F6C4-4B2D-83E3-AED467F1D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78857"/>
              </p:ext>
            </p:extLst>
          </p:nvPr>
        </p:nvGraphicFramePr>
        <p:xfrm>
          <a:off x="6910526" y="1967313"/>
          <a:ext cx="1542274" cy="1177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5526833"/>
                    </a:ext>
                  </a:extLst>
                </a:gridCol>
                <a:gridCol w="533647">
                  <a:extLst>
                    <a:ext uri="{9D8B030D-6E8A-4147-A177-3AD203B41FA5}">
                      <a16:colId xmlns:a16="http://schemas.microsoft.com/office/drawing/2014/main" val="779403340"/>
                    </a:ext>
                  </a:extLst>
                </a:gridCol>
                <a:gridCol w="533647">
                  <a:extLst>
                    <a:ext uri="{9D8B030D-6E8A-4147-A177-3AD203B41FA5}">
                      <a16:colId xmlns:a16="http://schemas.microsoft.com/office/drawing/2014/main" val="4055306503"/>
                    </a:ext>
                  </a:extLst>
                </a:gridCol>
              </a:tblGrid>
              <a:tr h="3925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88216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119965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64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74F7C4-4D2A-4976-A1B4-BA3251E10EF1}"/>
                  </a:ext>
                </a:extLst>
              </p:cNvPr>
              <p:cNvSpPr txBox="1"/>
              <p:nvPr/>
            </p:nvSpPr>
            <p:spPr>
              <a:xfrm>
                <a:off x="6477848" y="3404429"/>
                <a:ext cx="5277804" cy="228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for Pixel A2B2 (M)=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×0)+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×0)+(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×0)+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×0)+(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×0)+(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×0)+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IN" dirty="0"/>
                                <m:t> </m:t>
                              </m:r>
                            </m:e>
                          </m:eqAr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dirty="0"/>
                  <a:t>M = 90/9 =&gt; 10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dirty="0"/>
                  <a:t>Replace A2B2 by 10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74F7C4-4D2A-4976-A1B4-BA3251E1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848" y="3404429"/>
                <a:ext cx="5277804" cy="2281778"/>
              </a:xfrm>
              <a:prstGeom prst="rect">
                <a:avLst/>
              </a:prstGeom>
              <a:blipFill>
                <a:blip r:embed="rId2"/>
                <a:stretch>
                  <a:fillRect l="-1040" t="-1333" b="-32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98C8D21-F1B2-4009-A98E-0DEC90ACD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8490"/>
              </p:ext>
            </p:extLst>
          </p:nvPr>
        </p:nvGraphicFramePr>
        <p:xfrm>
          <a:off x="381848" y="1899410"/>
          <a:ext cx="5277800" cy="36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780">
                  <a:extLst>
                    <a:ext uri="{9D8B030D-6E8A-4147-A177-3AD203B41FA5}">
                      <a16:colId xmlns:a16="http://schemas.microsoft.com/office/drawing/2014/main" val="41454355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916376676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419130474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293447032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5312690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3906856412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3360056186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1843041324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1850810224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3505993766"/>
                    </a:ext>
                  </a:extLst>
                </a:gridCol>
              </a:tblGrid>
              <a:tr h="3693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60239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3309772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0929064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4970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82486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025094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172885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1470595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84314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98767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ECBB11-51A8-4D38-8933-6256C258C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05058"/>
              </p:ext>
            </p:extLst>
          </p:nvPr>
        </p:nvGraphicFramePr>
        <p:xfrm>
          <a:off x="936282" y="2226851"/>
          <a:ext cx="1542274" cy="11775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5526833"/>
                    </a:ext>
                  </a:extLst>
                </a:gridCol>
                <a:gridCol w="533647">
                  <a:extLst>
                    <a:ext uri="{9D8B030D-6E8A-4147-A177-3AD203B41FA5}">
                      <a16:colId xmlns:a16="http://schemas.microsoft.com/office/drawing/2014/main" val="779403340"/>
                    </a:ext>
                  </a:extLst>
                </a:gridCol>
                <a:gridCol w="533647">
                  <a:extLst>
                    <a:ext uri="{9D8B030D-6E8A-4147-A177-3AD203B41FA5}">
                      <a16:colId xmlns:a16="http://schemas.microsoft.com/office/drawing/2014/main" val="4055306503"/>
                    </a:ext>
                  </a:extLst>
                </a:gridCol>
              </a:tblGrid>
              <a:tr h="3925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88216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119965"/>
                  </a:ext>
                </a:extLst>
              </a:tr>
              <a:tr h="3925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alpha val="54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>
                            <a:alpha val="54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64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AB54C54-6D93-447B-8BD9-3418B379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18074"/>
              </p:ext>
            </p:extLst>
          </p:nvPr>
        </p:nvGraphicFramePr>
        <p:xfrm>
          <a:off x="1412263" y="2631100"/>
          <a:ext cx="533768" cy="3700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3768">
                  <a:extLst>
                    <a:ext uri="{9D8B030D-6E8A-4147-A177-3AD203B41FA5}">
                      <a16:colId xmlns:a16="http://schemas.microsoft.com/office/drawing/2014/main" val="2005526833"/>
                    </a:ext>
                  </a:extLst>
                </a:gridCol>
              </a:tblGrid>
              <a:tr h="370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8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6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04128 -0.000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28 -0.00023 L 0.08646 0.0023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46 0.00231 L 0.13112 0.0013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2 0.00139 L 0.17448 -0.0004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48 -0.00046 L 0.2168 -0.0020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8 -0.00208 L 0.26094 -0.0004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94 -0.00046 L 0.30039 0.0013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39 0.00139 L -0.03802 0.1145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0BAA-B6F9-4172-A70A-24BB162E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Median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BD7A-D13D-45D7-B13D-067A219E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59A6-C515-46F6-A3BC-C9EAFF893C8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A9BD-67D1-41CE-9220-93822609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Shivam Pathak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C1BE-1032-4A33-AD61-0D15FD6D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F046-D042-4024-BCEA-6021B33A469F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4E6F7-0576-4D3E-83BE-61DC04CC641D}"/>
                  </a:ext>
                </a:extLst>
              </p:cNvPr>
              <p:cNvSpPr txBox="1"/>
              <p:nvPr/>
            </p:nvSpPr>
            <p:spPr>
              <a:xfrm>
                <a:off x="6096000" y="1899410"/>
                <a:ext cx="527780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Median for Pixel A2B2 (Med)=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sz="2400" b="1" dirty="0"/>
                  <a:t>Med = 0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sz="2400" b="1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sz="2400" b="1" dirty="0"/>
                  <a:t>Replace A2B2 by 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4E6F7-0576-4D3E-83BE-61DC04CC6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99410"/>
                <a:ext cx="5277804" cy="1938992"/>
              </a:xfrm>
              <a:prstGeom prst="rect">
                <a:avLst/>
              </a:prstGeom>
              <a:blipFill>
                <a:blip r:embed="rId2"/>
                <a:stretch>
                  <a:fillRect l="-1848" t="-2201" b="-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88F3C3-065C-4D0E-BF65-86EB30049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16223"/>
              </p:ext>
            </p:extLst>
          </p:nvPr>
        </p:nvGraphicFramePr>
        <p:xfrm>
          <a:off x="381848" y="1899410"/>
          <a:ext cx="5277800" cy="36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780">
                  <a:extLst>
                    <a:ext uri="{9D8B030D-6E8A-4147-A177-3AD203B41FA5}">
                      <a16:colId xmlns:a16="http://schemas.microsoft.com/office/drawing/2014/main" val="41454355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916376676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419130474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293447032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53126908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3906856412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3360056186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1843041324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1850810224"/>
                    </a:ext>
                  </a:extLst>
                </a:gridCol>
                <a:gridCol w="527780">
                  <a:extLst>
                    <a:ext uri="{9D8B030D-6E8A-4147-A177-3AD203B41FA5}">
                      <a16:colId xmlns:a16="http://schemas.microsoft.com/office/drawing/2014/main" val="3505993766"/>
                    </a:ext>
                  </a:extLst>
                </a:gridCol>
              </a:tblGrid>
              <a:tr h="3693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A3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A8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60239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B1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3309772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B2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0929064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4970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82486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025094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B6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172885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B7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1470595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B8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84314"/>
                  </a:ext>
                </a:extLst>
              </a:tr>
              <a:tr h="369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B9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9876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75C7A5-3952-4D18-84DF-97DA72370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95973"/>
              </p:ext>
            </p:extLst>
          </p:nvPr>
        </p:nvGraphicFramePr>
        <p:xfrm>
          <a:off x="913795" y="2254267"/>
          <a:ext cx="1553181" cy="11224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339">
                  <a:extLst>
                    <a:ext uri="{9D8B030D-6E8A-4147-A177-3AD203B41FA5}">
                      <a16:colId xmlns:a16="http://schemas.microsoft.com/office/drawing/2014/main" val="200552683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779403340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4055306503"/>
                    </a:ext>
                  </a:extLst>
                </a:gridCol>
              </a:tblGrid>
              <a:tr h="374157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88216"/>
                  </a:ext>
                </a:extLst>
              </a:tr>
              <a:tr h="374157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119965"/>
                  </a:ext>
                </a:extLst>
              </a:tr>
              <a:tr h="374157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6464"/>
                  </a:ext>
                </a:extLst>
              </a:tr>
            </a:tbl>
          </a:graphicData>
        </a:graphic>
      </p:graphicFrame>
      <p:sp>
        <p:nvSpPr>
          <p:cNvPr id="14" name="Arrow: Up 13">
            <a:extLst>
              <a:ext uri="{FF2B5EF4-FFF2-40B4-BE49-F238E27FC236}">
                <a16:creationId xmlns:a16="http://schemas.microsoft.com/office/drawing/2014/main" id="{19BB20D2-9E5B-4D8A-A042-764C9E5FE391}"/>
              </a:ext>
            </a:extLst>
          </p:cNvPr>
          <p:cNvSpPr/>
          <p:nvPr/>
        </p:nvSpPr>
        <p:spPr>
          <a:xfrm>
            <a:off x="8289426" y="2659000"/>
            <a:ext cx="328246" cy="7151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97 -0.05139 L 0.00196 -0.05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5069 L 0.04571 -0.053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1 -0.05348 L 0.08711 -0.050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1 -0.0507 L 0.13086 -0.050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86 -0.0507 L 0.17461 -0.052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61 -0.05209 L 0.21758 -0.0520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58 -0.05209 L 0.26055 -0.0520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55 -0.05209 L 0.3043 -0.0534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3 -0.05348 L 8.33333E-7 4.8148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 tmFilter="0, 0; .2, .5; .8, .5; 1, 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25" autoRev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669</Words>
  <Application>Microsoft Office PowerPoint</Application>
  <PresentationFormat>Widescreen</PresentationFormat>
  <Paragraphs>324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Symbol</vt:lpstr>
      <vt:lpstr>Wingdings 2</vt:lpstr>
      <vt:lpstr>Slate</vt:lpstr>
      <vt:lpstr>Image Filtering in MATLAB</vt:lpstr>
      <vt:lpstr>Agenda</vt:lpstr>
      <vt:lpstr>Image</vt:lpstr>
      <vt:lpstr>Noise in Image</vt:lpstr>
      <vt:lpstr>Noise Removal</vt:lpstr>
      <vt:lpstr>Linear Filters</vt:lpstr>
      <vt:lpstr>Non Linear Filters</vt:lpstr>
      <vt:lpstr>Average Filter</vt:lpstr>
      <vt:lpstr>Median Filter</vt:lpstr>
      <vt:lpstr>Demonstration</vt:lpstr>
      <vt:lpstr>Code</vt:lpstr>
      <vt:lpstr>References</vt:lpstr>
      <vt:lpstr>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Filtering in MATLAB</dc:title>
  <dc:creator>SumitKumar Jha</dc:creator>
  <cp:lastModifiedBy>SumitKumar Jha</cp:lastModifiedBy>
  <cp:revision>6</cp:revision>
  <dcterms:created xsi:type="dcterms:W3CDTF">2020-07-01T23:44:03Z</dcterms:created>
  <dcterms:modified xsi:type="dcterms:W3CDTF">2020-07-02T08:14:05Z</dcterms:modified>
</cp:coreProperties>
</file>