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0"/>
    <p:restoredTop sz="79507"/>
  </p:normalViewPr>
  <p:slideViewPr>
    <p:cSldViewPr snapToGrid="0">
      <p:cViewPr varScale="1">
        <p:scale>
          <a:sx n="119" d="100"/>
          <a:sy n="119" d="100"/>
        </p:scale>
        <p:origin x="1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D7867A-C9D4-4FE6-8224-6A4012E7DDB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483179-EC5C-4394-BABE-7F62F81D6A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Two consistent strengths:</a:t>
          </a:r>
          <a:r>
            <a:rPr lang="en-US" dirty="0"/>
            <a:t> </a:t>
          </a:r>
        </a:p>
      </dgm:t>
    </dgm:pt>
    <dgm:pt modelId="{C3846B77-2B2A-4C71-8612-EADF3CEC3A8C}" type="parTrans" cxnId="{0C903D7A-4B9E-4580-B929-657F33E98AC1}">
      <dgm:prSet/>
      <dgm:spPr/>
      <dgm:t>
        <a:bodyPr/>
        <a:lstStyle/>
        <a:p>
          <a:endParaRPr lang="en-US"/>
        </a:p>
      </dgm:t>
    </dgm:pt>
    <dgm:pt modelId="{7510FF30-F9A7-4BC3-B577-6487F7F5F043}" type="sibTrans" cxnId="{0C903D7A-4B9E-4580-B929-657F33E98AC1}">
      <dgm:prSet/>
      <dgm:spPr/>
      <dgm:t>
        <a:bodyPr/>
        <a:lstStyle/>
        <a:p>
          <a:endParaRPr lang="en-US"/>
        </a:p>
      </dgm:t>
    </dgm:pt>
    <dgm:pt modelId="{BB16C4AA-A344-4405-B84C-E7C69F94674B}">
      <dgm:prSet custT="1"/>
      <dgm:spPr/>
      <dgm:t>
        <a:bodyPr/>
        <a:lstStyle/>
        <a:p>
          <a:pPr marL="65088" indent="0">
            <a:lnSpc>
              <a:spcPct val="100000"/>
            </a:lnSpc>
            <a:tabLst/>
          </a:pPr>
          <a:r>
            <a:rPr lang="en-US" sz="1200" dirty="0"/>
            <a:t>Quiet Environment (86.1% fulfillment)</a:t>
          </a:r>
        </a:p>
      </dgm:t>
    </dgm:pt>
    <dgm:pt modelId="{F83471B6-E698-4312-B24D-E2E1FD393CA9}" type="parTrans" cxnId="{369DB74F-95E4-4B53-B184-DE1C4C6470CB}">
      <dgm:prSet/>
      <dgm:spPr/>
      <dgm:t>
        <a:bodyPr/>
        <a:lstStyle/>
        <a:p>
          <a:endParaRPr lang="en-US"/>
        </a:p>
      </dgm:t>
    </dgm:pt>
    <dgm:pt modelId="{D8589923-46C8-4E42-ABE4-A5F568C433D2}" type="sibTrans" cxnId="{369DB74F-95E4-4B53-B184-DE1C4C6470CB}">
      <dgm:prSet/>
      <dgm:spPr/>
      <dgm:t>
        <a:bodyPr/>
        <a:lstStyle/>
        <a:p>
          <a:endParaRPr lang="en-US"/>
        </a:p>
      </dgm:t>
    </dgm:pt>
    <dgm:pt modelId="{A9BC4B4C-9FB2-40D4-A16B-CD951ECFBA40}">
      <dgm:prSet custT="1"/>
      <dgm:spPr/>
      <dgm:t>
        <a:bodyPr/>
        <a:lstStyle/>
        <a:p>
          <a:pPr marL="65088" indent="0">
            <a:lnSpc>
              <a:spcPct val="100000"/>
            </a:lnSpc>
            <a:tabLst/>
          </a:pPr>
          <a:r>
            <a:rPr lang="en-US" sz="1200" dirty="0"/>
            <a:t>Fast Wi-Fi (80.8% fulfillment)</a:t>
          </a:r>
        </a:p>
      </dgm:t>
    </dgm:pt>
    <dgm:pt modelId="{B6F707B6-64D6-47FA-A316-D841F210E7F8}" type="parTrans" cxnId="{47BECE0B-AA0E-4807-86D6-42EA1491427A}">
      <dgm:prSet/>
      <dgm:spPr/>
      <dgm:t>
        <a:bodyPr/>
        <a:lstStyle/>
        <a:p>
          <a:endParaRPr lang="en-US"/>
        </a:p>
      </dgm:t>
    </dgm:pt>
    <dgm:pt modelId="{F5B03024-CE67-4A2A-A14E-3B65BFF273F4}" type="sibTrans" cxnId="{47BECE0B-AA0E-4807-86D6-42EA1491427A}">
      <dgm:prSet/>
      <dgm:spPr/>
      <dgm:t>
        <a:bodyPr/>
        <a:lstStyle/>
        <a:p>
          <a:endParaRPr lang="en-US"/>
        </a:p>
      </dgm:t>
    </dgm:pt>
    <dgm:pt modelId="{AAFFE94E-4429-4724-9981-BE08A55DD1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Critical failures in basic expectations:</a:t>
          </a:r>
          <a:r>
            <a:rPr lang="en-US" dirty="0"/>
            <a:t> </a:t>
          </a:r>
        </a:p>
      </dgm:t>
    </dgm:pt>
    <dgm:pt modelId="{5E54B31D-D001-43BA-B617-E4CBBB174BEB}" type="parTrans" cxnId="{AC31278E-1332-4BB9-947B-1056B20BA0ED}">
      <dgm:prSet/>
      <dgm:spPr/>
      <dgm:t>
        <a:bodyPr/>
        <a:lstStyle/>
        <a:p>
          <a:endParaRPr lang="en-US"/>
        </a:p>
      </dgm:t>
    </dgm:pt>
    <dgm:pt modelId="{81795423-2012-4320-88D6-9A8577E0427D}" type="sibTrans" cxnId="{AC31278E-1332-4BB9-947B-1056B20BA0ED}">
      <dgm:prSet/>
      <dgm:spPr/>
      <dgm:t>
        <a:bodyPr/>
        <a:lstStyle/>
        <a:p>
          <a:endParaRPr lang="en-US"/>
        </a:p>
      </dgm:t>
    </dgm:pt>
    <dgm:pt modelId="{497369CB-B099-418B-8F05-79BD943BA3D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Comfortable Rooms (38.5% fulfillment)</a:t>
          </a:r>
        </a:p>
      </dgm:t>
    </dgm:pt>
    <dgm:pt modelId="{8D800B51-C0D0-4FB8-8DCD-7B07BA5457EF}" type="parTrans" cxnId="{17159B73-B966-4494-BC7E-3A65E5C5BB6C}">
      <dgm:prSet/>
      <dgm:spPr/>
      <dgm:t>
        <a:bodyPr/>
        <a:lstStyle/>
        <a:p>
          <a:endParaRPr lang="en-US"/>
        </a:p>
      </dgm:t>
    </dgm:pt>
    <dgm:pt modelId="{0BF09C55-B879-4B08-8415-282E1433BB5F}" type="sibTrans" cxnId="{17159B73-B966-4494-BC7E-3A65E5C5BB6C}">
      <dgm:prSet/>
      <dgm:spPr/>
      <dgm:t>
        <a:bodyPr/>
        <a:lstStyle/>
        <a:p>
          <a:endParaRPr lang="en-US"/>
        </a:p>
      </dgm:t>
    </dgm:pt>
    <dgm:pt modelId="{CE4FCC67-DF55-4437-B137-C79E1CAC7B7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Friendly Staff (44.4% fulfillment)</a:t>
          </a:r>
        </a:p>
      </dgm:t>
    </dgm:pt>
    <dgm:pt modelId="{6A5F7C97-5EBE-4533-956B-41A837C735CC}" type="parTrans" cxnId="{8C291CAC-05FE-41DC-AA3C-3ED69FEDE9A3}">
      <dgm:prSet/>
      <dgm:spPr/>
      <dgm:t>
        <a:bodyPr/>
        <a:lstStyle/>
        <a:p>
          <a:endParaRPr lang="en-US"/>
        </a:p>
      </dgm:t>
    </dgm:pt>
    <dgm:pt modelId="{9D477581-29AD-457F-916D-7FD1A4D400D4}" type="sibTrans" cxnId="{8C291CAC-05FE-41DC-AA3C-3ED69FEDE9A3}">
      <dgm:prSet/>
      <dgm:spPr/>
      <dgm:t>
        <a:bodyPr/>
        <a:lstStyle/>
        <a:p>
          <a:endParaRPr lang="en-US"/>
        </a:p>
      </dgm:t>
    </dgm:pt>
    <dgm:pt modelId="{8AFE6F0E-475C-428D-9B1E-CEC39AD3E9FE}" type="pres">
      <dgm:prSet presAssocID="{1CD7867A-C9D4-4FE6-8224-6A4012E7DDBF}" presName="root" presStyleCnt="0">
        <dgm:presLayoutVars>
          <dgm:dir/>
          <dgm:resizeHandles val="exact"/>
        </dgm:presLayoutVars>
      </dgm:prSet>
      <dgm:spPr/>
    </dgm:pt>
    <dgm:pt modelId="{625944F3-B80C-4258-84D8-E908F8D12D48}" type="pres">
      <dgm:prSet presAssocID="{D8483179-EC5C-4394-BABE-7F62F81D6AC8}" presName="compNode" presStyleCnt="0"/>
      <dgm:spPr/>
    </dgm:pt>
    <dgm:pt modelId="{DC36599B-42AA-4D89-A65A-8D8D0D279DDF}" type="pres">
      <dgm:prSet presAssocID="{D8483179-EC5C-4394-BABE-7F62F81D6AC8}" presName="bgRect" presStyleLbl="bgShp" presStyleIdx="0" presStyleCnt="2"/>
      <dgm:spPr/>
    </dgm:pt>
    <dgm:pt modelId="{92627753-0BE4-4426-9F51-A820D1E94AE1}" type="pres">
      <dgm:prSet presAssocID="{D8483179-EC5C-4394-BABE-7F62F81D6AC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F577670-E584-46A6-BF47-7A86D28D3648}" type="pres">
      <dgm:prSet presAssocID="{D8483179-EC5C-4394-BABE-7F62F81D6AC8}" presName="spaceRect" presStyleCnt="0"/>
      <dgm:spPr/>
    </dgm:pt>
    <dgm:pt modelId="{E9DA6133-24B2-475D-B344-F9E65C1F4211}" type="pres">
      <dgm:prSet presAssocID="{D8483179-EC5C-4394-BABE-7F62F81D6AC8}" presName="parTx" presStyleLbl="revTx" presStyleIdx="0" presStyleCnt="4" custScaleX="73554">
        <dgm:presLayoutVars>
          <dgm:chMax val="0"/>
          <dgm:chPref val="0"/>
        </dgm:presLayoutVars>
      </dgm:prSet>
      <dgm:spPr/>
    </dgm:pt>
    <dgm:pt modelId="{9F8D1F63-0C3A-4239-B4AE-6E7892A887EC}" type="pres">
      <dgm:prSet presAssocID="{D8483179-EC5C-4394-BABE-7F62F81D6AC8}" presName="desTx" presStyleLbl="revTx" presStyleIdx="1" presStyleCnt="4" custScaleX="141155" custLinFactNeighborX="37707" custLinFactNeighborY="1526">
        <dgm:presLayoutVars/>
      </dgm:prSet>
      <dgm:spPr/>
    </dgm:pt>
    <dgm:pt modelId="{1C7469A8-3CE0-47A6-AD83-D9394C8FE17E}" type="pres">
      <dgm:prSet presAssocID="{7510FF30-F9A7-4BC3-B577-6487F7F5F043}" presName="sibTrans" presStyleCnt="0"/>
      <dgm:spPr/>
    </dgm:pt>
    <dgm:pt modelId="{14272A57-177D-46F2-B2C5-E40113F89128}" type="pres">
      <dgm:prSet presAssocID="{AAFFE94E-4429-4724-9981-BE08A55DD1F0}" presName="compNode" presStyleCnt="0"/>
      <dgm:spPr/>
    </dgm:pt>
    <dgm:pt modelId="{EE9117BB-E794-4D40-8DCA-8DD8AFB7723E}" type="pres">
      <dgm:prSet presAssocID="{AAFFE94E-4429-4724-9981-BE08A55DD1F0}" presName="bgRect" presStyleLbl="bgShp" presStyleIdx="1" presStyleCnt="2"/>
      <dgm:spPr/>
    </dgm:pt>
    <dgm:pt modelId="{D6D0A315-C5DD-4247-9EA8-6193E0631F1A}" type="pres">
      <dgm:prSet presAssocID="{AAFFE94E-4429-4724-9981-BE08A55DD1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74D72070-2FAC-4370-99ED-CAF0DCD1980E}" type="pres">
      <dgm:prSet presAssocID="{AAFFE94E-4429-4724-9981-BE08A55DD1F0}" presName="spaceRect" presStyleCnt="0"/>
      <dgm:spPr/>
    </dgm:pt>
    <dgm:pt modelId="{CD7F8272-2052-49FB-B4E6-72CB4427A212}" type="pres">
      <dgm:prSet presAssocID="{AAFFE94E-4429-4724-9981-BE08A55DD1F0}" presName="parTx" presStyleLbl="revTx" presStyleIdx="2" presStyleCnt="4">
        <dgm:presLayoutVars>
          <dgm:chMax val="0"/>
          <dgm:chPref val="0"/>
        </dgm:presLayoutVars>
      </dgm:prSet>
      <dgm:spPr/>
    </dgm:pt>
    <dgm:pt modelId="{D4143D19-F97F-47DD-843D-98BB67C2D9A6}" type="pres">
      <dgm:prSet presAssocID="{AAFFE94E-4429-4724-9981-BE08A55DD1F0}" presName="desTx" presStyleLbl="revTx" presStyleIdx="3" presStyleCnt="4" custScaleX="160074">
        <dgm:presLayoutVars/>
      </dgm:prSet>
      <dgm:spPr/>
    </dgm:pt>
  </dgm:ptLst>
  <dgm:cxnLst>
    <dgm:cxn modelId="{47BECE0B-AA0E-4807-86D6-42EA1491427A}" srcId="{D8483179-EC5C-4394-BABE-7F62F81D6AC8}" destId="{A9BC4B4C-9FB2-40D4-A16B-CD951ECFBA40}" srcOrd="1" destOrd="0" parTransId="{B6F707B6-64D6-47FA-A316-D841F210E7F8}" sibTransId="{F5B03024-CE67-4A2A-A14E-3B65BFF273F4}"/>
    <dgm:cxn modelId="{C925D720-827F-40ED-8977-9B23A964061A}" type="presOf" srcId="{497369CB-B099-418B-8F05-79BD943BA3DA}" destId="{D4143D19-F97F-47DD-843D-98BB67C2D9A6}" srcOrd="0" destOrd="0" presId="urn:microsoft.com/office/officeart/2018/2/layout/IconVerticalSolidList"/>
    <dgm:cxn modelId="{60B2E44A-12D7-4AC7-A535-FC5E01C4DA20}" type="presOf" srcId="{A9BC4B4C-9FB2-40D4-A16B-CD951ECFBA40}" destId="{9F8D1F63-0C3A-4239-B4AE-6E7892A887EC}" srcOrd="0" destOrd="1" presId="urn:microsoft.com/office/officeart/2018/2/layout/IconVerticalSolidList"/>
    <dgm:cxn modelId="{369DB74F-95E4-4B53-B184-DE1C4C6470CB}" srcId="{D8483179-EC5C-4394-BABE-7F62F81D6AC8}" destId="{BB16C4AA-A344-4405-B84C-E7C69F94674B}" srcOrd="0" destOrd="0" parTransId="{F83471B6-E698-4312-B24D-E2E1FD393CA9}" sibTransId="{D8589923-46C8-4E42-ABE4-A5F568C433D2}"/>
    <dgm:cxn modelId="{8AFF085E-C572-4087-AD1B-3CE86B78D030}" type="presOf" srcId="{D8483179-EC5C-4394-BABE-7F62F81D6AC8}" destId="{E9DA6133-24B2-475D-B344-F9E65C1F4211}" srcOrd="0" destOrd="0" presId="urn:microsoft.com/office/officeart/2018/2/layout/IconVerticalSolidList"/>
    <dgm:cxn modelId="{8E16816B-1A3B-456B-9BA6-0167A5EC2E1D}" type="presOf" srcId="{AAFFE94E-4429-4724-9981-BE08A55DD1F0}" destId="{CD7F8272-2052-49FB-B4E6-72CB4427A212}" srcOrd="0" destOrd="0" presId="urn:microsoft.com/office/officeart/2018/2/layout/IconVerticalSolidList"/>
    <dgm:cxn modelId="{17159B73-B966-4494-BC7E-3A65E5C5BB6C}" srcId="{AAFFE94E-4429-4724-9981-BE08A55DD1F0}" destId="{497369CB-B099-418B-8F05-79BD943BA3DA}" srcOrd="0" destOrd="0" parTransId="{8D800B51-C0D0-4FB8-8DCD-7B07BA5457EF}" sibTransId="{0BF09C55-B879-4B08-8415-282E1433BB5F}"/>
    <dgm:cxn modelId="{0C903D7A-4B9E-4580-B929-657F33E98AC1}" srcId="{1CD7867A-C9D4-4FE6-8224-6A4012E7DDBF}" destId="{D8483179-EC5C-4394-BABE-7F62F81D6AC8}" srcOrd="0" destOrd="0" parTransId="{C3846B77-2B2A-4C71-8612-EADF3CEC3A8C}" sibTransId="{7510FF30-F9A7-4BC3-B577-6487F7F5F043}"/>
    <dgm:cxn modelId="{AB18EC88-3378-42CB-916A-D353EF34DD78}" type="presOf" srcId="{1CD7867A-C9D4-4FE6-8224-6A4012E7DDBF}" destId="{8AFE6F0E-475C-428D-9B1E-CEC39AD3E9FE}" srcOrd="0" destOrd="0" presId="urn:microsoft.com/office/officeart/2018/2/layout/IconVerticalSolidList"/>
    <dgm:cxn modelId="{D80D2D8D-86C4-425F-B07B-ADDFC4FE2F98}" type="presOf" srcId="{CE4FCC67-DF55-4437-B137-C79E1CAC7B7F}" destId="{D4143D19-F97F-47DD-843D-98BB67C2D9A6}" srcOrd="0" destOrd="1" presId="urn:microsoft.com/office/officeart/2018/2/layout/IconVerticalSolidList"/>
    <dgm:cxn modelId="{AC31278E-1332-4BB9-947B-1056B20BA0ED}" srcId="{1CD7867A-C9D4-4FE6-8224-6A4012E7DDBF}" destId="{AAFFE94E-4429-4724-9981-BE08A55DD1F0}" srcOrd="1" destOrd="0" parTransId="{5E54B31D-D001-43BA-B617-E4CBBB174BEB}" sibTransId="{81795423-2012-4320-88D6-9A8577E0427D}"/>
    <dgm:cxn modelId="{8C291CAC-05FE-41DC-AA3C-3ED69FEDE9A3}" srcId="{AAFFE94E-4429-4724-9981-BE08A55DD1F0}" destId="{CE4FCC67-DF55-4437-B137-C79E1CAC7B7F}" srcOrd="1" destOrd="0" parTransId="{6A5F7C97-5EBE-4533-956B-41A837C735CC}" sibTransId="{9D477581-29AD-457F-916D-7FD1A4D400D4}"/>
    <dgm:cxn modelId="{14A307DB-B395-406A-B318-D74B49CC000C}" type="presOf" srcId="{BB16C4AA-A344-4405-B84C-E7C69F94674B}" destId="{9F8D1F63-0C3A-4239-B4AE-6E7892A887EC}" srcOrd="0" destOrd="0" presId="urn:microsoft.com/office/officeart/2018/2/layout/IconVerticalSolidList"/>
    <dgm:cxn modelId="{9391A0EB-50C9-4724-8464-B254FEC9309E}" type="presParOf" srcId="{8AFE6F0E-475C-428D-9B1E-CEC39AD3E9FE}" destId="{625944F3-B80C-4258-84D8-E908F8D12D48}" srcOrd="0" destOrd="0" presId="urn:microsoft.com/office/officeart/2018/2/layout/IconVerticalSolidList"/>
    <dgm:cxn modelId="{F8AC89C4-030D-49E8-B3EE-4E7F1EC99299}" type="presParOf" srcId="{625944F3-B80C-4258-84D8-E908F8D12D48}" destId="{DC36599B-42AA-4D89-A65A-8D8D0D279DDF}" srcOrd="0" destOrd="0" presId="urn:microsoft.com/office/officeart/2018/2/layout/IconVerticalSolidList"/>
    <dgm:cxn modelId="{118DF986-C2D1-4B32-96B1-CAE43F14BE29}" type="presParOf" srcId="{625944F3-B80C-4258-84D8-E908F8D12D48}" destId="{92627753-0BE4-4426-9F51-A820D1E94AE1}" srcOrd="1" destOrd="0" presId="urn:microsoft.com/office/officeart/2018/2/layout/IconVerticalSolidList"/>
    <dgm:cxn modelId="{D8F9112D-13FD-4375-A69D-72EA5B047189}" type="presParOf" srcId="{625944F3-B80C-4258-84D8-E908F8D12D48}" destId="{FF577670-E584-46A6-BF47-7A86D28D3648}" srcOrd="2" destOrd="0" presId="urn:microsoft.com/office/officeart/2018/2/layout/IconVerticalSolidList"/>
    <dgm:cxn modelId="{97B3C165-56F2-43E8-A00C-9967BFF19B14}" type="presParOf" srcId="{625944F3-B80C-4258-84D8-E908F8D12D48}" destId="{E9DA6133-24B2-475D-B344-F9E65C1F4211}" srcOrd="3" destOrd="0" presId="urn:microsoft.com/office/officeart/2018/2/layout/IconVerticalSolidList"/>
    <dgm:cxn modelId="{FFDAB6A8-452A-49F7-9C41-49F15843DFE2}" type="presParOf" srcId="{625944F3-B80C-4258-84D8-E908F8D12D48}" destId="{9F8D1F63-0C3A-4239-B4AE-6E7892A887EC}" srcOrd="4" destOrd="0" presId="urn:microsoft.com/office/officeart/2018/2/layout/IconVerticalSolidList"/>
    <dgm:cxn modelId="{169B036B-F7DE-475A-9DBC-899CE80EC3F7}" type="presParOf" srcId="{8AFE6F0E-475C-428D-9B1E-CEC39AD3E9FE}" destId="{1C7469A8-3CE0-47A6-AD83-D9394C8FE17E}" srcOrd="1" destOrd="0" presId="urn:microsoft.com/office/officeart/2018/2/layout/IconVerticalSolidList"/>
    <dgm:cxn modelId="{8BE22B3E-8CD3-4CF3-B9EF-5C02C98D6912}" type="presParOf" srcId="{8AFE6F0E-475C-428D-9B1E-CEC39AD3E9FE}" destId="{14272A57-177D-46F2-B2C5-E40113F89128}" srcOrd="2" destOrd="0" presId="urn:microsoft.com/office/officeart/2018/2/layout/IconVerticalSolidList"/>
    <dgm:cxn modelId="{2ABF889F-E1B4-4957-A7DA-D4928B96CF40}" type="presParOf" srcId="{14272A57-177D-46F2-B2C5-E40113F89128}" destId="{EE9117BB-E794-4D40-8DCA-8DD8AFB7723E}" srcOrd="0" destOrd="0" presId="urn:microsoft.com/office/officeart/2018/2/layout/IconVerticalSolidList"/>
    <dgm:cxn modelId="{C5E0A713-E785-4F5E-AE30-9AC6996A60FD}" type="presParOf" srcId="{14272A57-177D-46F2-B2C5-E40113F89128}" destId="{D6D0A315-C5DD-4247-9EA8-6193E0631F1A}" srcOrd="1" destOrd="0" presId="urn:microsoft.com/office/officeart/2018/2/layout/IconVerticalSolidList"/>
    <dgm:cxn modelId="{95ED5B85-31EA-4B1D-B07F-4FCF32049E7A}" type="presParOf" srcId="{14272A57-177D-46F2-B2C5-E40113F89128}" destId="{74D72070-2FAC-4370-99ED-CAF0DCD1980E}" srcOrd="2" destOrd="0" presId="urn:microsoft.com/office/officeart/2018/2/layout/IconVerticalSolidList"/>
    <dgm:cxn modelId="{82A995D7-E78A-44D7-8269-0D5EDB4B0CA2}" type="presParOf" srcId="{14272A57-177D-46F2-B2C5-E40113F89128}" destId="{CD7F8272-2052-49FB-B4E6-72CB4427A212}" srcOrd="3" destOrd="0" presId="urn:microsoft.com/office/officeart/2018/2/layout/IconVerticalSolidList"/>
    <dgm:cxn modelId="{99720765-B994-467F-8179-1E68E70A3264}" type="presParOf" srcId="{14272A57-177D-46F2-B2C5-E40113F89128}" destId="{D4143D19-F97F-47DD-843D-98BB67C2D9A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962A38-4EB8-7441-9891-4D515C070A2A}" type="doc">
      <dgm:prSet loTypeId="urn:microsoft.com/office/officeart/2005/8/layout/target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D74E2AA-C096-5641-943D-9D27DC35D6BA}">
      <dgm:prSet custT="1"/>
      <dgm:spPr/>
      <dgm:t>
        <a:bodyPr/>
        <a:lstStyle/>
        <a:p>
          <a:r>
            <a:rPr lang="en-US" sz="2800" b="0" i="0" dirty="0">
              <a:latin typeface="Calisto MT" panose="02040603050505030304" pitchFamily="18" charset="77"/>
              <a:cs typeface="Times New Roman" panose="02020603050405020304" pitchFamily="18" charset="0"/>
            </a:rPr>
            <a:t>Immediate </a:t>
          </a:r>
        </a:p>
        <a:p>
          <a:r>
            <a:rPr lang="en-US" sz="2800" b="0" i="0" dirty="0">
              <a:latin typeface="Calisto MT" panose="02040603050505030304" pitchFamily="18" charset="77"/>
              <a:cs typeface="Times New Roman" panose="02020603050405020304" pitchFamily="18" charset="0"/>
            </a:rPr>
            <a:t>(1-2 weeks)</a:t>
          </a:r>
        </a:p>
      </dgm:t>
    </dgm:pt>
    <dgm:pt modelId="{AFA8117A-4325-EB4D-86C4-AC587487A65A}" type="parTrans" cxnId="{45D3CF53-4D40-1242-8933-9DE3F9C6AE8C}">
      <dgm:prSet/>
      <dgm:spPr/>
      <dgm:t>
        <a:bodyPr/>
        <a:lstStyle/>
        <a:p>
          <a:endParaRPr lang="en-US"/>
        </a:p>
      </dgm:t>
    </dgm:pt>
    <dgm:pt modelId="{78D477C9-1691-464C-A693-3B0247678DE9}" type="sibTrans" cxnId="{45D3CF53-4D40-1242-8933-9DE3F9C6AE8C}">
      <dgm:prSet/>
      <dgm:spPr/>
      <dgm:t>
        <a:bodyPr/>
        <a:lstStyle/>
        <a:p>
          <a:endParaRPr lang="en-US"/>
        </a:p>
      </dgm:t>
    </dgm:pt>
    <dgm:pt modelId="{43A8FB4A-0832-2942-A804-36A0073E45A4}">
      <dgm:prSet/>
      <dgm:spPr/>
      <dgm:t>
        <a:bodyPr/>
        <a:lstStyle/>
        <a:p>
          <a:r>
            <a:rPr lang="en-US" b="0" i="0" dirty="0">
              <a:latin typeface="Calisto MT" panose="02040603050505030304" pitchFamily="18" charset="77"/>
              <a:cs typeface="Times New Roman" panose="02020603050405020304" pitchFamily="18" charset="0"/>
            </a:rPr>
            <a:t>Update marketing content to reflect true strengths</a:t>
          </a:r>
        </a:p>
      </dgm:t>
    </dgm:pt>
    <dgm:pt modelId="{28DC5C5F-57E5-A64D-8589-7BA621BA211C}" type="parTrans" cxnId="{B367CCE3-2770-9E42-8C62-A7522A566D61}">
      <dgm:prSet/>
      <dgm:spPr/>
      <dgm:t>
        <a:bodyPr/>
        <a:lstStyle/>
        <a:p>
          <a:endParaRPr lang="en-US"/>
        </a:p>
      </dgm:t>
    </dgm:pt>
    <dgm:pt modelId="{5F2602EB-7994-B741-B246-7E44E25CBF6D}" type="sibTrans" cxnId="{B367CCE3-2770-9E42-8C62-A7522A566D61}">
      <dgm:prSet/>
      <dgm:spPr/>
      <dgm:t>
        <a:bodyPr/>
        <a:lstStyle/>
        <a:p>
          <a:endParaRPr lang="en-US"/>
        </a:p>
      </dgm:t>
    </dgm:pt>
    <dgm:pt modelId="{083751FF-BB32-1548-8872-60A5B5AD2774}">
      <dgm:prSet/>
      <dgm:spPr/>
      <dgm:t>
        <a:bodyPr/>
        <a:lstStyle/>
        <a:p>
          <a:r>
            <a:rPr lang="en-US" b="0" i="0" dirty="0">
              <a:latin typeface="Calisto MT" panose="02040603050505030304" pitchFamily="18" charset="77"/>
              <a:cs typeface="Times New Roman" panose="02020603050405020304" pitchFamily="18" charset="0"/>
            </a:rPr>
            <a:t>Implement enhanced room cleaning protocols</a:t>
          </a:r>
        </a:p>
      </dgm:t>
    </dgm:pt>
    <dgm:pt modelId="{BB7F9F67-544A-D247-9BB4-7BE0A541141B}" type="parTrans" cxnId="{7D7194A3-6BE0-C542-B7D5-37F26A98062C}">
      <dgm:prSet/>
      <dgm:spPr/>
      <dgm:t>
        <a:bodyPr/>
        <a:lstStyle/>
        <a:p>
          <a:endParaRPr lang="en-US"/>
        </a:p>
      </dgm:t>
    </dgm:pt>
    <dgm:pt modelId="{83F646CD-1663-7745-963F-06F1BEA7FC68}" type="sibTrans" cxnId="{7D7194A3-6BE0-C542-B7D5-37F26A98062C}">
      <dgm:prSet/>
      <dgm:spPr/>
      <dgm:t>
        <a:bodyPr/>
        <a:lstStyle/>
        <a:p>
          <a:endParaRPr lang="en-US"/>
        </a:p>
      </dgm:t>
    </dgm:pt>
    <dgm:pt modelId="{DEC33991-F816-A942-8CE8-963C33970BA1}">
      <dgm:prSet/>
      <dgm:spPr/>
      <dgm:t>
        <a:bodyPr/>
        <a:lstStyle/>
        <a:p>
          <a:r>
            <a:rPr lang="en-US" b="0" i="0" dirty="0">
              <a:latin typeface="Calisto MT" panose="02040603050505030304" pitchFamily="18" charset="77"/>
              <a:cs typeface="Times New Roman" panose="02020603050405020304" pitchFamily="18" charset="0"/>
            </a:rPr>
            <a:t>Begin detailed tracking of guest feedback</a:t>
          </a:r>
        </a:p>
      </dgm:t>
    </dgm:pt>
    <dgm:pt modelId="{F99F1E89-7214-F348-AF63-BBC5176E6DF9}" type="parTrans" cxnId="{22C34D12-C02A-2849-ABBB-23716103B8B8}">
      <dgm:prSet/>
      <dgm:spPr/>
      <dgm:t>
        <a:bodyPr/>
        <a:lstStyle/>
        <a:p>
          <a:endParaRPr lang="en-US"/>
        </a:p>
      </dgm:t>
    </dgm:pt>
    <dgm:pt modelId="{C19D5EA2-A869-B14C-9BFE-6BA8B3FAD68B}" type="sibTrans" cxnId="{22C34D12-C02A-2849-ABBB-23716103B8B8}">
      <dgm:prSet/>
      <dgm:spPr/>
      <dgm:t>
        <a:bodyPr/>
        <a:lstStyle/>
        <a:p>
          <a:endParaRPr lang="en-US"/>
        </a:p>
      </dgm:t>
    </dgm:pt>
    <dgm:pt modelId="{927DCC95-9823-3A44-BCD8-50A0E46C2F34}">
      <dgm:prSet custT="1"/>
      <dgm:spPr/>
      <dgm:t>
        <a:bodyPr/>
        <a:lstStyle/>
        <a:p>
          <a:r>
            <a:rPr lang="en-US" sz="2800" b="0" i="0" dirty="0">
              <a:latin typeface="Calisto MT" panose="02040603050505030304" pitchFamily="18" charset="77"/>
              <a:cs typeface="Times New Roman" panose="02020603050405020304" pitchFamily="18" charset="0"/>
            </a:rPr>
            <a:t>Short-term </a:t>
          </a:r>
        </a:p>
        <a:p>
          <a:r>
            <a:rPr lang="en-US" sz="2800" b="0" i="0" dirty="0">
              <a:latin typeface="Calisto MT" panose="02040603050505030304" pitchFamily="18" charset="77"/>
              <a:cs typeface="Times New Roman" panose="02020603050405020304" pitchFamily="18" charset="0"/>
            </a:rPr>
            <a:t>(30 days)</a:t>
          </a:r>
        </a:p>
      </dgm:t>
    </dgm:pt>
    <dgm:pt modelId="{7605204D-ED57-4B42-8728-54D9AFCE947F}" type="parTrans" cxnId="{B3CA07A4-B9EA-8146-92F5-49426BA3DAEA}">
      <dgm:prSet/>
      <dgm:spPr/>
      <dgm:t>
        <a:bodyPr/>
        <a:lstStyle/>
        <a:p>
          <a:endParaRPr lang="en-US"/>
        </a:p>
      </dgm:t>
    </dgm:pt>
    <dgm:pt modelId="{B6284D9C-3B28-2843-909B-F2CE0A7237D0}" type="sibTrans" cxnId="{B3CA07A4-B9EA-8146-92F5-49426BA3DAEA}">
      <dgm:prSet/>
      <dgm:spPr/>
      <dgm:t>
        <a:bodyPr/>
        <a:lstStyle/>
        <a:p>
          <a:endParaRPr lang="en-US"/>
        </a:p>
      </dgm:t>
    </dgm:pt>
    <dgm:pt modelId="{2FC81966-945A-C341-8FDA-114FA27B8CE2}">
      <dgm:prSet/>
      <dgm:spPr/>
      <dgm:t>
        <a:bodyPr/>
        <a:lstStyle/>
        <a:p>
          <a:r>
            <a:rPr lang="en-US" b="0" i="0" dirty="0">
              <a:latin typeface="Calisto MT" panose="02040603050505030304" pitchFamily="18" charset="77"/>
              <a:cs typeface="Times New Roman" panose="02020603050405020304" pitchFamily="18" charset="0"/>
            </a:rPr>
            <a:t>Complete staff customer service training</a:t>
          </a:r>
        </a:p>
      </dgm:t>
    </dgm:pt>
    <dgm:pt modelId="{8590E13E-92AB-8245-93CA-AD80CE57F347}" type="parTrans" cxnId="{CD1508BD-C7BB-314E-9966-223B7626CCB6}">
      <dgm:prSet/>
      <dgm:spPr/>
      <dgm:t>
        <a:bodyPr/>
        <a:lstStyle/>
        <a:p>
          <a:endParaRPr lang="en-US"/>
        </a:p>
      </dgm:t>
    </dgm:pt>
    <dgm:pt modelId="{E4D62F9F-AD3D-AA4B-B0A2-2A2FA9F00AF3}" type="sibTrans" cxnId="{CD1508BD-C7BB-314E-9966-223B7626CCB6}">
      <dgm:prSet/>
      <dgm:spPr/>
      <dgm:t>
        <a:bodyPr/>
        <a:lstStyle/>
        <a:p>
          <a:endParaRPr lang="en-US"/>
        </a:p>
      </dgm:t>
    </dgm:pt>
    <dgm:pt modelId="{7B773C78-59BD-1D4C-AC36-9FFB22BDFA32}">
      <dgm:prSet/>
      <dgm:spPr/>
      <dgm:t>
        <a:bodyPr/>
        <a:lstStyle/>
        <a:p>
          <a:r>
            <a:rPr lang="en-US" b="0" i="0" dirty="0">
              <a:latin typeface="Calisto MT" panose="02040603050505030304" pitchFamily="18" charset="77"/>
              <a:cs typeface="Times New Roman" panose="02020603050405020304" pitchFamily="18" charset="0"/>
            </a:rPr>
            <a:t>Launch real-time guest feedback system</a:t>
          </a:r>
        </a:p>
      </dgm:t>
    </dgm:pt>
    <dgm:pt modelId="{08DA36F0-3084-BC40-8CEF-97CB36B1D51B}" type="parTrans" cxnId="{03E08983-2718-5042-B23E-C32B1B97785D}">
      <dgm:prSet/>
      <dgm:spPr/>
      <dgm:t>
        <a:bodyPr/>
        <a:lstStyle/>
        <a:p>
          <a:endParaRPr lang="en-US"/>
        </a:p>
      </dgm:t>
    </dgm:pt>
    <dgm:pt modelId="{EC4BEE64-1139-2147-8A3A-6676581B4CD2}" type="sibTrans" cxnId="{03E08983-2718-5042-B23E-C32B1B97785D}">
      <dgm:prSet/>
      <dgm:spPr/>
      <dgm:t>
        <a:bodyPr/>
        <a:lstStyle/>
        <a:p>
          <a:endParaRPr lang="en-US"/>
        </a:p>
      </dgm:t>
    </dgm:pt>
    <dgm:pt modelId="{5EC2B677-55AE-FA41-8DFA-A3D1555C2D2F}">
      <dgm:prSet/>
      <dgm:spPr/>
      <dgm:t>
        <a:bodyPr/>
        <a:lstStyle/>
        <a:p>
          <a:r>
            <a:rPr lang="en-US" b="0" i="0" dirty="0">
              <a:latin typeface="Calisto MT" panose="02040603050505030304" pitchFamily="18" charset="77"/>
              <a:cs typeface="Times New Roman" panose="02020603050405020304" pitchFamily="18" charset="0"/>
            </a:rPr>
            <a:t>Redesign pre-arrival communications</a:t>
          </a:r>
        </a:p>
      </dgm:t>
    </dgm:pt>
    <dgm:pt modelId="{D1AA44EF-65AC-6845-9C0B-600037FB0987}" type="parTrans" cxnId="{846D80D0-42C9-414D-8DB1-5C52AE8262AF}">
      <dgm:prSet/>
      <dgm:spPr/>
      <dgm:t>
        <a:bodyPr/>
        <a:lstStyle/>
        <a:p>
          <a:endParaRPr lang="en-US"/>
        </a:p>
      </dgm:t>
    </dgm:pt>
    <dgm:pt modelId="{AA84C129-6DB4-4642-9155-875355A923E4}" type="sibTrans" cxnId="{846D80D0-42C9-414D-8DB1-5C52AE8262AF}">
      <dgm:prSet/>
      <dgm:spPr/>
      <dgm:t>
        <a:bodyPr/>
        <a:lstStyle/>
        <a:p>
          <a:endParaRPr lang="en-US"/>
        </a:p>
      </dgm:t>
    </dgm:pt>
    <dgm:pt modelId="{C0B38A99-169A-9841-9946-B2792FB354B7}">
      <dgm:prSet custT="1"/>
      <dgm:spPr/>
      <dgm:t>
        <a:bodyPr/>
        <a:lstStyle/>
        <a:p>
          <a:r>
            <a:rPr lang="en-US" sz="2800" b="0" i="0" dirty="0">
              <a:latin typeface="Calisto MT" panose="02040603050505030304" pitchFamily="18" charset="77"/>
              <a:cs typeface="Times New Roman" panose="02020603050405020304" pitchFamily="18" charset="0"/>
            </a:rPr>
            <a:t>Medium-term </a:t>
          </a:r>
        </a:p>
        <a:p>
          <a:r>
            <a:rPr lang="en-US" sz="2800" b="0" i="0" dirty="0">
              <a:latin typeface="Calisto MT" panose="02040603050505030304" pitchFamily="18" charset="77"/>
              <a:cs typeface="Times New Roman" panose="02020603050405020304" pitchFamily="18" charset="0"/>
            </a:rPr>
            <a:t>(90 days)</a:t>
          </a:r>
        </a:p>
      </dgm:t>
    </dgm:pt>
    <dgm:pt modelId="{F6ADE15F-5EA1-BC49-9479-0FF1031E79AE}" type="parTrans" cxnId="{8F18359D-813C-2B48-BB75-C4F7119F4A2F}">
      <dgm:prSet/>
      <dgm:spPr/>
      <dgm:t>
        <a:bodyPr/>
        <a:lstStyle/>
        <a:p>
          <a:endParaRPr lang="en-US"/>
        </a:p>
      </dgm:t>
    </dgm:pt>
    <dgm:pt modelId="{BBD19096-4268-494C-8A61-52A770C2B29E}" type="sibTrans" cxnId="{8F18359D-813C-2B48-BB75-C4F7119F4A2F}">
      <dgm:prSet/>
      <dgm:spPr/>
      <dgm:t>
        <a:bodyPr/>
        <a:lstStyle/>
        <a:p>
          <a:endParaRPr lang="en-US"/>
        </a:p>
      </dgm:t>
    </dgm:pt>
    <dgm:pt modelId="{279A8F48-02BF-3849-BF59-1C01A9E11728}">
      <dgm:prSet/>
      <dgm:spPr/>
      <dgm:t>
        <a:bodyPr/>
        <a:lstStyle/>
        <a:p>
          <a:r>
            <a:rPr lang="en-US" b="0" i="0" dirty="0">
              <a:latin typeface="Calisto MT" panose="02040603050505030304" pitchFamily="18" charset="77"/>
              <a:cs typeface="Times New Roman" panose="02020603050405020304" pitchFamily="18" charset="0"/>
            </a:rPr>
            <a:t>Measure reduction in expectation-experience gap</a:t>
          </a:r>
        </a:p>
      </dgm:t>
    </dgm:pt>
    <dgm:pt modelId="{56686F46-0EC5-3946-ABAC-F60E5F6D0FCE}" type="parTrans" cxnId="{4BD2A2E4-6024-824E-BD4D-58D37F510132}">
      <dgm:prSet/>
      <dgm:spPr/>
      <dgm:t>
        <a:bodyPr/>
        <a:lstStyle/>
        <a:p>
          <a:endParaRPr lang="en-US"/>
        </a:p>
      </dgm:t>
    </dgm:pt>
    <dgm:pt modelId="{1788BB4B-79DC-DC45-B1F5-6DE48AB9C56B}" type="sibTrans" cxnId="{4BD2A2E4-6024-824E-BD4D-58D37F510132}">
      <dgm:prSet/>
      <dgm:spPr/>
      <dgm:t>
        <a:bodyPr/>
        <a:lstStyle/>
        <a:p>
          <a:endParaRPr lang="en-US"/>
        </a:p>
      </dgm:t>
    </dgm:pt>
    <dgm:pt modelId="{7493DBD6-0B71-5241-B5C6-E0084D47139D}">
      <dgm:prSet/>
      <dgm:spPr/>
      <dgm:t>
        <a:bodyPr/>
        <a:lstStyle/>
        <a:p>
          <a:r>
            <a:rPr lang="en-US" b="0" i="0" dirty="0">
              <a:latin typeface="Calisto MT" panose="02040603050505030304" pitchFamily="18" charset="77"/>
              <a:cs typeface="Times New Roman" panose="02020603050405020304" pitchFamily="18" charset="0"/>
            </a:rPr>
            <a:t>Complete secondary operational improvements</a:t>
          </a:r>
        </a:p>
      </dgm:t>
    </dgm:pt>
    <dgm:pt modelId="{5E242D5C-B31F-4748-B959-BBFDA593E2C3}" type="parTrans" cxnId="{32967719-17A4-364C-AE09-3E5AFDE49A6D}">
      <dgm:prSet/>
      <dgm:spPr/>
      <dgm:t>
        <a:bodyPr/>
        <a:lstStyle/>
        <a:p>
          <a:endParaRPr lang="en-US"/>
        </a:p>
      </dgm:t>
    </dgm:pt>
    <dgm:pt modelId="{F6DE5AFC-6745-9A4A-ADE1-2984C32EAFFB}" type="sibTrans" cxnId="{32967719-17A4-364C-AE09-3E5AFDE49A6D}">
      <dgm:prSet/>
      <dgm:spPr/>
      <dgm:t>
        <a:bodyPr/>
        <a:lstStyle/>
        <a:p>
          <a:endParaRPr lang="en-US"/>
        </a:p>
      </dgm:t>
    </dgm:pt>
    <dgm:pt modelId="{7E396989-CC31-2042-BABA-9E26744FBF4D}">
      <dgm:prSet/>
      <dgm:spPr/>
      <dgm:t>
        <a:bodyPr/>
        <a:lstStyle/>
        <a:p>
          <a:r>
            <a:rPr lang="en-US" b="0" i="0" dirty="0">
              <a:latin typeface="Calisto MT" panose="02040603050505030304" pitchFamily="18" charset="77"/>
              <a:cs typeface="Times New Roman" panose="02020603050405020304" pitchFamily="18" charset="0"/>
            </a:rPr>
            <a:t>Develop loyalty strategy based on authentic strengths</a:t>
          </a:r>
        </a:p>
      </dgm:t>
    </dgm:pt>
    <dgm:pt modelId="{9CC2B44F-F6D7-6C4B-91D9-E991ABB32B5B}" type="parTrans" cxnId="{20C2FEEF-F7AF-A343-A098-65F9FD53E077}">
      <dgm:prSet/>
      <dgm:spPr/>
      <dgm:t>
        <a:bodyPr/>
        <a:lstStyle/>
        <a:p>
          <a:endParaRPr lang="en-US"/>
        </a:p>
      </dgm:t>
    </dgm:pt>
    <dgm:pt modelId="{6472C91B-D60C-4647-A38C-5E1D1E7A11CE}" type="sibTrans" cxnId="{20C2FEEF-F7AF-A343-A098-65F9FD53E077}">
      <dgm:prSet/>
      <dgm:spPr/>
      <dgm:t>
        <a:bodyPr/>
        <a:lstStyle/>
        <a:p>
          <a:endParaRPr lang="en-US"/>
        </a:p>
      </dgm:t>
    </dgm:pt>
    <dgm:pt modelId="{12959E3F-F312-3646-A645-A25B0D66C5F8}" type="pres">
      <dgm:prSet presAssocID="{D9962A38-4EB8-7441-9891-4D515C070A2A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69E9C97B-AC71-D24A-B54B-D0FC860B29B4}" type="pres">
      <dgm:prSet presAssocID="{C0B38A99-169A-9841-9946-B2792FB354B7}" presName="circle1" presStyleLbl="node1" presStyleIdx="0" presStyleCnt="3"/>
      <dgm:spPr/>
    </dgm:pt>
    <dgm:pt modelId="{70D7CC28-D3C5-2B4D-A63C-F4D0794108E7}" type="pres">
      <dgm:prSet presAssocID="{C0B38A99-169A-9841-9946-B2792FB354B7}" presName="space" presStyleCnt="0"/>
      <dgm:spPr/>
    </dgm:pt>
    <dgm:pt modelId="{1AE08FD7-9BA3-BE43-92B2-20C1D636B7C8}" type="pres">
      <dgm:prSet presAssocID="{C0B38A99-169A-9841-9946-B2792FB354B7}" presName="rect1" presStyleLbl="alignAcc1" presStyleIdx="0" presStyleCnt="3"/>
      <dgm:spPr/>
    </dgm:pt>
    <dgm:pt modelId="{A009D477-0806-9642-BF52-DC9C62E4D1CC}" type="pres">
      <dgm:prSet presAssocID="{927DCC95-9823-3A44-BCD8-50A0E46C2F34}" presName="vertSpace2" presStyleLbl="node1" presStyleIdx="0" presStyleCnt="3"/>
      <dgm:spPr/>
    </dgm:pt>
    <dgm:pt modelId="{CE229E99-01BF-1A43-8145-D4D64DFE7672}" type="pres">
      <dgm:prSet presAssocID="{927DCC95-9823-3A44-BCD8-50A0E46C2F34}" presName="circle2" presStyleLbl="node1" presStyleIdx="1" presStyleCnt="3"/>
      <dgm:spPr/>
    </dgm:pt>
    <dgm:pt modelId="{0DB0A816-8748-1748-BA5F-BF4D0B9EEB87}" type="pres">
      <dgm:prSet presAssocID="{927DCC95-9823-3A44-BCD8-50A0E46C2F34}" presName="rect2" presStyleLbl="alignAcc1" presStyleIdx="1" presStyleCnt="3"/>
      <dgm:spPr/>
    </dgm:pt>
    <dgm:pt modelId="{687FCC91-DF24-7247-A9C7-94C9D94669B8}" type="pres">
      <dgm:prSet presAssocID="{AD74E2AA-C096-5641-943D-9D27DC35D6BA}" presName="vertSpace3" presStyleLbl="node1" presStyleIdx="1" presStyleCnt="3"/>
      <dgm:spPr/>
    </dgm:pt>
    <dgm:pt modelId="{39F7D0E2-3624-C64B-B4F6-B53D9868EE8F}" type="pres">
      <dgm:prSet presAssocID="{AD74E2AA-C096-5641-943D-9D27DC35D6BA}" presName="circle3" presStyleLbl="node1" presStyleIdx="2" presStyleCnt="3"/>
      <dgm:spPr/>
    </dgm:pt>
    <dgm:pt modelId="{B1265518-D929-7845-A2BF-5AA588021F37}" type="pres">
      <dgm:prSet presAssocID="{AD74E2AA-C096-5641-943D-9D27DC35D6BA}" presName="rect3" presStyleLbl="alignAcc1" presStyleIdx="2" presStyleCnt="3"/>
      <dgm:spPr/>
    </dgm:pt>
    <dgm:pt modelId="{7A875991-D6FE-6F42-9AE7-9D74A57C5400}" type="pres">
      <dgm:prSet presAssocID="{C0B38A99-169A-9841-9946-B2792FB354B7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EF56B800-3DC4-494C-83FE-EC0FD3ED58E8}" type="pres">
      <dgm:prSet presAssocID="{C0B38A99-169A-9841-9946-B2792FB354B7}" presName="rect1ChTx" presStyleLbl="alignAcc1" presStyleIdx="2" presStyleCnt="3">
        <dgm:presLayoutVars>
          <dgm:bulletEnabled val="1"/>
        </dgm:presLayoutVars>
      </dgm:prSet>
      <dgm:spPr/>
    </dgm:pt>
    <dgm:pt modelId="{D655FCF1-65A8-7644-A97E-5655F65354AB}" type="pres">
      <dgm:prSet presAssocID="{927DCC95-9823-3A44-BCD8-50A0E46C2F34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336A60F4-93FE-7041-8D3D-6CE034DC1C32}" type="pres">
      <dgm:prSet presAssocID="{927DCC95-9823-3A44-BCD8-50A0E46C2F34}" presName="rect2ChTx" presStyleLbl="alignAcc1" presStyleIdx="2" presStyleCnt="3">
        <dgm:presLayoutVars>
          <dgm:bulletEnabled val="1"/>
        </dgm:presLayoutVars>
      </dgm:prSet>
      <dgm:spPr/>
    </dgm:pt>
    <dgm:pt modelId="{97A728A0-AE01-9C4A-A23D-D31FF839E927}" type="pres">
      <dgm:prSet presAssocID="{AD74E2AA-C096-5641-943D-9D27DC35D6BA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2BCA079B-78D9-4448-B289-1052AB6BB494}" type="pres">
      <dgm:prSet presAssocID="{AD74E2AA-C096-5641-943D-9D27DC35D6BA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54B3A200-C1D0-814E-9CAF-401C4BB265A5}" type="presOf" srcId="{927DCC95-9823-3A44-BCD8-50A0E46C2F34}" destId="{0DB0A816-8748-1748-BA5F-BF4D0B9EEB87}" srcOrd="0" destOrd="0" presId="urn:microsoft.com/office/officeart/2005/8/layout/target3"/>
    <dgm:cxn modelId="{22C34D12-C02A-2849-ABBB-23716103B8B8}" srcId="{AD74E2AA-C096-5641-943D-9D27DC35D6BA}" destId="{DEC33991-F816-A942-8CE8-963C33970BA1}" srcOrd="2" destOrd="0" parTransId="{F99F1E89-7214-F348-AF63-BBC5176E6DF9}" sibTransId="{C19D5EA2-A869-B14C-9BFE-6BA8B3FAD68B}"/>
    <dgm:cxn modelId="{62F48A13-F7C2-DA46-A310-F46AE1338376}" type="presOf" srcId="{C0B38A99-169A-9841-9946-B2792FB354B7}" destId="{1AE08FD7-9BA3-BE43-92B2-20C1D636B7C8}" srcOrd="0" destOrd="0" presId="urn:microsoft.com/office/officeart/2005/8/layout/target3"/>
    <dgm:cxn modelId="{32967719-17A4-364C-AE09-3E5AFDE49A6D}" srcId="{C0B38A99-169A-9841-9946-B2792FB354B7}" destId="{7493DBD6-0B71-5241-B5C6-E0084D47139D}" srcOrd="1" destOrd="0" parTransId="{5E242D5C-B31F-4748-B959-BBFDA593E2C3}" sibTransId="{F6DE5AFC-6745-9A4A-ADE1-2984C32EAFFB}"/>
    <dgm:cxn modelId="{1D980A28-077A-4440-B4D3-0BDF1C74C7AC}" type="presOf" srcId="{279A8F48-02BF-3849-BF59-1C01A9E11728}" destId="{EF56B800-3DC4-494C-83FE-EC0FD3ED58E8}" srcOrd="0" destOrd="0" presId="urn:microsoft.com/office/officeart/2005/8/layout/target3"/>
    <dgm:cxn modelId="{3C1BFB2B-AE38-A34A-BBA4-95BCA8C8C8CC}" type="presOf" srcId="{7B773C78-59BD-1D4C-AC36-9FFB22BDFA32}" destId="{336A60F4-93FE-7041-8D3D-6CE034DC1C32}" srcOrd="0" destOrd="1" presId="urn:microsoft.com/office/officeart/2005/8/layout/target3"/>
    <dgm:cxn modelId="{75935A2D-1689-0848-B0B1-040789F2BF80}" type="presOf" srcId="{DEC33991-F816-A942-8CE8-963C33970BA1}" destId="{2BCA079B-78D9-4448-B289-1052AB6BB494}" srcOrd="0" destOrd="2" presId="urn:microsoft.com/office/officeart/2005/8/layout/target3"/>
    <dgm:cxn modelId="{45D3CF53-4D40-1242-8933-9DE3F9C6AE8C}" srcId="{D9962A38-4EB8-7441-9891-4D515C070A2A}" destId="{AD74E2AA-C096-5641-943D-9D27DC35D6BA}" srcOrd="2" destOrd="0" parTransId="{AFA8117A-4325-EB4D-86C4-AC587487A65A}" sibTransId="{78D477C9-1691-464C-A693-3B0247678DE9}"/>
    <dgm:cxn modelId="{5E489560-33FD-A04D-9082-3C7CE0DB03B4}" type="presOf" srcId="{43A8FB4A-0832-2942-A804-36A0073E45A4}" destId="{2BCA079B-78D9-4448-B289-1052AB6BB494}" srcOrd="0" destOrd="0" presId="urn:microsoft.com/office/officeart/2005/8/layout/target3"/>
    <dgm:cxn modelId="{B6D9EF7C-4FA8-7D48-86EC-7DB717E7FC6E}" type="presOf" srcId="{AD74E2AA-C096-5641-943D-9D27DC35D6BA}" destId="{97A728A0-AE01-9C4A-A23D-D31FF839E927}" srcOrd="1" destOrd="0" presId="urn:microsoft.com/office/officeart/2005/8/layout/target3"/>
    <dgm:cxn modelId="{03E08983-2718-5042-B23E-C32B1B97785D}" srcId="{927DCC95-9823-3A44-BCD8-50A0E46C2F34}" destId="{7B773C78-59BD-1D4C-AC36-9FFB22BDFA32}" srcOrd="1" destOrd="0" parTransId="{08DA36F0-3084-BC40-8CEF-97CB36B1D51B}" sibTransId="{EC4BEE64-1139-2147-8A3A-6676581B4CD2}"/>
    <dgm:cxn modelId="{EB07F98A-972A-3D4D-9CE9-0440EA5CE995}" type="presOf" srcId="{2FC81966-945A-C341-8FDA-114FA27B8CE2}" destId="{336A60F4-93FE-7041-8D3D-6CE034DC1C32}" srcOrd="0" destOrd="0" presId="urn:microsoft.com/office/officeart/2005/8/layout/target3"/>
    <dgm:cxn modelId="{261E119C-D377-4147-A19A-E361990FC882}" type="presOf" srcId="{7E396989-CC31-2042-BABA-9E26744FBF4D}" destId="{EF56B800-3DC4-494C-83FE-EC0FD3ED58E8}" srcOrd="0" destOrd="2" presId="urn:microsoft.com/office/officeart/2005/8/layout/target3"/>
    <dgm:cxn modelId="{8F18359D-813C-2B48-BB75-C4F7119F4A2F}" srcId="{D9962A38-4EB8-7441-9891-4D515C070A2A}" destId="{C0B38A99-169A-9841-9946-B2792FB354B7}" srcOrd="0" destOrd="0" parTransId="{F6ADE15F-5EA1-BC49-9479-0FF1031E79AE}" sibTransId="{BBD19096-4268-494C-8A61-52A770C2B29E}"/>
    <dgm:cxn modelId="{7D7194A3-6BE0-C542-B7D5-37F26A98062C}" srcId="{AD74E2AA-C096-5641-943D-9D27DC35D6BA}" destId="{083751FF-BB32-1548-8872-60A5B5AD2774}" srcOrd="1" destOrd="0" parTransId="{BB7F9F67-544A-D247-9BB4-7BE0A541141B}" sibTransId="{83F646CD-1663-7745-963F-06F1BEA7FC68}"/>
    <dgm:cxn modelId="{B3CA07A4-B9EA-8146-92F5-49426BA3DAEA}" srcId="{D9962A38-4EB8-7441-9891-4D515C070A2A}" destId="{927DCC95-9823-3A44-BCD8-50A0E46C2F34}" srcOrd="1" destOrd="0" parTransId="{7605204D-ED57-4B42-8728-54D9AFCE947F}" sibTransId="{B6284D9C-3B28-2843-909B-F2CE0A7237D0}"/>
    <dgm:cxn modelId="{67325CAD-F688-6D4A-B6A2-5CDA061559A5}" type="presOf" srcId="{5EC2B677-55AE-FA41-8DFA-A3D1555C2D2F}" destId="{336A60F4-93FE-7041-8D3D-6CE034DC1C32}" srcOrd="0" destOrd="2" presId="urn:microsoft.com/office/officeart/2005/8/layout/target3"/>
    <dgm:cxn modelId="{2B6FD9B8-B214-654C-9A2F-D44D23F23780}" type="presOf" srcId="{927DCC95-9823-3A44-BCD8-50A0E46C2F34}" destId="{D655FCF1-65A8-7644-A97E-5655F65354AB}" srcOrd="1" destOrd="0" presId="urn:microsoft.com/office/officeart/2005/8/layout/target3"/>
    <dgm:cxn modelId="{BE5CA7BB-9907-BA4E-B1FC-7868044E1BA8}" type="presOf" srcId="{D9962A38-4EB8-7441-9891-4D515C070A2A}" destId="{12959E3F-F312-3646-A645-A25B0D66C5F8}" srcOrd="0" destOrd="0" presId="urn:microsoft.com/office/officeart/2005/8/layout/target3"/>
    <dgm:cxn modelId="{CD1508BD-C7BB-314E-9966-223B7626CCB6}" srcId="{927DCC95-9823-3A44-BCD8-50A0E46C2F34}" destId="{2FC81966-945A-C341-8FDA-114FA27B8CE2}" srcOrd="0" destOrd="0" parTransId="{8590E13E-92AB-8245-93CA-AD80CE57F347}" sibTransId="{E4D62F9F-AD3D-AA4B-B0A2-2A2FA9F00AF3}"/>
    <dgm:cxn modelId="{4C61D8C6-C7E2-484C-943D-786895F7F506}" type="presOf" srcId="{AD74E2AA-C096-5641-943D-9D27DC35D6BA}" destId="{B1265518-D929-7845-A2BF-5AA588021F37}" srcOrd="0" destOrd="0" presId="urn:microsoft.com/office/officeart/2005/8/layout/target3"/>
    <dgm:cxn modelId="{0EF770CC-6685-3845-8566-11E94DF5A1C0}" type="presOf" srcId="{083751FF-BB32-1548-8872-60A5B5AD2774}" destId="{2BCA079B-78D9-4448-B289-1052AB6BB494}" srcOrd="0" destOrd="1" presId="urn:microsoft.com/office/officeart/2005/8/layout/target3"/>
    <dgm:cxn modelId="{846D80D0-42C9-414D-8DB1-5C52AE8262AF}" srcId="{927DCC95-9823-3A44-BCD8-50A0E46C2F34}" destId="{5EC2B677-55AE-FA41-8DFA-A3D1555C2D2F}" srcOrd="2" destOrd="0" parTransId="{D1AA44EF-65AC-6845-9C0B-600037FB0987}" sibTransId="{AA84C129-6DB4-4642-9155-875355A923E4}"/>
    <dgm:cxn modelId="{032C14DD-46EB-5C48-849B-6F938A95EC91}" type="presOf" srcId="{C0B38A99-169A-9841-9946-B2792FB354B7}" destId="{7A875991-D6FE-6F42-9AE7-9D74A57C5400}" srcOrd="1" destOrd="0" presId="urn:microsoft.com/office/officeart/2005/8/layout/target3"/>
    <dgm:cxn modelId="{B367CCE3-2770-9E42-8C62-A7522A566D61}" srcId="{AD74E2AA-C096-5641-943D-9D27DC35D6BA}" destId="{43A8FB4A-0832-2942-A804-36A0073E45A4}" srcOrd="0" destOrd="0" parTransId="{28DC5C5F-57E5-A64D-8589-7BA621BA211C}" sibTransId="{5F2602EB-7994-B741-B246-7E44E25CBF6D}"/>
    <dgm:cxn modelId="{4BD2A2E4-6024-824E-BD4D-58D37F510132}" srcId="{C0B38A99-169A-9841-9946-B2792FB354B7}" destId="{279A8F48-02BF-3849-BF59-1C01A9E11728}" srcOrd="0" destOrd="0" parTransId="{56686F46-0EC5-3946-ABAC-F60E5F6D0FCE}" sibTransId="{1788BB4B-79DC-DC45-B1F5-6DE48AB9C56B}"/>
    <dgm:cxn modelId="{9118E7EE-452A-6A4C-8DB8-415013166C35}" type="presOf" srcId="{7493DBD6-0B71-5241-B5C6-E0084D47139D}" destId="{EF56B800-3DC4-494C-83FE-EC0FD3ED58E8}" srcOrd="0" destOrd="1" presId="urn:microsoft.com/office/officeart/2005/8/layout/target3"/>
    <dgm:cxn modelId="{20C2FEEF-F7AF-A343-A098-65F9FD53E077}" srcId="{C0B38A99-169A-9841-9946-B2792FB354B7}" destId="{7E396989-CC31-2042-BABA-9E26744FBF4D}" srcOrd="2" destOrd="0" parTransId="{9CC2B44F-F6D7-6C4B-91D9-E991ABB32B5B}" sibTransId="{6472C91B-D60C-4647-A38C-5E1D1E7A11CE}"/>
    <dgm:cxn modelId="{2CA2A3DB-CDE0-0043-9CEB-7B4D4C559A43}" type="presParOf" srcId="{12959E3F-F312-3646-A645-A25B0D66C5F8}" destId="{69E9C97B-AC71-D24A-B54B-D0FC860B29B4}" srcOrd="0" destOrd="0" presId="urn:microsoft.com/office/officeart/2005/8/layout/target3"/>
    <dgm:cxn modelId="{0C97797F-90F5-9048-AFED-D0DE24F35839}" type="presParOf" srcId="{12959E3F-F312-3646-A645-A25B0D66C5F8}" destId="{70D7CC28-D3C5-2B4D-A63C-F4D0794108E7}" srcOrd="1" destOrd="0" presId="urn:microsoft.com/office/officeart/2005/8/layout/target3"/>
    <dgm:cxn modelId="{E8100D1E-9C7B-E640-901E-14A47A19A3E0}" type="presParOf" srcId="{12959E3F-F312-3646-A645-A25B0D66C5F8}" destId="{1AE08FD7-9BA3-BE43-92B2-20C1D636B7C8}" srcOrd="2" destOrd="0" presId="urn:microsoft.com/office/officeart/2005/8/layout/target3"/>
    <dgm:cxn modelId="{5508CC5D-3E82-854F-BA28-F1CFD0811E81}" type="presParOf" srcId="{12959E3F-F312-3646-A645-A25B0D66C5F8}" destId="{A009D477-0806-9642-BF52-DC9C62E4D1CC}" srcOrd="3" destOrd="0" presId="urn:microsoft.com/office/officeart/2005/8/layout/target3"/>
    <dgm:cxn modelId="{1520968C-FDBC-C247-9D14-ADA0234086B3}" type="presParOf" srcId="{12959E3F-F312-3646-A645-A25B0D66C5F8}" destId="{CE229E99-01BF-1A43-8145-D4D64DFE7672}" srcOrd="4" destOrd="0" presId="urn:microsoft.com/office/officeart/2005/8/layout/target3"/>
    <dgm:cxn modelId="{86F9F759-7700-9D47-AB48-ECB2D7CAA515}" type="presParOf" srcId="{12959E3F-F312-3646-A645-A25B0D66C5F8}" destId="{0DB0A816-8748-1748-BA5F-BF4D0B9EEB87}" srcOrd="5" destOrd="0" presId="urn:microsoft.com/office/officeart/2005/8/layout/target3"/>
    <dgm:cxn modelId="{26549BA9-A033-AD4A-AD13-69D367E98549}" type="presParOf" srcId="{12959E3F-F312-3646-A645-A25B0D66C5F8}" destId="{687FCC91-DF24-7247-A9C7-94C9D94669B8}" srcOrd="6" destOrd="0" presId="urn:microsoft.com/office/officeart/2005/8/layout/target3"/>
    <dgm:cxn modelId="{1337AA44-18EB-7E4C-9C25-2CEB63F4AA71}" type="presParOf" srcId="{12959E3F-F312-3646-A645-A25B0D66C5F8}" destId="{39F7D0E2-3624-C64B-B4F6-B53D9868EE8F}" srcOrd="7" destOrd="0" presId="urn:microsoft.com/office/officeart/2005/8/layout/target3"/>
    <dgm:cxn modelId="{CAA72523-B134-6E40-9750-07E32E686928}" type="presParOf" srcId="{12959E3F-F312-3646-A645-A25B0D66C5F8}" destId="{B1265518-D929-7845-A2BF-5AA588021F37}" srcOrd="8" destOrd="0" presId="urn:microsoft.com/office/officeart/2005/8/layout/target3"/>
    <dgm:cxn modelId="{B0260F6A-3227-5E42-9D46-7D73FD48CA52}" type="presParOf" srcId="{12959E3F-F312-3646-A645-A25B0D66C5F8}" destId="{7A875991-D6FE-6F42-9AE7-9D74A57C5400}" srcOrd="9" destOrd="0" presId="urn:microsoft.com/office/officeart/2005/8/layout/target3"/>
    <dgm:cxn modelId="{C094BAD9-637D-FA43-BE1E-66B7DDCE8F12}" type="presParOf" srcId="{12959E3F-F312-3646-A645-A25B0D66C5F8}" destId="{EF56B800-3DC4-494C-83FE-EC0FD3ED58E8}" srcOrd="10" destOrd="0" presId="urn:microsoft.com/office/officeart/2005/8/layout/target3"/>
    <dgm:cxn modelId="{998DC80F-1D4E-6840-8474-2173957A9ED2}" type="presParOf" srcId="{12959E3F-F312-3646-A645-A25B0D66C5F8}" destId="{D655FCF1-65A8-7644-A97E-5655F65354AB}" srcOrd="11" destOrd="0" presId="urn:microsoft.com/office/officeart/2005/8/layout/target3"/>
    <dgm:cxn modelId="{26378E7E-1247-8D43-8D04-0F3E1B74D1B3}" type="presParOf" srcId="{12959E3F-F312-3646-A645-A25B0D66C5F8}" destId="{336A60F4-93FE-7041-8D3D-6CE034DC1C32}" srcOrd="12" destOrd="0" presId="urn:microsoft.com/office/officeart/2005/8/layout/target3"/>
    <dgm:cxn modelId="{E9A6B80A-7AAB-AC41-A639-A8D01FC796E1}" type="presParOf" srcId="{12959E3F-F312-3646-A645-A25B0D66C5F8}" destId="{97A728A0-AE01-9C4A-A23D-D31FF839E927}" srcOrd="13" destOrd="0" presId="urn:microsoft.com/office/officeart/2005/8/layout/target3"/>
    <dgm:cxn modelId="{7FB4FD09-8E3F-3147-AE58-7F72822366EC}" type="presParOf" srcId="{12959E3F-F312-3646-A645-A25B0D66C5F8}" destId="{2BCA079B-78D9-4448-B289-1052AB6BB494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6599B-42AA-4D89-A65A-8D8D0D279DDF}">
      <dsp:nvSpPr>
        <dsp:cNvPr id="0" name=""/>
        <dsp:cNvSpPr/>
      </dsp:nvSpPr>
      <dsp:spPr>
        <a:xfrm>
          <a:off x="-171392" y="791456"/>
          <a:ext cx="5132483" cy="14437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27753-0BE4-4426-9F51-A820D1E94AE1}">
      <dsp:nvSpPr>
        <dsp:cNvPr id="0" name=""/>
        <dsp:cNvSpPr/>
      </dsp:nvSpPr>
      <dsp:spPr>
        <a:xfrm>
          <a:off x="265343" y="1116300"/>
          <a:ext cx="794064" cy="7940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A6133-24B2-475D-B344-F9E65C1F4211}">
      <dsp:nvSpPr>
        <dsp:cNvPr id="0" name=""/>
        <dsp:cNvSpPr/>
      </dsp:nvSpPr>
      <dsp:spPr>
        <a:xfrm>
          <a:off x="1720778" y="791456"/>
          <a:ext cx="1249547" cy="1443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97" tIns="152797" rIns="152797" bIns="15279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Two consistent strengths:</a:t>
          </a:r>
          <a:r>
            <a:rPr lang="en-US" sz="1500" kern="1200" dirty="0"/>
            <a:t> </a:t>
          </a:r>
        </a:p>
      </dsp:txBody>
      <dsp:txXfrm>
        <a:off x="1720778" y="791456"/>
        <a:ext cx="1249547" cy="1443754"/>
      </dsp:txXfrm>
    </dsp:sp>
    <dsp:sp modelId="{9F8D1F63-0C3A-4239-B4AE-6E7892A887EC}">
      <dsp:nvSpPr>
        <dsp:cNvPr id="0" name=""/>
        <dsp:cNvSpPr/>
      </dsp:nvSpPr>
      <dsp:spPr>
        <a:xfrm>
          <a:off x="3392303" y="813487"/>
          <a:ext cx="1626200" cy="1443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97" tIns="152797" rIns="152797" bIns="152797" numCol="1" spcCol="1270" anchor="ctr" anchorCtr="0">
          <a:noAutofit/>
        </a:bodyPr>
        <a:lstStyle/>
        <a:p>
          <a:pPr marL="65088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tabLst/>
          </a:pPr>
          <a:r>
            <a:rPr lang="en-US" sz="1200" kern="1200" dirty="0"/>
            <a:t>Quiet Environment (86.1% fulfillment)</a:t>
          </a:r>
        </a:p>
        <a:p>
          <a:pPr marL="65088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tabLst/>
          </a:pPr>
          <a:r>
            <a:rPr lang="en-US" sz="1200" kern="1200" dirty="0"/>
            <a:t>Fast Wi-Fi (80.8% fulfillment)</a:t>
          </a:r>
        </a:p>
      </dsp:txBody>
      <dsp:txXfrm>
        <a:off x="3392303" y="813487"/>
        <a:ext cx="1626200" cy="1443754"/>
      </dsp:txXfrm>
    </dsp:sp>
    <dsp:sp modelId="{EE9117BB-E794-4D40-8DCA-8DD8AFB7723E}">
      <dsp:nvSpPr>
        <dsp:cNvPr id="0" name=""/>
        <dsp:cNvSpPr/>
      </dsp:nvSpPr>
      <dsp:spPr>
        <a:xfrm>
          <a:off x="-171392" y="2596149"/>
          <a:ext cx="5132483" cy="14437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0A315-C5DD-4247-9EA8-6193E0631F1A}">
      <dsp:nvSpPr>
        <dsp:cNvPr id="0" name=""/>
        <dsp:cNvSpPr/>
      </dsp:nvSpPr>
      <dsp:spPr>
        <a:xfrm>
          <a:off x="265343" y="2920994"/>
          <a:ext cx="794064" cy="7940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F8272-2052-49FB-B4E6-72CB4427A212}">
      <dsp:nvSpPr>
        <dsp:cNvPr id="0" name=""/>
        <dsp:cNvSpPr/>
      </dsp:nvSpPr>
      <dsp:spPr>
        <a:xfrm>
          <a:off x="1496144" y="2596149"/>
          <a:ext cx="2309617" cy="1443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97" tIns="152797" rIns="152797" bIns="15279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Critical failures in basic expectations:</a:t>
          </a:r>
          <a:r>
            <a:rPr lang="en-US" sz="1500" kern="1200" dirty="0"/>
            <a:t> </a:t>
          </a:r>
        </a:p>
      </dsp:txBody>
      <dsp:txXfrm>
        <a:off x="1496144" y="2596149"/>
        <a:ext cx="2309617" cy="1443754"/>
      </dsp:txXfrm>
    </dsp:sp>
    <dsp:sp modelId="{D4143D19-F97F-47DD-843D-98BB67C2D9A6}">
      <dsp:nvSpPr>
        <dsp:cNvPr id="0" name=""/>
        <dsp:cNvSpPr/>
      </dsp:nvSpPr>
      <dsp:spPr>
        <a:xfrm>
          <a:off x="3459714" y="2596149"/>
          <a:ext cx="1844160" cy="1443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797" tIns="152797" rIns="152797" bIns="152797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Comfortable Rooms (38.5% fulfillment)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Friendly Staff (44.4% fulfillment)</a:t>
          </a:r>
        </a:p>
      </dsp:txBody>
      <dsp:txXfrm>
        <a:off x="3459714" y="2596149"/>
        <a:ext cx="1844160" cy="1443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9C97B-AC71-D24A-B54B-D0FC860B29B4}">
      <dsp:nvSpPr>
        <dsp:cNvPr id="0" name=""/>
        <dsp:cNvSpPr/>
      </dsp:nvSpPr>
      <dsp:spPr>
        <a:xfrm>
          <a:off x="0" y="0"/>
          <a:ext cx="4836405" cy="4836405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08FD7-9BA3-BE43-92B2-20C1D636B7C8}">
      <dsp:nvSpPr>
        <dsp:cNvPr id="0" name=""/>
        <dsp:cNvSpPr/>
      </dsp:nvSpPr>
      <dsp:spPr>
        <a:xfrm>
          <a:off x="2418202" y="0"/>
          <a:ext cx="7760119" cy="48364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Calisto MT" panose="02040603050505030304" pitchFamily="18" charset="77"/>
              <a:cs typeface="Times New Roman" panose="02020603050405020304" pitchFamily="18" charset="0"/>
            </a:rPr>
            <a:t>Medium-term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Calisto MT" panose="02040603050505030304" pitchFamily="18" charset="77"/>
              <a:cs typeface="Times New Roman" panose="02020603050405020304" pitchFamily="18" charset="0"/>
            </a:rPr>
            <a:t>(90 days)</a:t>
          </a:r>
        </a:p>
      </dsp:txBody>
      <dsp:txXfrm>
        <a:off x="2418202" y="0"/>
        <a:ext cx="3880059" cy="1450924"/>
      </dsp:txXfrm>
    </dsp:sp>
    <dsp:sp modelId="{CE229E99-01BF-1A43-8145-D4D64DFE7672}">
      <dsp:nvSpPr>
        <dsp:cNvPr id="0" name=""/>
        <dsp:cNvSpPr/>
      </dsp:nvSpPr>
      <dsp:spPr>
        <a:xfrm>
          <a:off x="846372" y="1450924"/>
          <a:ext cx="3143660" cy="3143660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-2909548"/>
            <a:satOff val="17155"/>
            <a:lumOff val="1863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0A816-8748-1748-BA5F-BF4D0B9EEB87}">
      <dsp:nvSpPr>
        <dsp:cNvPr id="0" name=""/>
        <dsp:cNvSpPr/>
      </dsp:nvSpPr>
      <dsp:spPr>
        <a:xfrm>
          <a:off x="2418202" y="1450924"/>
          <a:ext cx="7760119" cy="31436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-2909548"/>
              <a:satOff val="17155"/>
              <a:lumOff val="1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Calisto MT" panose="02040603050505030304" pitchFamily="18" charset="77"/>
              <a:cs typeface="Times New Roman" panose="02020603050405020304" pitchFamily="18" charset="0"/>
            </a:rPr>
            <a:t>Short-term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Calisto MT" panose="02040603050505030304" pitchFamily="18" charset="77"/>
              <a:cs typeface="Times New Roman" panose="02020603050405020304" pitchFamily="18" charset="0"/>
            </a:rPr>
            <a:t>(30 days)</a:t>
          </a:r>
        </a:p>
      </dsp:txBody>
      <dsp:txXfrm>
        <a:off x="2418202" y="1450924"/>
        <a:ext cx="3880059" cy="1450919"/>
      </dsp:txXfrm>
    </dsp:sp>
    <dsp:sp modelId="{39F7D0E2-3624-C64B-B4F6-B53D9868EE8F}">
      <dsp:nvSpPr>
        <dsp:cNvPr id="0" name=""/>
        <dsp:cNvSpPr/>
      </dsp:nvSpPr>
      <dsp:spPr>
        <a:xfrm>
          <a:off x="1692742" y="2901844"/>
          <a:ext cx="1450920" cy="1450920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-5819096"/>
            <a:satOff val="34311"/>
            <a:lumOff val="3726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65518-D929-7845-A2BF-5AA588021F37}">
      <dsp:nvSpPr>
        <dsp:cNvPr id="0" name=""/>
        <dsp:cNvSpPr/>
      </dsp:nvSpPr>
      <dsp:spPr>
        <a:xfrm>
          <a:off x="2418202" y="2901844"/>
          <a:ext cx="7760119" cy="14509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4">
              <a:hueOff val="-5819096"/>
              <a:satOff val="34311"/>
              <a:lumOff val="3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Calisto MT" panose="02040603050505030304" pitchFamily="18" charset="77"/>
              <a:cs typeface="Times New Roman" panose="02020603050405020304" pitchFamily="18" charset="0"/>
            </a:rPr>
            <a:t>Immediate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Calisto MT" panose="02040603050505030304" pitchFamily="18" charset="77"/>
              <a:cs typeface="Times New Roman" panose="02020603050405020304" pitchFamily="18" charset="0"/>
            </a:rPr>
            <a:t>(1-2 weeks)</a:t>
          </a:r>
        </a:p>
      </dsp:txBody>
      <dsp:txXfrm>
        <a:off x="2418202" y="2901844"/>
        <a:ext cx="3880059" cy="1450920"/>
      </dsp:txXfrm>
    </dsp:sp>
    <dsp:sp modelId="{EF56B800-3DC4-494C-83FE-EC0FD3ED58E8}">
      <dsp:nvSpPr>
        <dsp:cNvPr id="0" name=""/>
        <dsp:cNvSpPr/>
      </dsp:nvSpPr>
      <dsp:spPr>
        <a:xfrm>
          <a:off x="6298262" y="0"/>
          <a:ext cx="3880059" cy="1450924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>
              <a:latin typeface="Calisto MT" panose="02040603050505030304" pitchFamily="18" charset="77"/>
              <a:cs typeface="Times New Roman" panose="02020603050405020304" pitchFamily="18" charset="0"/>
            </a:rPr>
            <a:t>Measure reduction in expectation-experience gap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>
              <a:latin typeface="Calisto MT" panose="02040603050505030304" pitchFamily="18" charset="77"/>
              <a:cs typeface="Times New Roman" panose="02020603050405020304" pitchFamily="18" charset="0"/>
            </a:rPr>
            <a:t>Complete secondary operational improvements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>
              <a:latin typeface="Calisto MT" panose="02040603050505030304" pitchFamily="18" charset="77"/>
              <a:cs typeface="Times New Roman" panose="02020603050405020304" pitchFamily="18" charset="0"/>
            </a:rPr>
            <a:t>Develop loyalty strategy based on authentic strengths</a:t>
          </a:r>
        </a:p>
      </dsp:txBody>
      <dsp:txXfrm>
        <a:off x="6298262" y="0"/>
        <a:ext cx="3880059" cy="1450924"/>
      </dsp:txXfrm>
    </dsp:sp>
    <dsp:sp modelId="{336A60F4-93FE-7041-8D3D-6CE034DC1C32}">
      <dsp:nvSpPr>
        <dsp:cNvPr id="0" name=""/>
        <dsp:cNvSpPr/>
      </dsp:nvSpPr>
      <dsp:spPr>
        <a:xfrm>
          <a:off x="6298262" y="1450924"/>
          <a:ext cx="3880059" cy="1450919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>
              <a:latin typeface="Calisto MT" panose="02040603050505030304" pitchFamily="18" charset="77"/>
              <a:cs typeface="Times New Roman" panose="02020603050405020304" pitchFamily="18" charset="0"/>
            </a:rPr>
            <a:t>Complete staff customer service training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>
              <a:latin typeface="Calisto MT" panose="02040603050505030304" pitchFamily="18" charset="77"/>
              <a:cs typeface="Times New Roman" panose="02020603050405020304" pitchFamily="18" charset="0"/>
            </a:rPr>
            <a:t>Launch real-time guest feedback system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>
              <a:latin typeface="Calisto MT" panose="02040603050505030304" pitchFamily="18" charset="77"/>
              <a:cs typeface="Times New Roman" panose="02020603050405020304" pitchFamily="18" charset="0"/>
            </a:rPr>
            <a:t>Redesign pre-arrival communications</a:t>
          </a:r>
        </a:p>
      </dsp:txBody>
      <dsp:txXfrm>
        <a:off x="6298262" y="1450924"/>
        <a:ext cx="3880059" cy="1450919"/>
      </dsp:txXfrm>
    </dsp:sp>
    <dsp:sp modelId="{2BCA079B-78D9-4448-B289-1052AB6BB494}">
      <dsp:nvSpPr>
        <dsp:cNvPr id="0" name=""/>
        <dsp:cNvSpPr/>
      </dsp:nvSpPr>
      <dsp:spPr>
        <a:xfrm>
          <a:off x="6298262" y="2901844"/>
          <a:ext cx="3880059" cy="1450920"/>
        </a:xfrm>
        <a:prstGeom prst="rect">
          <a:avLst/>
        </a:prstGeom>
        <a:noFill/>
        <a:ln w="12700" cap="flat" cmpd="sng" algn="in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>
              <a:latin typeface="Calisto MT" panose="02040603050505030304" pitchFamily="18" charset="77"/>
              <a:cs typeface="Times New Roman" panose="02020603050405020304" pitchFamily="18" charset="0"/>
            </a:rPr>
            <a:t>Update marketing content to reflect true strengths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>
              <a:latin typeface="Calisto MT" panose="02040603050505030304" pitchFamily="18" charset="77"/>
              <a:cs typeface="Times New Roman" panose="02020603050405020304" pitchFamily="18" charset="0"/>
            </a:rPr>
            <a:t>Implement enhanced room cleaning protocols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>
              <a:latin typeface="Calisto MT" panose="02040603050505030304" pitchFamily="18" charset="77"/>
              <a:cs typeface="Times New Roman" panose="02020603050405020304" pitchFamily="18" charset="0"/>
            </a:rPr>
            <a:t>Begin detailed tracking of guest feedback</a:t>
          </a:r>
        </a:p>
      </dsp:txBody>
      <dsp:txXfrm>
        <a:off x="6298262" y="2901844"/>
        <a:ext cx="3880059" cy="1450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EE410-3524-2449-B459-D77C143CD686}" type="datetimeFigureOut">
              <a:rPr lang="en-US" smtClean="0"/>
              <a:t>5/9/25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CDBC4-0650-C84B-8B04-00E3645FB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9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CDBC4-0650-C84B-8B04-00E3645FB3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CDBC4-0650-C84B-8B04-00E3645FB3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98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CDBC4-0650-C84B-8B04-00E3645FB3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56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CDBC4-0650-C84B-8B04-00E3645FB3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49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CDBC4-0650-C84B-8B04-00E3645FB3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CDBC4-0650-C84B-8B04-00E3645FB3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67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CDBC4-0650-C84B-8B04-00E3645FB3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71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CDBC4-0650-C84B-8B04-00E3645FB3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35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CDBC4-0650-C84B-8B04-00E3645FB3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73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CDBC4-0650-C84B-8B04-00E3645FB3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90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0CDBC4-0650-C84B-8B04-00E3645FB3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2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1.xml"/><Relationship Id="rId7" Type="http://schemas.openxmlformats.org/officeDocument/2006/relationships/hyperlink" Target="https://www.linkedin.com/in/shivamrajeshkumarmodi/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mailto:shivam.rajeshkumar.modi@gmail.com" TargetMode="External"/><Relationship Id="rId9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hivam.rajeshkumar.modi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C063-98DB-C48E-24C5-FEBEDAD3E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Hotel Guest Experience </a:t>
            </a:r>
            <a:br>
              <a:rPr lang="en-US" sz="6600" dirty="0"/>
            </a:br>
            <a:r>
              <a:rPr lang="en-US" sz="6600" dirty="0"/>
              <a:t>Mind the Gap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7F653-549E-F6DD-8382-3980579AB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Shivam Rajeshkumar Modi</a:t>
            </a:r>
          </a:p>
          <a:p>
            <a:r>
              <a:rPr lang="en-US" dirty="0"/>
              <a:t> | (857)230-4270 |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5EEBEE-3AB5-738B-9EC3-CE30AABBAC2C}"/>
              </a:ext>
            </a:extLst>
          </p:cNvPr>
          <p:cNvCxnSpPr/>
          <p:nvPr/>
        </p:nvCxnSpPr>
        <p:spPr>
          <a:xfrm>
            <a:off x="3363686" y="3668487"/>
            <a:ext cx="560614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Graphic 6" descr="Email with solid fill">
            <a:hlinkClick r:id="rId4" tooltip="Gmail"/>
            <a:extLst>
              <a:ext uri="{FF2B5EF4-FFF2-40B4-BE49-F238E27FC236}">
                <a16:creationId xmlns:a16="http://schemas.microsoft.com/office/drawing/2014/main" id="{44BC90D1-E34F-B0CA-D94F-94DFEB11CD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18003" y="6352810"/>
            <a:ext cx="309080" cy="309080"/>
          </a:xfrm>
          <a:prstGeom prst="rect">
            <a:avLst/>
          </a:prstGeom>
        </p:spPr>
      </p:pic>
      <p:pic>
        <p:nvPicPr>
          <p:cNvPr id="9" name="Graphic 8" descr="Influencer with solid fill">
            <a:hlinkClick r:id="rId7" tooltip="LinkedIn"/>
            <a:extLst>
              <a:ext uri="{FF2B5EF4-FFF2-40B4-BE49-F238E27FC236}">
                <a16:creationId xmlns:a16="http://schemas.microsoft.com/office/drawing/2014/main" id="{71635908-2AED-3F6E-67A9-5BC4EE214D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59484" y="6379363"/>
            <a:ext cx="309080" cy="30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8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24480"/>
    </mc:Choice>
    <mc:Fallback xmlns="">
      <p:transition spd="slow" advTm="2448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9798F-6D9A-B901-F5E3-2F423A697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3432-C964-42B7-BFFF-CAA091187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8454"/>
          </a:xfrm>
        </p:spPr>
        <p:txBody>
          <a:bodyPr/>
          <a:lstStyle/>
          <a:p>
            <a:r>
              <a:rPr lang="en-US" dirty="0"/>
              <a:t>3: Guest Experience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04853-A0F3-CAF8-C9DE-7744577F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46174"/>
            <a:ext cx="4267773" cy="35935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Expectation Management: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Pre-arrival communications highlighting true strengths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"Expectations vs. Reality" section with authentic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Staff training on consistent delivery of core promises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183F6C-7C1D-D36C-60B1-15CAF96B0DD4}"/>
              </a:ext>
            </a:extLst>
          </p:cNvPr>
          <p:cNvSpPr txBox="1">
            <a:spLocks/>
          </p:cNvSpPr>
          <p:nvPr/>
        </p:nvSpPr>
        <p:spPr>
          <a:xfrm>
            <a:off x="6251500" y="1746174"/>
            <a:ext cx="4267773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Continuous Improvement: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guest feedback system during stays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Ongoing check-in/check-out surveys to measure progress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90-day targets for reducing expectation-experience gap</a:t>
            </a:r>
          </a:p>
        </p:txBody>
      </p:sp>
    </p:spTree>
    <p:extLst>
      <p:ext uri="{BB962C8B-B14F-4D97-AF65-F5344CB8AC3E}">
        <p14:creationId xmlns:p14="http://schemas.microsoft.com/office/powerpoint/2010/main" val="65294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30"/>
    </mc:Choice>
    <mc:Fallback xmlns="">
      <p:transition spd="slow" advTm="3603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430D-7585-FA42-F404-8BEDCC0C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083" y="283233"/>
            <a:ext cx="10178322" cy="1082859"/>
          </a:xfrm>
        </p:spPr>
        <p:txBody>
          <a:bodyPr/>
          <a:lstStyle/>
          <a:p>
            <a:pPr algn="ctr"/>
            <a:r>
              <a:rPr lang="en-US" dirty="0"/>
              <a:t>Next Steps &amp; Implementation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0B39231-2899-E731-E28C-656E806A2A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990672"/>
              </p:ext>
            </p:extLst>
          </p:nvPr>
        </p:nvGraphicFramePr>
        <p:xfrm>
          <a:off x="1251678" y="1465243"/>
          <a:ext cx="10178322" cy="4836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151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31"/>
    </mc:Choice>
    <mc:Fallback xmlns="">
      <p:transition spd="slow" advTm="2483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2CC041-8687-E00A-55B8-517517837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DFEFC0-99B4-4D27-9168-1B2F659A3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2C20081-2005-4B05-BEA4-EB8D4C90A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8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20F5E-C438-BB19-6AEF-E2F0F1838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5449151"/>
            <a:ext cx="10318418" cy="1071392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2A1A00"/>
                </a:solidFill>
              </a:rPr>
              <a:t>Thank You!!!</a:t>
            </a:r>
          </a:p>
        </p:txBody>
      </p:sp>
      <p:pic>
        <p:nvPicPr>
          <p:cNvPr id="6" name="Graphic 5" descr="Right Double Quote">
            <a:extLst>
              <a:ext uri="{FF2B5EF4-FFF2-40B4-BE49-F238E27FC236}">
                <a16:creationId xmlns:a16="http://schemas.microsoft.com/office/drawing/2014/main" id="{5AE197C2-2B1E-6CE5-DCB0-7B5DF5203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4411" y="-840560"/>
            <a:ext cx="3925867" cy="39258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8D0ABD-A82F-9635-39E9-180CA096B05D}"/>
              </a:ext>
            </a:extLst>
          </p:cNvPr>
          <p:cNvSpPr txBox="1"/>
          <p:nvPr/>
        </p:nvSpPr>
        <p:spPr>
          <a:xfrm>
            <a:off x="2090057" y="426604"/>
            <a:ext cx="6562904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</a:pPr>
            <a:r>
              <a:rPr lang="en-US" sz="4400" cap="all" spc="800" dirty="0">
                <a:solidFill>
                  <a:srgbClr val="2A1A00"/>
                </a:solidFill>
                <a:latin typeface="+mj-lt"/>
                <a:ea typeface="+mj-ea"/>
                <a:cs typeface="+mj-cs"/>
              </a:rPr>
              <a:t>Shivam Rajeshkumar Modi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6F6FA3-3C0A-D907-3780-A7F9403EA26D}"/>
              </a:ext>
            </a:extLst>
          </p:cNvPr>
          <p:cNvSpPr txBox="1"/>
          <p:nvPr/>
        </p:nvSpPr>
        <p:spPr>
          <a:xfrm>
            <a:off x="2090057" y="1737732"/>
            <a:ext cx="46719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base">
              <a:buNone/>
            </a:pPr>
            <a:r>
              <a:rPr lang="en-US" dirty="0">
                <a:solidFill>
                  <a:srgbClr val="525252"/>
                </a:solidFill>
                <a:effectLst/>
                <a:latin typeface="Calisto MT" panose="02040603050505030304" pitchFamily="18" charset="77"/>
              </a:rPr>
              <a:t>Business Analyst</a:t>
            </a:r>
          </a:p>
          <a:p>
            <a:pPr algn="l" fontAlgn="base">
              <a:buNone/>
            </a:pPr>
            <a:r>
              <a:rPr lang="en-US" dirty="0">
                <a:solidFill>
                  <a:srgbClr val="525252"/>
                </a:solidFill>
                <a:effectLst/>
                <a:latin typeface="Calisto MT" panose="02040603050505030304" pitchFamily="18" charset="77"/>
              </a:rPr>
              <a:t>Northeastern University, Boston, MA</a:t>
            </a:r>
          </a:p>
          <a:p>
            <a:pPr fontAlgn="base"/>
            <a:r>
              <a:rPr lang="en-US" dirty="0">
                <a:solidFill>
                  <a:srgbClr val="525252"/>
                </a:solidFill>
                <a:effectLst/>
                <a:latin typeface="Calisto MT" panose="02040603050505030304" pitchFamily="18" charset="77"/>
              </a:rPr>
              <a:t>Email: </a:t>
            </a:r>
            <a:r>
              <a:rPr lang="en-US" dirty="0">
                <a:solidFill>
                  <a:srgbClr val="525252"/>
                </a:solidFill>
                <a:latin typeface="Calisto MT" panose="02040603050505030304" pitchFamily="18" charset="77"/>
                <a:hlinkClick r:id="rId4"/>
              </a:rPr>
              <a:t>s</a:t>
            </a:r>
            <a:r>
              <a:rPr lang="en-US" dirty="0">
                <a:solidFill>
                  <a:srgbClr val="525252"/>
                </a:solidFill>
                <a:effectLst/>
                <a:latin typeface="Calisto MT" panose="02040603050505030304" pitchFamily="18" charset="77"/>
                <a:hlinkClick r:id="rId4"/>
              </a:rPr>
              <a:t>hivam.rajeshkumar.modi@gmail.com</a:t>
            </a:r>
            <a:endParaRPr lang="en-US" dirty="0">
              <a:solidFill>
                <a:srgbClr val="525252"/>
              </a:solidFill>
              <a:effectLst/>
              <a:latin typeface="Calisto MT" panose="02040603050505030304" pitchFamily="18" charset="77"/>
            </a:endParaRPr>
          </a:p>
          <a:p>
            <a:pPr fontAlgn="base"/>
            <a:r>
              <a:rPr lang="en-US" dirty="0">
                <a:solidFill>
                  <a:srgbClr val="525252"/>
                </a:solidFill>
                <a:effectLst/>
                <a:latin typeface="Calisto MT" panose="02040603050505030304" pitchFamily="18" charset="77"/>
              </a:rPr>
              <a:t>Mob.</a:t>
            </a:r>
            <a:r>
              <a:rPr lang="en-US" dirty="0">
                <a:solidFill>
                  <a:srgbClr val="525252"/>
                </a:solidFill>
                <a:latin typeface="Calisto MT" panose="02040603050505030304" pitchFamily="18" charset="77"/>
              </a:rPr>
              <a:t>: +1 (857) 230-4270</a:t>
            </a:r>
            <a:endParaRPr lang="en-US" dirty="0">
              <a:solidFill>
                <a:srgbClr val="525252"/>
              </a:solidFill>
              <a:effectLst/>
              <a:latin typeface="Calisto MT" panose="02040603050505030304" pitchFamily="18" charset="77"/>
            </a:endParaRPr>
          </a:p>
          <a:p>
            <a:pPr algn="l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4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65"/>
    </mc:Choice>
    <mc:Fallback xmlns="">
      <p:transition spd="slow" advTm="1326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9B73-3DAE-5D01-48DE-592B75000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253242"/>
            <a:ext cx="10178322" cy="149213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B1125-D2DB-C9F0-3184-11458098F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561293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alisto MT" panose="02040603050505030304" pitchFamily="18" charset="77"/>
              </a:rPr>
              <a:t>Hotel Survey Method</a:t>
            </a:r>
            <a:r>
              <a:rPr lang="en-US" sz="1800" dirty="0">
                <a:latin typeface="Calisto MT" panose="02040603050505030304" pitchFamily="18" charset="77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77"/>
              </a:rPr>
              <a:t>Check-in: "What persuaded you to choose our hotel for your stay?"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77"/>
              </a:rPr>
              <a:t>Check-out: "What impressed you the most during your stay?"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77"/>
              </a:rPr>
              <a:t>11 identical options available at both touchpoints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77"/>
              </a:rPr>
              <a:t>47 guest responses analyzed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23323B-40AA-B04E-C9CA-6040E8A2D289}"/>
              </a:ext>
            </a:extLst>
          </p:cNvPr>
          <p:cNvSpPr txBox="1">
            <a:spLocks/>
          </p:cNvSpPr>
          <p:nvPr/>
        </p:nvSpPr>
        <p:spPr>
          <a:xfrm>
            <a:off x="6096000" y="2286000"/>
            <a:ext cx="4844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Calisto MT" panose="02040603050505030304" pitchFamily="18" charset="77"/>
              </a:rPr>
              <a:t>Analysis Approach</a:t>
            </a:r>
            <a:r>
              <a:rPr lang="en-US" sz="1800" dirty="0">
                <a:latin typeface="Calisto MT" panose="02040603050505030304" pitchFamily="18" charset="77"/>
              </a:rPr>
              <a:t> </a:t>
            </a:r>
          </a:p>
          <a:p>
            <a:r>
              <a:rPr lang="en-US" sz="1800" dirty="0">
                <a:latin typeface="Calisto MT" panose="02040603050505030304" pitchFamily="18" charset="77"/>
              </a:rPr>
              <a:t>Compared attraction factors vs. impression factors</a:t>
            </a:r>
          </a:p>
          <a:p>
            <a:r>
              <a:rPr lang="en-US" sz="1800" dirty="0">
                <a:latin typeface="Calisto MT" panose="02040603050505030304" pitchFamily="18" charset="77"/>
              </a:rPr>
              <a:t>Calculated fulfillment rates for each feature</a:t>
            </a:r>
          </a:p>
          <a:p>
            <a:r>
              <a:rPr lang="en-US" sz="1800" dirty="0">
                <a:latin typeface="Calisto MT" panose="02040603050505030304" pitchFamily="18" charset="77"/>
              </a:rPr>
              <a:t>Identified guest experience patterns</a:t>
            </a:r>
          </a:p>
          <a:p>
            <a:r>
              <a:rPr lang="en-US" sz="1800" dirty="0">
                <a:latin typeface="Calisto MT" panose="02040603050505030304" pitchFamily="18" charset="77"/>
              </a:rPr>
              <a:t>Developed targeted recommendations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5760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695"/>
    </mc:Choice>
    <mc:Fallback xmlns="">
      <p:transition spd="slow" advTm="4869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5CD4-AA17-8797-5FD4-C1AED7816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252953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FE16-D3D5-F59C-B2C7-DD4960202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953" y="94919"/>
            <a:ext cx="8676093" cy="653892"/>
          </a:xfrm>
        </p:spPr>
        <p:txBody>
          <a:bodyPr vert="horz">
            <a:noAutofit/>
          </a:bodyPr>
          <a:lstStyle/>
          <a:p>
            <a:pPr algn="ctr"/>
            <a:r>
              <a:rPr lang="en-US" sz="4000" dirty="0"/>
              <a:t>Expectation vs. Reality Gap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98B2821-7C39-E44B-C78B-04D6D13A917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1974039"/>
              </p:ext>
            </p:extLst>
          </p:nvPr>
        </p:nvGraphicFramePr>
        <p:xfrm>
          <a:off x="6610996" y="825929"/>
          <a:ext cx="5243532" cy="59371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0883">
                  <a:extLst>
                    <a:ext uri="{9D8B030D-6E8A-4147-A177-3AD203B41FA5}">
                      <a16:colId xmlns:a16="http://schemas.microsoft.com/office/drawing/2014/main" val="890340961"/>
                    </a:ext>
                  </a:extLst>
                </a:gridCol>
                <a:gridCol w="1310883">
                  <a:extLst>
                    <a:ext uri="{9D8B030D-6E8A-4147-A177-3AD203B41FA5}">
                      <a16:colId xmlns:a16="http://schemas.microsoft.com/office/drawing/2014/main" val="528928867"/>
                    </a:ext>
                  </a:extLst>
                </a:gridCol>
                <a:gridCol w="1310883">
                  <a:extLst>
                    <a:ext uri="{9D8B030D-6E8A-4147-A177-3AD203B41FA5}">
                      <a16:colId xmlns:a16="http://schemas.microsoft.com/office/drawing/2014/main" val="2613243715"/>
                    </a:ext>
                  </a:extLst>
                </a:gridCol>
                <a:gridCol w="1310883">
                  <a:extLst>
                    <a:ext uri="{9D8B030D-6E8A-4147-A177-3AD203B41FA5}">
                      <a16:colId xmlns:a16="http://schemas.microsoft.com/office/drawing/2014/main" val="2149685043"/>
                    </a:ext>
                  </a:extLst>
                </a:gridCol>
              </a:tblGrid>
              <a:tr h="2348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 dirty="0">
                          <a:effectLst/>
                        </a:rPr>
                        <a:t>Feature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>
                          <a:effectLst/>
                        </a:rPr>
                        <a:t>Check-In %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>
                          <a:effectLst/>
                        </a:rPr>
                        <a:t>Check-Out %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>
                          <a:effectLst/>
                        </a:rPr>
                        <a:t>Gap (% points)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extLst>
                  <a:ext uri="{0D108BD9-81ED-4DB2-BD59-A6C34878D82A}">
                    <a16:rowId xmlns:a16="http://schemas.microsoft.com/office/drawing/2014/main" val="49066267"/>
                  </a:ext>
                </a:extLst>
              </a:tr>
              <a:tr h="6942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 dirty="0">
                          <a:effectLst/>
                        </a:rPr>
                        <a:t>Quiet and Restful Environment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78.7%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66.0%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-12.7%</a:t>
                      </a:r>
                      <a:endParaRPr lang="en-US" sz="105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extLst>
                  <a:ext uri="{0D108BD9-81ED-4DB2-BD59-A6C34878D82A}">
                    <a16:rowId xmlns:a16="http://schemas.microsoft.com/office/drawing/2014/main" val="335379495"/>
                  </a:ext>
                </a:extLst>
              </a:tr>
              <a:tr h="4834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 dirty="0">
                          <a:effectLst/>
                        </a:rPr>
                        <a:t>Fast and Reliable Wi-Fi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59.6%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44.7%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-14.9%</a:t>
                      </a:r>
                      <a:endParaRPr lang="en-US" sz="105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extLst>
                  <a:ext uri="{0D108BD9-81ED-4DB2-BD59-A6C34878D82A}">
                    <a16:rowId xmlns:a16="http://schemas.microsoft.com/office/drawing/2014/main" val="1124126205"/>
                  </a:ext>
                </a:extLst>
              </a:tr>
              <a:tr h="471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>
                          <a:effectLst/>
                        </a:rPr>
                        <a:t>Delicious Breakfast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57.4%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34.0%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-23.4%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extLst>
                  <a:ext uri="{0D108BD9-81ED-4DB2-BD59-A6C34878D82A}">
                    <a16:rowId xmlns:a16="http://schemas.microsoft.com/office/drawing/2014/main" val="139141075"/>
                  </a:ext>
                </a:extLst>
              </a:tr>
              <a:tr h="6942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 dirty="0">
                          <a:effectLst/>
                        </a:rPr>
                        <a:t>Comfortable and Clean Rooms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55.3%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21.3%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-34.0%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extLst>
                  <a:ext uri="{0D108BD9-81ED-4DB2-BD59-A6C34878D82A}">
                    <a16:rowId xmlns:a16="http://schemas.microsoft.com/office/drawing/2014/main" val="3589088044"/>
                  </a:ext>
                </a:extLst>
              </a:tr>
              <a:tr h="4834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>
                          <a:effectLst/>
                        </a:rPr>
                        <a:t>Modern Fitness Facilities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46.8%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17.0%</a:t>
                      </a:r>
                      <a:endParaRPr lang="en-US" sz="105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-29.8%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extLst>
                  <a:ext uri="{0D108BD9-81ED-4DB2-BD59-A6C34878D82A}">
                    <a16:rowId xmlns:a16="http://schemas.microsoft.com/office/drawing/2014/main" val="438976965"/>
                  </a:ext>
                </a:extLst>
              </a:tr>
              <a:tr h="4834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>
                          <a:effectLst/>
                        </a:rPr>
                        <a:t>Friendly and Helpful Staff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38.3%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17.0%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-21.3%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extLst>
                  <a:ext uri="{0D108BD9-81ED-4DB2-BD59-A6C34878D82A}">
                    <a16:rowId xmlns:a16="http://schemas.microsoft.com/office/drawing/2014/main" val="3263339691"/>
                  </a:ext>
                </a:extLst>
              </a:tr>
              <a:tr h="471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>
                          <a:effectLst/>
                        </a:rPr>
                        <a:t>Business Amenities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36.2%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21.3%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-14.9%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extLst>
                  <a:ext uri="{0D108BD9-81ED-4DB2-BD59-A6C34878D82A}">
                    <a16:rowId xmlns:a16="http://schemas.microsoft.com/office/drawing/2014/main" val="2773601082"/>
                  </a:ext>
                </a:extLst>
              </a:tr>
              <a:tr h="4834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>
                          <a:effectLst/>
                        </a:rPr>
                        <a:t>Family-Friendly Services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29.8%</a:t>
                      </a:r>
                      <a:endParaRPr lang="en-US" sz="105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6.4%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-23.4%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extLst>
                  <a:ext uri="{0D108BD9-81ED-4DB2-BD59-A6C34878D82A}">
                    <a16:rowId xmlns:a16="http://schemas.microsoft.com/office/drawing/2014/main" val="3388983874"/>
                  </a:ext>
                </a:extLst>
              </a:tr>
              <a:tr h="4834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>
                          <a:effectLst/>
                        </a:rPr>
                        <a:t>Reservation &amp; Communication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25.5%</a:t>
                      </a:r>
                      <a:endParaRPr lang="en-US" sz="105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14.9%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-10.6%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extLst>
                  <a:ext uri="{0D108BD9-81ED-4DB2-BD59-A6C34878D82A}">
                    <a16:rowId xmlns:a16="http://schemas.microsoft.com/office/drawing/2014/main" val="2241396433"/>
                  </a:ext>
                </a:extLst>
              </a:tr>
              <a:tr h="4834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>
                          <a:effectLst/>
                        </a:rPr>
                        <a:t>Easy Parking &amp; Check-in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23.4%</a:t>
                      </a:r>
                      <a:endParaRPr lang="en-US" sz="105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4.3%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-19.1%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extLst>
                  <a:ext uri="{0D108BD9-81ED-4DB2-BD59-A6C34878D82A}">
                    <a16:rowId xmlns:a16="http://schemas.microsoft.com/office/drawing/2014/main" val="648369119"/>
                  </a:ext>
                </a:extLst>
              </a:tr>
              <a:tr h="471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050" kern="0">
                          <a:effectLst/>
                        </a:rPr>
                        <a:t>Stylish Interior Design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23.4%</a:t>
                      </a:r>
                      <a:endParaRPr lang="en-US" sz="105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2.1%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-21.3%</a:t>
                      </a:r>
                      <a:endParaRPr lang="en-US" sz="105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313" marR="45313" marT="0" marB="0" anchor="ctr"/>
                </a:tc>
                <a:extLst>
                  <a:ext uri="{0D108BD9-81ED-4DB2-BD59-A6C34878D82A}">
                    <a16:rowId xmlns:a16="http://schemas.microsoft.com/office/drawing/2014/main" val="744491967"/>
                  </a:ext>
                </a:extLst>
              </a:tr>
            </a:tbl>
          </a:graphicData>
        </a:graphic>
      </p:graphicFrame>
      <p:pic>
        <p:nvPicPr>
          <p:cNvPr id="5" name="Content Placeholder 4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0D3F3968-D6B7-963B-C3B6-8C52AD5503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54148" y="825929"/>
            <a:ext cx="5355772" cy="3638132"/>
          </a:xfrm>
          <a:prstGeom prst="rect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521CBD-DBCD-2A8C-F98F-085F550A7BC0}"/>
              </a:ext>
            </a:extLst>
          </p:cNvPr>
          <p:cNvSpPr txBox="1"/>
          <p:nvPr/>
        </p:nvSpPr>
        <p:spPr>
          <a:xfrm>
            <a:off x="1154149" y="4541179"/>
            <a:ext cx="53557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features show negative gaps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disconnects: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Comfortable Rooms (-34.0%)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Facilities (-29.8%)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Breakfast &amp; Family Services (-23.4%)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Friendly Staff (-21.3%)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best performers disappoint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3254325-CF5C-4750-807D-A227ADCB3248}"/>
              </a:ext>
            </a:extLst>
          </p:cNvPr>
          <p:cNvSpPr/>
          <p:nvPr/>
        </p:nvSpPr>
        <p:spPr>
          <a:xfrm>
            <a:off x="10853979" y="2279235"/>
            <a:ext cx="677070" cy="365760"/>
          </a:xfrm>
          <a:prstGeom prst="ellipse">
            <a:avLst/>
          </a:prstGeom>
          <a:solidFill>
            <a:srgbClr val="FF0000">
              <a:alpha val="5000"/>
            </a:srgbClr>
          </a:solidFill>
          <a:ln w="19051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Elipse 16">
            <a:extLst>
              <a:ext uri="{FF2B5EF4-FFF2-40B4-BE49-F238E27FC236}">
                <a16:creationId xmlns:a16="http://schemas.microsoft.com/office/drawing/2014/main" id="{62586D13-1DB9-5240-D60E-8AF539A35125}"/>
              </a:ext>
            </a:extLst>
          </p:cNvPr>
          <p:cNvSpPr/>
          <p:nvPr/>
        </p:nvSpPr>
        <p:spPr>
          <a:xfrm>
            <a:off x="10853979" y="2854558"/>
            <a:ext cx="677070" cy="365760"/>
          </a:xfrm>
          <a:prstGeom prst="ellipse">
            <a:avLst/>
          </a:prstGeom>
          <a:solidFill>
            <a:srgbClr val="FF0000">
              <a:alpha val="5000"/>
            </a:srgbClr>
          </a:solidFill>
          <a:ln w="19051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Elipse 16">
            <a:extLst>
              <a:ext uri="{FF2B5EF4-FFF2-40B4-BE49-F238E27FC236}">
                <a16:creationId xmlns:a16="http://schemas.microsoft.com/office/drawing/2014/main" id="{9C471E26-4528-5521-7BCB-67FAAE7FA2A9}"/>
              </a:ext>
            </a:extLst>
          </p:cNvPr>
          <p:cNvSpPr/>
          <p:nvPr/>
        </p:nvSpPr>
        <p:spPr>
          <a:xfrm>
            <a:off x="10861658" y="3454803"/>
            <a:ext cx="677070" cy="365760"/>
          </a:xfrm>
          <a:prstGeom prst="ellipse">
            <a:avLst/>
          </a:prstGeom>
          <a:solidFill>
            <a:srgbClr val="FF0000">
              <a:alpha val="5000"/>
            </a:srgbClr>
          </a:solidFill>
          <a:ln w="19051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Elipse 16">
            <a:extLst>
              <a:ext uri="{FF2B5EF4-FFF2-40B4-BE49-F238E27FC236}">
                <a16:creationId xmlns:a16="http://schemas.microsoft.com/office/drawing/2014/main" id="{BEE53BDE-ED5F-C4BA-B812-C3AA72E9B1DE}"/>
              </a:ext>
            </a:extLst>
          </p:cNvPr>
          <p:cNvSpPr/>
          <p:nvPr/>
        </p:nvSpPr>
        <p:spPr>
          <a:xfrm>
            <a:off x="10853979" y="4908109"/>
            <a:ext cx="677070" cy="365760"/>
          </a:xfrm>
          <a:prstGeom prst="ellipse">
            <a:avLst/>
          </a:prstGeom>
          <a:solidFill>
            <a:srgbClr val="FF0000">
              <a:alpha val="5000"/>
            </a:srgbClr>
          </a:solidFill>
          <a:ln w="19051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13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70"/>
    </mc:Choice>
    <mc:Fallback xmlns="">
      <p:transition spd="slow" advTm="333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8AE2-4AEE-A18E-E6BC-7D49ADD2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85403"/>
          </a:xfrm>
        </p:spPr>
        <p:txBody>
          <a:bodyPr>
            <a:normAutofit fontScale="90000"/>
          </a:bodyPr>
          <a:lstStyle/>
          <a:p>
            <a:r>
              <a:rPr lang="en-US"/>
              <a:t>Reliable Strengths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997F31-E6B5-7D3D-17B6-FE55520099E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61275857"/>
              </p:ext>
            </p:extLst>
          </p:nvPr>
        </p:nvGraphicFramePr>
        <p:xfrm>
          <a:off x="1257299" y="1531345"/>
          <a:ext cx="5132484" cy="4831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0828">
                  <a:extLst>
                    <a:ext uri="{9D8B030D-6E8A-4147-A177-3AD203B41FA5}">
                      <a16:colId xmlns:a16="http://schemas.microsoft.com/office/drawing/2014/main" val="1003965297"/>
                    </a:ext>
                  </a:extLst>
                </a:gridCol>
                <a:gridCol w="1710828">
                  <a:extLst>
                    <a:ext uri="{9D8B030D-6E8A-4147-A177-3AD203B41FA5}">
                      <a16:colId xmlns:a16="http://schemas.microsoft.com/office/drawing/2014/main" val="1742580557"/>
                    </a:ext>
                  </a:extLst>
                </a:gridCol>
                <a:gridCol w="1710828">
                  <a:extLst>
                    <a:ext uri="{9D8B030D-6E8A-4147-A177-3AD203B41FA5}">
                      <a16:colId xmlns:a16="http://schemas.microsoft.com/office/drawing/2014/main" val="915677360"/>
                    </a:ext>
                  </a:extLst>
                </a:gridCol>
              </a:tblGrid>
              <a:tr h="23818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Feature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Continuation Rate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Interpretation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extLst>
                  <a:ext uri="{0D108BD9-81ED-4DB2-BD59-A6C34878D82A}">
                    <a16:rowId xmlns:a16="http://schemas.microsoft.com/office/drawing/2014/main" val="4182950691"/>
                  </a:ext>
                </a:extLst>
              </a:tr>
              <a:tr h="49054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Quiet and Restful Environment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86.1%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Strong performer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extLst>
                  <a:ext uri="{0D108BD9-81ED-4DB2-BD59-A6C34878D82A}">
                    <a16:rowId xmlns:a16="http://schemas.microsoft.com/office/drawing/2014/main" val="2463505091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Fast and Reliable Wi-Fi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80.8%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Strong performer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extLst>
                  <a:ext uri="{0D108BD9-81ED-4DB2-BD59-A6C34878D82A}">
                    <a16:rowId xmlns:a16="http://schemas.microsoft.com/office/drawing/2014/main" val="4245795487"/>
                  </a:ext>
                </a:extLst>
              </a:tr>
              <a:tr h="23818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Business Amenities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58.8%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Moderate performer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extLst>
                  <a:ext uri="{0D108BD9-81ED-4DB2-BD59-A6C34878D82A}">
                    <a16:rowId xmlns:a16="http://schemas.microsoft.com/office/drawing/2014/main" val="2355600875"/>
                  </a:ext>
                </a:extLst>
              </a:tr>
              <a:tr h="49054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Reservation &amp; Communication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58.3%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Moderate performer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extLst>
                  <a:ext uri="{0D108BD9-81ED-4DB2-BD59-A6C34878D82A}">
                    <a16:rowId xmlns:a16="http://schemas.microsoft.com/office/drawing/2014/main" val="3538549238"/>
                  </a:ext>
                </a:extLst>
              </a:tr>
              <a:tr h="23818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Delicious Breakfast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57.7%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Moderate performer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extLst>
                  <a:ext uri="{0D108BD9-81ED-4DB2-BD59-A6C34878D82A}">
                    <a16:rowId xmlns:a16="http://schemas.microsoft.com/office/drawing/2014/main" val="3225489099"/>
                  </a:ext>
                </a:extLst>
              </a:tr>
              <a:tr h="49054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Friendly and Helpful Staff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44.4%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Underperformer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extLst>
                  <a:ext uri="{0D108BD9-81ED-4DB2-BD59-A6C34878D82A}">
                    <a16:rowId xmlns:a16="http://schemas.microsoft.com/office/drawing/2014/main" val="4204903927"/>
                  </a:ext>
                </a:extLst>
              </a:tr>
              <a:tr h="49054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Comfortable and Clean Rooms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38.5%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Underperformer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extLst>
                  <a:ext uri="{0D108BD9-81ED-4DB2-BD59-A6C34878D82A}">
                    <a16:rowId xmlns:a16="http://schemas.microsoft.com/office/drawing/2014/main" val="1448669373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Modern Fitness Facilities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36.4%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Underperformer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extLst>
                  <a:ext uri="{0D108BD9-81ED-4DB2-BD59-A6C34878D82A}">
                    <a16:rowId xmlns:a16="http://schemas.microsoft.com/office/drawing/2014/main" val="171140738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Family-Friendly Services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21.4%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Poor performer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extLst>
                  <a:ext uri="{0D108BD9-81ED-4DB2-BD59-A6C34878D82A}">
                    <a16:rowId xmlns:a16="http://schemas.microsoft.com/office/drawing/2014/main" val="2474455374"/>
                  </a:ext>
                </a:extLst>
              </a:tr>
              <a:tr h="47910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Easy Parking &amp; Check-in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18.2%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Poor performer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extLst>
                  <a:ext uri="{0D108BD9-81ED-4DB2-BD59-A6C34878D82A}">
                    <a16:rowId xmlns:a16="http://schemas.microsoft.com/office/drawing/2014/main" val="876241764"/>
                  </a:ext>
                </a:extLst>
              </a:tr>
              <a:tr h="23818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Stylish Interior Design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>
                          <a:effectLst/>
                        </a:rPr>
                        <a:t>9.1%</a:t>
                      </a:r>
                      <a:endParaRPr lang="en-US" sz="10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0" dirty="0">
                          <a:effectLst/>
                        </a:rPr>
                        <a:t>Poor performer</a:t>
                      </a:r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85" marR="55185" marT="0" marB="0" anchor="ctr"/>
                </a:tc>
                <a:extLst>
                  <a:ext uri="{0D108BD9-81ED-4DB2-BD59-A6C34878D82A}">
                    <a16:rowId xmlns:a16="http://schemas.microsoft.com/office/drawing/2014/main" val="3915836186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B8D89A25-5096-5A2C-6A2B-9BC9A6F58A1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7401878"/>
              </p:ext>
            </p:extLst>
          </p:nvPr>
        </p:nvGraphicFramePr>
        <p:xfrm>
          <a:off x="6647795" y="1531345"/>
          <a:ext cx="5132483" cy="4831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692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78"/>
    </mc:Choice>
    <mc:Fallback xmlns="">
      <p:transition spd="slow" advTm="2387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CA71505E-6D83-4D7B-B88A-7D7C2DB42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74A2F-5CC0-47EE-BFEA-6199C2BD7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B2993EF1-19E1-473A-8A3F-1D7B24951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24E44-1128-E60B-71E8-E1945998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5527033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 spc="200">
                <a:solidFill>
                  <a:schemeClr val="tx2"/>
                </a:solidFill>
                <a:latin typeface="+mj-lt"/>
              </a:rPr>
              <a:t>Systematic Disappointment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0C5101-CD9E-4E96-A827-ACA768C31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34C04-4140-B77F-6115-69C5EED3F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051" y="2286001"/>
            <a:ext cx="5527033" cy="359359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77"/>
              </a:rPr>
              <a:t>83% of guests experienced disappointment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77"/>
              </a:rPr>
              <a:t> </a:t>
            </a:r>
          </a:p>
          <a:p>
            <a:pPr marL="285750" indent="-22860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77"/>
              </a:rPr>
              <a:t>47.6% drop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77"/>
              </a:rPr>
              <a:t> in feature mentions from check-in to check-out </a:t>
            </a:r>
          </a:p>
          <a:p>
            <a:pPr marL="285750" indent="-228600">
              <a:lnSpc>
                <a:spcPct val="11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77"/>
              </a:rPr>
              <a:t>Average guest mentions: 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77"/>
              </a:rPr>
              <a:t>4.74 features at check-in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77"/>
              </a:rPr>
              <a:t>2.49 features at check-out</a:t>
            </a:r>
          </a:p>
        </p:txBody>
      </p:sp>
      <p:sp>
        <p:nvSpPr>
          <p:cNvPr id="19" name="Freeform 22">
            <a:extLst>
              <a:ext uri="{FF2B5EF4-FFF2-40B4-BE49-F238E27FC236}">
                <a16:creationId xmlns:a16="http://schemas.microsoft.com/office/drawing/2014/main" id="{588FC0EF-FB5A-4AF3-A7C1-57F4582BF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DB19D2F-9F08-47D1-A104-0BE7E3011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6365" y="2"/>
            <a:ext cx="5149751" cy="3402351"/>
          </a:xfrm>
          <a:custGeom>
            <a:avLst/>
            <a:gdLst>
              <a:gd name="connsiteX0" fmla="*/ 189795 w 5149751"/>
              <a:gd name="connsiteY0" fmla="*/ 0 h 3402351"/>
              <a:gd name="connsiteX1" fmla="*/ 5149751 w 5149751"/>
              <a:gd name="connsiteY1" fmla="*/ 0 h 3402351"/>
              <a:gd name="connsiteX2" fmla="*/ 5149751 w 5149751"/>
              <a:gd name="connsiteY2" fmla="*/ 3402351 h 3402351"/>
              <a:gd name="connsiteX3" fmla="*/ 1262 w 5149751"/>
              <a:gd name="connsiteY3" fmla="*/ 3402351 h 3402351"/>
              <a:gd name="connsiteX4" fmla="*/ 3359 w 5149751"/>
              <a:gd name="connsiteY4" fmla="*/ 3360737 h 3402351"/>
              <a:gd name="connsiteX5" fmla="*/ 11757 w 5149751"/>
              <a:gd name="connsiteY5" fmla="*/ 3300412 h 3402351"/>
              <a:gd name="connsiteX6" fmla="*/ 23514 w 5149751"/>
              <a:gd name="connsiteY6" fmla="*/ 3248025 h 3402351"/>
              <a:gd name="connsiteX7" fmla="*/ 38631 w 5149751"/>
              <a:gd name="connsiteY7" fmla="*/ 3201987 h 3402351"/>
              <a:gd name="connsiteX8" fmla="*/ 55427 w 5149751"/>
              <a:gd name="connsiteY8" fmla="*/ 3160712 h 3402351"/>
              <a:gd name="connsiteX9" fmla="*/ 75582 w 5149751"/>
              <a:gd name="connsiteY9" fmla="*/ 3121025 h 3402351"/>
              <a:gd name="connsiteX10" fmla="*/ 95737 w 5149751"/>
              <a:gd name="connsiteY10" fmla="*/ 3084512 h 3402351"/>
              <a:gd name="connsiteX11" fmla="*/ 115892 w 5149751"/>
              <a:gd name="connsiteY11" fmla="*/ 3046412 h 3402351"/>
              <a:gd name="connsiteX12" fmla="*/ 134368 w 5149751"/>
              <a:gd name="connsiteY12" fmla="*/ 3009900 h 3402351"/>
              <a:gd name="connsiteX13" fmla="*/ 152844 w 5149751"/>
              <a:gd name="connsiteY13" fmla="*/ 2967037 h 3402351"/>
              <a:gd name="connsiteX14" fmla="*/ 167959 w 5149751"/>
              <a:gd name="connsiteY14" fmla="*/ 2922587 h 3402351"/>
              <a:gd name="connsiteX15" fmla="*/ 178037 w 5149751"/>
              <a:gd name="connsiteY15" fmla="*/ 2868612 h 3402351"/>
              <a:gd name="connsiteX16" fmla="*/ 188115 w 5149751"/>
              <a:gd name="connsiteY16" fmla="*/ 2809875 h 3402351"/>
              <a:gd name="connsiteX17" fmla="*/ 189795 w 5149751"/>
              <a:gd name="connsiteY17" fmla="*/ 2741612 h 3402351"/>
              <a:gd name="connsiteX18" fmla="*/ 188115 w 5149751"/>
              <a:gd name="connsiteY18" fmla="*/ 2671762 h 3402351"/>
              <a:gd name="connsiteX19" fmla="*/ 178037 w 5149751"/>
              <a:gd name="connsiteY19" fmla="*/ 2613025 h 3402351"/>
              <a:gd name="connsiteX20" fmla="*/ 167959 w 5149751"/>
              <a:gd name="connsiteY20" fmla="*/ 2560637 h 3402351"/>
              <a:gd name="connsiteX21" fmla="*/ 152844 w 5149751"/>
              <a:gd name="connsiteY21" fmla="*/ 2513012 h 3402351"/>
              <a:gd name="connsiteX22" fmla="*/ 134368 w 5149751"/>
              <a:gd name="connsiteY22" fmla="*/ 2471737 h 3402351"/>
              <a:gd name="connsiteX23" fmla="*/ 115892 w 5149751"/>
              <a:gd name="connsiteY23" fmla="*/ 2433637 h 3402351"/>
              <a:gd name="connsiteX24" fmla="*/ 95737 w 5149751"/>
              <a:gd name="connsiteY24" fmla="*/ 2395537 h 3402351"/>
              <a:gd name="connsiteX25" fmla="*/ 75582 w 5149751"/>
              <a:gd name="connsiteY25" fmla="*/ 2359025 h 3402351"/>
              <a:gd name="connsiteX26" fmla="*/ 55427 w 5149751"/>
              <a:gd name="connsiteY26" fmla="*/ 2319337 h 3402351"/>
              <a:gd name="connsiteX27" fmla="*/ 38631 w 5149751"/>
              <a:gd name="connsiteY27" fmla="*/ 2278062 h 3402351"/>
              <a:gd name="connsiteX28" fmla="*/ 23514 w 5149751"/>
              <a:gd name="connsiteY28" fmla="*/ 2232025 h 3402351"/>
              <a:gd name="connsiteX29" fmla="*/ 11757 w 5149751"/>
              <a:gd name="connsiteY29" fmla="*/ 2179637 h 3402351"/>
              <a:gd name="connsiteX30" fmla="*/ 3359 w 5149751"/>
              <a:gd name="connsiteY30" fmla="*/ 2119312 h 3402351"/>
              <a:gd name="connsiteX31" fmla="*/ 0 w 5149751"/>
              <a:gd name="connsiteY31" fmla="*/ 2051050 h 3402351"/>
              <a:gd name="connsiteX32" fmla="*/ 3359 w 5149751"/>
              <a:gd name="connsiteY32" fmla="*/ 1982787 h 3402351"/>
              <a:gd name="connsiteX33" fmla="*/ 11757 w 5149751"/>
              <a:gd name="connsiteY33" fmla="*/ 1922462 h 3402351"/>
              <a:gd name="connsiteX34" fmla="*/ 23514 w 5149751"/>
              <a:gd name="connsiteY34" fmla="*/ 1870075 h 3402351"/>
              <a:gd name="connsiteX35" fmla="*/ 38631 w 5149751"/>
              <a:gd name="connsiteY35" fmla="*/ 1824037 h 3402351"/>
              <a:gd name="connsiteX36" fmla="*/ 55427 w 5149751"/>
              <a:gd name="connsiteY36" fmla="*/ 1782762 h 3402351"/>
              <a:gd name="connsiteX37" fmla="*/ 75582 w 5149751"/>
              <a:gd name="connsiteY37" fmla="*/ 1743075 h 3402351"/>
              <a:gd name="connsiteX38" fmla="*/ 95737 w 5149751"/>
              <a:gd name="connsiteY38" fmla="*/ 1708150 h 3402351"/>
              <a:gd name="connsiteX39" fmla="*/ 115892 w 5149751"/>
              <a:gd name="connsiteY39" fmla="*/ 1671637 h 3402351"/>
              <a:gd name="connsiteX40" fmla="*/ 134368 w 5149751"/>
              <a:gd name="connsiteY40" fmla="*/ 1631950 h 3402351"/>
              <a:gd name="connsiteX41" fmla="*/ 152844 w 5149751"/>
              <a:gd name="connsiteY41" fmla="*/ 1589087 h 3402351"/>
              <a:gd name="connsiteX42" fmla="*/ 167959 w 5149751"/>
              <a:gd name="connsiteY42" fmla="*/ 1544637 h 3402351"/>
              <a:gd name="connsiteX43" fmla="*/ 178037 w 5149751"/>
              <a:gd name="connsiteY43" fmla="*/ 1492250 h 3402351"/>
              <a:gd name="connsiteX44" fmla="*/ 188115 w 5149751"/>
              <a:gd name="connsiteY44" fmla="*/ 1431925 h 3402351"/>
              <a:gd name="connsiteX45" fmla="*/ 189795 w 5149751"/>
              <a:gd name="connsiteY45" fmla="*/ 1363662 h 3402351"/>
              <a:gd name="connsiteX46" fmla="*/ 188115 w 5149751"/>
              <a:gd name="connsiteY46" fmla="*/ 1295400 h 3402351"/>
              <a:gd name="connsiteX47" fmla="*/ 178037 w 5149751"/>
              <a:gd name="connsiteY47" fmla="*/ 1235075 h 3402351"/>
              <a:gd name="connsiteX48" fmla="*/ 167959 w 5149751"/>
              <a:gd name="connsiteY48" fmla="*/ 1182687 h 3402351"/>
              <a:gd name="connsiteX49" fmla="*/ 152844 w 5149751"/>
              <a:gd name="connsiteY49" fmla="*/ 1136650 h 3402351"/>
              <a:gd name="connsiteX50" fmla="*/ 134368 w 5149751"/>
              <a:gd name="connsiteY50" fmla="*/ 1095375 h 3402351"/>
              <a:gd name="connsiteX51" fmla="*/ 115892 w 5149751"/>
              <a:gd name="connsiteY51" fmla="*/ 1055687 h 3402351"/>
              <a:gd name="connsiteX52" fmla="*/ 95737 w 5149751"/>
              <a:gd name="connsiteY52" fmla="*/ 1017587 h 3402351"/>
              <a:gd name="connsiteX53" fmla="*/ 75582 w 5149751"/>
              <a:gd name="connsiteY53" fmla="*/ 981075 h 3402351"/>
              <a:gd name="connsiteX54" fmla="*/ 55427 w 5149751"/>
              <a:gd name="connsiteY54" fmla="*/ 942975 h 3402351"/>
              <a:gd name="connsiteX55" fmla="*/ 38631 w 5149751"/>
              <a:gd name="connsiteY55" fmla="*/ 901700 h 3402351"/>
              <a:gd name="connsiteX56" fmla="*/ 23514 w 5149751"/>
              <a:gd name="connsiteY56" fmla="*/ 854075 h 3402351"/>
              <a:gd name="connsiteX57" fmla="*/ 11757 w 5149751"/>
              <a:gd name="connsiteY57" fmla="*/ 801687 h 3402351"/>
              <a:gd name="connsiteX58" fmla="*/ 3359 w 5149751"/>
              <a:gd name="connsiteY58" fmla="*/ 744537 h 3402351"/>
              <a:gd name="connsiteX59" fmla="*/ 0 w 5149751"/>
              <a:gd name="connsiteY59" fmla="*/ 673100 h 3402351"/>
              <a:gd name="connsiteX60" fmla="*/ 3359 w 5149751"/>
              <a:gd name="connsiteY60" fmla="*/ 606425 h 3402351"/>
              <a:gd name="connsiteX61" fmla="*/ 11757 w 5149751"/>
              <a:gd name="connsiteY61" fmla="*/ 546100 h 3402351"/>
              <a:gd name="connsiteX62" fmla="*/ 23514 w 5149751"/>
              <a:gd name="connsiteY62" fmla="*/ 496887 h 3402351"/>
              <a:gd name="connsiteX63" fmla="*/ 38631 w 5149751"/>
              <a:gd name="connsiteY63" fmla="*/ 450850 h 3402351"/>
              <a:gd name="connsiteX64" fmla="*/ 55427 w 5149751"/>
              <a:gd name="connsiteY64" fmla="*/ 409575 h 3402351"/>
              <a:gd name="connsiteX65" fmla="*/ 73902 w 5149751"/>
              <a:gd name="connsiteY65" fmla="*/ 369887 h 3402351"/>
              <a:gd name="connsiteX66" fmla="*/ 92378 w 5149751"/>
              <a:gd name="connsiteY66" fmla="*/ 334962 h 3402351"/>
              <a:gd name="connsiteX67" fmla="*/ 112533 w 5149751"/>
              <a:gd name="connsiteY67" fmla="*/ 296862 h 3402351"/>
              <a:gd name="connsiteX68" fmla="*/ 132688 w 5149751"/>
              <a:gd name="connsiteY68" fmla="*/ 260350 h 3402351"/>
              <a:gd name="connsiteX69" fmla="*/ 149484 w 5149751"/>
              <a:gd name="connsiteY69" fmla="*/ 217487 h 3402351"/>
              <a:gd name="connsiteX70" fmla="*/ 166280 w 5149751"/>
              <a:gd name="connsiteY70" fmla="*/ 174625 h 3402351"/>
              <a:gd name="connsiteX71" fmla="*/ 176358 w 5149751"/>
              <a:gd name="connsiteY71" fmla="*/ 122237 h 3402351"/>
              <a:gd name="connsiteX72" fmla="*/ 184755 w 5149751"/>
              <a:gd name="connsiteY72" fmla="*/ 66675 h 340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149751" h="3402351">
                <a:moveTo>
                  <a:pt x="189795" y="0"/>
                </a:moveTo>
                <a:lnTo>
                  <a:pt x="5149751" y="0"/>
                </a:lnTo>
                <a:lnTo>
                  <a:pt x="5149751" y="3402351"/>
                </a:lnTo>
                <a:lnTo>
                  <a:pt x="1262" y="3402351"/>
                </a:lnTo>
                <a:lnTo>
                  <a:pt x="3359" y="3360737"/>
                </a:lnTo>
                <a:lnTo>
                  <a:pt x="11757" y="3300412"/>
                </a:lnTo>
                <a:lnTo>
                  <a:pt x="23514" y="3248025"/>
                </a:lnTo>
                <a:lnTo>
                  <a:pt x="38631" y="3201987"/>
                </a:lnTo>
                <a:lnTo>
                  <a:pt x="55427" y="3160712"/>
                </a:lnTo>
                <a:lnTo>
                  <a:pt x="75582" y="3121025"/>
                </a:lnTo>
                <a:lnTo>
                  <a:pt x="95737" y="3084512"/>
                </a:lnTo>
                <a:lnTo>
                  <a:pt x="115892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59" y="2922587"/>
                </a:lnTo>
                <a:lnTo>
                  <a:pt x="178037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7" y="2613025"/>
                </a:lnTo>
                <a:lnTo>
                  <a:pt x="167959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2" y="2433637"/>
                </a:lnTo>
                <a:lnTo>
                  <a:pt x="95737" y="2395537"/>
                </a:lnTo>
                <a:lnTo>
                  <a:pt x="75582" y="2359025"/>
                </a:lnTo>
                <a:lnTo>
                  <a:pt x="55427" y="2319337"/>
                </a:lnTo>
                <a:lnTo>
                  <a:pt x="38631" y="2278062"/>
                </a:lnTo>
                <a:lnTo>
                  <a:pt x="23514" y="2232025"/>
                </a:lnTo>
                <a:lnTo>
                  <a:pt x="11757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7" y="1922462"/>
                </a:lnTo>
                <a:lnTo>
                  <a:pt x="23514" y="1870075"/>
                </a:lnTo>
                <a:lnTo>
                  <a:pt x="38631" y="1824037"/>
                </a:lnTo>
                <a:lnTo>
                  <a:pt x="55427" y="1782762"/>
                </a:lnTo>
                <a:lnTo>
                  <a:pt x="75582" y="1743075"/>
                </a:lnTo>
                <a:lnTo>
                  <a:pt x="95737" y="1708150"/>
                </a:lnTo>
                <a:lnTo>
                  <a:pt x="115892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59" y="1544637"/>
                </a:lnTo>
                <a:lnTo>
                  <a:pt x="178037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7" y="1235075"/>
                </a:lnTo>
                <a:lnTo>
                  <a:pt x="167959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2" y="1055687"/>
                </a:lnTo>
                <a:lnTo>
                  <a:pt x="95737" y="1017587"/>
                </a:lnTo>
                <a:lnTo>
                  <a:pt x="75582" y="981075"/>
                </a:lnTo>
                <a:lnTo>
                  <a:pt x="55427" y="942975"/>
                </a:lnTo>
                <a:lnTo>
                  <a:pt x="38631" y="901700"/>
                </a:lnTo>
                <a:lnTo>
                  <a:pt x="23514" y="854075"/>
                </a:lnTo>
                <a:lnTo>
                  <a:pt x="11757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7" y="546100"/>
                </a:lnTo>
                <a:lnTo>
                  <a:pt x="23514" y="496887"/>
                </a:lnTo>
                <a:lnTo>
                  <a:pt x="38631" y="450850"/>
                </a:lnTo>
                <a:lnTo>
                  <a:pt x="55427" y="409575"/>
                </a:lnTo>
                <a:lnTo>
                  <a:pt x="73902" y="369887"/>
                </a:lnTo>
                <a:lnTo>
                  <a:pt x="92378" y="334962"/>
                </a:lnTo>
                <a:lnTo>
                  <a:pt x="112533" y="296862"/>
                </a:lnTo>
                <a:lnTo>
                  <a:pt x="132688" y="260350"/>
                </a:lnTo>
                <a:lnTo>
                  <a:pt x="149484" y="217487"/>
                </a:lnTo>
                <a:lnTo>
                  <a:pt x="166280" y="174625"/>
                </a:lnTo>
                <a:lnTo>
                  <a:pt x="176358" y="122237"/>
                </a:lnTo>
                <a:lnTo>
                  <a:pt x="184755" y="666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-up of a graph&#10;&#10;AI-generated content may be incorrect.">
            <a:extLst>
              <a:ext uri="{FF2B5EF4-FFF2-40B4-BE49-F238E27FC236}">
                <a16:creationId xmlns:a16="http://schemas.microsoft.com/office/drawing/2014/main" id="{A15B4DB0-D07F-0830-FC81-B7DE0F209B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3" r="44468" b="14039"/>
          <a:stretch/>
        </p:blipFill>
        <p:spPr bwMode="auto">
          <a:xfrm>
            <a:off x="7820007" y="299632"/>
            <a:ext cx="3837722" cy="280308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DDC619B-7F37-4A93-ADCA-7EAE09EE9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46364" y="3511830"/>
            <a:ext cx="5149751" cy="3346171"/>
          </a:xfrm>
          <a:custGeom>
            <a:avLst/>
            <a:gdLst>
              <a:gd name="connsiteX0" fmla="*/ 5387 w 5149751"/>
              <a:gd name="connsiteY0" fmla="*/ 0 h 3346171"/>
              <a:gd name="connsiteX1" fmla="*/ 5149751 w 5149751"/>
              <a:gd name="connsiteY1" fmla="*/ 0 h 3346171"/>
              <a:gd name="connsiteX2" fmla="*/ 5149751 w 5149751"/>
              <a:gd name="connsiteY2" fmla="*/ 3346171 h 3346171"/>
              <a:gd name="connsiteX3" fmla="*/ 189795 w 5149751"/>
              <a:gd name="connsiteY3" fmla="*/ 3346171 h 3346171"/>
              <a:gd name="connsiteX4" fmla="*/ 184755 w 5149751"/>
              <a:gd name="connsiteY4" fmla="*/ 3279496 h 3346171"/>
              <a:gd name="connsiteX5" fmla="*/ 176358 w 5149751"/>
              <a:gd name="connsiteY5" fmla="*/ 3223933 h 3346171"/>
              <a:gd name="connsiteX6" fmla="*/ 166280 w 5149751"/>
              <a:gd name="connsiteY6" fmla="*/ 3171546 h 3346171"/>
              <a:gd name="connsiteX7" fmla="*/ 149484 w 5149751"/>
              <a:gd name="connsiteY7" fmla="*/ 3128683 h 3346171"/>
              <a:gd name="connsiteX8" fmla="*/ 132688 w 5149751"/>
              <a:gd name="connsiteY8" fmla="*/ 3085821 h 3346171"/>
              <a:gd name="connsiteX9" fmla="*/ 112533 w 5149751"/>
              <a:gd name="connsiteY9" fmla="*/ 3049308 h 3346171"/>
              <a:gd name="connsiteX10" fmla="*/ 92378 w 5149751"/>
              <a:gd name="connsiteY10" fmla="*/ 3011208 h 3346171"/>
              <a:gd name="connsiteX11" fmla="*/ 73902 w 5149751"/>
              <a:gd name="connsiteY11" fmla="*/ 2976283 h 3346171"/>
              <a:gd name="connsiteX12" fmla="*/ 55427 w 5149751"/>
              <a:gd name="connsiteY12" fmla="*/ 2936596 h 3346171"/>
              <a:gd name="connsiteX13" fmla="*/ 38631 w 5149751"/>
              <a:gd name="connsiteY13" fmla="*/ 2895321 h 3346171"/>
              <a:gd name="connsiteX14" fmla="*/ 23514 w 5149751"/>
              <a:gd name="connsiteY14" fmla="*/ 2849283 h 3346171"/>
              <a:gd name="connsiteX15" fmla="*/ 11757 w 5149751"/>
              <a:gd name="connsiteY15" fmla="*/ 2800071 h 3346171"/>
              <a:gd name="connsiteX16" fmla="*/ 3359 w 5149751"/>
              <a:gd name="connsiteY16" fmla="*/ 2739746 h 3346171"/>
              <a:gd name="connsiteX17" fmla="*/ 0 w 5149751"/>
              <a:gd name="connsiteY17" fmla="*/ 2671483 h 3346171"/>
              <a:gd name="connsiteX18" fmla="*/ 3359 w 5149751"/>
              <a:gd name="connsiteY18" fmla="*/ 2601633 h 3346171"/>
              <a:gd name="connsiteX19" fmla="*/ 11757 w 5149751"/>
              <a:gd name="connsiteY19" fmla="*/ 2544483 h 3346171"/>
              <a:gd name="connsiteX20" fmla="*/ 23514 w 5149751"/>
              <a:gd name="connsiteY20" fmla="*/ 2492096 h 3346171"/>
              <a:gd name="connsiteX21" fmla="*/ 38631 w 5149751"/>
              <a:gd name="connsiteY21" fmla="*/ 2444471 h 3346171"/>
              <a:gd name="connsiteX22" fmla="*/ 55427 w 5149751"/>
              <a:gd name="connsiteY22" fmla="*/ 2403196 h 3346171"/>
              <a:gd name="connsiteX23" fmla="*/ 75582 w 5149751"/>
              <a:gd name="connsiteY23" fmla="*/ 2365096 h 3346171"/>
              <a:gd name="connsiteX24" fmla="*/ 95737 w 5149751"/>
              <a:gd name="connsiteY24" fmla="*/ 2328583 h 3346171"/>
              <a:gd name="connsiteX25" fmla="*/ 115892 w 5149751"/>
              <a:gd name="connsiteY25" fmla="*/ 2290483 h 3346171"/>
              <a:gd name="connsiteX26" fmla="*/ 134368 w 5149751"/>
              <a:gd name="connsiteY26" fmla="*/ 2250796 h 3346171"/>
              <a:gd name="connsiteX27" fmla="*/ 152844 w 5149751"/>
              <a:gd name="connsiteY27" fmla="*/ 2209521 h 3346171"/>
              <a:gd name="connsiteX28" fmla="*/ 167959 w 5149751"/>
              <a:gd name="connsiteY28" fmla="*/ 2163483 h 3346171"/>
              <a:gd name="connsiteX29" fmla="*/ 178037 w 5149751"/>
              <a:gd name="connsiteY29" fmla="*/ 2111096 h 3346171"/>
              <a:gd name="connsiteX30" fmla="*/ 188115 w 5149751"/>
              <a:gd name="connsiteY30" fmla="*/ 2050771 h 3346171"/>
              <a:gd name="connsiteX31" fmla="*/ 189795 w 5149751"/>
              <a:gd name="connsiteY31" fmla="*/ 1982508 h 3346171"/>
              <a:gd name="connsiteX32" fmla="*/ 188115 w 5149751"/>
              <a:gd name="connsiteY32" fmla="*/ 1914246 h 3346171"/>
              <a:gd name="connsiteX33" fmla="*/ 178037 w 5149751"/>
              <a:gd name="connsiteY33" fmla="*/ 1853921 h 3346171"/>
              <a:gd name="connsiteX34" fmla="*/ 167959 w 5149751"/>
              <a:gd name="connsiteY34" fmla="*/ 1801533 h 3346171"/>
              <a:gd name="connsiteX35" fmla="*/ 152844 w 5149751"/>
              <a:gd name="connsiteY35" fmla="*/ 1757083 h 3346171"/>
              <a:gd name="connsiteX36" fmla="*/ 134368 w 5149751"/>
              <a:gd name="connsiteY36" fmla="*/ 1714221 h 3346171"/>
              <a:gd name="connsiteX37" fmla="*/ 115892 w 5149751"/>
              <a:gd name="connsiteY37" fmla="*/ 1674533 h 3346171"/>
              <a:gd name="connsiteX38" fmla="*/ 95737 w 5149751"/>
              <a:gd name="connsiteY38" fmla="*/ 1638021 h 3346171"/>
              <a:gd name="connsiteX39" fmla="*/ 75582 w 5149751"/>
              <a:gd name="connsiteY39" fmla="*/ 1603096 h 3346171"/>
              <a:gd name="connsiteX40" fmla="*/ 55427 w 5149751"/>
              <a:gd name="connsiteY40" fmla="*/ 1563408 h 3346171"/>
              <a:gd name="connsiteX41" fmla="*/ 38631 w 5149751"/>
              <a:gd name="connsiteY41" fmla="*/ 1522133 h 3346171"/>
              <a:gd name="connsiteX42" fmla="*/ 23514 w 5149751"/>
              <a:gd name="connsiteY42" fmla="*/ 1476096 h 3346171"/>
              <a:gd name="connsiteX43" fmla="*/ 11757 w 5149751"/>
              <a:gd name="connsiteY43" fmla="*/ 1423708 h 3346171"/>
              <a:gd name="connsiteX44" fmla="*/ 3359 w 5149751"/>
              <a:gd name="connsiteY44" fmla="*/ 1363383 h 3346171"/>
              <a:gd name="connsiteX45" fmla="*/ 0 w 5149751"/>
              <a:gd name="connsiteY45" fmla="*/ 1295121 h 3346171"/>
              <a:gd name="connsiteX46" fmla="*/ 3359 w 5149751"/>
              <a:gd name="connsiteY46" fmla="*/ 1226858 h 3346171"/>
              <a:gd name="connsiteX47" fmla="*/ 11757 w 5149751"/>
              <a:gd name="connsiteY47" fmla="*/ 1166533 h 3346171"/>
              <a:gd name="connsiteX48" fmla="*/ 23514 w 5149751"/>
              <a:gd name="connsiteY48" fmla="*/ 1114146 h 3346171"/>
              <a:gd name="connsiteX49" fmla="*/ 38631 w 5149751"/>
              <a:gd name="connsiteY49" fmla="*/ 1068108 h 3346171"/>
              <a:gd name="connsiteX50" fmla="*/ 55427 w 5149751"/>
              <a:gd name="connsiteY50" fmla="*/ 1025246 h 3346171"/>
              <a:gd name="connsiteX51" fmla="*/ 75582 w 5149751"/>
              <a:gd name="connsiteY51" fmla="*/ 987146 h 3346171"/>
              <a:gd name="connsiteX52" fmla="*/ 115892 w 5149751"/>
              <a:gd name="connsiteY52" fmla="*/ 912533 h 3346171"/>
              <a:gd name="connsiteX53" fmla="*/ 134368 w 5149751"/>
              <a:gd name="connsiteY53" fmla="*/ 874433 h 3346171"/>
              <a:gd name="connsiteX54" fmla="*/ 152844 w 5149751"/>
              <a:gd name="connsiteY54" fmla="*/ 831571 h 3346171"/>
              <a:gd name="connsiteX55" fmla="*/ 167959 w 5149751"/>
              <a:gd name="connsiteY55" fmla="*/ 785533 h 3346171"/>
              <a:gd name="connsiteX56" fmla="*/ 178037 w 5149751"/>
              <a:gd name="connsiteY56" fmla="*/ 733146 h 3346171"/>
              <a:gd name="connsiteX57" fmla="*/ 188115 w 5149751"/>
              <a:gd name="connsiteY57" fmla="*/ 674408 h 3346171"/>
              <a:gd name="connsiteX58" fmla="*/ 189795 w 5149751"/>
              <a:gd name="connsiteY58" fmla="*/ 604558 h 3346171"/>
              <a:gd name="connsiteX59" fmla="*/ 188115 w 5149751"/>
              <a:gd name="connsiteY59" fmla="*/ 536296 h 3346171"/>
              <a:gd name="connsiteX60" fmla="*/ 178037 w 5149751"/>
              <a:gd name="connsiteY60" fmla="*/ 475971 h 3346171"/>
              <a:gd name="connsiteX61" fmla="*/ 167959 w 5149751"/>
              <a:gd name="connsiteY61" fmla="*/ 423583 h 3346171"/>
              <a:gd name="connsiteX62" fmla="*/ 152844 w 5149751"/>
              <a:gd name="connsiteY62" fmla="*/ 379133 h 3346171"/>
              <a:gd name="connsiteX63" fmla="*/ 134368 w 5149751"/>
              <a:gd name="connsiteY63" fmla="*/ 336271 h 3346171"/>
              <a:gd name="connsiteX64" fmla="*/ 115892 w 5149751"/>
              <a:gd name="connsiteY64" fmla="*/ 299758 h 3346171"/>
              <a:gd name="connsiteX65" fmla="*/ 75582 w 5149751"/>
              <a:gd name="connsiteY65" fmla="*/ 225146 h 3346171"/>
              <a:gd name="connsiteX66" fmla="*/ 55427 w 5149751"/>
              <a:gd name="connsiteY66" fmla="*/ 185458 h 3346171"/>
              <a:gd name="connsiteX67" fmla="*/ 38631 w 5149751"/>
              <a:gd name="connsiteY67" fmla="*/ 144183 h 3346171"/>
              <a:gd name="connsiteX68" fmla="*/ 23514 w 5149751"/>
              <a:gd name="connsiteY68" fmla="*/ 98146 h 3346171"/>
              <a:gd name="connsiteX69" fmla="*/ 11757 w 5149751"/>
              <a:gd name="connsiteY69" fmla="*/ 45758 h 334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149751" h="3346171">
                <a:moveTo>
                  <a:pt x="5387" y="0"/>
                </a:moveTo>
                <a:lnTo>
                  <a:pt x="5149751" y="0"/>
                </a:lnTo>
                <a:lnTo>
                  <a:pt x="5149751" y="3346171"/>
                </a:lnTo>
                <a:lnTo>
                  <a:pt x="189795" y="3346171"/>
                </a:lnTo>
                <a:lnTo>
                  <a:pt x="184755" y="3279496"/>
                </a:lnTo>
                <a:lnTo>
                  <a:pt x="176358" y="3223933"/>
                </a:lnTo>
                <a:lnTo>
                  <a:pt x="166280" y="3171546"/>
                </a:lnTo>
                <a:lnTo>
                  <a:pt x="149484" y="3128683"/>
                </a:lnTo>
                <a:lnTo>
                  <a:pt x="132688" y="3085821"/>
                </a:lnTo>
                <a:lnTo>
                  <a:pt x="112533" y="3049308"/>
                </a:lnTo>
                <a:lnTo>
                  <a:pt x="92378" y="3011208"/>
                </a:lnTo>
                <a:lnTo>
                  <a:pt x="73902" y="2976283"/>
                </a:lnTo>
                <a:lnTo>
                  <a:pt x="55427" y="2936596"/>
                </a:lnTo>
                <a:lnTo>
                  <a:pt x="38631" y="2895321"/>
                </a:lnTo>
                <a:lnTo>
                  <a:pt x="23514" y="2849283"/>
                </a:lnTo>
                <a:lnTo>
                  <a:pt x="11757" y="2800071"/>
                </a:lnTo>
                <a:lnTo>
                  <a:pt x="3359" y="2739746"/>
                </a:lnTo>
                <a:lnTo>
                  <a:pt x="0" y="2671483"/>
                </a:lnTo>
                <a:lnTo>
                  <a:pt x="3359" y="2601633"/>
                </a:lnTo>
                <a:lnTo>
                  <a:pt x="11757" y="2544483"/>
                </a:lnTo>
                <a:lnTo>
                  <a:pt x="23514" y="2492096"/>
                </a:lnTo>
                <a:lnTo>
                  <a:pt x="38631" y="2444471"/>
                </a:lnTo>
                <a:lnTo>
                  <a:pt x="55427" y="2403196"/>
                </a:lnTo>
                <a:lnTo>
                  <a:pt x="75582" y="2365096"/>
                </a:lnTo>
                <a:lnTo>
                  <a:pt x="95737" y="2328583"/>
                </a:lnTo>
                <a:lnTo>
                  <a:pt x="115892" y="2290483"/>
                </a:lnTo>
                <a:lnTo>
                  <a:pt x="134368" y="2250796"/>
                </a:lnTo>
                <a:lnTo>
                  <a:pt x="152844" y="2209521"/>
                </a:lnTo>
                <a:lnTo>
                  <a:pt x="167959" y="2163483"/>
                </a:lnTo>
                <a:lnTo>
                  <a:pt x="178037" y="2111096"/>
                </a:lnTo>
                <a:lnTo>
                  <a:pt x="188115" y="2050771"/>
                </a:lnTo>
                <a:lnTo>
                  <a:pt x="189795" y="1982508"/>
                </a:lnTo>
                <a:lnTo>
                  <a:pt x="188115" y="1914246"/>
                </a:lnTo>
                <a:lnTo>
                  <a:pt x="178037" y="1853921"/>
                </a:lnTo>
                <a:lnTo>
                  <a:pt x="167959" y="1801533"/>
                </a:lnTo>
                <a:lnTo>
                  <a:pt x="152844" y="1757083"/>
                </a:lnTo>
                <a:lnTo>
                  <a:pt x="134368" y="1714221"/>
                </a:lnTo>
                <a:lnTo>
                  <a:pt x="115892" y="1674533"/>
                </a:lnTo>
                <a:lnTo>
                  <a:pt x="95737" y="1638021"/>
                </a:lnTo>
                <a:lnTo>
                  <a:pt x="75582" y="1603096"/>
                </a:lnTo>
                <a:lnTo>
                  <a:pt x="55427" y="1563408"/>
                </a:lnTo>
                <a:lnTo>
                  <a:pt x="38631" y="1522133"/>
                </a:lnTo>
                <a:lnTo>
                  <a:pt x="23514" y="1476096"/>
                </a:lnTo>
                <a:lnTo>
                  <a:pt x="11757" y="1423708"/>
                </a:lnTo>
                <a:lnTo>
                  <a:pt x="3359" y="1363383"/>
                </a:lnTo>
                <a:lnTo>
                  <a:pt x="0" y="1295121"/>
                </a:lnTo>
                <a:lnTo>
                  <a:pt x="3359" y="1226858"/>
                </a:lnTo>
                <a:lnTo>
                  <a:pt x="11757" y="1166533"/>
                </a:lnTo>
                <a:lnTo>
                  <a:pt x="23514" y="1114146"/>
                </a:lnTo>
                <a:lnTo>
                  <a:pt x="38631" y="1068108"/>
                </a:lnTo>
                <a:lnTo>
                  <a:pt x="55427" y="1025246"/>
                </a:lnTo>
                <a:lnTo>
                  <a:pt x="75582" y="987146"/>
                </a:lnTo>
                <a:lnTo>
                  <a:pt x="115892" y="912533"/>
                </a:lnTo>
                <a:lnTo>
                  <a:pt x="134368" y="874433"/>
                </a:lnTo>
                <a:lnTo>
                  <a:pt x="152844" y="831571"/>
                </a:lnTo>
                <a:lnTo>
                  <a:pt x="167959" y="785533"/>
                </a:lnTo>
                <a:lnTo>
                  <a:pt x="178037" y="733146"/>
                </a:lnTo>
                <a:lnTo>
                  <a:pt x="188115" y="674408"/>
                </a:lnTo>
                <a:lnTo>
                  <a:pt x="189795" y="604558"/>
                </a:lnTo>
                <a:lnTo>
                  <a:pt x="188115" y="536296"/>
                </a:lnTo>
                <a:lnTo>
                  <a:pt x="178037" y="475971"/>
                </a:lnTo>
                <a:lnTo>
                  <a:pt x="167959" y="423583"/>
                </a:lnTo>
                <a:lnTo>
                  <a:pt x="152844" y="379133"/>
                </a:lnTo>
                <a:lnTo>
                  <a:pt x="134368" y="336271"/>
                </a:lnTo>
                <a:lnTo>
                  <a:pt x="115892" y="299758"/>
                </a:lnTo>
                <a:lnTo>
                  <a:pt x="75582" y="225146"/>
                </a:lnTo>
                <a:lnTo>
                  <a:pt x="55427" y="185458"/>
                </a:lnTo>
                <a:lnTo>
                  <a:pt x="38631" y="144183"/>
                </a:lnTo>
                <a:lnTo>
                  <a:pt x="23514" y="98146"/>
                </a:lnTo>
                <a:lnTo>
                  <a:pt x="11757" y="457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close-up of a graph&#10;&#10;AI-generated content may be incorrect.">
            <a:extLst>
              <a:ext uri="{FF2B5EF4-FFF2-40B4-BE49-F238E27FC236}">
                <a16:creationId xmlns:a16="http://schemas.microsoft.com/office/drawing/2014/main" id="{3B297594-0302-3A3E-8367-53A05112DB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02"/>
          <a:stretch/>
        </p:blipFill>
        <p:spPr bwMode="auto">
          <a:xfrm>
            <a:off x="8186594" y="3632461"/>
            <a:ext cx="2586959" cy="292136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5330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30"/>
    </mc:Choice>
    <mc:Fallback xmlns="">
      <p:transition spd="slow" advTm="2863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51883-E5CE-716A-27D1-4A247B013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60C6-7330-B4D6-A496-4A22D9959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36748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691D6-0FCD-D7B3-4679-66FEAA00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8454"/>
          </a:xfrm>
        </p:spPr>
        <p:txBody>
          <a:bodyPr/>
          <a:lstStyle/>
          <a:p>
            <a:r>
              <a:rPr lang="en-US" dirty="0"/>
              <a:t>1: Marketing Realignment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F638F-7B32-0460-452A-19DDCF3A2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46174"/>
            <a:ext cx="4267773" cy="35935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Focus on Proven Strengths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Emphasize "Quiet Environment" and "Fast Wi-Fi" in all marketing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De-emphasize weakest performers until improved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authentic content strategy with genuine guest photos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5D1B07-74FC-23D8-3C15-6C49C5CD0F12}"/>
              </a:ext>
            </a:extLst>
          </p:cNvPr>
          <p:cNvSpPr txBox="1">
            <a:spLocks/>
          </p:cNvSpPr>
          <p:nvPr/>
        </p:nvSpPr>
        <p:spPr>
          <a:xfrm>
            <a:off x="6251500" y="1746174"/>
            <a:ext cx="4267773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b="1" dirty="0"/>
              <a:t>Implementation:</a:t>
            </a:r>
            <a:endParaRPr lang="en-US" dirty="0"/>
          </a:p>
          <a:p>
            <a:r>
              <a:rPr lang="en-US" dirty="0"/>
              <a:t>Update website homepage within 2 weeks</a:t>
            </a:r>
          </a:p>
          <a:p>
            <a:r>
              <a:rPr lang="en-US" dirty="0"/>
              <a:t>Revise all digital ads within 1 month</a:t>
            </a:r>
          </a:p>
          <a:p>
            <a:r>
              <a:rPr lang="en-US" dirty="0"/>
              <a:t>Redesign brochures and print materials within 2 months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7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30"/>
    </mc:Choice>
    <mc:Fallback xmlns="">
      <p:transition spd="slow" advTm="3723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2AB45-B8A0-90E8-6E5C-779E67C71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19D6-E608-F869-B955-6AB7AC85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18454"/>
          </a:xfrm>
        </p:spPr>
        <p:txBody>
          <a:bodyPr/>
          <a:lstStyle/>
          <a:p>
            <a:r>
              <a:rPr lang="en-US" dirty="0"/>
              <a:t>2: Operational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FCDD-E43C-A467-FC37-DF1755445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46174"/>
            <a:ext cx="4267773" cy="35935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Urgent Focus Areas: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Room quality:</a:t>
            </a:r>
            <a:r>
              <a:rPr lang="en-US" dirty="0"/>
              <a:t> Enhanced cleaning protocols and quality checks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Staff service:</a:t>
            </a:r>
            <a:r>
              <a:rPr lang="en-US" dirty="0"/>
              <a:t> Comprehensive customer service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Breakfast quality:</a:t>
            </a:r>
            <a:r>
              <a:rPr lang="en-US" dirty="0"/>
              <a:t> Menu review and service improvements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Fitness facilities:</a:t>
            </a:r>
            <a:r>
              <a:rPr lang="en-US" dirty="0"/>
              <a:t> Equipment upgrade or marketing adjustment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7CD520-4FA3-F4C4-5836-C8BAF565072F}"/>
              </a:ext>
            </a:extLst>
          </p:cNvPr>
          <p:cNvSpPr txBox="1">
            <a:spLocks/>
          </p:cNvSpPr>
          <p:nvPr/>
        </p:nvSpPr>
        <p:spPr>
          <a:xfrm>
            <a:off x="6251500" y="1746174"/>
            <a:ext cx="4267773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Timeline: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Room &amp; staff improvements: 30 days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Breakfast &amp; fitness improvements: 90 days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Weekly operational reviews of progress</a:t>
            </a:r>
          </a:p>
        </p:txBody>
      </p:sp>
    </p:spTree>
    <p:extLst>
      <p:ext uri="{BB962C8B-B14F-4D97-AF65-F5344CB8AC3E}">
        <p14:creationId xmlns:p14="http://schemas.microsoft.com/office/powerpoint/2010/main" val="30978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844"/>
    </mc:Choice>
    <mc:Fallback xmlns="">
      <p:transition spd="slow" advTm="45844"/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Badge">
    <a:dk1>
      <a:sysClr val="windowText" lastClr="000000"/>
    </a:dk1>
    <a:lt1>
      <a:sysClr val="window" lastClr="FFFFFF"/>
    </a:lt1>
    <a:dk2>
      <a:srgbClr val="2A1A00"/>
    </a:dk2>
    <a:lt2>
      <a:srgbClr val="F3F3F2"/>
    </a:lt2>
    <a:accent1>
      <a:srgbClr val="F8B323"/>
    </a:accent1>
    <a:accent2>
      <a:srgbClr val="656A59"/>
    </a:accent2>
    <a:accent3>
      <a:srgbClr val="46B2B5"/>
    </a:accent3>
    <a:accent4>
      <a:srgbClr val="8CAA7E"/>
    </a:accent4>
    <a:accent5>
      <a:srgbClr val="D36F68"/>
    </a:accent5>
    <a:accent6>
      <a:srgbClr val="826276"/>
    </a:accent6>
    <a:hlink>
      <a:srgbClr val="46B2B5"/>
    </a:hlink>
    <a:folHlink>
      <a:srgbClr val="A4669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674</Words>
  <Application>Microsoft Macintosh PowerPoint</Application>
  <PresentationFormat>Widescreen</PresentationFormat>
  <Paragraphs>183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Calisto MT</vt:lpstr>
      <vt:lpstr>Gill Sans MT</vt:lpstr>
      <vt:lpstr>Impact</vt:lpstr>
      <vt:lpstr>Times New Roman</vt:lpstr>
      <vt:lpstr>Badge</vt:lpstr>
      <vt:lpstr>Hotel Guest Experience  Mind the Gap</vt:lpstr>
      <vt:lpstr>Introduction</vt:lpstr>
      <vt:lpstr>Findings</vt:lpstr>
      <vt:lpstr>Expectation vs. Reality Gap</vt:lpstr>
      <vt:lpstr>Reliable Strengths</vt:lpstr>
      <vt:lpstr>Systematic Disappointment</vt:lpstr>
      <vt:lpstr>Recommendations</vt:lpstr>
      <vt:lpstr>1: Marketing Realignment</vt:lpstr>
      <vt:lpstr>2: Operational Priorities</vt:lpstr>
      <vt:lpstr>3: Guest Experience System</vt:lpstr>
      <vt:lpstr>Next Steps &amp; Implementation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Shivam Modi</dc:creator>
  <cp:lastModifiedBy>Shivam Modi</cp:lastModifiedBy>
  <cp:revision>5</cp:revision>
  <dcterms:created xsi:type="dcterms:W3CDTF">2025-05-08T22:21:35Z</dcterms:created>
  <dcterms:modified xsi:type="dcterms:W3CDTF">2025-05-10T03:33:42Z</dcterms:modified>
</cp:coreProperties>
</file>