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4/11/2024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4/11/2024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Default Rate Analysis</a:t>
            </a:r>
            <a:endParaRPr lang="en-US" dirty="0"/>
          </a:p>
        </p:txBody>
      </p:sp>
      <p:sp>
        <p:nvSpPr>
          <p:cNvPr id="3" name="Subtitle 2"/>
          <p:cNvSpPr>
            <a:spLocks noGrp="1"/>
          </p:cNvSpPr>
          <p:nvPr>
            <p:ph type="subTitle" idx="1"/>
          </p:nvPr>
        </p:nvSpPr>
        <p:spPr/>
        <p:txBody>
          <a:bodyPr/>
          <a:lstStyle/>
          <a:p>
            <a:r>
              <a:rPr lang="en-US" dirty="0" smtClean="0"/>
              <a:t>Analysis of Customer Default Rate of a Bank using MS Excel Pivot </a:t>
            </a:r>
            <a:endParaRPr lang="en-US" dirty="0"/>
          </a:p>
        </p:txBody>
      </p:sp>
    </p:spTree>
    <p:extLst>
      <p:ext uri="{BB962C8B-B14F-4D97-AF65-F5344CB8AC3E}">
        <p14:creationId xmlns:p14="http://schemas.microsoft.com/office/powerpoint/2010/main" val="110936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What is Customer Default Rate in any bank?</a:t>
            </a:r>
            <a:endParaRPr lang="en-US" sz="2800" dirty="0"/>
          </a:p>
        </p:txBody>
      </p:sp>
      <p:sp>
        <p:nvSpPr>
          <p:cNvPr id="3" name="Content Placeholder 2"/>
          <p:cNvSpPr>
            <a:spLocks noGrp="1"/>
          </p:cNvSpPr>
          <p:nvPr>
            <p:ph idx="1"/>
          </p:nvPr>
        </p:nvSpPr>
        <p:spPr/>
        <p:txBody>
          <a:bodyPr/>
          <a:lstStyle/>
          <a:p>
            <a:r>
              <a:rPr lang="en-US" sz="2400" dirty="0"/>
              <a:t>Customer default rate analysis is a process used by businesses, particularly those involved in lending or providing credit, to assess the likelihood that their customers will default on their financial obligations. This analysis involves evaluating historical data, financial indicators, and other relevant factors to determine the probability of customers failing to repay loans or fulfill their contractual obligations</a:t>
            </a:r>
            <a:r>
              <a:rPr lang="en-US" dirty="0"/>
              <a:t>.</a:t>
            </a:r>
          </a:p>
        </p:txBody>
      </p:sp>
    </p:spTree>
    <p:extLst>
      <p:ext uri="{BB962C8B-B14F-4D97-AF65-F5344CB8AC3E}">
        <p14:creationId xmlns:p14="http://schemas.microsoft.com/office/powerpoint/2010/main" val="3587825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a:t>
            </a:r>
            <a:endParaRPr lang="en-US" dirty="0"/>
          </a:p>
        </p:txBody>
      </p:sp>
      <p:sp>
        <p:nvSpPr>
          <p:cNvPr id="3" name="Content Placeholder 2"/>
          <p:cNvSpPr>
            <a:spLocks noGrp="1"/>
          </p:cNvSpPr>
          <p:nvPr>
            <p:ph idx="1"/>
          </p:nvPr>
        </p:nvSpPr>
        <p:spPr/>
        <p:txBody>
          <a:bodyPr/>
          <a:lstStyle/>
          <a:p>
            <a:r>
              <a:rPr lang="en-US" dirty="0"/>
              <a:t>A</a:t>
            </a:r>
            <a:r>
              <a:rPr lang="en-US" dirty="0" smtClean="0"/>
              <a:t>nalyzing </a:t>
            </a:r>
            <a:r>
              <a:rPr lang="en-US" dirty="0"/>
              <a:t>default rates and identifying potential risk factors</a:t>
            </a:r>
            <a:r>
              <a:rPr lang="en-US" dirty="0" smtClean="0"/>
              <a:t>. </a:t>
            </a:r>
          </a:p>
          <a:p>
            <a:r>
              <a:rPr lang="en-US" dirty="0" smtClean="0"/>
              <a:t>Default </a:t>
            </a:r>
            <a:r>
              <a:rPr lang="en-US" dirty="0"/>
              <a:t>rates across different </a:t>
            </a:r>
            <a:r>
              <a:rPr lang="en-US" dirty="0" smtClean="0"/>
              <a:t>purposes.</a:t>
            </a:r>
          </a:p>
          <a:p>
            <a:r>
              <a:rPr lang="en-US" dirty="0"/>
              <a:t>D</a:t>
            </a:r>
            <a:r>
              <a:rPr lang="en-US" dirty="0" smtClean="0"/>
              <a:t>efault </a:t>
            </a:r>
            <a:r>
              <a:rPr lang="en-US" dirty="0"/>
              <a:t>rates trends over </a:t>
            </a:r>
            <a:r>
              <a:rPr lang="en-US" dirty="0" smtClean="0"/>
              <a:t>quarters.</a:t>
            </a:r>
          </a:p>
          <a:p>
            <a:r>
              <a:rPr lang="en-US" dirty="0" smtClean="0"/>
              <a:t>Rates </a:t>
            </a:r>
            <a:r>
              <a:rPr lang="en-US" dirty="0"/>
              <a:t>by tenor band and source</a:t>
            </a:r>
            <a:r>
              <a:rPr lang="en-US" dirty="0" smtClean="0"/>
              <a:t>.</a:t>
            </a:r>
          </a:p>
          <a:p>
            <a:r>
              <a:rPr lang="en-US" dirty="0"/>
              <a:t>V</a:t>
            </a:r>
            <a:r>
              <a:rPr lang="en-US" dirty="0" smtClean="0"/>
              <a:t>isualizations </a:t>
            </a:r>
            <a:r>
              <a:rPr lang="en-US" dirty="0"/>
              <a:t>that help in understanding default rates and potential risk factors affecting loan performance.</a:t>
            </a:r>
            <a:r>
              <a:rPr lang="en-US" dirty="0"/>
              <a:t> </a:t>
            </a:r>
          </a:p>
        </p:txBody>
      </p:sp>
    </p:spTree>
    <p:extLst>
      <p:ext uri="{BB962C8B-B14F-4D97-AF65-F5344CB8AC3E}">
        <p14:creationId xmlns:p14="http://schemas.microsoft.com/office/powerpoint/2010/main" val="227020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Analysis of Default Rate using different Purposes and Quarters provided in data using Excel – Pivot Table</a:t>
            </a:r>
            <a:endParaRPr lang="en-US" sz="2400"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160314372"/>
              </p:ext>
            </p:extLst>
          </p:nvPr>
        </p:nvGraphicFramePr>
        <p:xfrm>
          <a:off x="1310664" y="2934301"/>
          <a:ext cx="2979982" cy="2214736"/>
        </p:xfrm>
        <a:graphic>
          <a:graphicData uri="http://schemas.openxmlformats.org/drawingml/2006/table">
            <a:tbl>
              <a:tblPr>
                <a:tableStyleId>{5C22544A-7EE6-4342-B048-85BDC9FD1C3A}</a:tableStyleId>
              </a:tblPr>
              <a:tblGrid>
                <a:gridCol w="1584730">
                  <a:extLst>
                    <a:ext uri="{9D8B030D-6E8A-4147-A177-3AD203B41FA5}">
                      <a16:colId xmlns:a16="http://schemas.microsoft.com/office/drawing/2014/main" val="3831025642"/>
                    </a:ext>
                  </a:extLst>
                </a:gridCol>
                <a:gridCol w="1395252">
                  <a:extLst>
                    <a:ext uri="{9D8B030D-6E8A-4147-A177-3AD203B41FA5}">
                      <a16:colId xmlns:a16="http://schemas.microsoft.com/office/drawing/2014/main" val="3177540546"/>
                    </a:ext>
                  </a:extLst>
                </a:gridCol>
              </a:tblGrid>
              <a:tr h="276842">
                <a:tc>
                  <a:txBody>
                    <a:bodyPr/>
                    <a:lstStyle/>
                    <a:p>
                      <a:pPr algn="l" fontAlgn="b"/>
                      <a:r>
                        <a:rPr lang="en-US" sz="1100" u="none" strike="noStrike">
                          <a:effectLst/>
                        </a:rPr>
                        <a:t>Purposes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Count of Default</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9543993"/>
                  </a:ext>
                </a:extLst>
              </a:tr>
              <a:tr h="276842">
                <a:tc>
                  <a:txBody>
                    <a:bodyPr/>
                    <a:lstStyle/>
                    <a:p>
                      <a:pPr algn="l" fontAlgn="b"/>
                      <a:r>
                        <a:rPr lang="en-US" sz="1100" u="none" strike="noStrike">
                          <a:effectLst/>
                        </a:rPr>
                        <a:t>Commercial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1777</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7816633"/>
                  </a:ext>
                </a:extLst>
              </a:tr>
              <a:tr h="276842">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1379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1183088"/>
                  </a:ext>
                </a:extLst>
              </a:tr>
              <a:tr h="276842">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398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5723666"/>
                  </a:ext>
                </a:extLst>
              </a:tr>
              <a:tr h="276842">
                <a:tc>
                  <a:txBody>
                    <a:bodyPr/>
                    <a:lstStyle/>
                    <a:p>
                      <a:pPr algn="l" fontAlgn="b"/>
                      <a:r>
                        <a:rPr lang="en-US" sz="1100" u="none" strike="noStrike">
                          <a:effectLst/>
                        </a:rPr>
                        <a:t>Non Commercial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8359</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2516104"/>
                  </a:ext>
                </a:extLst>
              </a:tr>
              <a:tr h="276842">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6822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8755065"/>
                  </a:ext>
                </a:extLst>
              </a:tr>
              <a:tr h="276842">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1537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9549355"/>
                  </a:ext>
                </a:extLst>
              </a:tr>
              <a:tr h="276842">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10136</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8813047"/>
                  </a:ext>
                </a:extLst>
              </a:tr>
            </a:tbl>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2542389964"/>
              </p:ext>
            </p:extLst>
          </p:nvPr>
        </p:nvGraphicFramePr>
        <p:xfrm>
          <a:off x="7285159" y="2459466"/>
          <a:ext cx="3028217" cy="3164406"/>
        </p:xfrm>
        <a:graphic>
          <a:graphicData uri="http://schemas.openxmlformats.org/drawingml/2006/table">
            <a:tbl>
              <a:tblPr>
                <a:tableStyleId>{5C22544A-7EE6-4342-B048-85BDC9FD1C3A}</a:tableStyleId>
              </a:tblPr>
              <a:tblGrid>
                <a:gridCol w="1382005">
                  <a:extLst>
                    <a:ext uri="{9D8B030D-6E8A-4147-A177-3AD203B41FA5}">
                      <a16:colId xmlns:a16="http://schemas.microsoft.com/office/drawing/2014/main" val="3588701551"/>
                    </a:ext>
                  </a:extLst>
                </a:gridCol>
                <a:gridCol w="1646212">
                  <a:extLst>
                    <a:ext uri="{9D8B030D-6E8A-4147-A177-3AD203B41FA5}">
                      <a16:colId xmlns:a16="http://schemas.microsoft.com/office/drawing/2014/main" val="1298588108"/>
                    </a:ext>
                  </a:extLst>
                </a:gridCol>
              </a:tblGrid>
              <a:tr h="226029">
                <a:tc>
                  <a:txBody>
                    <a:bodyPr/>
                    <a:lstStyle/>
                    <a:p>
                      <a:pPr algn="l" fontAlgn="b"/>
                      <a:r>
                        <a:rPr lang="en-US" sz="1100" u="none" strike="noStrike">
                          <a:effectLst/>
                        </a:rPr>
                        <a:t>QTR</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Count of Default</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8403364"/>
                  </a:ext>
                </a:extLst>
              </a:tr>
              <a:tr h="226029">
                <a:tc>
                  <a:txBody>
                    <a:bodyPr/>
                    <a:lstStyle/>
                    <a:p>
                      <a:pPr algn="l" fontAlgn="b"/>
                      <a:r>
                        <a:rPr lang="en-US" sz="1100" u="none" strike="noStrike">
                          <a:effectLst/>
                        </a:rPr>
                        <a:t>Q-1</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1987</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3167999"/>
                  </a:ext>
                </a:extLst>
              </a:tr>
              <a:tr h="226029">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1505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6575570"/>
                  </a:ext>
                </a:extLst>
              </a:tr>
              <a:tr h="226029">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482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9143009"/>
                  </a:ext>
                </a:extLst>
              </a:tr>
              <a:tr h="226029">
                <a:tc>
                  <a:txBody>
                    <a:bodyPr/>
                    <a:lstStyle/>
                    <a:p>
                      <a:pPr algn="l" fontAlgn="b"/>
                      <a:r>
                        <a:rPr lang="en-US" sz="1100" u="none" strike="noStrike" dirty="0">
                          <a:effectLst/>
                        </a:rPr>
                        <a:t>Q-2</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1766</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1208020"/>
                  </a:ext>
                </a:extLst>
              </a:tr>
              <a:tr h="226029">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1385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94010756"/>
                  </a:ext>
                </a:extLst>
              </a:tr>
              <a:tr h="226029">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381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3414501"/>
                  </a:ext>
                </a:extLst>
              </a:tr>
              <a:tr h="226029">
                <a:tc>
                  <a:txBody>
                    <a:bodyPr/>
                    <a:lstStyle/>
                    <a:p>
                      <a:pPr algn="l" fontAlgn="b"/>
                      <a:r>
                        <a:rPr lang="en-US" sz="1100" u="none" strike="noStrike">
                          <a:effectLst/>
                        </a:rPr>
                        <a:t>Q-3</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2411</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4797562"/>
                  </a:ext>
                </a:extLst>
              </a:tr>
              <a:tr h="226029">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1981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49965266"/>
                  </a:ext>
                </a:extLst>
              </a:tr>
              <a:tr h="226029">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430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3730031"/>
                  </a:ext>
                </a:extLst>
              </a:tr>
              <a:tr h="226029">
                <a:tc>
                  <a:txBody>
                    <a:bodyPr/>
                    <a:lstStyle/>
                    <a:p>
                      <a:pPr algn="l" fontAlgn="b"/>
                      <a:r>
                        <a:rPr lang="en-US" sz="1100" u="none" strike="noStrike">
                          <a:effectLst/>
                        </a:rPr>
                        <a:t>Q-4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3972</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1471823"/>
                  </a:ext>
                </a:extLst>
              </a:tr>
              <a:tr h="226029">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3330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10575323"/>
                  </a:ext>
                </a:extLst>
              </a:tr>
              <a:tr h="226029">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642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6916556"/>
                  </a:ext>
                </a:extLst>
              </a:tr>
              <a:tr h="226029">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10136</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37392820"/>
                  </a:ext>
                </a:extLst>
              </a:tr>
            </a:tbl>
          </a:graphicData>
        </a:graphic>
      </p:graphicFrame>
      <p:sp>
        <p:nvSpPr>
          <p:cNvPr id="7" name="TextBox 6"/>
          <p:cNvSpPr txBox="1"/>
          <p:nvPr/>
        </p:nvSpPr>
        <p:spPr>
          <a:xfrm>
            <a:off x="1143000" y="5429186"/>
            <a:ext cx="3552092" cy="923330"/>
          </a:xfrm>
          <a:prstGeom prst="rect">
            <a:avLst/>
          </a:prstGeom>
          <a:noFill/>
        </p:spPr>
        <p:txBody>
          <a:bodyPr wrap="square" rtlCol="0">
            <a:spAutoFit/>
          </a:bodyPr>
          <a:lstStyle/>
          <a:p>
            <a:r>
              <a:rPr lang="en-US" dirty="0" smtClean="0"/>
              <a:t>There is more default rate in Non Commercial Purpose (</a:t>
            </a:r>
            <a:r>
              <a:rPr lang="en-US" dirty="0" err="1" smtClean="0"/>
              <a:t>aprrox</a:t>
            </a:r>
            <a:r>
              <a:rPr lang="en-US" dirty="0" smtClean="0"/>
              <a:t>. 4 times)</a:t>
            </a:r>
            <a:endParaRPr lang="en-US" dirty="0"/>
          </a:p>
        </p:txBody>
      </p:sp>
      <p:sp>
        <p:nvSpPr>
          <p:cNvPr id="8" name="TextBox 7"/>
          <p:cNvSpPr txBox="1"/>
          <p:nvPr/>
        </p:nvSpPr>
        <p:spPr>
          <a:xfrm>
            <a:off x="7130561" y="5834703"/>
            <a:ext cx="3525716" cy="830997"/>
          </a:xfrm>
          <a:prstGeom prst="rect">
            <a:avLst/>
          </a:prstGeom>
          <a:noFill/>
        </p:spPr>
        <p:txBody>
          <a:bodyPr wrap="square" rtlCol="0">
            <a:spAutoFit/>
          </a:bodyPr>
          <a:lstStyle/>
          <a:p>
            <a:r>
              <a:rPr lang="en-US" sz="1600" dirty="0" smtClean="0"/>
              <a:t>There is highest default rate in 4</a:t>
            </a:r>
            <a:r>
              <a:rPr lang="en-US" sz="1600" baseline="30000" dirty="0" smtClean="0"/>
              <a:t>th</a:t>
            </a:r>
            <a:r>
              <a:rPr lang="en-US" sz="1600" dirty="0" smtClean="0"/>
              <a:t> QTR and lowest default rate in 2</a:t>
            </a:r>
            <a:r>
              <a:rPr lang="en-US" sz="1600" baseline="30000" dirty="0" smtClean="0"/>
              <a:t>nd</a:t>
            </a:r>
            <a:r>
              <a:rPr lang="en-US" sz="1600" dirty="0" smtClean="0"/>
              <a:t> QTR</a:t>
            </a:r>
            <a:endParaRPr lang="en-US" sz="1600" dirty="0"/>
          </a:p>
        </p:txBody>
      </p:sp>
    </p:spTree>
    <p:extLst>
      <p:ext uri="{BB962C8B-B14F-4D97-AF65-F5344CB8AC3E}">
        <p14:creationId xmlns:p14="http://schemas.microsoft.com/office/powerpoint/2010/main" val="642499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Default Rate by Tenor Band and Source</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2800169"/>
              </p:ext>
            </p:extLst>
          </p:nvPr>
        </p:nvGraphicFramePr>
        <p:xfrm>
          <a:off x="1213337" y="2549806"/>
          <a:ext cx="3393831" cy="3349836"/>
        </p:xfrm>
        <a:graphic>
          <a:graphicData uri="http://schemas.openxmlformats.org/drawingml/2006/table">
            <a:tbl>
              <a:tblPr>
                <a:tableStyleId>{5C22544A-7EE6-4342-B048-85BDC9FD1C3A}</a:tableStyleId>
              </a:tblPr>
              <a:tblGrid>
                <a:gridCol w="2155541">
                  <a:extLst>
                    <a:ext uri="{9D8B030D-6E8A-4147-A177-3AD203B41FA5}">
                      <a16:colId xmlns:a16="http://schemas.microsoft.com/office/drawing/2014/main" val="2363123553"/>
                    </a:ext>
                  </a:extLst>
                </a:gridCol>
                <a:gridCol w="1238290">
                  <a:extLst>
                    <a:ext uri="{9D8B030D-6E8A-4147-A177-3AD203B41FA5}">
                      <a16:colId xmlns:a16="http://schemas.microsoft.com/office/drawing/2014/main" val="817612140"/>
                    </a:ext>
                  </a:extLst>
                </a:gridCol>
              </a:tblGrid>
              <a:tr h="239274">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Count of Default</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18424820"/>
                  </a:ext>
                </a:extLst>
              </a:tr>
              <a:tr h="239274">
                <a:tc>
                  <a:txBody>
                    <a:bodyPr/>
                    <a:lstStyle/>
                    <a:p>
                      <a:pPr algn="l" fontAlgn="b"/>
                      <a:r>
                        <a:rPr lang="en-US" sz="1100" u="none" strike="noStrike">
                          <a:effectLst/>
                        </a:rPr>
                        <a:t>Direct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1882</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22679"/>
                  </a:ext>
                </a:extLst>
              </a:tr>
              <a:tr h="239274">
                <a:tc>
                  <a:txBody>
                    <a:bodyPr/>
                    <a:lstStyle/>
                    <a:p>
                      <a:pPr algn="l" fontAlgn="b"/>
                      <a:r>
                        <a:rPr lang="en-US" sz="1100" u="none" strike="noStrike">
                          <a:effectLst/>
                        </a:rPr>
                        <a:t>A.&lt;=12 Months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88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4084150"/>
                  </a:ext>
                </a:extLst>
              </a:tr>
              <a:tr h="239274">
                <a:tc>
                  <a:txBody>
                    <a:bodyPr/>
                    <a:lstStyle/>
                    <a:p>
                      <a:pPr algn="l" fontAlgn="b"/>
                      <a:r>
                        <a:rPr lang="en-US" sz="1100" u="none" strike="noStrike">
                          <a:effectLst/>
                        </a:rPr>
                        <a:t>B. &gt; 12 &amp; &lt;=24 Months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279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03130035"/>
                  </a:ext>
                </a:extLst>
              </a:tr>
              <a:tr h="239274">
                <a:tc>
                  <a:txBody>
                    <a:bodyPr/>
                    <a:lstStyle/>
                    <a:p>
                      <a:pPr algn="l" fontAlgn="b"/>
                      <a:r>
                        <a:rPr lang="en-US" sz="1100" u="none" strike="noStrike">
                          <a:effectLst/>
                        </a:rPr>
                        <a:t>C. &gt; 24 And &lt;= 36 Months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dirty="0">
                          <a:effectLst/>
                        </a:rPr>
                        <a:t>851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4281925"/>
                  </a:ext>
                </a:extLst>
              </a:tr>
              <a:tr h="239274">
                <a:tc>
                  <a:txBody>
                    <a:bodyPr/>
                    <a:lstStyle/>
                    <a:p>
                      <a:pPr algn="l" fontAlgn="b"/>
                      <a:r>
                        <a:rPr lang="en-US" sz="1100" u="none" strike="noStrike">
                          <a:effectLst/>
                        </a:rPr>
                        <a:t>D. &gt; 36 And &lt;= 48 Months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274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2950"/>
                  </a:ext>
                </a:extLst>
              </a:tr>
              <a:tr h="239274">
                <a:tc>
                  <a:txBody>
                    <a:bodyPr/>
                    <a:lstStyle/>
                    <a:p>
                      <a:pPr algn="l" fontAlgn="b"/>
                      <a:r>
                        <a:rPr lang="en-US" sz="1100" u="none" strike="noStrike">
                          <a:effectLst/>
                        </a:rPr>
                        <a:t>E. &gt; 48 Months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390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45049803"/>
                  </a:ext>
                </a:extLst>
              </a:tr>
              <a:tr h="239274">
                <a:tc>
                  <a:txBody>
                    <a:bodyPr/>
                    <a:lstStyle/>
                    <a:p>
                      <a:pPr algn="l" fontAlgn="b"/>
                      <a:r>
                        <a:rPr lang="en-US" sz="1100" u="none" strike="noStrike">
                          <a:effectLst/>
                        </a:rPr>
                        <a:t>Non Direct</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8254</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4482939"/>
                  </a:ext>
                </a:extLst>
              </a:tr>
              <a:tr h="239274">
                <a:tc>
                  <a:txBody>
                    <a:bodyPr/>
                    <a:lstStyle/>
                    <a:p>
                      <a:pPr algn="l" fontAlgn="b"/>
                      <a:r>
                        <a:rPr lang="en-US" sz="1100" u="none" strike="noStrike">
                          <a:effectLst/>
                        </a:rPr>
                        <a:t>A.&lt;=12 Months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4919187"/>
                  </a:ext>
                </a:extLst>
              </a:tr>
              <a:tr h="239274">
                <a:tc>
                  <a:txBody>
                    <a:bodyPr/>
                    <a:lstStyle/>
                    <a:p>
                      <a:pPr algn="l" fontAlgn="b"/>
                      <a:r>
                        <a:rPr lang="en-US" sz="1100" u="none" strike="noStrike">
                          <a:effectLst/>
                        </a:rPr>
                        <a:t>B. &gt; 12 &amp; &lt;=24 Months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477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3007656"/>
                  </a:ext>
                </a:extLst>
              </a:tr>
              <a:tr h="239274">
                <a:tc>
                  <a:txBody>
                    <a:bodyPr/>
                    <a:lstStyle/>
                    <a:p>
                      <a:pPr algn="l" fontAlgn="b"/>
                      <a:r>
                        <a:rPr lang="en-US" sz="1100" u="none" strike="noStrike">
                          <a:effectLst/>
                        </a:rPr>
                        <a:t>C. &gt; 24 And &lt;= 36 Months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3769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7876152"/>
                  </a:ext>
                </a:extLst>
              </a:tr>
              <a:tr h="239274">
                <a:tc>
                  <a:txBody>
                    <a:bodyPr/>
                    <a:lstStyle/>
                    <a:p>
                      <a:pPr algn="l" fontAlgn="b"/>
                      <a:r>
                        <a:rPr lang="en-US" sz="1100" u="none" strike="noStrike">
                          <a:effectLst/>
                        </a:rPr>
                        <a:t>D. &gt; 36 And &lt;= 48 Months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1861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3169811"/>
                  </a:ext>
                </a:extLst>
              </a:tr>
              <a:tr h="239274">
                <a:tc>
                  <a:txBody>
                    <a:bodyPr/>
                    <a:lstStyle/>
                    <a:p>
                      <a:pPr algn="l" fontAlgn="b"/>
                      <a:r>
                        <a:rPr lang="en-US" sz="1100" u="none" strike="noStrike">
                          <a:effectLst/>
                        </a:rPr>
                        <a:t>E. &gt; 48 Months</a:t>
                      </a:r>
                      <a:endParaRPr lang="en-US"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US" sz="1100" u="none" strike="noStrike">
                          <a:effectLst/>
                        </a:rPr>
                        <a:t>2090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0852587"/>
                  </a:ext>
                </a:extLst>
              </a:tr>
              <a:tr h="239274">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10136</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37201014"/>
                  </a:ext>
                </a:extLst>
              </a:tr>
            </a:tbl>
          </a:graphicData>
        </a:graphic>
      </p:graphicFrame>
      <p:sp>
        <p:nvSpPr>
          <p:cNvPr id="5" name="TextBox 4"/>
          <p:cNvSpPr txBox="1"/>
          <p:nvPr/>
        </p:nvSpPr>
        <p:spPr>
          <a:xfrm>
            <a:off x="6110654" y="2954215"/>
            <a:ext cx="3877408" cy="1754326"/>
          </a:xfrm>
          <a:prstGeom prst="rect">
            <a:avLst/>
          </a:prstGeom>
          <a:noFill/>
        </p:spPr>
        <p:txBody>
          <a:bodyPr wrap="square" rtlCol="0">
            <a:spAutoFit/>
          </a:bodyPr>
          <a:lstStyle/>
          <a:p>
            <a:r>
              <a:rPr lang="en-US" dirty="0" smtClean="0"/>
              <a:t>There is 4 times of default rate in Non Direct source than Direct source </a:t>
            </a:r>
          </a:p>
          <a:p>
            <a:endParaRPr lang="en-US" dirty="0"/>
          </a:p>
          <a:p>
            <a:r>
              <a:rPr lang="en-US" dirty="0" smtClean="0"/>
              <a:t>E. &gt; 48 Months Tenor Band have highest Default Rate</a:t>
            </a:r>
            <a:endParaRPr lang="en-US" dirty="0"/>
          </a:p>
        </p:txBody>
      </p:sp>
    </p:spTree>
    <p:extLst>
      <p:ext uri="{BB962C8B-B14F-4D97-AF65-F5344CB8AC3E}">
        <p14:creationId xmlns:p14="http://schemas.microsoft.com/office/powerpoint/2010/main" val="352294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RATE DASHBOARD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7290" y="2204916"/>
            <a:ext cx="6614708" cy="4345354"/>
          </a:xfrm>
        </p:spPr>
      </p:pic>
      <p:sp>
        <p:nvSpPr>
          <p:cNvPr id="7" name="TextBox 6"/>
          <p:cNvSpPr txBox="1"/>
          <p:nvPr/>
        </p:nvSpPr>
        <p:spPr>
          <a:xfrm>
            <a:off x="940777" y="3481754"/>
            <a:ext cx="2901462" cy="1200329"/>
          </a:xfrm>
          <a:prstGeom prst="rect">
            <a:avLst/>
          </a:prstGeom>
          <a:noFill/>
        </p:spPr>
        <p:txBody>
          <a:bodyPr wrap="square" rtlCol="0">
            <a:spAutoFit/>
          </a:bodyPr>
          <a:lstStyle/>
          <a:p>
            <a:r>
              <a:rPr lang="en-US" dirty="0" smtClean="0"/>
              <a:t>So, here is the default rate dashboard containing different slicers and pivot tables</a:t>
            </a:r>
            <a:endParaRPr lang="en-US" dirty="0"/>
          </a:p>
        </p:txBody>
      </p:sp>
    </p:spTree>
    <p:extLst>
      <p:ext uri="{BB962C8B-B14F-4D97-AF65-F5344CB8AC3E}">
        <p14:creationId xmlns:p14="http://schemas.microsoft.com/office/powerpoint/2010/main" val="3891352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907" y="1746850"/>
            <a:ext cx="10561418" cy="1468800"/>
          </a:xfrm>
        </p:spPr>
        <p:txBody>
          <a:bodyPr/>
          <a:lstStyle/>
          <a:p>
            <a:r>
              <a:rPr lang="en-US" sz="8800" dirty="0" smtClean="0"/>
              <a:t>THANK YOU </a:t>
            </a:r>
            <a:endParaRPr lang="en-US" sz="8800" dirty="0"/>
          </a:p>
        </p:txBody>
      </p:sp>
      <p:sp>
        <p:nvSpPr>
          <p:cNvPr id="3" name="Text Placeholder 2"/>
          <p:cNvSpPr>
            <a:spLocks noGrp="1"/>
          </p:cNvSpPr>
          <p:nvPr>
            <p:ph type="body" idx="1"/>
          </p:nvPr>
        </p:nvSpPr>
        <p:spPr>
          <a:xfrm flipH="1">
            <a:off x="703384" y="5281201"/>
            <a:ext cx="11078307" cy="433955"/>
          </a:xfrm>
        </p:spPr>
        <p:txBody>
          <a:bodyPr/>
          <a:lstStyle/>
          <a:p>
            <a:r>
              <a:rPr lang="en-US" dirty="0" smtClean="0"/>
              <a:t>SHIVAM RATHORE</a:t>
            </a:r>
            <a:endParaRPr lang="en-US" dirty="0"/>
          </a:p>
        </p:txBody>
      </p:sp>
    </p:spTree>
    <p:extLst>
      <p:ext uri="{BB962C8B-B14F-4D97-AF65-F5344CB8AC3E}">
        <p14:creationId xmlns:p14="http://schemas.microsoft.com/office/powerpoint/2010/main" val="815174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33</TotalTime>
  <Words>376</Words>
  <Application>Microsoft Office PowerPoint</Application>
  <PresentationFormat>Widescreen</PresentationFormat>
  <Paragraphs>93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Wingdings 2</vt:lpstr>
      <vt:lpstr>Quotable</vt:lpstr>
      <vt:lpstr>Customer Default Rate Analysis</vt:lpstr>
      <vt:lpstr>What is Customer Default Rate in any bank?</vt:lpstr>
      <vt:lpstr>What to do ?</vt:lpstr>
      <vt:lpstr>Analysis of Default Rate using different Purposes and Quarters provided in data using Excel – Pivot Table</vt:lpstr>
      <vt:lpstr>Default Rate by Tenor Band and Source</vt:lpstr>
      <vt:lpstr>DEFAULT RATE DASHBOARD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Default Rate Analysis</dc:title>
  <dc:creator>SHIVAM RATHORE</dc:creator>
  <cp:lastModifiedBy>SHIVAM RATHORE </cp:lastModifiedBy>
  <cp:revision>4</cp:revision>
  <dcterms:created xsi:type="dcterms:W3CDTF">2024-04-11T16:17:59Z</dcterms:created>
  <dcterms:modified xsi:type="dcterms:W3CDTF">2024-04-11T16:51:44Z</dcterms:modified>
</cp:coreProperties>
</file>