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Proxima Nova"/>
      <p:regular r:id="rId39"/>
      <p:bold r:id="rId40"/>
      <p:italic r:id="rId41"/>
      <p:boldItalic r:id="rId42"/>
    </p:embeddedFont>
    <p:embeddedFont>
      <p:font typeface="Roboto"/>
      <p:regular r:id="rId43"/>
      <p:bold r:id="rId44"/>
      <p:italic r:id="rId45"/>
      <p:boldItalic r:id="rId46"/>
    </p:embeddedFont>
    <p:embeddedFont>
      <p:font typeface="Alfa Slab One"/>
      <p:regular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ADA7821-2DDC-4AE6-B5C4-D390B56AC038}">
  <a:tblStyle styleId="{7ADA7821-2DDC-4AE6-B5C4-D390B56AC03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bold.fntdata"/><Relationship Id="rId20" Type="http://schemas.openxmlformats.org/officeDocument/2006/relationships/slide" Target="slides/slide14.xml"/><Relationship Id="rId42" Type="http://schemas.openxmlformats.org/officeDocument/2006/relationships/font" Target="fonts/ProximaNova-boldItalic.fntdata"/><Relationship Id="rId41" Type="http://schemas.openxmlformats.org/officeDocument/2006/relationships/font" Target="fonts/ProximaNova-italic.fntdata"/><Relationship Id="rId22" Type="http://schemas.openxmlformats.org/officeDocument/2006/relationships/slide" Target="slides/slide16.xml"/><Relationship Id="rId44" Type="http://schemas.openxmlformats.org/officeDocument/2006/relationships/font" Target="fonts/Roboto-bold.fntdata"/><Relationship Id="rId21" Type="http://schemas.openxmlformats.org/officeDocument/2006/relationships/slide" Target="slides/slide15.xml"/><Relationship Id="rId43" Type="http://schemas.openxmlformats.org/officeDocument/2006/relationships/font" Target="fonts/Roboto-regular.fntdata"/><Relationship Id="rId24" Type="http://schemas.openxmlformats.org/officeDocument/2006/relationships/slide" Target="slides/slide18.xml"/><Relationship Id="rId46" Type="http://schemas.openxmlformats.org/officeDocument/2006/relationships/font" Target="fonts/Roboto-boldItalic.fntdata"/><Relationship Id="rId23" Type="http://schemas.openxmlformats.org/officeDocument/2006/relationships/slide" Target="slides/slide17.xml"/><Relationship Id="rId45"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AlfaSlabOne-regular.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ProximaNova-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30692a85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30692a85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30692a85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30692a85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30692a85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30692a85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c4693d00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c4693d00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c4693d00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c4693d00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c4693d00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8c4693d00e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c4693d00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8c4693d00e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c4693d00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8c4693d00e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c559a25c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c559a25c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c4693d0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c4693d0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c4693d00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c4693d00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c4693d00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c4693d00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c559a25c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c559a25c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8c559a25c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c559a25c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8c4693d00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c4693d00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8c4693d00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8c4693d00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6" name="Shape 46"/>
        <p:cNvGrpSpPr/>
        <p:nvPr/>
      </p:nvGrpSpPr>
      <p:grpSpPr>
        <a:xfrm>
          <a:off x="0" y="0"/>
          <a:ext cx="0" cy="0"/>
          <a:chOff x="0" y="0"/>
          <a:chExt cx="0" cy="0"/>
        </a:xfrm>
      </p:grpSpPr>
      <p:sp>
        <p:nvSpPr>
          <p:cNvPr id="47" name="Google Shape;47;p11"/>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2"/>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51" name="Google Shape;5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6" name="Google Shape;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8" name="Shape 18"/>
        <p:cNvGrpSpPr/>
        <p:nvPr/>
      </p:nvGrpSpPr>
      <p:grpSpPr>
        <a:xfrm>
          <a:off x="0" y="0"/>
          <a:ext cx="0" cy="0"/>
          <a:chOff x="0" y="0"/>
          <a:chExt cx="0" cy="0"/>
        </a:xfrm>
      </p:grpSpPr>
      <p:sp>
        <p:nvSpPr>
          <p:cNvPr id="19" name="Google Shape;19;p4"/>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 name="Google Shape;20;p4"/>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21" name="Google Shape;21;p4"/>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22" name="Google Shape;22;p4"/>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3" name="Google Shape;23;p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24" name="Google Shape;24;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sp>
        <p:nvSpPr>
          <p:cNvPr id="26" name="Google Shape;26;p5"/>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
        <p:nvSpPr>
          <p:cNvPr id="27" name="Google Shape;27;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8" name="Shape 28"/>
        <p:cNvGrpSpPr/>
        <p:nvPr/>
      </p:nvGrpSpPr>
      <p:grpSpPr>
        <a:xfrm>
          <a:off x="0" y="0"/>
          <a:ext cx="0" cy="0"/>
          <a:chOff x="0" y="0"/>
          <a:chExt cx="0" cy="0"/>
        </a:xfrm>
      </p:grpSpPr>
      <p:sp>
        <p:nvSpPr>
          <p:cNvPr id="29" name="Google Shape;29;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30" name="Shape 30"/>
        <p:cNvGrpSpPr/>
        <p:nvPr/>
      </p:nvGrpSpPr>
      <p:grpSpPr>
        <a:xfrm>
          <a:off x="0" y="0"/>
          <a:ext cx="0" cy="0"/>
          <a:chOff x="0" y="0"/>
          <a:chExt cx="0" cy="0"/>
        </a:xfrm>
      </p:grpSpPr>
      <p:sp>
        <p:nvSpPr>
          <p:cNvPr id="31" name="Google Shape;31;p7"/>
          <p:cNvSpPr txBox="1"/>
          <p:nvPr>
            <p:ph hasCustomPrompt="1" type="title"/>
          </p:nvPr>
        </p:nvSpPr>
        <p:spPr>
          <a:xfrm>
            <a:off x="311700" y="1167925"/>
            <a:ext cx="8520600" cy="198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32" name="Google Shape;32;p7"/>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33" name="Google Shape;33;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4" name="Shape 34"/>
        <p:cNvGrpSpPr/>
        <p:nvPr/>
      </p:nvGrpSpPr>
      <p:grpSpPr>
        <a:xfrm>
          <a:off x="0" y="0"/>
          <a:ext cx="0" cy="0"/>
          <a:chOff x="0" y="0"/>
          <a:chExt cx="0" cy="0"/>
        </a:xfrm>
      </p:grpSpPr>
      <p:sp>
        <p:nvSpPr>
          <p:cNvPr id="35" name="Google Shape;35;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6" name="Google Shape;36;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8" name="Google Shape;3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9" name="Shape 39"/>
        <p:cNvGrpSpPr/>
        <p:nvPr/>
      </p:nvGrpSpPr>
      <p:grpSpPr>
        <a:xfrm>
          <a:off x="0" y="0"/>
          <a:ext cx="0" cy="0"/>
          <a:chOff x="0" y="0"/>
          <a:chExt cx="0" cy="0"/>
        </a:xfrm>
      </p:grpSpPr>
      <p:sp>
        <p:nvSpPr>
          <p:cNvPr id="40" name="Google Shape;40;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2" name="Shape 42"/>
        <p:cNvGrpSpPr/>
        <p:nvPr/>
      </p:nvGrpSpPr>
      <p:grpSpPr>
        <a:xfrm>
          <a:off x="0" y="0"/>
          <a:ext cx="0" cy="0"/>
          <a:chOff x="0" y="0"/>
          <a:chExt cx="0" cy="0"/>
        </a:xfrm>
      </p:grpSpPr>
      <p:sp>
        <p:nvSpPr>
          <p:cNvPr id="43" name="Google Shape;43;p10"/>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4" name="Google Shape;44;p10"/>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5" name="Google Shape;4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jpg"/><Relationship Id="rId4"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400"/>
              <a:buNone/>
            </a:pPr>
            <a:r>
              <a:rPr lang="en" sz="2400"/>
              <a:t>A Convolutional Neural Network Based Skin Disease Diagnosis</a:t>
            </a:r>
            <a:endParaRPr sz="2400"/>
          </a:p>
        </p:txBody>
      </p:sp>
      <p:sp>
        <p:nvSpPr>
          <p:cNvPr id="57" name="Google Shape;57;p13"/>
          <p:cNvSpPr txBox="1"/>
          <p:nvPr>
            <p:ph idx="1" type="subTitle"/>
          </p:nvPr>
        </p:nvSpPr>
        <p:spPr>
          <a:xfrm>
            <a:off x="4572000" y="3083450"/>
            <a:ext cx="2891700" cy="12480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2400"/>
              <a:buNone/>
            </a:pPr>
            <a:r>
              <a:rPr lang="en" sz="1400"/>
              <a:t>Aju K Toly(6)</a:t>
            </a:r>
            <a:endParaRPr sz="1400"/>
          </a:p>
          <a:p>
            <a:pPr indent="0" lvl="0" marL="0" rtl="0" algn="r">
              <a:lnSpc>
                <a:spcPct val="100000"/>
              </a:lnSpc>
              <a:spcBef>
                <a:spcPts val="0"/>
              </a:spcBef>
              <a:spcAft>
                <a:spcPts val="0"/>
              </a:spcAft>
              <a:buSzPts val="2400"/>
              <a:buNone/>
            </a:pPr>
            <a:r>
              <a:rPr lang="en" sz="1400"/>
              <a:t>Akhilnath G(9)</a:t>
            </a:r>
            <a:endParaRPr sz="1400"/>
          </a:p>
          <a:p>
            <a:pPr indent="0" lvl="0" marL="0" rtl="0" algn="r">
              <a:lnSpc>
                <a:spcPct val="100000"/>
              </a:lnSpc>
              <a:spcBef>
                <a:spcPts val="0"/>
              </a:spcBef>
              <a:spcAft>
                <a:spcPts val="0"/>
              </a:spcAft>
              <a:buSzPts val="2400"/>
              <a:buNone/>
            </a:pPr>
            <a:r>
              <a:rPr lang="en" sz="1400"/>
              <a:t>Akshay T K(10)</a:t>
            </a:r>
            <a:endParaRPr sz="1400"/>
          </a:p>
          <a:p>
            <a:pPr indent="0" lvl="0" marL="0" rtl="0" algn="r">
              <a:lnSpc>
                <a:spcPct val="100000"/>
              </a:lnSpc>
              <a:spcBef>
                <a:spcPts val="0"/>
              </a:spcBef>
              <a:spcAft>
                <a:spcPts val="0"/>
              </a:spcAft>
              <a:buSzPts val="2400"/>
              <a:buNone/>
            </a:pPr>
            <a:r>
              <a:rPr lang="en" sz="1400"/>
              <a:t>Arjun R(17)</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Depthwise separable convolution</a:t>
            </a:r>
            <a:endParaRPr sz="2500"/>
          </a:p>
          <a:p>
            <a:pPr indent="0" lvl="0" marL="0" rtl="0" algn="l">
              <a:spcBef>
                <a:spcPts val="0"/>
              </a:spcBef>
              <a:spcAft>
                <a:spcPts val="0"/>
              </a:spcAft>
              <a:buNone/>
            </a:pPr>
            <a:r>
              <a:t/>
            </a:r>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Unlike normal convolution operations, here the different input channels are processed </a:t>
            </a:r>
            <a:r>
              <a:rPr lang="en"/>
              <a:t>separately</a:t>
            </a:r>
            <a:r>
              <a:rPr lang="en"/>
              <a:t> and then combined together. This helps in reducing the number of arithmetic calculations needed and thus makes the model faster and lighter. This is done by using two steps namely,</a:t>
            </a:r>
            <a:endParaRPr/>
          </a:p>
          <a:p>
            <a:pPr indent="-342900" lvl="0" marL="457200" rtl="0" algn="l">
              <a:spcBef>
                <a:spcPts val="0"/>
              </a:spcBef>
              <a:spcAft>
                <a:spcPts val="0"/>
              </a:spcAft>
              <a:buSzPts val="1800"/>
              <a:buChar char="●"/>
            </a:pPr>
            <a:r>
              <a:rPr lang="en"/>
              <a:t>Depthwise convolution</a:t>
            </a:r>
            <a:endParaRPr/>
          </a:p>
          <a:p>
            <a:pPr indent="-342900" lvl="0" marL="457200" rtl="0" algn="l">
              <a:spcBef>
                <a:spcPts val="0"/>
              </a:spcBef>
              <a:spcAft>
                <a:spcPts val="0"/>
              </a:spcAft>
              <a:buSzPts val="1800"/>
              <a:buChar char="●"/>
            </a:pPr>
            <a:r>
              <a:rPr lang="en"/>
              <a:t>Pointwise convolution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Depthwise convolution</a:t>
            </a:r>
            <a:endParaRPr/>
          </a:p>
        </p:txBody>
      </p:sp>
      <p:sp>
        <p:nvSpPr>
          <p:cNvPr id="114" name="Google Shape;114;p23"/>
          <p:cNvSpPr txBox="1"/>
          <p:nvPr>
            <p:ph idx="1" type="body"/>
          </p:nvPr>
        </p:nvSpPr>
        <p:spPr>
          <a:xfrm>
            <a:off x="311700" y="1152475"/>
            <a:ext cx="8388000" cy="10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highlight>
                  <a:srgbClr val="FFFFFF"/>
                </a:highlight>
                <a:latin typeface="Roboto"/>
                <a:ea typeface="Roboto"/>
                <a:cs typeface="Roboto"/>
                <a:sym typeface="Roboto"/>
              </a:rPr>
              <a:t>In depth-wise operation, convolution is applied to a single channel at a time unlike standard CNN’s in which it is done for all the M channels. So here the filters/kernels will be of size Dk x Dk x 1. Given there are M channels in the input data, then M such filters are required. Output will be of size Dp x Dp x M.</a:t>
            </a:r>
            <a:endParaRPr/>
          </a:p>
        </p:txBody>
      </p:sp>
      <p:pic>
        <p:nvPicPr>
          <p:cNvPr id="115" name="Google Shape;115;p23"/>
          <p:cNvPicPr preferRelativeResize="0"/>
          <p:nvPr/>
        </p:nvPicPr>
        <p:blipFill>
          <a:blip r:embed="rId3">
            <a:alphaModFix/>
          </a:blip>
          <a:stretch>
            <a:fillRect/>
          </a:stretch>
        </p:blipFill>
        <p:spPr>
          <a:xfrm>
            <a:off x="888100" y="2091275"/>
            <a:ext cx="7235211" cy="2638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Pointwise convolution</a:t>
            </a:r>
            <a:endParaRPr/>
          </a:p>
        </p:txBody>
      </p:sp>
      <p:sp>
        <p:nvSpPr>
          <p:cNvPr id="121" name="Google Shape;121;p24"/>
          <p:cNvSpPr txBox="1"/>
          <p:nvPr>
            <p:ph idx="1" type="body"/>
          </p:nvPr>
        </p:nvSpPr>
        <p:spPr>
          <a:xfrm>
            <a:off x="311700" y="1152475"/>
            <a:ext cx="8520600" cy="89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highlight>
                  <a:srgbClr val="FFFFFF"/>
                </a:highlight>
                <a:latin typeface="Roboto"/>
                <a:ea typeface="Roboto"/>
                <a:cs typeface="Roboto"/>
                <a:sym typeface="Roboto"/>
              </a:rPr>
              <a:t>In point-wise operation, a 1×1 convolution operation is applied on the M channels. So the filter size for this operation will be 1 x 1 x M. Say we use N such filters, the output size becomes Dp x Dp x N.</a:t>
            </a:r>
            <a:endParaRPr/>
          </a:p>
        </p:txBody>
      </p:sp>
      <p:pic>
        <p:nvPicPr>
          <p:cNvPr id="122" name="Google Shape;122;p24"/>
          <p:cNvPicPr preferRelativeResize="0"/>
          <p:nvPr/>
        </p:nvPicPr>
        <p:blipFill>
          <a:blip r:embed="rId3">
            <a:alphaModFix/>
          </a:blip>
          <a:stretch>
            <a:fillRect/>
          </a:stretch>
        </p:blipFill>
        <p:spPr>
          <a:xfrm>
            <a:off x="385763" y="2091375"/>
            <a:ext cx="8372475" cy="2667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34975"/>
            <a:ext cx="8468400" cy="9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 convolution and </a:t>
            </a:r>
            <a:r>
              <a:rPr lang="en"/>
              <a:t>depth wise</a:t>
            </a:r>
            <a:r>
              <a:rPr lang="en"/>
              <a:t> separable convolutions</a:t>
            </a:r>
            <a:endParaRPr/>
          </a:p>
        </p:txBody>
      </p:sp>
      <p:pic>
        <p:nvPicPr>
          <p:cNvPr id="128" name="Google Shape;128;p25"/>
          <p:cNvPicPr preferRelativeResize="0"/>
          <p:nvPr/>
        </p:nvPicPr>
        <p:blipFill rotWithShape="1">
          <a:blip r:embed="rId3">
            <a:alphaModFix/>
          </a:blip>
          <a:srcRect b="0" l="9017" r="51500" t="0"/>
          <a:stretch/>
        </p:blipFill>
        <p:spPr>
          <a:xfrm>
            <a:off x="894075" y="1406375"/>
            <a:ext cx="2330650" cy="3432325"/>
          </a:xfrm>
          <a:prstGeom prst="rect">
            <a:avLst/>
          </a:prstGeom>
          <a:noFill/>
          <a:ln>
            <a:noFill/>
          </a:ln>
        </p:spPr>
      </p:pic>
      <p:sp>
        <p:nvSpPr>
          <p:cNvPr id="129" name="Google Shape;129;p25"/>
          <p:cNvSpPr txBox="1"/>
          <p:nvPr/>
        </p:nvSpPr>
        <p:spPr>
          <a:xfrm>
            <a:off x="1013300" y="4490525"/>
            <a:ext cx="20922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Fig: Normal convolution</a:t>
            </a:r>
            <a:endParaRPr>
              <a:latin typeface="Proxima Nova"/>
              <a:ea typeface="Proxima Nova"/>
              <a:cs typeface="Proxima Nova"/>
              <a:sym typeface="Proxima Nova"/>
            </a:endParaRPr>
          </a:p>
        </p:txBody>
      </p:sp>
      <p:pic>
        <p:nvPicPr>
          <p:cNvPr id="130" name="Google Shape;130;p25"/>
          <p:cNvPicPr preferRelativeResize="0"/>
          <p:nvPr/>
        </p:nvPicPr>
        <p:blipFill rotWithShape="1">
          <a:blip r:embed="rId4">
            <a:alphaModFix/>
          </a:blip>
          <a:srcRect b="0" l="45418" r="15038" t="0"/>
          <a:stretch/>
        </p:blipFill>
        <p:spPr>
          <a:xfrm>
            <a:off x="5223850" y="1406375"/>
            <a:ext cx="2220150" cy="2987075"/>
          </a:xfrm>
          <a:prstGeom prst="rect">
            <a:avLst/>
          </a:prstGeom>
          <a:noFill/>
          <a:ln>
            <a:noFill/>
          </a:ln>
        </p:spPr>
      </p:pic>
      <p:sp>
        <p:nvSpPr>
          <p:cNvPr id="131" name="Google Shape;131;p25"/>
          <p:cNvSpPr txBox="1"/>
          <p:nvPr/>
        </p:nvSpPr>
        <p:spPr>
          <a:xfrm>
            <a:off x="4932525" y="4490525"/>
            <a:ext cx="31242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Fig: Depthwise separable convolution</a:t>
            </a:r>
            <a:endParaRPr>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Batch Normalization</a:t>
            </a:r>
            <a:endParaRPr/>
          </a:p>
        </p:txBody>
      </p:sp>
      <p:sp>
        <p:nvSpPr>
          <p:cNvPr id="137" name="Google Shape;137;p2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Batch normalization is a technique for training very deep neural networks that standardizes the inputs to a layer for each mini-batch. This has the effect of stabilizing the learning process and dramatically reducing the number of training epochs required to train deep networks.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7"/>
          <p:cNvSpPr txBox="1"/>
          <p:nvPr>
            <p:ph idx="2" type="body"/>
          </p:nvPr>
        </p:nvSpPr>
        <p:spPr>
          <a:xfrm>
            <a:off x="4939500" y="724200"/>
            <a:ext cx="3837000" cy="3695100"/>
          </a:xfrm>
          <a:prstGeom prst="rect">
            <a:avLst/>
          </a:prstGeom>
          <a:noFill/>
          <a:ln>
            <a:noFill/>
          </a:ln>
        </p:spPr>
        <p:txBody>
          <a:bodyPr anchorCtr="0" anchor="b" bIns="91425" lIns="91425" spcFirstLastPara="1" rIns="91425" wrap="square" tIns="91425">
            <a:noAutofit/>
          </a:bodyPr>
          <a:lstStyle/>
          <a:p>
            <a:pPr indent="0" lvl="0" marL="0" rtl="0" algn="just">
              <a:lnSpc>
                <a:spcPct val="115000"/>
              </a:lnSpc>
              <a:spcBef>
                <a:spcPts val="0"/>
              </a:spcBef>
              <a:spcAft>
                <a:spcPts val="1600"/>
              </a:spcAft>
              <a:buSzPts val="1800"/>
              <a:buNone/>
            </a:pPr>
            <a:r>
              <a:rPr lang="en" sz="1200">
                <a:solidFill>
                  <a:srgbClr val="FFFFFF"/>
                </a:solidFill>
                <a:latin typeface="Arial"/>
                <a:ea typeface="Arial"/>
                <a:cs typeface="Arial"/>
                <a:sym typeface="Arial"/>
              </a:rPr>
              <a:t>Rectified Linear Unit (ReLU) transform function only activates a node if the input is above a certain quantity, while the input is below zero, the output is zero, but when the input rises above a certain threshold, it has a linear relationship with the dependent variable.</a:t>
            </a:r>
            <a:endParaRPr sz="1200">
              <a:solidFill>
                <a:srgbClr val="FFFFFF"/>
              </a:solidFill>
              <a:latin typeface="Arial"/>
              <a:ea typeface="Arial"/>
              <a:cs typeface="Arial"/>
              <a:sym typeface="Arial"/>
            </a:endParaRPr>
          </a:p>
        </p:txBody>
      </p:sp>
      <p:sp>
        <p:nvSpPr>
          <p:cNvPr id="143" name="Google Shape;143;p27"/>
          <p:cNvSpPr txBox="1"/>
          <p:nvPr>
            <p:ph type="title"/>
          </p:nvPr>
        </p:nvSpPr>
        <p:spPr>
          <a:xfrm>
            <a:off x="265500" y="1912650"/>
            <a:ext cx="4045200" cy="131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a:t>ReLU</a:t>
            </a:r>
            <a:endParaRPr/>
          </a:p>
        </p:txBody>
      </p:sp>
      <p:pic>
        <p:nvPicPr>
          <p:cNvPr id="144" name="Google Shape;144;p27"/>
          <p:cNvPicPr preferRelativeResize="0"/>
          <p:nvPr/>
        </p:nvPicPr>
        <p:blipFill rotWithShape="1">
          <a:blip r:embed="rId3">
            <a:alphaModFix/>
          </a:blip>
          <a:srcRect b="0" l="0" r="0" t="0"/>
          <a:stretch/>
        </p:blipFill>
        <p:spPr>
          <a:xfrm>
            <a:off x="5858450" y="1047850"/>
            <a:ext cx="1999093" cy="1607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id="149" name="Google Shape;149;p28"/>
          <p:cNvPicPr preferRelativeResize="0"/>
          <p:nvPr/>
        </p:nvPicPr>
        <p:blipFill rotWithShape="1">
          <a:blip r:embed="rId3">
            <a:alphaModFix/>
          </a:blip>
          <a:srcRect b="0" l="0" r="0" t="0"/>
          <a:stretch/>
        </p:blipFill>
        <p:spPr>
          <a:xfrm>
            <a:off x="914400" y="1042975"/>
            <a:ext cx="7315200" cy="3057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9"/>
          <p:cNvSpPr txBox="1"/>
          <p:nvPr>
            <p:ph idx="2" type="body"/>
          </p:nvPr>
        </p:nvSpPr>
        <p:spPr>
          <a:xfrm>
            <a:off x="4939500" y="724200"/>
            <a:ext cx="3837000" cy="3695100"/>
          </a:xfrm>
          <a:prstGeom prst="rect">
            <a:avLst/>
          </a:prstGeom>
          <a:noFill/>
          <a:ln>
            <a:noFill/>
          </a:ln>
        </p:spPr>
        <p:txBody>
          <a:bodyPr anchorCtr="0" anchor="b" bIns="91425" lIns="91425" spcFirstLastPara="1" rIns="91425" wrap="square" tIns="91425">
            <a:noAutofit/>
          </a:bodyPr>
          <a:lstStyle/>
          <a:p>
            <a:pPr indent="0" lvl="0" marL="0" rtl="0" algn="just">
              <a:lnSpc>
                <a:spcPct val="115000"/>
              </a:lnSpc>
              <a:spcBef>
                <a:spcPts val="0"/>
              </a:spcBef>
              <a:spcAft>
                <a:spcPts val="1600"/>
              </a:spcAft>
              <a:buSzPts val="1800"/>
              <a:buNone/>
            </a:pPr>
            <a:r>
              <a:rPr b="1" i="1" lang="en" sz="1200" u="sng"/>
              <a:t>Dropout</a:t>
            </a:r>
            <a:r>
              <a:rPr lang="en" sz="1200"/>
              <a:t> is a a technique used to tackle Overfitting.The Dropout method in keras.layers module takes in a float between 0 and 1, which is the fraction of the neurons to drop.Dropout consists in randomly setting a fraction rate of input units to 0 at each update during training time, which helps prevent overfitting.</a:t>
            </a:r>
            <a:endParaRPr sz="1200"/>
          </a:p>
        </p:txBody>
      </p:sp>
      <p:sp>
        <p:nvSpPr>
          <p:cNvPr id="155" name="Google Shape;155;p29"/>
          <p:cNvSpPr txBox="1"/>
          <p:nvPr>
            <p:ph type="title"/>
          </p:nvPr>
        </p:nvSpPr>
        <p:spPr>
          <a:xfrm>
            <a:off x="265500" y="1912650"/>
            <a:ext cx="4045200" cy="131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a:t>Dropout</a:t>
            </a:r>
            <a:endParaRPr/>
          </a:p>
        </p:txBody>
      </p:sp>
      <p:pic>
        <p:nvPicPr>
          <p:cNvPr id="156" name="Google Shape;156;p29"/>
          <p:cNvPicPr preferRelativeResize="0"/>
          <p:nvPr/>
        </p:nvPicPr>
        <p:blipFill rotWithShape="1">
          <a:blip r:embed="rId3">
            <a:alphaModFix/>
          </a:blip>
          <a:srcRect b="0" l="0" r="0" t="0"/>
          <a:stretch/>
        </p:blipFill>
        <p:spPr>
          <a:xfrm>
            <a:off x="6079075" y="724200"/>
            <a:ext cx="1655024" cy="1607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0"/>
          <p:cNvSpPr txBox="1"/>
          <p:nvPr>
            <p:ph idx="2" type="body"/>
          </p:nvPr>
        </p:nvSpPr>
        <p:spPr>
          <a:xfrm>
            <a:off x="4939500" y="724200"/>
            <a:ext cx="3837000" cy="3695100"/>
          </a:xfrm>
          <a:prstGeom prst="rect">
            <a:avLst/>
          </a:prstGeom>
          <a:noFill/>
          <a:ln>
            <a:noFill/>
          </a:ln>
        </p:spPr>
        <p:txBody>
          <a:bodyPr anchorCtr="0" anchor="b" bIns="91425" lIns="91425" spcFirstLastPara="1" rIns="91425" wrap="square" tIns="91425">
            <a:noAutofit/>
          </a:bodyPr>
          <a:lstStyle/>
          <a:p>
            <a:pPr indent="0" lvl="0" marL="0" rtl="0" algn="just">
              <a:lnSpc>
                <a:spcPct val="115000"/>
              </a:lnSpc>
              <a:spcBef>
                <a:spcPts val="0"/>
              </a:spcBef>
              <a:spcAft>
                <a:spcPts val="1600"/>
              </a:spcAft>
              <a:buSzPts val="1800"/>
              <a:buNone/>
            </a:pPr>
            <a:r>
              <a:rPr lang="en" sz="1200"/>
              <a:t>A </a:t>
            </a:r>
            <a:r>
              <a:rPr b="1" i="1" lang="en" sz="1200" u="sng"/>
              <a:t>Dense layer</a:t>
            </a:r>
            <a:r>
              <a:rPr lang="en" sz="1200"/>
              <a:t> is just a regular layer of neurons in a neural network. Each neuron receives input from all the neurons in the previous layer, thus densely connected. The layer has a weight matrix W, a bias vector b, and the activations of previous layer. The dense layer takes in parameters the number of input neurons and the activation function.</a:t>
            </a:r>
            <a:endParaRPr sz="1200"/>
          </a:p>
        </p:txBody>
      </p:sp>
      <p:sp>
        <p:nvSpPr>
          <p:cNvPr id="162" name="Google Shape;162;p30"/>
          <p:cNvSpPr txBox="1"/>
          <p:nvPr>
            <p:ph type="title"/>
          </p:nvPr>
        </p:nvSpPr>
        <p:spPr>
          <a:xfrm>
            <a:off x="265500" y="1912650"/>
            <a:ext cx="4045200" cy="131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a:t>Dense layer</a:t>
            </a:r>
            <a:endParaRPr/>
          </a:p>
        </p:txBody>
      </p:sp>
      <p:pic>
        <p:nvPicPr>
          <p:cNvPr id="163" name="Google Shape;163;p30"/>
          <p:cNvPicPr preferRelativeResize="0"/>
          <p:nvPr/>
        </p:nvPicPr>
        <p:blipFill rotWithShape="1">
          <a:blip r:embed="rId3">
            <a:alphaModFix/>
          </a:blip>
          <a:srcRect b="6323" l="52259" r="24688" t="0"/>
          <a:stretch/>
        </p:blipFill>
        <p:spPr>
          <a:xfrm>
            <a:off x="6159500" y="147000"/>
            <a:ext cx="1397001" cy="2424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1"/>
          <p:cNvSpPr txBox="1"/>
          <p:nvPr>
            <p:ph idx="2" type="body"/>
          </p:nvPr>
        </p:nvSpPr>
        <p:spPr>
          <a:xfrm>
            <a:off x="4939500" y="724200"/>
            <a:ext cx="3837000" cy="3695100"/>
          </a:xfrm>
          <a:prstGeom prst="rect">
            <a:avLst/>
          </a:prstGeom>
          <a:noFill/>
          <a:ln>
            <a:noFill/>
          </a:ln>
        </p:spPr>
        <p:txBody>
          <a:bodyPr anchorCtr="0" anchor="b" bIns="91425" lIns="91425" spcFirstLastPara="1" rIns="91425" wrap="square" tIns="91425">
            <a:noAutofit/>
          </a:bodyPr>
          <a:lstStyle/>
          <a:p>
            <a:pPr indent="0" lvl="0" marL="0" rtl="0" algn="just">
              <a:lnSpc>
                <a:spcPct val="115000"/>
              </a:lnSpc>
              <a:spcBef>
                <a:spcPts val="0"/>
              </a:spcBef>
              <a:spcAft>
                <a:spcPts val="0"/>
              </a:spcAft>
              <a:buSzPts val="1800"/>
              <a:buNone/>
            </a:pPr>
            <a:r>
              <a:rPr lang="en" sz="1200"/>
              <a:t>The purpose of the softmax classification layer is simply to transform all the net activations in your final output layer to a series of values that can be interpreted as probabilities. The last layer takes in parameters like number of output labels and the activation called </a:t>
            </a:r>
            <a:r>
              <a:rPr b="1" i="1" lang="en" sz="1200" u="sng"/>
              <a:t>softmax</a:t>
            </a:r>
            <a:r>
              <a:rPr lang="en" sz="1200"/>
              <a:t>.</a:t>
            </a:r>
            <a:endParaRPr sz="1200"/>
          </a:p>
          <a:p>
            <a:pPr indent="-304800" lvl="0" marL="457200" rtl="0" algn="just">
              <a:lnSpc>
                <a:spcPct val="115000"/>
              </a:lnSpc>
              <a:spcBef>
                <a:spcPts val="1600"/>
              </a:spcBef>
              <a:spcAft>
                <a:spcPts val="0"/>
              </a:spcAft>
              <a:buSzPts val="1200"/>
              <a:buChar char="●"/>
            </a:pPr>
            <a:r>
              <a:rPr lang="en" sz="1200"/>
              <a:t>It is further used to predict the class label.</a:t>
            </a:r>
            <a:endParaRPr sz="1200"/>
          </a:p>
        </p:txBody>
      </p:sp>
      <p:sp>
        <p:nvSpPr>
          <p:cNvPr id="169" name="Google Shape;169;p31"/>
          <p:cNvSpPr txBox="1"/>
          <p:nvPr>
            <p:ph type="title"/>
          </p:nvPr>
        </p:nvSpPr>
        <p:spPr>
          <a:xfrm>
            <a:off x="265500" y="1912650"/>
            <a:ext cx="4045200" cy="131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a:t>Softmax Classifier</a:t>
            </a:r>
            <a:endParaRPr/>
          </a:p>
        </p:txBody>
      </p:sp>
      <p:pic>
        <p:nvPicPr>
          <p:cNvPr id="170" name="Google Shape;170;p31"/>
          <p:cNvPicPr preferRelativeResize="0"/>
          <p:nvPr/>
        </p:nvPicPr>
        <p:blipFill rotWithShape="1">
          <a:blip r:embed="rId3">
            <a:alphaModFix/>
          </a:blip>
          <a:srcRect b="0" l="0" r="27823" t="0"/>
          <a:stretch/>
        </p:blipFill>
        <p:spPr>
          <a:xfrm>
            <a:off x="5823753" y="173300"/>
            <a:ext cx="2068500" cy="2001025"/>
          </a:xfrm>
          <a:prstGeom prst="rect">
            <a:avLst/>
          </a:prstGeom>
          <a:noFill/>
          <a:ln>
            <a:noFill/>
          </a:ln>
        </p:spPr>
      </p:pic>
      <p:sp>
        <p:nvSpPr>
          <p:cNvPr id="171" name="Google Shape;171;p31"/>
          <p:cNvSpPr txBox="1"/>
          <p:nvPr/>
        </p:nvSpPr>
        <p:spPr>
          <a:xfrm rot="-5400000">
            <a:off x="7381050" y="821550"/>
            <a:ext cx="1502700" cy="4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CLASS LABELS</a:t>
            </a:r>
            <a:endParaRPr b="1">
              <a:solidFill>
                <a:srgbClr val="FFFFFF"/>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Introduction</a:t>
            </a:r>
            <a:endParaRPr/>
          </a:p>
        </p:txBody>
      </p:sp>
      <p:sp>
        <p:nvSpPr>
          <p:cNvPr id="63" name="Google Shape;63;p14"/>
          <p:cNvSpPr txBox="1"/>
          <p:nvPr>
            <p:ph idx="1" type="body"/>
          </p:nvPr>
        </p:nvSpPr>
        <p:spPr>
          <a:xfrm>
            <a:off x="311700" y="1152475"/>
            <a:ext cx="8520600" cy="3669600"/>
          </a:xfrm>
          <a:prstGeom prst="rect">
            <a:avLst/>
          </a:prstGeom>
          <a:noFill/>
          <a:ln>
            <a:noFill/>
          </a:ln>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Clr>
                <a:srgbClr val="434343"/>
              </a:buClr>
              <a:buSzPts val="1200"/>
              <a:buChar char="●"/>
            </a:pPr>
            <a:r>
              <a:rPr lang="en" sz="1200">
                <a:solidFill>
                  <a:srgbClr val="434343"/>
                </a:solidFill>
                <a:highlight>
                  <a:srgbClr val="FFFFFF"/>
                </a:highlight>
              </a:rPr>
              <a:t>Composed of epidermis, dermis, and subcutaneous tissues, skin is the largest organ of human body, containing blood vessels, lymphatic vessels, nerves, and muscles, which can perspire, perceive the external temperature, and protect the body.</a:t>
            </a:r>
            <a:endParaRPr sz="1200">
              <a:solidFill>
                <a:srgbClr val="434343"/>
              </a:solidFill>
              <a:highlight>
                <a:srgbClr val="FFFFFF"/>
              </a:highlight>
            </a:endParaRPr>
          </a:p>
          <a:p>
            <a:pPr indent="-304800" lvl="0" marL="457200" rtl="0" algn="just">
              <a:lnSpc>
                <a:spcPct val="150000"/>
              </a:lnSpc>
              <a:spcBef>
                <a:spcPts val="0"/>
              </a:spcBef>
              <a:spcAft>
                <a:spcPts val="0"/>
              </a:spcAft>
              <a:buClr>
                <a:srgbClr val="434343"/>
              </a:buClr>
              <a:buSzPts val="1200"/>
              <a:buChar char="●"/>
            </a:pPr>
            <a:r>
              <a:rPr lang="en" sz="1200">
                <a:solidFill>
                  <a:srgbClr val="434343"/>
                </a:solidFill>
                <a:highlight>
                  <a:srgbClr val="FFFFFF"/>
                </a:highlight>
              </a:rPr>
              <a:t>Currently, there are three main types of skin diseases appearing in human body, including viral skin diseases, fungal skin diseases, and allergic skin disease.</a:t>
            </a:r>
            <a:endParaRPr sz="1200">
              <a:solidFill>
                <a:srgbClr val="434343"/>
              </a:solidFill>
              <a:highlight>
                <a:srgbClr val="FFFFFF"/>
              </a:highlight>
            </a:endParaRPr>
          </a:p>
          <a:p>
            <a:pPr indent="-304800" lvl="0" marL="457200" rtl="0" algn="just">
              <a:lnSpc>
                <a:spcPct val="150000"/>
              </a:lnSpc>
              <a:spcBef>
                <a:spcPts val="0"/>
              </a:spcBef>
              <a:spcAft>
                <a:spcPts val="0"/>
              </a:spcAft>
              <a:buClr>
                <a:srgbClr val="434343"/>
              </a:buClr>
              <a:buSzPts val="1200"/>
              <a:buChar char="●"/>
            </a:pPr>
            <a:r>
              <a:rPr lang="en" sz="1200">
                <a:solidFill>
                  <a:srgbClr val="434343"/>
                </a:solidFill>
                <a:highlight>
                  <a:srgbClr val="FFFFFF"/>
                </a:highlight>
              </a:rPr>
              <a:t>Despite the fact that these types of skin diseases can be cured at present, these diseases indeed have brought trouble to patient's life. Nowadays, the majority of conclusions on the patient's’ existing symptoms are drawn mainly based on doctors’ years of experience or their own subjective judgments, which may lead to misjudgments and consequently delay the treatment of these. </a:t>
            </a:r>
            <a:endParaRPr sz="1200">
              <a:solidFill>
                <a:srgbClr val="434343"/>
              </a:solidFill>
              <a:highlight>
                <a:srgbClr val="FFFFFF"/>
              </a:highlight>
            </a:endParaRPr>
          </a:p>
          <a:p>
            <a:pPr indent="-304800" lvl="0" marL="457200" rtl="0" algn="just">
              <a:lnSpc>
                <a:spcPct val="150000"/>
              </a:lnSpc>
              <a:spcBef>
                <a:spcPts val="0"/>
              </a:spcBef>
              <a:spcAft>
                <a:spcPts val="0"/>
              </a:spcAft>
              <a:buClr>
                <a:srgbClr val="434343"/>
              </a:buClr>
              <a:buSzPts val="1200"/>
              <a:buChar char="●"/>
            </a:pPr>
            <a:r>
              <a:rPr lang="en" sz="1200">
                <a:solidFill>
                  <a:srgbClr val="434343"/>
                </a:solidFill>
                <a:highlight>
                  <a:srgbClr val="FFFFFF"/>
                </a:highlight>
              </a:rPr>
              <a:t>Therefore, it is of great theoretical significance and practical value to study how to extract symptoms of diverse skin diseases on the basis of modern science and technology. Under this circumstance, effective and accurate identification of the types of skin diseases can be achieved to prescribe treatment according to patient’s symptoms</a:t>
            </a:r>
            <a:endParaRPr sz="1200">
              <a:solidFill>
                <a:srgbClr val="43434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265500" y="300699"/>
            <a:ext cx="4045200" cy="155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dataset</a:t>
            </a:r>
            <a:endParaRPr/>
          </a:p>
        </p:txBody>
      </p:sp>
      <p:sp>
        <p:nvSpPr>
          <p:cNvPr id="177" name="Google Shape;177;p32"/>
          <p:cNvSpPr txBox="1"/>
          <p:nvPr>
            <p:ph idx="1" type="subTitle"/>
          </p:nvPr>
        </p:nvSpPr>
        <p:spPr>
          <a:xfrm>
            <a:off x="265500" y="1898675"/>
            <a:ext cx="4045200" cy="2427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We are using 4 classes of diseases in this classification namely,</a:t>
            </a:r>
            <a:endParaRPr/>
          </a:p>
          <a:p>
            <a:pPr indent="-342900" lvl="0" marL="457200" rtl="0" algn="l">
              <a:spcBef>
                <a:spcPts val="0"/>
              </a:spcBef>
              <a:spcAft>
                <a:spcPts val="0"/>
              </a:spcAft>
              <a:buSzPts val="1800"/>
              <a:buChar char="●"/>
            </a:pPr>
            <a:r>
              <a:rPr lang="en"/>
              <a:t>Psoriasis</a:t>
            </a:r>
            <a:endParaRPr/>
          </a:p>
          <a:p>
            <a:pPr indent="-342900" lvl="0" marL="457200" rtl="0" algn="l">
              <a:spcBef>
                <a:spcPts val="0"/>
              </a:spcBef>
              <a:spcAft>
                <a:spcPts val="0"/>
              </a:spcAft>
              <a:buSzPts val="1800"/>
              <a:buChar char="●"/>
            </a:pPr>
            <a:r>
              <a:rPr lang="en"/>
              <a:t>Melanoma</a:t>
            </a:r>
            <a:endParaRPr/>
          </a:p>
          <a:p>
            <a:pPr indent="-342900" lvl="0" marL="457200" rtl="0" algn="l">
              <a:spcBef>
                <a:spcPts val="0"/>
              </a:spcBef>
              <a:spcAft>
                <a:spcPts val="0"/>
              </a:spcAft>
              <a:buSzPts val="1800"/>
              <a:buChar char="●"/>
            </a:pPr>
            <a:r>
              <a:rPr lang="en"/>
              <a:t>Ringworm</a:t>
            </a:r>
            <a:endParaRPr/>
          </a:p>
          <a:p>
            <a:pPr indent="-342900" lvl="0" marL="457200" rtl="0" algn="l">
              <a:spcBef>
                <a:spcPts val="0"/>
              </a:spcBef>
              <a:spcAft>
                <a:spcPts val="0"/>
              </a:spcAft>
              <a:buSzPts val="1800"/>
              <a:buChar char="●"/>
            </a:pPr>
            <a:r>
              <a:rPr lang="en"/>
              <a:t>measles</a:t>
            </a:r>
            <a:endParaRPr/>
          </a:p>
        </p:txBody>
      </p:sp>
      <p:sp>
        <p:nvSpPr>
          <p:cNvPr id="178" name="Google Shape;178;p3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Various sources were used to collect the required images </a:t>
            </a:r>
            <a:endParaRPr/>
          </a:p>
          <a:p>
            <a:pPr indent="-342900" lvl="0" marL="457200" rtl="0" algn="l">
              <a:spcBef>
                <a:spcPts val="0"/>
              </a:spcBef>
              <a:spcAft>
                <a:spcPts val="0"/>
              </a:spcAft>
              <a:buSzPts val="1800"/>
              <a:buChar char="●"/>
            </a:pPr>
            <a:r>
              <a:rPr lang="en"/>
              <a:t>Bing API</a:t>
            </a:r>
            <a:endParaRPr/>
          </a:p>
          <a:p>
            <a:pPr indent="-342900" lvl="0" marL="457200" rtl="0" algn="l">
              <a:spcBef>
                <a:spcPts val="0"/>
              </a:spcBef>
              <a:spcAft>
                <a:spcPts val="0"/>
              </a:spcAft>
              <a:buSzPts val="1800"/>
              <a:buChar char="●"/>
            </a:pPr>
            <a:r>
              <a:rPr lang="en"/>
              <a:t>500 images for each of the classes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Modules and functions</a:t>
            </a:r>
            <a:endParaRPr/>
          </a:p>
        </p:txBody>
      </p:sp>
      <p:sp>
        <p:nvSpPr>
          <p:cNvPr id="184" name="Google Shape;184;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434343"/>
                </a:solidFill>
                <a:highlight>
                  <a:srgbClr val="FFFFFF"/>
                </a:highlight>
              </a:rPr>
              <a:t>The following modules are used from </a:t>
            </a:r>
            <a:r>
              <a:rPr lang="en" sz="1700">
                <a:solidFill>
                  <a:srgbClr val="434343"/>
                </a:solidFill>
                <a:highlight>
                  <a:srgbClr val="FFFFFF"/>
                </a:highlight>
              </a:rPr>
              <a:t>tensorflow</a:t>
            </a:r>
            <a:r>
              <a:rPr lang="en" sz="1700">
                <a:solidFill>
                  <a:srgbClr val="434343"/>
                </a:solidFill>
                <a:highlight>
                  <a:srgbClr val="FFFFFF"/>
                </a:highlight>
              </a:rPr>
              <a:t>.keras</a:t>
            </a:r>
            <a:endParaRPr sz="1700">
              <a:solidFill>
                <a:srgbClr val="434343"/>
              </a:solidFill>
              <a:highlight>
                <a:srgbClr val="FFFFFF"/>
              </a:highlight>
            </a:endParaRPr>
          </a:p>
          <a:p>
            <a:pPr indent="-336550" lvl="0" marL="457200" rtl="0" algn="l">
              <a:spcBef>
                <a:spcPts val="0"/>
              </a:spcBef>
              <a:spcAft>
                <a:spcPts val="0"/>
              </a:spcAft>
              <a:buClr>
                <a:srgbClr val="434343"/>
              </a:buClr>
              <a:buSzPts val="1700"/>
              <a:buChar char="●"/>
            </a:pPr>
            <a:r>
              <a:rPr lang="en" sz="1700">
                <a:solidFill>
                  <a:srgbClr val="434343"/>
                </a:solidFill>
                <a:highlight>
                  <a:srgbClr val="FFFFFF"/>
                </a:highlight>
              </a:rPr>
              <a:t>MobileNet</a:t>
            </a:r>
            <a:endParaRPr sz="1700">
              <a:solidFill>
                <a:srgbClr val="434343"/>
              </a:solidFill>
              <a:highlight>
                <a:srgbClr val="FFFFFF"/>
              </a:highlight>
            </a:endParaRPr>
          </a:p>
          <a:p>
            <a:pPr indent="-336550" lvl="0" marL="457200" rtl="0" algn="l">
              <a:spcBef>
                <a:spcPts val="0"/>
              </a:spcBef>
              <a:spcAft>
                <a:spcPts val="0"/>
              </a:spcAft>
              <a:buClr>
                <a:srgbClr val="434343"/>
              </a:buClr>
              <a:buSzPts val="1700"/>
              <a:buChar char="●"/>
            </a:pPr>
            <a:r>
              <a:rPr lang="en" sz="1700">
                <a:solidFill>
                  <a:srgbClr val="434343"/>
                </a:solidFill>
                <a:highlight>
                  <a:srgbClr val="FFFFFF"/>
                </a:highlight>
              </a:rPr>
              <a:t>Model</a:t>
            </a:r>
            <a:endParaRPr sz="1700">
              <a:solidFill>
                <a:srgbClr val="434343"/>
              </a:solidFill>
              <a:highlight>
                <a:srgbClr val="FFFFFF"/>
              </a:highlight>
            </a:endParaRPr>
          </a:p>
          <a:p>
            <a:pPr indent="-336550" lvl="0" marL="457200" rtl="0" algn="l">
              <a:spcBef>
                <a:spcPts val="0"/>
              </a:spcBef>
              <a:spcAft>
                <a:spcPts val="0"/>
              </a:spcAft>
              <a:buClr>
                <a:srgbClr val="434343"/>
              </a:buClr>
              <a:buSzPts val="1700"/>
              <a:buChar char="●"/>
            </a:pPr>
            <a:r>
              <a:rPr lang="en" sz="1700">
                <a:solidFill>
                  <a:srgbClr val="434343"/>
                </a:solidFill>
                <a:highlight>
                  <a:srgbClr val="FFFFFF"/>
                </a:highlight>
              </a:rPr>
              <a:t>ImageDataGenerator</a:t>
            </a:r>
            <a:endParaRPr sz="1700">
              <a:solidFill>
                <a:srgbClr val="434343"/>
              </a:solidFill>
              <a:highlight>
                <a:srgbClr val="FFFFFF"/>
              </a:highlight>
            </a:endParaRPr>
          </a:p>
          <a:p>
            <a:pPr indent="-336550" lvl="0" marL="457200" rtl="0" algn="l">
              <a:spcBef>
                <a:spcPts val="0"/>
              </a:spcBef>
              <a:spcAft>
                <a:spcPts val="0"/>
              </a:spcAft>
              <a:buClr>
                <a:srgbClr val="434343"/>
              </a:buClr>
              <a:buSzPts val="1700"/>
              <a:buChar char="●"/>
            </a:pPr>
            <a:r>
              <a:rPr lang="en" sz="1700">
                <a:solidFill>
                  <a:srgbClr val="434343"/>
                </a:solidFill>
                <a:highlight>
                  <a:srgbClr val="FFFFFF"/>
                </a:highlight>
              </a:rPr>
              <a:t>Dense</a:t>
            </a:r>
            <a:endParaRPr sz="1700">
              <a:solidFill>
                <a:srgbClr val="434343"/>
              </a:solidFill>
              <a:highlight>
                <a:srgbClr val="FFFFFF"/>
              </a:highlight>
            </a:endParaRPr>
          </a:p>
          <a:p>
            <a:pPr indent="-336550" lvl="0" marL="457200" rtl="0" algn="l">
              <a:spcBef>
                <a:spcPts val="0"/>
              </a:spcBef>
              <a:spcAft>
                <a:spcPts val="0"/>
              </a:spcAft>
              <a:buClr>
                <a:srgbClr val="434343"/>
              </a:buClr>
              <a:buSzPts val="1700"/>
              <a:buChar char="●"/>
            </a:pPr>
            <a:r>
              <a:rPr lang="en" sz="1700">
                <a:solidFill>
                  <a:srgbClr val="434343"/>
                </a:solidFill>
                <a:highlight>
                  <a:srgbClr val="FFFFFF"/>
                </a:highlight>
              </a:rPr>
              <a:t>Dropout</a:t>
            </a:r>
            <a:endParaRPr sz="1700">
              <a:solidFill>
                <a:srgbClr val="434343"/>
              </a:solidFill>
              <a:highlight>
                <a:srgbClr val="FFFFFF"/>
              </a:highlight>
            </a:endParaRPr>
          </a:p>
          <a:p>
            <a:pPr indent="-336550" lvl="0" marL="457200" rtl="0" algn="l">
              <a:spcBef>
                <a:spcPts val="0"/>
              </a:spcBef>
              <a:spcAft>
                <a:spcPts val="0"/>
              </a:spcAft>
              <a:buClr>
                <a:srgbClr val="434343"/>
              </a:buClr>
              <a:buSzPts val="1700"/>
              <a:buChar char="●"/>
            </a:pPr>
            <a:r>
              <a:rPr lang="en" sz="1700">
                <a:solidFill>
                  <a:srgbClr val="434343"/>
                </a:solidFill>
                <a:highlight>
                  <a:srgbClr val="FFFFFF"/>
                </a:highlight>
              </a:rPr>
              <a:t>Adam optimizer</a:t>
            </a:r>
            <a:endParaRPr sz="1600">
              <a:solidFill>
                <a:srgbClr val="434343"/>
              </a:solidFill>
              <a:highlight>
                <a:srgbClr val="FFFFFF"/>
              </a:highlight>
            </a:endParaRPr>
          </a:p>
          <a:p>
            <a:pPr indent="-330200" lvl="0" marL="457200" rtl="0" algn="l">
              <a:spcBef>
                <a:spcPts val="0"/>
              </a:spcBef>
              <a:spcAft>
                <a:spcPts val="0"/>
              </a:spcAft>
              <a:buClr>
                <a:srgbClr val="434343"/>
              </a:buClr>
              <a:buSzPts val="1600"/>
              <a:buChar char="●"/>
            </a:pPr>
            <a:r>
              <a:rPr lang="en" sz="1600">
                <a:solidFill>
                  <a:srgbClr val="434343"/>
                </a:solidFill>
                <a:highlight>
                  <a:srgbClr val="FFFFFF"/>
                </a:highlight>
              </a:rPr>
              <a:t>ReduceLROnPlateau</a:t>
            </a:r>
            <a:endParaRPr sz="1600">
              <a:solidFill>
                <a:srgbClr val="434343"/>
              </a:solidFill>
              <a:highlight>
                <a:srgbClr val="FFFFFF"/>
              </a:highlight>
            </a:endParaRPr>
          </a:p>
          <a:p>
            <a:pPr indent="-330200" lvl="0" marL="457200" rtl="0" algn="l">
              <a:spcBef>
                <a:spcPts val="0"/>
              </a:spcBef>
              <a:spcAft>
                <a:spcPts val="0"/>
              </a:spcAft>
              <a:buClr>
                <a:srgbClr val="434343"/>
              </a:buClr>
              <a:buSzPts val="1600"/>
              <a:buChar char="●"/>
            </a:pPr>
            <a:r>
              <a:rPr lang="en" sz="1600">
                <a:solidFill>
                  <a:srgbClr val="434343"/>
                </a:solidFill>
                <a:highlight>
                  <a:srgbClr val="FFFFFF"/>
                </a:highlight>
              </a:rPr>
              <a:t>ModelCheckpoint</a:t>
            </a:r>
            <a:endParaRPr sz="1600">
              <a:solidFill>
                <a:srgbClr val="434343"/>
              </a:solidFill>
              <a:highlight>
                <a:srgbClr val="FFFFFF"/>
              </a:highlight>
            </a:endParaRPr>
          </a:p>
          <a:p>
            <a:pPr indent="-330200" lvl="0" marL="457200" rtl="0" algn="l">
              <a:spcBef>
                <a:spcPts val="0"/>
              </a:spcBef>
              <a:spcAft>
                <a:spcPts val="0"/>
              </a:spcAft>
              <a:buClr>
                <a:srgbClr val="434343"/>
              </a:buClr>
              <a:buSzPts val="1600"/>
              <a:buChar char="●"/>
            </a:pPr>
            <a:r>
              <a:rPr lang="en" sz="1600">
                <a:solidFill>
                  <a:srgbClr val="434343"/>
                </a:solidFill>
                <a:highlight>
                  <a:srgbClr val="FFFFFF"/>
                </a:highlight>
              </a:rPr>
              <a:t>Categorical_accuracy</a:t>
            </a:r>
            <a:endParaRPr sz="1600">
              <a:solidFill>
                <a:srgbClr val="434343"/>
              </a:solidFill>
              <a:highlight>
                <a:srgbClr val="FFFFFF"/>
              </a:highlight>
            </a:endParaRPr>
          </a:p>
          <a:p>
            <a:pPr indent="-330200" lvl="0" marL="457200" rtl="0" algn="l">
              <a:spcBef>
                <a:spcPts val="0"/>
              </a:spcBef>
              <a:spcAft>
                <a:spcPts val="0"/>
              </a:spcAft>
              <a:buClr>
                <a:srgbClr val="434343"/>
              </a:buClr>
              <a:buSzPts val="1600"/>
              <a:buChar char="●"/>
            </a:pPr>
            <a:r>
              <a:rPr lang="en" sz="1600">
                <a:solidFill>
                  <a:srgbClr val="434343"/>
                </a:solidFill>
                <a:highlight>
                  <a:srgbClr val="FFFFFF"/>
                </a:highlight>
              </a:rPr>
              <a:t>top_k_categorical_accuracy</a:t>
            </a:r>
            <a:endParaRPr sz="1600">
              <a:solidFill>
                <a:srgbClr val="434343"/>
              </a:solidFill>
              <a:highlight>
                <a:srgbClr val="FFFFFF"/>
              </a:highlight>
            </a:endParaRPr>
          </a:p>
          <a:p>
            <a:pPr indent="0" lvl="0" marL="457200" rtl="0" algn="l">
              <a:spcBef>
                <a:spcPts val="0"/>
              </a:spcBef>
              <a:spcAft>
                <a:spcPts val="0"/>
              </a:spcAft>
              <a:buNone/>
            </a:pPr>
            <a:r>
              <a:t/>
            </a:r>
            <a:endParaRPr sz="1600">
              <a:solidFill>
                <a:srgbClr val="434343"/>
              </a:solidFill>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Splitting</a:t>
            </a:r>
            <a:r>
              <a:rPr lang="en"/>
              <a:t> the dataset</a:t>
            </a:r>
            <a:endParaRPr/>
          </a:p>
          <a:p>
            <a:pPr indent="0" lvl="0" marL="0" rtl="0" algn="l">
              <a:spcBef>
                <a:spcPts val="0"/>
              </a:spcBef>
              <a:spcAft>
                <a:spcPts val="0"/>
              </a:spcAft>
              <a:buNone/>
            </a:pPr>
            <a:r>
              <a:t/>
            </a:r>
            <a:endParaRPr/>
          </a:p>
        </p:txBody>
      </p:sp>
      <p:sp>
        <p:nvSpPr>
          <p:cNvPr id="190" name="Google Shape;190;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used split_folders() for </a:t>
            </a:r>
            <a:r>
              <a:rPr lang="en"/>
              <a:t>splitting</a:t>
            </a:r>
            <a:r>
              <a:rPr lang="en"/>
              <a:t> the data set into train, test and validation sets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300">
                <a:latin typeface="Courier New"/>
                <a:ea typeface="Courier New"/>
                <a:cs typeface="Courier New"/>
                <a:sym typeface="Courier New"/>
              </a:rPr>
              <a:t>Import </a:t>
            </a:r>
            <a:r>
              <a:rPr b="1" lang="en" sz="1300">
                <a:solidFill>
                  <a:srgbClr val="FF0000"/>
                </a:solidFill>
                <a:latin typeface="Courier New"/>
                <a:ea typeface="Courier New"/>
                <a:cs typeface="Courier New"/>
                <a:sym typeface="Courier New"/>
              </a:rPr>
              <a:t>split_folders</a:t>
            </a:r>
            <a:r>
              <a:rPr lang="en" sz="1300">
                <a:latin typeface="Courier New"/>
                <a:ea typeface="Courier New"/>
                <a:cs typeface="Courier New"/>
                <a:sym typeface="Courier New"/>
              </a:rPr>
              <a:t> </a:t>
            </a:r>
            <a:endParaRPr sz="1300">
              <a:latin typeface="Courier New"/>
              <a:ea typeface="Courier New"/>
              <a:cs typeface="Courier New"/>
              <a:sym typeface="Courier New"/>
            </a:endParaRPr>
          </a:p>
          <a:p>
            <a:pPr indent="0" lvl="0" marL="0" rtl="0" algn="l">
              <a:spcBef>
                <a:spcPts val="0"/>
              </a:spcBef>
              <a:spcAft>
                <a:spcPts val="0"/>
              </a:spcAft>
              <a:buNone/>
            </a:pPr>
            <a:r>
              <a:rPr b="1" lang="en" sz="1300">
                <a:solidFill>
                  <a:srgbClr val="FF0000"/>
                </a:solidFill>
                <a:latin typeface="Courier New"/>
                <a:ea typeface="Courier New"/>
                <a:cs typeface="Courier New"/>
                <a:sym typeface="Courier New"/>
              </a:rPr>
              <a:t>split_folders</a:t>
            </a:r>
            <a:r>
              <a:rPr lang="en" sz="1300">
                <a:latin typeface="Courier New"/>
                <a:ea typeface="Courier New"/>
                <a:cs typeface="Courier New"/>
                <a:sym typeface="Courier New"/>
              </a:rPr>
              <a:t>.ratio(“phase2”,output=’ttv’,seed=1337,ratio=( .8, .1 , .1 ))</a:t>
            </a:r>
            <a:endParaRPr sz="1300">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pic>
        <p:nvPicPr>
          <p:cNvPr id="195" name="Google Shape;195;p35"/>
          <p:cNvPicPr preferRelativeResize="0"/>
          <p:nvPr/>
        </p:nvPicPr>
        <p:blipFill>
          <a:blip r:embed="rId3">
            <a:alphaModFix/>
          </a:blip>
          <a:stretch>
            <a:fillRect/>
          </a:stretch>
        </p:blipFill>
        <p:spPr>
          <a:xfrm>
            <a:off x="252400" y="762000"/>
            <a:ext cx="8639175" cy="3619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 processing</a:t>
            </a:r>
            <a:endParaRPr/>
          </a:p>
        </p:txBody>
      </p:sp>
      <p:sp>
        <p:nvSpPr>
          <p:cNvPr id="201" name="Google Shape;201;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a:t>
            </a:r>
            <a:r>
              <a:rPr lang="en"/>
              <a:t>resolution</a:t>
            </a:r>
            <a:r>
              <a:rPr lang="en"/>
              <a:t> of the input images are changed to 224 x 224 using image module.</a:t>
            </a:r>
            <a:endParaRPr/>
          </a:p>
          <a:p>
            <a:pPr indent="-342900" lvl="0" marL="457200" rtl="0" algn="l">
              <a:spcBef>
                <a:spcPts val="0"/>
              </a:spcBef>
              <a:spcAft>
                <a:spcPts val="0"/>
              </a:spcAft>
              <a:buSzPts val="1800"/>
              <a:buChar char="●"/>
            </a:pPr>
            <a:r>
              <a:rPr lang="en"/>
              <a:t>The loaded image is </a:t>
            </a:r>
            <a:r>
              <a:rPr lang="en"/>
              <a:t>transformed</a:t>
            </a:r>
            <a:r>
              <a:rPr lang="en"/>
              <a:t> into an array using img_to_array().</a:t>
            </a:r>
            <a:endParaRPr/>
          </a:p>
          <a:p>
            <a:pPr indent="-342900" lvl="0" marL="457200" rtl="0" algn="l">
              <a:spcBef>
                <a:spcPts val="0"/>
              </a:spcBef>
              <a:spcAft>
                <a:spcPts val="0"/>
              </a:spcAft>
              <a:buSzPts val="1800"/>
              <a:buChar char="●"/>
            </a:pPr>
            <a:r>
              <a:rPr lang="en"/>
              <a:t>The rest of the </a:t>
            </a:r>
            <a:r>
              <a:rPr lang="en"/>
              <a:t>preprocessing</a:t>
            </a:r>
            <a:r>
              <a:rPr lang="en"/>
              <a:t> is done by MobileNet.preprocess_input().</a:t>
            </a:r>
            <a:endParaRPr/>
          </a:p>
          <a:p>
            <a:pPr indent="-342900" lvl="0" marL="457200" rtl="0" algn="l">
              <a:spcBef>
                <a:spcPts val="0"/>
              </a:spcBef>
              <a:spcAft>
                <a:spcPts val="0"/>
              </a:spcAft>
              <a:buSzPts val="1800"/>
              <a:buChar char="●"/>
            </a:pPr>
            <a:r>
              <a:rPr lang="en"/>
              <a:t>Augmentation is done using ImageDataGenerator()</a:t>
            </a:r>
            <a:endParaRPr/>
          </a:p>
        </p:txBody>
      </p:sp>
      <p:pic>
        <p:nvPicPr>
          <p:cNvPr id="202" name="Google Shape;202;p36"/>
          <p:cNvPicPr preferRelativeResize="0"/>
          <p:nvPr/>
        </p:nvPicPr>
        <p:blipFill>
          <a:blip r:embed="rId3">
            <a:alphaModFix/>
          </a:blip>
          <a:stretch>
            <a:fillRect/>
          </a:stretch>
        </p:blipFill>
        <p:spPr>
          <a:xfrm>
            <a:off x="904213" y="3196838"/>
            <a:ext cx="7534275" cy="1000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7"/>
          <p:cNvSpPr txBox="1"/>
          <p:nvPr>
            <p:ph type="title"/>
          </p:nvPr>
        </p:nvSpPr>
        <p:spPr>
          <a:xfrm>
            <a:off x="311700" y="123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 in training</a:t>
            </a:r>
            <a:endParaRPr/>
          </a:p>
        </p:txBody>
      </p:sp>
      <p:sp>
        <p:nvSpPr>
          <p:cNvPr id="208" name="Google Shape;208;p37"/>
          <p:cNvSpPr txBox="1"/>
          <p:nvPr>
            <p:ph idx="1" type="body"/>
          </p:nvPr>
        </p:nvSpPr>
        <p:spPr>
          <a:xfrm>
            <a:off x="261475" y="848650"/>
            <a:ext cx="8520600" cy="2917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pretrained MobileNet model is initialised.</a:t>
            </a:r>
            <a:endParaRPr sz="1600"/>
          </a:p>
          <a:p>
            <a:pPr indent="-330200" lvl="0" marL="457200" rtl="0" algn="l">
              <a:spcBef>
                <a:spcPts val="0"/>
              </a:spcBef>
              <a:spcAft>
                <a:spcPts val="0"/>
              </a:spcAft>
              <a:buSzPts val="1600"/>
              <a:buChar char="●"/>
            </a:pPr>
            <a:r>
              <a:rPr lang="en" sz="1600"/>
              <a:t>This model have 28 layers in total. Of these layers the last 6 layers are removed so that it can be trained according to our required classes.</a:t>
            </a:r>
            <a:endParaRPr sz="1600"/>
          </a:p>
          <a:p>
            <a:pPr indent="-330200" lvl="0" marL="457200" rtl="0" algn="l">
              <a:spcBef>
                <a:spcPts val="0"/>
              </a:spcBef>
              <a:spcAft>
                <a:spcPts val="0"/>
              </a:spcAft>
              <a:buSzPts val="1600"/>
              <a:buChar char="●"/>
            </a:pPr>
            <a:r>
              <a:rPr lang="en" sz="1600"/>
              <a:t>Dense and dropout are specified.</a:t>
            </a:r>
            <a:endParaRPr sz="1600"/>
          </a:p>
          <a:p>
            <a:pPr indent="-330200" lvl="0" marL="457200" rtl="0" algn="l">
              <a:spcBef>
                <a:spcPts val="0"/>
              </a:spcBef>
              <a:spcAft>
                <a:spcPts val="0"/>
              </a:spcAft>
              <a:buSzPts val="1600"/>
              <a:buChar char="●"/>
            </a:pPr>
            <a:r>
              <a:rPr lang="en" sz="1600"/>
              <a:t>Class weights are initialised.</a:t>
            </a:r>
            <a:endParaRPr sz="1600"/>
          </a:p>
          <a:p>
            <a:pPr indent="-330200" lvl="0" marL="457200" rtl="0" algn="l">
              <a:spcBef>
                <a:spcPts val="0"/>
              </a:spcBef>
              <a:spcAft>
                <a:spcPts val="0"/>
              </a:spcAft>
              <a:buSzPts val="1600"/>
              <a:buChar char="●"/>
            </a:pPr>
            <a:r>
              <a:rPr lang="en" sz="1600"/>
              <a:t>Function fit_generator() is called to </a:t>
            </a:r>
            <a:r>
              <a:rPr lang="en" sz="1600"/>
              <a:t>begin</a:t>
            </a:r>
            <a:r>
              <a:rPr lang="en" sz="1600"/>
              <a:t> training.</a:t>
            </a:r>
            <a:endParaRPr sz="1600"/>
          </a:p>
          <a:p>
            <a:pPr indent="-330200" lvl="0" marL="457200" rtl="0" algn="l">
              <a:spcBef>
                <a:spcPts val="0"/>
              </a:spcBef>
              <a:spcAft>
                <a:spcPts val="0"/>
              </a:spcAft>
              <a:buSzPts val="1600"/>
              <a:buChar char="●"/>
            </a:pPr>
            <a:r>
              <a:rPr lang="en" sz="1600"/>
              <a:t>The number of epochs are set to be 30.</a:t>
            </a:r>
            <a:endParaRPr sz="1600"/>
          </a:p>
          <a:p>
            <a:pPr indent="-330200" lvl="0" marL="457200" rtl="0" algn="l">
              <a:spcBef>
                <a:spcPts val="0"/>
              </a:spcBef>
              <a:spcAft>
                <a:spcPts val="0"/>
              </a:spcAft>
              <a:buSzPts val="1600"/>
              <a:buChar char="●"/>
            </a:pPr>
            <a:r>
              <a:rPr lang="en" sz="1600"/>
              <a:t>After each epoch the top 3 accuracy is checked ad the value of learning rate is adjusted if accuracy is not improving. This helps in converging faster</a:t>
            </a:r>
            <a:endParaRPr sz="1600"/>
          </a:p>
          <a:p>
            <a:pPr indent="-330200" lvl="0" marL="457200" rtl="0" algn="l">
              <a:spcBef>
                <a:spcPts val="0"/>
              </a:spcBef>
              <a:spcAft>
                <a:spcPts val="0"/>
              </a:spcAft>
              <a:buSzPts val="1600"/>
              <a:buChar char="●"/>
            </a:pPr>
            <a:r>
              <a:rPr lang="en" sz="1600"/>
              <a:t>Adam optimizer is used to control the learning rate accordingly</a:t>
            </a:r>
            <a:endParaRPr sz="1600"/>
          </a:p>
        </p:txBody>
      </p:sp>
      <p:pic>
        <p:nvPicPr>
          <p:cNvPr id="209" name="Google Shape;209;p37"/>
          <p:cNvPicPr preferRelativeResize="0"/>
          <p:nvPr/>
        </p:nvPicPr>
        <p:blipFill rotWithShape="1">
          <a:blip r:embed="rId3">
            <a:alphaModFix/>
          </a:blip>
          <a:srcRect b="0" l="0" r="0" t="30221"/>
          <a:stretch/>
        </p:blipFill>
        <p:spPr>
          <a:xfrm>
            <a:off x="437225" y="3918550"/>
            <a:ext cx="8395074" cy="989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8"/>
          <p:cNvSpPr txBox="1"/>
          <p:nvPr/>
        </p:nvSpPr>
        <p:spPr>
          <a:xfrm>
            <a:off x="361650" y="301375"/>
            <a:ext cx="8589300" cy="4631100"/>
          </a:xfrm>
          <a:prstGeom prst="rect">
            <a:avLst/>
          </a:prstGeom>
          <a:noFill/>
          <a:ln>
            <a:noFill/>
          </a:ln>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mobile </a:t>
            </a:r>
            <a:r>
              <a:rPr lang="en" sz="900">
                <a:solidFill>
                  <a:srgbClr val="005CC5"/>
                </a:solidFill>
                <a:highlight>
                  <a:srgbClr val="FFFFFF"/>
                </a:highlight>
                <a:latin typeface="Courier New"/>
                <a:ea typeface="Courier New"/>
                <a:cs typeface="Courier New"/>
                <a:sym typeface="Courier New"/>
              </a:rPr>
              <a:t>=</a:t>
            </a:r>
            <a:r>
              <a:rPr lang="en" sz="900">
                <a:solidFill>
                  <a:srgbClr val="24292E"/>
                </a:solidFill>
                <a:highlight>
                  <a:srgbClr val="FFFFFF"/>
                </a:highlight>
                <a:latin typeface="Courier New"/>
                <a:ea typeface="Courier New"/>
                <a:cs typeface="Courier New"/>
                <a:sym typeface="Courier New"/>
              </a:rPr>
              <a:t> tensorflow.keras.applications.mobilenet.</a:t>
            </a:r>
            <a:r>
              <a:rPr lang="en" sz="900">
                <a:solidFill>
                  <a:srgbClr val="E36209"/>
                </a:solidFill>
                <a:highlight>
                  <a:srgbClr val="FFFFFF"/>
                </a:highlight>
                <a:latin typeface="Courier New"/>
                <a:ea typeface="Courier New"/>
                <a:cs typeface="Courier New"/>
                <a:sym typeface="Courier New"/>
              </a:rPr>
              <a:t>MobileNet</a:t>
            </a:r>
            <a:r>
              <a:rPr lang="en" sz="900">
                <a:solidFill>
                  <a:srgbClr val="24292E"/>
                </a:solidFill>
                <a:highlight>
                  <a:srgbClr val="FFFFFF"/>
                </a:highlight>
                <a:latin typeface="Courier New"/>
                <a:ea typeface="Courier New"/>
                <a:cs typeface="Courier New"/>
                <a:sym typeface="Courier New"/>
              </a:rPr>
              <a:t>()</a:t>
            </a:r>
            <a:endParaRPr sz="9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900">
                <a:solidFill>
                  <a:srgbClr val="6A737D"/>
                </a:solidFill>
                <a:highlight>
                  <a:srgbClr val="FFFFFF"/>
                </a:highlight>
                <a:latin typeface="Courier New"/>
                <a:ea typeface="Courier New"/>
                <a:cs typeface="Courier New"/>
                <a:sym typeface="Courier New"/>
              </a:rPr>
              <a:t># MODIFY THE MOBILENET</a:t>
            </a:r>
            <a:endParaRPr sz="900">
              <a:solidFill>
                <a:srgbClr val="6A737D"/>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900">
                <a:solidFill>
                  <a:srgbClr val="6A737D"/>
                </a:solidFill>
                <a:highlight>
                  <a:srgbClr val="FFFFFF"/>
                </a:highlight>
                <a:latin typeface="Courier New"/>
                <a:ea typeface="Courier New"/>
                <a:cs typeface="Courier New"/>
                <a:sym typeface="Courier New"/>
              </a:rPr>
              <a:t>#--EXCLUDE LAST 6 LAYERS</a:t>
            </a:r>
            <a:endParaRPr sz="900">
              <a:solidFill>
                <a:srgbClr val="6A737D"/>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x </a:t>
            </a:r>
            <a:r>
              <a:rPr lang="en" sz="900">
                <a:solidFill>
                  <a:srgbClr val="005CC5"/>
                </a:solidFill>
                <a:highlight>
                  <a:srgbClr val="FFFFFF"/>
                </a:highlight>
                <a:latin typeface="Courier New"/>
                <a:ea typeface="Courier New"/>
                <a:cs typeface="Courier New"/>
                <a:sym typeface="Courier New"/>
              </a:rPr>
              <a:t>=</a:t>
            </a:r>
            <a:r>
              <a:rPr lang="en" sz="900">
                <a:solidFill>
                  <a:srgbClr val="24292E"/>
                </a:solidFill>
                <a:highlight>
                  <a:srgbClr val="FFFFFF"/>
                </a:highlight>
                <a:latin typeface="Courier New"/>
                <a:ea typeface="Courier New"/>
                <a:cs typeface="Courier New"/>
                <a:sym typeface="Courier New"/>
              </a:rPr>
              <a:t> mobile.layers[</a:t>
            </a:r>
            <a:r>
              <a:rPr lang="en" sz="900">
                <a:solidFill>
                  <a:srgbClr val="005CC5"/>
                </a:solidFill>
                <a:highlight>
                  <a:srgbClr val="FFFFFF"/>
                </a:highlight>
                <a:latin typeface="Courier New"/>
                <a:ea typeface="Courier New"/>
                <a:cs typeface="Courier New"/>
                <a:sym typeface="Courier New"/>
              </a:rPr>
              <a:t>-6</a:t>
            </a:r>
            <a:r>
              <a:rPr lang="en" sz="900">
                <a:solidFill>
                  <a:srgbClr val="24292E"/>
                </a:solidFill>
                <a:highlight>
                  <a:srgbClr val="FFFFFF"/>
                </a:highlight>
                <a:latin typeface="Courier New"/>
                <a:ea typeface="Courier New"/>
                <a:cs typeface="Courier New"/>
                <a:sym typeface="Courier New"/>
              </a:rPr>
              <a:t>].output</a:t>
            </a:r>
            <a:endParaRPr sz="9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900">
                <a:solidFill>
                  <a:srgbClr val="6A737D"/>
                </a:solidFill>
                <a:highlight>
                  <a:srgbClr val="FFFFFF"/>
                </a:highlight>
                <a:latin typeface="Courier New"/>
                <a:ea typeface="Courier New"/>
                <a:cs typeface="Courier New"/>
                <a:sym typeface="Courier New"/>
              </a:rPr>
              <a:t>#--CREATE A DENSE LAYER FOR PREDICTION OF 4 CLASSES</a:t>
            </a:r>
            <a:endParaRPr sz="900">
              <a:solidFill>
                <a:srgbClr val="6A737D"/>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x </a:t>
            </a:r>
            <a:r>
              <a:rPr lang="en" sz="900">
                <a:solidFill>
                  <a:srgbClr val="005CC5"/>
                </a:solidFill>
                <a:highlight>
                  <a:srgbClr val="FFFFFF"/>
                </a:highlight>
                <a:latin typeface="Courier New"/>
                <a:ea typeface="Courier New"/>
                <a:cs typeface="Courier New"/>
                <a:sym typeface="Courier New"/>
              </a:rPr>
              <a:t>=</a:t>
            </a:r>
            <a:r>
              <a:rPr lang="en" sz="900">
                <a:solidFill>
                  <a:srgbClr val="24292E"/>
                </a:solidFill>
                <a:highlight>
                  <a:srgbClr val="FFFFFF"/>
                </a:highlight>
                <a:latin typeface="Courier New"/>
                <a:ea typeface="Courier New"/>
                <a:cs typeface="Courier New"/>
                <a:sym typeface="Courier New"/>
              </a:rPr>
              <a:t> </a:t>
            </a:r>
            <a:r>
              <a:rPr lang="en" sz="900">
                <a:solidFill>
                  <a:srgbClr val="E36209"/>
                </a:solidFill>
                <a:highlight>
                  <a:srgbClr val="FFFFFF"/>
                </a:highlight>
                <a:latin typeface="Courier New"/>
                <a:ea typeface="Courier New"/>
                <a:cs typeface="Courier New"/>
                <a:sym typeface="Courier New"/>
              </a:rPr>
              <a:t>Dropout</a:t>
            </a:r>
            <a:r>
              <a:rPr lang="en" sz="900">
                <a:solidFill>
                  <a:srgbClr val="24292E"/>
                </a:solidFill>
                <a:highlight>
                  <a:srgbClr val="FFFFFF"/>
                </a:highlight>
                <a:latin typeface="Courier New"/>
                <a:ea typeface="Courier New"/>
                <a:cs typeface="Courier New"/>
                <a:sym typeface="Courier New"/>
              </a:rPr>
              <a:t>(</a:t>
            </a:r>
            <a:r>
              <a:rPr lang="en" sz="900">
                <a:solidFill>
                  <a:srgbClr val="005CC5"/>
                </a:solidFill>
                <a:highlight>
                  <a:srgbClr val="FFFFFF"/>
                </a:highlight>
                <a:latin typeface="Courier New"/>
                <a:ea typeface="Courier New"/>
                <a:cs typeface="Courier New"/>
                <a:sym typeface="Courier New"/>
              </a:rPr>
              <a:t>0.25</a:t>
            </a:r>
            <a:r>
              <a:rPr lang="en" sz="900">
                <a:solidFill>
                  <a:srgbClr val="24292E"/>
                </a:solidFill>
                <a:highlight>
                  <a:srgbClr val="FFFFFF"/>
                </a:highlight>
                <a:latin typeface="Courier New"/>
                <a:ea typeface="Courier New"/>
                <a:cs typeface="Courier New"/>
                <a:sym typeface="Courier New"/>
              </a:rPr>
              <a:t>)(x)</a:t>
            </a:r>
            <a:endParaRPr sz="9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predictions </a:t>
            </a:r>
            <a:r>
              <a:rPr lang="en" sz="900">
                <a:solidFill>
                  <a:srgbClr val="005CC5"/>
                </a:solidFill>
                <a:highlight>
                  <a:srgbClr val="FFFFFF"/>
                </a:highlight>
                <a:latin typeface="Courier New"/>
                <a:ea typeface="Courier New"/>
                <a:cs typeface="Courier New"/>
                <a:sym typeface="Courier New"/>
              </a:rPr>
              <a:t>=</a:t>
            </a:r>
            <a:r>
              <a:rPr lang="en" sz="900">
                <a:solidFill>
                  <a:srgbClr val="24292E"/>
                </a:solidFill>
                <a:highlight>
                  <a:srgbClr val="FFFFFF"/>
                </a:highlight>
                <a:latin typeface="Courier New"/>
                <a:ea typeface="Courier New"/>
                <a:cs typeface="Courier New"/>
                <a:sym typeface="Courier New"/>
              </a:rPr>
              <a:t> </a:t>
            </a:r>
            <a:r>
              <a:rPr lang="en" sz="900">
                <a:solidFill>
                  <a:srgbClr val="E36209"/>
                </a:solidFill>
                <a:highlight>
                  <a:srgbClr val="FFFFFF"/>
                </a:highlight>
                <a:latin typeface="Courier New"/>
                <a:ea typeface="Courier New"/>
                <a:cs typeface="Courier New"/>
                <a:sym typeface="Courier New"/>
              </a:rPr>
              <a:t>Dense</a:t>
            </a:r>
            <a:r>
              <a:rPr lang="en" sz="900">
                <a:solidFill>
                  <a:srgbClr val="24292E"/>
                </a:solidFill>
                <a:highlight>
                  <a:srgbClr val="FFFFFF"/>
                </a:highlight>
                <a:latin typeface="Courier New"/>
                <a:ea typeface="Courier New"/>
                <a:cs typeface="Courier New"/>
                <a:sym typeface="Courier New"/>
              </a:rPr>
              <a:t>(</a:t>
            </a:r>
            <a:r>
              <a:rPr lang="en" sz="900">
                <a:solidFill>
                  <a:srgbClr val="005CC5"/>
                </a:solidFill>
                <a:highlight>
                  <a:srgbClr val="FFFFFF"/>
                </a:highlight>
                <a:latin typeface="Courier New"/>
                <a:ea typeface="Courier New"/>
                <a:cs typeface="Courier New"/>
                <a:sym typeface="Courier New"/>
              </a:rPr>
              <a:t>4</a:t>
            </a:r>
            <a:r>
              <a:rPr lang="en" sz="900">
                <a:solidFill>
                  <a:srgbClr val="24292E"/>
                </a:solidFill>
                <a:highlight>
                  <a:srgbClr val="FFFFFF"/>
                </a:highlight>
                <a:latin typeface="Courier New"/>
                <a:ea typeface="Courier New"/>
                <a:cs typeface="Courier New"/>
                <a:sym typeface="Courier New"/>
              </a:rPr>
              <a:t>, activation</a:t>
            </a:r>
            <a:r>
              <a:rPr lang="en" sz="900">
                <a:solidFill>
                  <a:srgbClr val="005CC5"/>
                </a:solidFill>
                <a:highlight>
                  <a:srgbClr val="FFFFFF"/>
                </a:highlight>
                <a:latin typeface="Courier New"/>
                <a:ea typeface="Courier New"/>
                <a:cs typeface="Courier New"/>
                <a:sym typeface="Courier New"/>
              </a:rPr>
              <a:t>=</a:t>
            </a:r>
            <a:r>
              <a:rPr lang="en" sz="900">
                <a:solidFill>
                  <a:srgbClr val="032F62"/>
                </a:solidFill>
                <a:highlight>
                  <a:srgbClr val="FFFFFF"/>
                </a:highlight>
                <a:latin typeface="Courier New"/>
                <a:ea typeface="Courier New"/>
                <a:cs typeface="Courier New"/>
                <a:sym typeface="Courier New"/>
              </a:rPr>
              <a:t>'softmax'</a:t>
            </a:r>
            <a:r>
              <a:rPr lang="en" sz="900">
                <a:solidFill>
                  <a:srgbClr val="24292E"/>
                </a:solidFill>
                <a:highlight>
                  <a:srgbClr val="FFFFFF"/>
                </a:highlight>
                <a:latin typeface="Courier New"/>
                <a:ea typeface="Courier New"/>
                <a:cs typeface="Courier New"/>
                <a:sym typeface="Courier New"/>
              </a:rPr>
              <a:t>)(x)</a:t>
            </a:r>
            <a:endParaRPr sz="9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model </a:t>
            </a:r>
            <a:r>
              <a:rPr lang="en" sz="900">
                <a:solidFill>
                  <a:srgbClr val="005CC5"/>
                </a:solidFill>
                <a:highlight>
                  <a:srgbClr val="FFFFFF"/>
                </a:highlight>
                <a:latin typeface="Courier New"/>
                <a:ea typeface="Courier New"/>
                <a:cs typeface="Courier New"/>
                <a:sym typeface="Courier New"/>
              </a:rPr>
              <a:t>=</a:t>
            </a:r>
            <a:r>
              <a:rPr lang="en" sz="900">
                <a:solidFill>
                  <a:srgbClr val="24292E"/>
                </a:solidFill>
                <a:highlight>
                  <a:srgbClr val="FFFFFF"/>
                </a:highlight>
                <a:latin typeface="Courier New"/>
                <a:ea typeface="Courier New"/>
                <a:cs typeface="Courier New"/>
                <a:sym typeface="Courier New"/>
              </a:rPr>
              <a:t> </a:t>
            </a:r>
            <a:r>
              <a:rPr lang="en" sz="900">
                <a:solidFill>
                  <a:srgbClr val="E36209"/>
                </a:solidFill>
                <a:highlight>
                  <a:srgbClr val="FFFFFF"/>
                </a:highlight>
                <a:latin typeface="Courier New"/>
                <a:ea typeface="Courier New"/>
                <a:cs typeface="Courier New"/>
                <a:sym typeface="Courier New"/>
              </a:rPr>
              <a:t>Model</a:t>
            </a:r>
            <a:r>
              <a:rPr lang="en" sz="900">
                <a:solidFill>
                  <a:srgbClr val="24292E"/>
                </a:solidFill>
                <a:highlight>
                  <a:srgbClr val="FFFFFF"/>
                </a:highlight>
                <a:latin typeface="Courier New"/>
                <a:ea typeface="Courier New"/>
                <a:cs typeface="Courier New"/>
                <a:sym typeface="Courier New"/>
              </a:rPr>
              <a:t>(inputs</a:t>
            </a:r>
            <a:r>
              <a:rPr lang="en" sz="900">
                <a:solidFill>
                  <a:srgbClr val="005CC5"/>
                </a:solidFill>
                <a:highlight>
                  <a:srgbClr val="FFFFFF"/>
                </a:highlight>
                <a:latin typeface="Courier New"/>
                <a:ea typeface="Courier New"/>
                <a:cs typeface="Courier New"/>
                <a:sym typeface="Courier New"/>
              </a:rPr>
              <a:t>=</a:t>
            </a:r>
            <a:r>
              <a:rPr lang="en" sz="900">
                <a:solidFill>
                  <a:srgbClr val="24292E"/>
                </a:solidFill>
                <a:highlight>
                  <a:srgbClr val="FFFFFF"/>
                </a:highlight>
                <a:latin typeface="Courier New"/>
                <a:ea typeface="Courier New"/>
                <a:cs typeface="Courier New"/>
                <a:sym typeface="Courier New"/>
              </a:rPr>
              <a:t>mobile.input, outputs</a:t>
            </a:r>
            <a:r>
              <a:rPr lang="en" sz="900">
                <a:solidFill>
                  <a:srgbClr val="005CC5"/>
                </a:solidFill>
                <a:highlight>
                  <a:srgbClr val="FFFFFF"/>
                </a:highlight>
                <a:latin typeface="Courier New"/>
                <a:ea typeface="Courier New"/>
                <a:cs typeface="Courier New"/>
                <a:sym typeface="Courier New"/>
              </a:rPr>
              <a:t>=</a:t>
            </a:r>
            <a:r>
              <a:rPr lang="en" sz="900">
                <a:solidFill>
                  <a:srgbClr val="24292E"/>
                </a:solidFill>
                <a:highlight>
                  <a:srgbClr val="FFFFFF"/>
                </a:highlight>
                <a:latin typeface="Courier New"/>
                <a:ea typeface="Courier New"/>
                <a:cs typeface="Courier New"/>
                <a:sym typeface="Courier New"/>
              </a:rPr>
              <a:t>predictions)</a:t>
            </a:r>
            <a:endParaRPr sz="9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900">
                <a:solidFill>
                  <a:srgbClr val="6A737D"/>
                </a:solidFill>
                <a:highlight>
                  <a:srgbClr val="FFFFFF"/>
                </a:highlight>
                <a:latin typeface="Courier New"/>
                <a:ea typeface="Courier New"/>
                <a:cs typeface="Courier New"/>
                <a:sym typeface="Courier New"/>
              </a:rPr>
              <a:t>#--LAST 23 LAYERS WILL BE TRAINED AND FREEZING THE WEIGHTS OF REST</a:t>
            </a:r>
            <a:endParaRPr sz="900">
              <a:solidFill>
                <a:srgbClr val="6A737D"/>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900">
                <a:solidFill>
                  <a:srgbClr val="D73A49"/>
                </a:solidFill>
                <a:highlight>
                  <a:srgbClr val="FFFFFF"/>
                </a:highlight>
                <a:latin typeface="Courier New"/>
                <a:ea typeface="Courier New"/>
                <a:cs typeface="Courier New"/>
                <a:sym typeface="Courier New"/>
              </a:rPr>
              <a:t>for</a:t>
            </a:r>
            <a:r>
              <a:rPr lang="en" sz="900">
                <a:solidFill>
                  <a:srgbClr val="24292E"/>
                </a:solidFill>
                <a:highlight>
                  <a:srgbClr val="FFFFFF"/>
                </a:highlight>
                <a:latin typeface="Courier New"/>
                <a:ea typeface="Courier New"/>
                <a:cs typeface="Courier New"/>
                <a:sym typeface="Courier New"/>
              </a:rPr>
              <a:t> layer </a:t>
            </a:r>
            <a:r>
              <a:rPr lang="en" sz="900">
                <a:solidFill>
                  <a:srgbClr val="005CC5"/>
                </a:solidFill>
                <a:highlight>
                  <a:srgbClr val="FFFFFF"/>
                </a:highlight>
                <a:latin typeface="Courier New"/>
                <a:ea typeface="Courier New"/>
                <a:cs typeface="Courier New"/>
                <a:sym typeface="Courier New"/>
              </a:rPr>
              <a:t>in</a:t>
            </a:r>
            <a:r>
              <a:rPr lang="en" sz="900">
                <a:solidFill>
                  <a:srgbClr val="24292E"/>
                </a:solidFill>
                <a:highlight>
                  <a:srgbClr val="FFFFFF"/>
                </a:highlight>
                <a:latin typeface="Courier New"/>
                <a:ea typeface="Courier New"/>
                <a:cs typeface="Courier New"/>
                <a:sym typeface="Courier New"/>
              </a:rPr>
              <a:t> model.layers[:</a:t>
            </a:r>
            <a:r>
              <a:rPr lang="en" sz="900">
                <a:solidFill>
                  <a:srgbClr val="005CC5"/>
                </a:solidFill>
                <a:highlight>
                  <a:srgbClr val="FFFFFF"/>
                </a:highlight>
                <a:latin typeface="Courier New"/>
                <a:ea typeface="Courier New"/>
                <a:cs typeface="Courier New"/>
                <a:sym typeface="Courier New"/>
              </a:rPr>
              <a:t>-23</a:t>
            </a:r>
            <a:r>
              <a:rPr lang="en" sz="900">
                <a:solidFill>
                  <a:srgbClr val="24292E"/>
                </a:solidFill>
                <a:highlight>
                  <a:srgbClr val="FFFFFF"/>
                </a:highlight>
                <a:latin typeface="Courier New"/>
                <a:ea typeface="Courier New"/>
                <a:cs typeface="Courier New"/>
                <a:sym typeface="Courier New"/>
              </a:rPr>
              <a:t>]:</a:t>
            </a:r>
            <a:endParaRPr sz="9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layer.trainable </a:t>
            </a:r>
            <a:r>
              <a:rPr lang="en" sz="900">
                <a:solidFill>
                  <a:srgbClr val="005CC5"/>
                </a:solidFill>
                <a:highlight>
                  <a:srgbClr val="FFFFFF"/>
                </a:highlight>
                <a:latin typeface="Courier New"/>
                <a:ea typeface="Courier New"/>
                <a:cs typeface="Courier New"/>
                <a:sym typeface="Courier New"/>
              </a:rPr>
              <a:t>=</a:t>
            </a:r>
            <a:r>
              <a:rPr lang="en" sz="900">
                <a:solidFill>
                  <a:srgbClr val="24292E"/>
                </a:solidFill>
                <a:highlight>
                  <a:srgbClr val="FFFFFF"/>
                </a:highlight>
                <a:latin typeface="Courier New"/>
                <a:ea typeface="Courier New"/>
                <a:cs typeface="Courier New"/>
                <a:sym typeface="Courier New"/>
              </a:rPr>
              <a:t> </a:t>
            </a:r>
            <a:r>
              <a:rPr lang="en" sz="900">
                <a:solidFill>
                  <a:srgbClr val="005CC5"/>
                </a:solidFill>
                <a:highlight>
                  <a:srgbClr val="FFFFFF"/>
                </a:highlight>
                <a:latin typeface="Courier New"/>
                <a:ea typeface="Courier New"/>
                <a:cs typeface="Courier New"/>
                <a:sym typeface="Courier New"/>
              </a:rPr>
              <a:t>False</a:t>
            </a:r>
            <a:endParaRPr sz="900">
              <a:solidFill>
                <a:srgbClr val="005CC5"/>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model.</a:t>
            </a:r>
            <a:r>
              <a:rPr lang="en" sz="900">
                <a:solidFill>
                  <a:srgbClr val="6F42C1"/>
                </a:solidFill>
                <a:highlight>
                  <a:srgbClr val="FFFFFF"/>
                </a:highlight>
                <a:latin typeface="Courier New"/>
                <a:ea typeface="Courier New"/>
                <a:cs typeface="Courier New"/>
                <a:sym typeface="Courier New"/>
              </a:rPr>
              <a:t>compile</a:t>
            </a:r>
            <a:r>
              <a:rPr lang="en" sz="900">
                <a:solidFill>
                  <a:srgbClr val="24292E"/>
                </a:solidFill>
                <a:highlight>
                  <a:srgbClr val="FFFFFF"/>
                </a:highlight>
                <a:latin typeface="Courier New"/>
                <a:ea typeface="Courier New"/>
                <a:cs typeface="Courier New"/>
                <a:sym typeface="Courier New"/>
              </a:rPr>
              <a:t>(</a:t>
            </a:r>
            <a:r>
              <a:rPr lang="en" sz="900">
                <a:solidFill>
                  <a:srgbClr val="E36209"/>
                </a:solidFill>
                <a:highlight>
                  <a:srgbClr val="FFFFFF"/>
                </a:highlight>
                <a:latin typeface="Courier New"/>
                <a:ea typeface="Courier New"/>
                <a:cs typeface="Courier New"/>
                <a:sym typeface="Courier New"/>
              </a:rPr>
              <a:t>Adam</a:t>
            </a:r>
            <a:r>
              <a:rPr lang="en" sz="900">
                <a:solidFill>
                  <a:srgbClr val="24292E"/>
                </a:solidFill>
                <a:highlight>
                  <a:srgbClr val="FFFFFF"/>
                </a:highlight>
                <a:latin typeface="Courier New"/>
                <a:ea typeface="Courier New"/>
                <a:cs typeface="Courier New"/>
                <a:sym typeface="Courier New"/>
              </a:rPr>
              <a:t>(lr</a:t>
            </a:r>
            <a:r>
              <a:rPr lang="en" sz="900">
                <a:solidFill>
                  <a:srgbClr val="005CC5"/>
                </a:solidFill>
                <a:highlight>
                  <a:srgbClr val="FFFFFF"/>
                </a:highlight>
                <a:latin typeface="Courier New"/>
                <a:ea typeface="Courier New"/>
                <a:cs typeface="Courier New"/>
                <a:sym typeface="Courier New"/>
              </a:rPr>
              <a:t>=0.01</a:t>
            </a:r>
            <a:r>
              <a:rPr lang="en" sz="900">
                <a:solidFill>
                  <a:srgbClr val="24292E"/>
                </a:solidFill>
                <a:highlight>
                  <a:srgbClr val="FFFFFF"/>
                </a:highlight>
                <a:latin typeface="Courier New"/>
                <a:ea typeface="Courier New"/>
                <a:cs typeface="Courier New"/>
                <a:sym typeface="Courier New"/>
              </a:rPr>
              <a:t>), loss</a:t>
            </a:r>
            <a:r>
              <a:rPr lang="en" sz="900">
                <a:solidFill>
                  <a:srgbClr val="005CC5"/>
                </a:solidFill>
                <a:highlight>
                  <a:srgbClr val="FFFFFF"/>
                </a:highlight>
                <a:latin typeface="Courier New"/>
                <a:ea typeface="Courier New"/>
                <a:cs typeface="Courier New"/>
                <a:sym typeface="Courier New"/>
              </a:rPr>
              <a:t>=</a:t>
            </a:r>
            <a:r>
              <a:rPr lang="en" sz="900">
                <a:solidFill>
                  <a:srgbClr val="032F62"/>
                </a:solidFill>
                <a:highlight>
                  <a:srgbClr val="FFFFFF"/>
                </a:highlight>
                <a:latin typeface="Courier New"/>
                <a:ea typeface="Courier New"/>
                <a:cs typeface="Courier New"/>
                <a:sym typeface="Courier New"/>
              </a:rPr>
              <a:t>'categorical_crossentropy'</a:t>
            </a:r>
            <a:r>
              <a:rPr lang="en" sz="900">
                <a:solidFill>
                  <a:srgbClr val="24292E"/>
                </a:solidFill>
                <a:highlight>
                  <a:srgbClr val="FFFFFF"/>
                </a:highlight>
                <a:latin typeface="Courier New"/>
                <a:ea typeface="Courier New"/>
                <a:cs typeface="Courier New"/>
                <a:sym typeface="Courier New"/>
              </a:rPr>
              <a:t>,</a:t>
            </a:r>
            <a:endParaRPr sz="9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metrics</a:t>
            </a:r>
            <a:r>
              <a:rPr lang="en" sz="900">
                <a:solidFill>
                  <a:srgbClr val="005CC5"/>
                </a:solidFill>
                <a:highlight>
                  <a:srgbClr val="FFFFFF"/>
                </a:highlight>
                <a:latin typeface="Courier New"/>
                <a:ea typeface="Courier New"/>
                <a:cs typeface="Courier New"/>
                <a:sym typeface="Courier New"/>
              </a:rPr>
              <a:t>=</a:t>
            </a:r>
            <a:r>
              <a:rPr lang="en" sz="900">
                <a:solidFill>
                  <a:srgbClr val="24292E"/>
                </a:solidFill>
                <a:highlight>
                  <a:srgbClr val="FFFFFF"/>
                </a:highlight>
                <a:latin typeface="Courier New"/>
                <a:ea typeface="Courier New"/>
                <a:cs typeface="Courier New"/>
                <a:sym typeface="Courier New"/>
              </a:rPr>
              <a:t>[categorical_accuracy, top_2_accuracy, top_3_accuracy])</a:t>
            </a:r>
            <a:endParaRPr sz="9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900">
                <a:solidFill>
                  <a:srgbClr val="6A737D"/>
                </a:solidFill>
                <a:highlight>
                  <a:srgbClr val="FFFFFF"/>
                </a:highlight>
                <a:latin typeface="Courier New"/>
                <a:ea typeface="Courier New"/>
                <a:cs typeface="Courier New"/>
                <a:sym typeface="Courier New"/>
              </a:rPr>
              <a:t># CLASS SENSITIVITY , HERE PSORIASIS CLASS IS THE MOST SENSITIVE</a:t>
            </a:r>
            <a:endParaRPr sz="900">
              <a:solidFill>
                <a:srgbClr val="6A737D"/>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9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class_weights</a:t>
            </a:r>
            <a:r>
              <a:rPr lang="en" sz="900">
                <a:solidFill>
                  <a:srgbClr val="005CC5"/>
                </a:solidFill>
                <a:highlight>
                  <a:srgbClr val="FFFFFF"/>
                </a:highlight>
                <a:latin typeface="Courier New"/>
                <a:ea typeface="Courier New"/>
                <a:cs typeface="Courier New"/>
                <a:sym typeface="Courier New"/>
              </a:rPr>
              <a:t>=</a:t>
            </a:r>
            <a:r>
              <a:rPr lang="en" sz="900">
                <a:solidFill>
                  <a:srgbClr val="24292E"/>
                </a:solidFill>
                <a:highlight>
                  <a:srgbClr val="FFFFFF"/>
                </a:highlight>
                <a:latin typeface="Courier New"/>
                <a:ea typeface="Courier New"/>
                <a:cs typeface="Courier New"/>
                <a:sym typeface="Courier New"/>
              </a:rPr>
              <a:t>{</a:t>
            </a:r>
            <a:endParaRPr sz="9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a:t>
            </a:r>
            <a:r>
              <a:rPr lang="en" sz="900">
                <a:solidFill>
                  <a:srgbClr val="005CC5"/>
                </a:solidFill>
                <a:highlight>
                  <a:srgbClr val="FFFFFF"/>
                </a:highlight>
                <a:latin typeface="Courier New"/>
                <a:ea typeface="Courier New"/>
                <a:cs typeface="Courier New"/>
                <a:sym typeface="Courier New"/>
              </a:rPr>
              <a:t>0</a:t>
            </a:r>
            <a:r>
              <a:rPr lang="en" sz="900">
                <a:solidFill>
                  <a:srgbClr val="24292E"/>
                </a:solidFill>
                <a:highlight>
                  <a:srgbClr val="FFFFFF"/>
                </a:highlight>
                <a:latin typeface="Courier New"/>
                <a:ea typeface="Courier New"/>
                <a:cs typeface="Courier New"/>
                <a:sym typeface="Courier New"/>
              </a:rPr>
              <a:t>: </a:t>
            </a:r>
            <a:r>
              <a:rPr lang="en" sz="900">
                <a:solidFill>
                  <a:srgbClr val="005CC5"/>
                </a:solidFill>
                <a:highlight>
                  <a:srgbClr val="FFFFFF"/>
                </a:highlight>
                <a:latin typeface="Courier New"/>
                <a:ea typeface="Courier New"/>
                <a:cs typeface="Courier New"/>
                <a:sym typeface="Courier New"/>
              </a:rPr>
              <a:t>3.0</a:t>
            </a:r>
            <a:r>
              <a:rPr lang="en" sz="900">
                <a:solidFill>
                  <a:srgbClr val="24292E"/>
                </a:solidFill>
                <a:highlight>
                  <a:srgbClr val="FFFFFF"/>
                </a:highlight>
                <a:latin typeface="Courier New"/>
                <a:ea typeface="Courier New"/>
                <a:cs typeface="Courier New"/>
                <a:sym typeface="Courier New"/>
              </a:rPr>
              <a:t>,   </a:t>
            </a:r>
            <a:r>
              <a:rPr lang="en" sz="900">
                <a:solidFill>
                  <a:srgbClr val="6A737D"/>
                </a:solidFill>
                <a:highlight>
                  <a:srgbClr val="FFFFFF"/>
                </a:highlight>
                <a:latin typeface="Courier New"/>
                <a:ea typeface="Courier New"/>
                <a:cs typeface="Courier New"/>
                <a:sym typeface="Courier New"/>
              </a:rPr>
              <a:t># PSORIASIS</a:t>
            </a:r>
            <a:endParaRPr sz="900">
              <a:solidFill>
                <a:srgbClr val="6A737D"/>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a:t>
            </a:r>
            <a:r>
              <a:rPr lang="en" sz="900">
                <a:solidFill>
                  <a:srgbClr val="005CC5"/>
                </a:solidFill>
                <a:highlight>
                  <a:srgbClr val="FFFFFF"/>
                </a:highlight>
                <a:latin typeface="Courier New"/>
                <a:ea typeface="Courier New"/>
                <a:cs typeface="Courier New"/>
                <a:sym typeface="Courier New"/>
              </a:rPr>
              <a:t>1</a:t>
            </a:r>
            <a:r>
              <a:rPr lang="en" sz="900">
                <a:solidFill>
                  <a:srgbClr val="24292E"/>
                </a:solidFill>
                <a:highlight>
                  <a:srgbClr val="FFFFFF"/>
                </a:highlight>
                <a:latin typeface="Courier New"/>
                <a:ea typeface="Courier New"/>
                <a:cs typeface="Courier New"/>
                <a:sym typeface="Courier New"/>
              </a:rPr>
              <a:t>: </a:t>
            </a:r>
            <a:r>
              <a:rPr lang="en" sz="900">
                <a:solidFill>
                  <a:srgbClr val="005CC5"/>
                </a:solidFill>
                <a:highlight>
                  <a:srgbClr val="FFFFFF"/>
                </a:highlight>
                <a:latin typeface="Courier New"/>
                <a:ea typeface="Courier New"/>
                <a:cs typeface="Courier New"/>
                <a:sym typeface="Courier New"/>
              </a:rPr>
              <a:t>1.5</a:t>
            </a:r>
            <a:r>
              <a:rPr lang="en" sz="900">
                <a:solidFill>
                  <a:srgbClr val="24292E"/>
                </a:solidFill>
                <a:highlight>
                  <a:srgbClr val="FFFFFF"/>
                </a:highlight>
                <a:latin typeface="Courier New"/>
                <a:ea typeface="Courier New"/>
                <a:cs typeface="Courier New"/>
                <a:sym typeface="Courier New"/>
              </a:rPr>
              <a:t>,   </a:t>
            </a:r>
            <a:r>
              <a:rPr lang="en" sz="900">
                <a:solidFill>
                  <a:srgbClr val="6A737D"/>
                </a:solidFill>
                <a:highlight>
                  <a:srgbClr val="FFFFFF"/>
                </a:highlight>
                <a:latin typeface="Courier New"/>
                <a:ea typeface="Courier New"/>
                <a:cs typeface="Courier New"/>
                <a:sym typeface="Courier New"/>
              </a:rPr>
              <a:t># MEASLES</a:t>
            </a:r>
            <a:endParaRPr sz="900">
              <a:solidFill>
                <a:srgbClr val="6A737D"/>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a:t>
            </a:r>
            <a:r>
              <a:rPr lang="en" sz="900">
                <a:solidFill>
                  <a:srgbClr val="005CC5"/>
                </a:solidFill>
                <a:highlight>
                  <a:srgbClr val="FFFFFF"/>
                </a:highlight>
                <a:latin typeface="Courier New"/>
                <a:ea typeface="Courier New"/>
                <a:cs typeface="Courier New"/>
                <a:sym typeface="Courier New"/>
              </a:rPr>
              <a:t>2</a:t>
            </a:r>
            <a:r>
              <a:rPr lang="en" sz="900">
                <a:solidFill>
                  <a:srgbClr val="24292E"/>
                </a:solidFill>
                <a:highlight>
                  <a:srgbClr val="FFFFFF"/>
                </a:highlight>
                <a:latin typeface="Courier New"/>
                <a:ea typeface="Courier New"/>
                <a:cs typeface="Courier New"/>
                <a:sym typeface="Courier New"/>
              </a:rPr>
              <a:t>: </a:t>
            </a:r>
            <a:r>
              <a:rPr lang="en" sz="900">
                <a:solidFill>
                  <a:srgbClr val="005CC5"/>
                </a:solidFill>
                <a:highlight>
                  <a:srgbClr val="FFFFFF"/>
                </a:highlight>
                <a:latin typeface="Courier New"/>
                <a:ea typeface="Courier New"/>
                <a:cs typeface="Courier New"/>
                <a:sym typeface="Courier New"/>
              </a:rPr>
              <a:t>2.0</a:t>
            </a:r>
            <a:r>
              <a:rPr lang="en" sz="900">
                <a:solidFill>
                  <a:srgbClr val="24292E"/>
                </a:solidFill>
                <a:highlight>
                  <a:srgbClr val="FFFFFF"/>
                </a:highlight>
                <a:latin typeface="Courier New"/>
                <a:ea typeface="Courier New"/>
                <a:cs typeface="Courier New"/>
                <a:sym typeface="Courier New"/>
              </a:rPr>
              <a:t>,   </a:t>
            </a:r>
            <a:r>
              <a:rPr lang="en" sz="900">
                <a:solidFill>
                  <a:srgbClr val="6A737D"/>
                </a:solidFill>
                <a:highlight>
                  <a:srgbClr val="FFFFFF"/>
                </a:highlight>
                <a:latin typeface="Courier New"/>
                <a:ea typeface="Courier New"/>
                <a:cs typeface="Courier New"/>
                <a:sym typeface="Courier New"/>
              </a:rPr>
              <a:t># MELANOMA</a:t>
            </a:r>
            <a:endParaRPr sz="900">
              <a:solidFill>
                <a:srgbClr val="6A737D"/>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a:t>
            </a:r>
            <a:r>
              <a:rPr lang="en" sz="900">
                <a:solidFill>
                  <a:srgbClr val="005CC5"/>
                </a:solidFill>
                <a:highlight>
                  <a:srgbClr val="FFFFFF"/>
                </a:highlight>
                <a:latin typeface="Courier New"/>
                <a:ea typeface="Courier New"/>
                <a:cs typeface="Courier New"/>
                <a:sym typeface="Courier New"/>
              </a:rPr>
              <a:t>3</a:t>
            </a:r>
            <a:r>
              <a:rPr lang="en" sz="900">
                <a:solidFill>
                  <a:srgbClr val="24292E"/>
                </a:solidFill>
                <a:highlight>
                  <a:srgbClr val="FFFFFF"/>
                </a:highlight>
                <a:latin typeface="Courier New"/>
                <a:ea typeface="Courier New"/>
                <a:cs typeface="Courier New"/>
                <a:sym typeface="Courier New"/>
              </a:rPr>
              <a:t>: </a:t>
            </a:r>
            <a:r>
              <a:rPr lang="en" sz="900">
                <a:solidFill>
                  <a:srgbClr val="005CC5"/>
                </a:solidFill>
                <a:highlight>
                  <a:srgbClr val="FFFFFF"/>
                </a:highlight>
                <a:latin typeface="Courier New"/>
                <a:ea typeface="Courier New"/>
                <a:cs typeface="Courier New"/>
                <a:sym typeface="Courier New"/>
              </a:rPr>
              <a:t>2.4</a:t>
            </a:r>
            <a:r>
              <a:rPr lang="en" sz="900">
                <a:solidFill>
                  <a:srgbClr val="24292E"/>
                </a:solidFill>
                <a:highlight>
                  <a:srgbClr val="FFFFFF"/>
                </a:highlight>
                <a:latin typeface="Courier New"/>
                <a:ea typeface="Courier New"/>
                <a:cs typeface="Courier New"/>
                <a:sym typeface="Courier New"/>
              </a:rPr>
              <a:t>,   </a:t>
            </a:r>
            <a:r>
              <a:rPr lang="en" sz="900">
                <a:solidFill>
                  <a:srgbClr val="6A737D"/>
                </a:solidFill>
                <a:highlight>
                  <a:srgbClr val="FFFFFF"/>
                </a:highlight>
                <a:latin typeface="Courier New"/>
                <a:ea typeface="Courier New"/>
                <a:cs typeface="Courier New"/>
                <a:sym typeface="Courier New"/>
              </a:rPr>
              <a:t># RINGWORM</a:t>
            </a:r>
            <a:endParaRPr sz="900">
              <a:solidFill>
                <a:srgbClr val="6A737D"/>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a:t>
            </a:r>
            <a:endParaRPr sz="900">
              <a:solidFill>
                <a:srgbClr val="24292E"/>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pic>
        <p:nvPicPr>
          <p:cNvPr id="219" name="Google Shape;219;p39"/>
          <p:cNvPicPr preferRelativeResize="0"/>
          <p:nvPr/>
        </p:nvPicPr>
        <p:blipFill rotWithShape="1">
          <a:blip r:embed="rId3">
            <a:alphaModFix/>
          </a:blip>
          <a:srcRect b="9313" l="11598" r="11995" t="0"/>
          <a:stretch/>
        </p:blipFill>
        <p:spPr>
          <a:xfrm rot="5400000">
            <a:off x="2290875" y="1698200"/>
            <a:ext cx="4270199" cy="1867650"/>
          </a:xfrm>
          <a:prstGeom prst="rect">
            <a:avLst/>
          </a:prstGeom>
          <a:noFill/>
          <a:ln>
            <a:noFill/>
          </a:ln>
        </p:spPr>
      </p:pic>
      <p:sp>
        <p:nvSpPr>
          <p:cNvPr id="220" name="Google Shape;220;p39"/>
          <p:cNvSpPr txBox="1"/>
          <p:nvPr/>
        </p:nvSpPr>
        <p:spPr>
          <a:xfrm>
            <a:off x="3556250" y="231050"/>
            <a:ext cx="1737900" cy="20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Image</a:t>
            </a:r>
            <a:endParaRPr b="1">
              <a:latin typeface="Proxima Nova"/>
              <a:ea typeface="Proxima Nova"/>
              <a:cs typeface="Proxima Nova"/>
              <a:sym typeface="Proxima Nova"/>
            </a:endParaRPr>
          </a:p>
        </p:txBody>
      </p:sp>
      <p:sp>
        <p:nvSpPr>
          <p:cNvPr id="221" name="Google Shape;221;p39"/>
          <p:cNvSpPr txBox="1"/>
          <p:nvPr/>
        </p:nvSpPr>
        <p:spPr>
          <a:xfrm>
            <a:off x="1386325" y="1356200"/>
            <a:ext cx="1547100" cy="51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MobileNet base Network</a:t>
            </a:r>
            <a:endParaRPr b="1">
              <a:latin typeface="Proxima Nova"/>
              <a:ea typeface="Proxima Nova"/>
              <a:cs typeface="Proxima Nova"/>
              <a:sym typeface="Proxima Nova"/>
            </a:endParaRPr>
          </a:p>
        </p:txBody>
      </p:sp>
      <p:sp>
        <p:nvSpPr>
          <p:cNvPr id="222" name="Google Shape;222;p39"/>
          <p:cNvSpPr txBox="1"/>
          <p:nvPr/>
        </p:nvSpPr>
        <p:spPr>
          <a:xfrm>
            <a:off x="1727900" y="3465825"/>
            <a:ext cx="1024500" cy="3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Classifier Head</a:t>
            </a:r>
            <a:endParaRPr b="1">
              <a:latin typeface="Proxima Nova"/>
              <a:ea typeface="Proxima Nova"/>
              <a:cs typeface="Proxima Nova"/>
              <a:sym typeface="Proxima Nova"/>
            </a:endParaRPr>
          </a:p>
        </p:txBody>
      </p:sp>
      <p:cxnSp>
        <p:nvCxnSpPr>
          <p:cNvPr id="223" name="Google Shape;223;p39"/>
          <p:cNvCxnSpPr>
            <a:stCxn id="220" idx="2"/>
          </p:cNvCxnSpPr>
          <p:nvPr/>
        </p:nvCxnSpPr>
        <p:spPr>
          <a:xfrm>
            <a:off x="4425200" y="432050"/>
            <a:ext cx="5100" cy="411900"/>
          </a:xfrm>
          <a:prstGeom prst="straightConnector1">
            <a:avLst/>
          </a:prstGeom>
          <a:noFill/>
          <a:ln cap="flat" cmpd="sng" w="9525">
            <a:solidFill>
              <a:schemeClr val="dk2"/>
            </a:solidFill>
            <a:prstDash val="solid"/>
            <a:round/>
            <a:headEnd len="med" w="med" type="none"/>
            <a:tailEnd len="med" w="med" type="triangle"/>
          </a:ln>
        </p:spPr>
      </p:cxnSp>
      <p:cxnSp>
        <p:nvCxnSpPr>
          <p:cNvPr id="224" name="Google Shape;224;p39"/>
          <p:cNvCxnSpPr>
            <a:stCxn id="221" idx="3"/>
          </p:cNvCxnSpPr>
          <p:nvPr/>
        </p:nvCxnSpPr>
        <p:spPr>
          <a:xfrm flipH="1" rot="10800000">
            <a:off x="2933425" y="1607300"/>
            <a:ext cx="572700" cy="5100"/>
          </a:xfrm>
          <a:prstGeom prst="straightConnector1">
            <a:avLst/>
          </a:prstGeom>
          <a:noFill/>
          <a:ln cap="flat" cmpd="sng" w="9525">
            <a:solidFill>
              <a:schemeClr val="dk2"/>
            </a:solidFill>
            <a:prstDash val="solid"/>
            <a:round/>
            <a:headEnd len="med" w="med" type="none"/>
            <a:tailEnd len="med" w="med" type="triangle"/>
          </a:ln>
        </p:spPr>
      </p:cxnSp>
      <p:cxnSp>
        <p:nvCxnSpPr>
          <p:cNvPr id="225" name="Google Shape;225;p39"/>
          <p:cNvCxnSpPr>
            <a:stCxn id="222" idx="3"/>
          </p:cNvCxnSpPr>
          <p:nvPr/>
        </p:nvCxnSpPr>
        <p:spPr>
          <a:xfrm flipH="1" rot="10800000">
            <a:off x="2752400" y="3616425"/>
            <a:ext cx="773700" cy="5100"/>
          </a:xfrm>
          <a:prstGeom prst="straightConnector1">
            <a:avLst/>
          </a:prstGeom>
          <a:noFill/>
          <a:ln cap="flat" cmpd="sng" w="9525">
            <a:solidFill>
              <a:schemeClr val="dk2"/>
            </a:solidFill>
            <a:prstDash val="solid"/>
            <a:round/>
            <a:headEnd len="med" w="med" type="none"/>
            <a:tailEnd len="med" w="med" type="triangle"/>
          </a:ln>
        </p:spPr>
      </p:cxnSp>
      <p:sp>
        <p:nvSpPr>
          <p:cNvPr id="226" name="Google Shape;226;p39"/>
          <p:cNvSpPr txBox="1"/>
          <p:nvPr/>
        </p:nvSpPr>
        <p:spPr>
          <a:xfrm>
            <a:off x="1567850" y="4767125"/>
            <a:ext cx="5719800" cy="23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Prediction </a:t>
            </a:r>
            <a:r>
              <a:rPr lang="en" sz="900">
                <a:solidFill>
                  <a:srgbClr val="24292E"/>
                </a:solidFill>
                <a:highlight>
                  <a:srgbClr val="FFFFFF"/>
                </a:highlight>
                <a:latin typeface="Courier New"/>
                <a:ea typeface="Courier New"/>
                <a:cs typeface="Courier New"/>
                <a:sym typeface="Courier New"/>
              </a:rPr>
              <a:t>class_labels </a:t>
            </a:r>
            <a:r>
              <a:rPr lang="en" sz="900">
                <a:solidFill>
                  <a:srgbClr val="005CC5"/>
                </a:solidFill>
                <a:highlight>
                  <a:srgbClr val="FFFFFF"/>
                </a:highlight>
                <a:latin typeface="Courier New"/>
                <a:ea typeface="Courier New"/>
                <a:cs typeface="Courier New"/>
                <a:sym typeface="Courier New"/>
              </a:rPr>
              <a:t>=</a:t>
            </a:r>
            <a:r>
              <a:rPr lang="en" sz="900">
                <a:solidFill>
                  <a:srgbClr val="24292E"/>
                </a:solidFill>
                <a:highlight>
                  <a:srgbClr val="FFFFFF"/>
                </a:highlight>
                <a:latin typeface="Courier New"/>
                <a:ea typeface="Courier New"/>
                <a:cs typeface="Courier New"/>
                <a:sym typeface="Courier New"/>
              </a:rPr>
              <a:t> [</a:t>
            </a:r>
            <a:r>
              <a:rPr lang="en" sz="900">
                <a:solidFill>
                  <a:srgbClr val="032F62"/>
                </a:solidFill>
                <a:highlight>
                  <a:srgbClr val="FFFFFF"/>
                </a:highlight>
                <a:latin typeface="Courier New"/>
                <a:ea typeface="Courier New"/>
                <a:cs typeface="Courier New"/>
                <a:sym typeface="Courier New"/>
              </a:rPr>
              <a:t>"psoriasis"</a:t>
            </a:r>
            <a:r>
              <a:rPr lang="en" sz="900">
                <a:solidFill>
                  <a:srgbClr val="24292E"/>
                </a:solidFill>
                <a:highlight>
                  <a:srgbClr val="FFFFFF"/>
                </a:highlight>
                <a:latin typeface="Courier New"/>
                <a:ea typeface="Courier New"/>
                <a:cs typeface="Courier New"/>
                <a:sym typeface="Courier New"/>
              </a:rPr>
              <a:t>,</a:t>
            </a:r>
            <a:r>
              <a:rPr lang="en" sz="900">
                <a:solidFill>
                  <a:srgbClr val="032F62"/>
                </a:solidFill>
                <a:highlight>
                  <a:srgbClr val="FFFFFF"/>
                </a:highlight>
                <a:latin typeface="Courier New"/>
                <a:ea typeface="Courier New"/>
                <a:cs typeface="Courier New"/>
                <a:sym typeface="Courier New"/>
              </a:rPr>
              <a:t>"measles"</a:t>
            </a:r>
            <a:r>
              <a:rPr lang="en" sz="900">
                <a:solidFill>
                  <a:srgbClr val="24292E"/>
                </a:solidFill>
                <a:highlight>
                  <a:srgbClr val="FFFFFF"/>
                </a:highlight>
                <a:latin typeface="Courier New"/>
                <a:ea typeface="Courier New"/>
                <a:cs typeface="Courier New"/>
                <a:sym typeface="Courier New"/>
              </a:rPr>
              <a:t>,</a:t>
            </a:r>
            <a:r>
              <a:rPr lang="en" sz="900">
                <a:solidFill>
                  <a:srgbClr val="032F62"/>
                </a:solidFill>
                <a:highlight>
                  <a:srgbClr val="FFFFFF"/>
                </a:highlight>
                <a:latin typeface="Courier New"/>
                <a:ea typeface="Courier New"/>
                <a:cs typeface="Courier New"/>
                <a:sym typeface="Courier New"/>
              </a:rPr>
              <a:t>"melanoma"</a:t>
            </a:r>
            <a:r>
              <a:rPr lang="en" sz="900">
                <a:solidFill>
                  <a:srgbClr val="24292E"/>
                </a:solidFill>
                <a:highlight>
                  <a:srgbClr val="FFFFFF"/>
                </a:highlight>
                <a:latin typeface="Courier New"/>
                <a:ea typeface="Courier New"/>
                <a:cs typeface="Courier New"/>
                <a:sym typeface="Courier New"/>
              </a:rPr>
              <a:t>,</a:t>
            </a:r>
            <a:r>
              <a:rPr lang="en" sz="900">
                <a:solidFill>
                  <a:srgbClr val="032F62"/>
                </a:solidFill>
                <a:highlight>
                  <a:srgbClr val="FFFFFF"/>
                </a:highlight>
                <a:latin typeface="Courier New"/>
                <a:ea typeface="Courier New"/>
                <a:cs typeface="Courier New"/>
                <a:sym typeface="Courier New"/>
              </a:rPr>
              <a:t>"ringworm"</a:t>
            </a:r>
            <a:r>
              <a:rPr lang="en" sz="900">
                <a:solidFill>
                  <a:srgbClr val="24292E"/>
                </a:solidFill>
                <a:highlight>
                  <a:srgbClr val="FFFFFF"/>
                </a:highlight>
                <a:latin typeface="Courier New"/>
                <a:ea typeface="Courier New"/>
                <a:cs typeface="Courier New"/>
                <a:sym typeface="Courier New"/>
              </a:rPr>
              <a:t>]</a:t>
            </a:r>
            <a:endParaRPr>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DFD</a:t>
            </a:r>
            <a:endParaRPr/>
          </a:p>
        </p:txBody>
      </p:sp>
      <p:pic>
        <p:nvPicPr>
          <p:cNvPr id="232" name="Google Shape;232;p40"/>
          <p:cNvPicPr preferRelativeResize="0"/>
          <p:nvPr/>
        </p:nvPicPr>
        <p:blipFill rotWithShape="1">
          <a:blip r:embed="rId3">
            <a:alphaModFix/>
          </a:blip>
          <a:srcRect b="0" l="-1140" r="1138" t="11847"/>
          <a:stretch/>
        </p:blipFill>
        <p:spPr>
          <a:xfrm>
            <a:off x="2717252" y="409150"/>
            <a:ext cx="3709501" cy="4624750"/>
          </a:xfrm>
          <a:prstGeom prst="rect">
            <a:avLst/>
          </a:prstGeom>
          <a:noFill/>
          <a:ln>
            <a:noFill/>
          </a:ln>
        </p:spPr>
      </p:pic>
      <p:pic>
        <p:nvPicPr>
          <p:cNvPr id="233" name="Google Shape;233;p40"/>
          <p:cNvPicPr preferRelativeResize="0"/>
          <p:nvPr/>
        </p:nvPicPr>
        <p:blipFill rotWithShape="1">
          <a:blip r:embed="rId4">
            <a:alphaModFix/>
          </a:blip>
          <a:srcRect b="0" l="45418" r="15038" t="0"/>
          <a:stretch/>
        </p:blipFill>
        <p:spPr>
          <a:xfrm>
            <a:off x="3139850" y="1421150"/>
            <a:ext cx="1057725" cy="15200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USE CASE DIAGRAM</a:t>
            </a:r>
            <a:endParaRPr/>
          </a:p>
        </p:txBody>
      </p:sp>
      <p:pic>
        <p:nvPicPr>
          <p:cNvPr id="239" name="Google Shape;239;p41"/>
          <p:cNvPicPr preferRelativeResize="0"/>
          <p:nvPr/>
        </p:nvPicPr>
        <p:blipFill rotWithShape="1">
          <a:blip r:embed="rId3">
            <a:alphaModFix/>
          </a:blip>
          <a:srcRect b="0" l="0" r="0" t="0"/>
          <a:stretch/>
        </p:blipFill>
        <p:spPr>
          <a:xfrm>
            <a:off x="2061775" y="1170125"/>
            <a:ext cx="5020450" cy="3549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Problem Statement</a:t>
            </a:r>
            <a:endParaRPr/>
          </a:p>
        </p:txBody>
      </p:sp>
      <p:sp>
        <p:nvSpPr>
          <p:cNvPr id="69" name="Google Shape;69;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SzPts val="1800"/>
              <a:buNone/>
            </a:pPr>
            <a:r>
              <a:rPr lang="en"/>
              <a:t>The early detection of skin diseases are very important as skin is one of the largest organ in the human body. Prevention of diseases and early diagnosis is of prime importance in today’s scenario as the lifestyle have changed. Today’s lifestyle has paved way to new diseases. Without proper care and safety, it may result in leading to chronic diseases. There is a need of system that can diagnose the skin diseases without any extensive tests being conducted.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2"/>
          <p:cNvSpPr txBox="1"/>
          <p:nvPr/>
        </p:nvSpPr>
        <p:spPr>
          <a:xfrm>
            <a:off x="452075" y="351625"/>
            <a:ext cx="6951900" cy="5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accent3"/>
                </a:solidFill>
                <a:latin typeface="Alfa Slab One"/>
                <a:ea typeface="Alfa Slab One"/>
                <a:cs typeface="Alfa Slab One"/>
                <a:sym typeface="Alfa Slab One"/>
              </a:rPr>
              <a:t>Graphical User Interface </a:t>
            </a:r>
            <a:endParaRPr sz="3000">
              <a:solidFill>
                <a:schemeClr val="accent3"/>
              </a:solidFill>
              <a:latin typeface="Alfa Slab One"/>
              <a:ea typeface="Alfa Slab One"/>
              <a:cs typeface="Alfa Slab One"/>
              <a:sym typeface="Alfa Slab One"/>
            </a:endParaRPr>
          </a:p>
        </p:txBody>
      </p:sp>
      <p:pic>
        <p:nvPicPr>
          <p:cNvPr id="245" name="Google Shape;245;p42"/>
          <p:cNvPicPr preferRelativeResize="0"/>
          <p:nvPr/>
        </p:nvPicPr>
        <p:blipFill rotWithShape="1">
          <a:blip r:embed="rId3">
            <a:alphaModFix/>
          </a:blip>
          <a:srcRect b="16163" l="11814" r="15075" t="7739"/>
          <a:stretch/>
        </p:blipFill>
        <p:spPr>
          <a:xfrm>
            <a:off x="2541687" y="1095000"/>
            <a:ext cx="2772675" cy="35874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Result</a:t>
            </a:r>
            <a:endParaRPr/>
          </a:p>
        </p:txBody>
      </p:sp>
      <p:sp>
        <p:nvSpPr>
          <p:cNvPr id="251" name="Google Shape;251;p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SzPts val="1800"/>
              <a:buNone/>
            </a:pPr>
            <a:r>
              <a:rPr lang="en" sz="1200"/>
              <a:t>The system utilizes the MobileNet architecture. The neural network learns and extracts the features by itself.Hence unlike image processing techniques used in the related works, feature extraction is done using depthwise separable convolution. Based on the training and validation data an accuracy of 98.38 is obtained. Initially with 2000 data samples, the system recognizes 4 diseases like ringworm, measles, psoriasis, and melanoma . The advantages of CNN include extracting features and classifying skin diseases much more efficiently. The model itself identifies the features from the deepest layer i.e deep learning technique. The limitations include limited datasets. To increase the efficiency each time, different image size must be given. The value changes at each time of training. For large datasets the time taken to train is considerably high. </a:t>
            </a:r>
            <a:r>
              <a:rPr lang="en" sz="1200"/>
              <a:t>The</a:t>
            </a:r>
            <a:r>
              <a:rPr lang="en" sz="1200"/>
              <a:t> use of MobileNet architecture has </a:t>
            </a:r>
            <a:r>
              <a:rPr lang="en" sz="1200"/>
              <a:t>enabled</a:t>
            </a:r>
            <a:r>
              <a:rPr lang="en" sz="1200"/>
              <a:t> us to create a light weight model which can be easily used on devices with even lower specs. We hope that our model is useful in the field of skin disease detection.</a:t>
            </a:r>
            <a:endParaRPr sz="12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4"/>
          <p:cNvSpPr txBox="1"/>
          <p:nvPr>
            <p:ph type="title"/>
          </p:nvPr>
        </p:nvSpPr>
        <p:spPr>
          <a:xfrm>
            <a:off x="311700" y="1167925"/>
            <a:ext cx="8520600" cy="1980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0"/>
              <a:buNone/>
            </a:pPr>
            <a:r>
              <a:rPr lang="en" sz="7200"/>
              <a:t>THANK YOU</a:t>
            </a:r>
            <a:endParaRPr sz="7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1600"/>
              </a:spcAft>
              <a:buSzPts val="1800"/>
              <a:buNone/>
            </a:pPr>
            <a:r>
              <a:rPr lang="en" sz="1400"/>
              <a:t>The objective of the project is two-fold; to develop a convolutional neural network to diagnose various skin diseases like melanoma psoriasis, ringworm etc. that overcomes the cons of existing methods and provide better results and accuracy and to develop an efficient and dependable system for dermatological disease detection that can be used as a reliable real time tool for dermatological disease diagnosis</a:t>
            </a:r>
            <a:endParaRPr sz="1400"/>
          </a:p>
        </p:txBody>
      </p:sp>
      <p:sp>
        <p:nvSpPr>
          <p:cNvPr id="75" name="Google Shape;75;p16"/>
          <p:cNvSpPr txBox="1"/>
          <p:nvPr>
            <p:ph type="title"/>
          </p:nvPr>
        </p:nvSpPr>
        <p:spPr>
          <a:xfrm>
            <a:off x="265500" y="1912650"/>
            <a:ext cx="4045200" cy="131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a:t>Objective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800"/>
              <a:buNone/>
            </a:pPr>
            <a:r>
              <a:rPr lang="en"/>
              <a:t>Literature Survey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graphicFrame>
        <p:nvGraphicFramePr>
          <p:cNvPr id="85" name="Google Shape;85;p18"/>
          <p:cNvGraphicFramePr/>
          <p:nvPr/>
        </p:nvGraphicFramePr>
        <p:xfrm>
          <a:off x="-12" y="0"/>
          <a:ext cx="3000000" cy="3000000"/>
        </p:xfrm>
        <a:graphic>
          <a:graphicData uri="http://schemas.openxmlformats.org/drawingml/2006/table">
            <a:tbl>
              <a:tblPr>
                <a:noFill/>
                <a:tableStyleId>{7ADA7821-2DDC-4AE6-B5C4-D390B56AC038}</a:tableStyleId>
              </a:tblPr>
              <a:tblGrid>
                <a:gridCol w="641150"/>
                <a:gridCol w="2803275"/>
                <a:gridCol w="1273050"/>
                <a:gridCol w="1318750"/>
                <a:gridCol w="3107775"/>
              </a:tblGrid>
              <a:tr h="681125">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SL NO</a:t>
                      </a:r>
                      <a:endParaRPr b="1" sz="1400" u="none" cap="none" strike="noStrike"/>
                    </a:p>
                  </a:txBody>
                  <a:tcPr marT="91425" marB="91425" marR="91425" marL="91425" anchor="ctr">
                    <a:solidFill>
                      <a:srgbClr val="F6B26B"/>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PAPER NAME</a:t>
                      </a:r>
                      <a:endParaRPr b="1" sz="1400" u="none" cap="none" strike="noStrike"/>
                    </a:p>
                  </a:txBody>
                  <a:tcPr marT="91425" marB="91425" marR="91425" marL="91425" anchor="ctr">
                    <a:solidFill>
                      <a:srgbClr val="F6B26B"/>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PAPER AUTHORS</a:t>
                      </a:r>
                      <a:endParaRPr b="1" sz="1400" u="none" cap="none" strike="noStrike"/>
                    </a:p>
                  </a:txBody>
                  <a:tcPr marT="91425" marB="91425" marR="91425" marL="91425" anchor="ctr">
                    <a:solidFill>
                      <a:srgbClr val="F6B26B"/>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METHODS USED</a:t>
                      </a:r>
                      <a:endParaRPr b="1" sz="1400" u="none" cap="none" strike="noStrike"/>
                    </a:p>
                  </a:txBody>
                  <a:tcPr marT="91425" marB="91425" marR="91425" marL="91425" anchor="ctr">
                    <a:solidFill>
                      <a:srgbClr val="F6B26B"/>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DISADVANTAGES</a:t>
                      </a:r>
                      <a:endParaRPr b="1" sz="1400" u="none" cap="none" strike="noStrike"/>
                    </a:p>
                  </a:txBody>
                  <a:tcPr marT="91425" marB="91425" marR="91425" marL="91425" anchor="ctr">
                    <a:solidFill>
                      <a:srgbClr val="F6B26B"/>
                    </a:solidFill>
                  </a:tcPr>
                </a:tc>
              </a:tr>
              <a:tr h="551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nchor="ctr">
                    <a:solidFill>
                      <a:srgbClr val="FFFFFF"/>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Analysis and classification of human skin diseases</a:t>
                      </a:r>
                      <a:endParaRPr sz="1000" u="none" cap="none" strike="noStrike"/>
                    </a:p>
                  </a:txBody>
                  <a:tcPr marT="91425" marB="91425" marR="91425" marL="91425" anchor="ctr">
                    <a:solidFill>
                      <a:srgbClr val="FFFFFF"/>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P.B. Manoorkar</a:t>
                      </a:r>
                      <a:endParaRPr sz="1000" u="none" cap="none" strike="noStrike"/>
                    </a:p>
                    <a:p>
                      <a:pPr indent="0" lvl="0" marL="0" marR="0" rtl="0" algn="l">
                        <a:lnSpc>
                          <a:spcPct val="100000"/>
                        </a:lnSpc>
                        <a:spcBef>
                          <a:spcPts val="0"/>
                        </a:spcBef>
                        <a:spcAft>
                          <a:spcPts val="0"/>
                        </a:spcAft>
                        <a:buClr>
                          <a:srgbClr val="000000"/>
                        </a:buClr>
                        <a:buSzPts val="1000"/>
                        <a:buFont typeface="Arial"/>
                        <a:buNone/>
                      </a:pPr>
                      <a:r>
                        <a:rPr lang="en" sz="1000" u="none" cap="none" strike="noStrike"/>
                        <a:t>Prof. D.K. Kamat</a:t>
                      </a:r>
                      <a:endParaRPr sz="1000" u="none" cap="none" strike="noStrike"/>
                    </a:p>
                  </a:txBody>
                  <a:tcPr marT="91425" marB="91425" marR="91425" marL="91425" anchor="ctr">
                    <a:solidFill>
                      <a:srgbClr val="FFFFFF"/>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Measurement of impedance of skin</a:t>
                      </a:r>
                      <a:endParaRPr sz="1000" u="none" cap="none" strike="noStrike"/>
                    </a:p>
                  </a:txBody>
                  <a:tcPr marT="91425" marB="91425" marR="91425" marL="91425" anchor="ctr">
                    <a:solidFill>
                      <a:srgbClr val="FFFFFF"/>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Can only be used at an early stages.</a:t>
                      </a:r>
                      <a:endParaRPr sz="1000" u="none" cap="none" strike="noStrike"/>
                    </a:p>
                    <a:p>
                      <a:pPr indent="0" lvl="0" marL="0" marR="0" rtl="0" algn="l">
                        <a:lnSpc>
                          <a:spcPct val="100000"/>
                        </a:lnSpc>
                        <a:spcBef>
                          <a:spcPts val="0"/>
                        </a:spcBef>
                        <a:spcAft>
                          <a:spcPts val="0"/>
                        </a:spcAft>
                        <a:buClr>
                          <a:srgbClr val="000000"/>
                        </a:buClr>
                        <a:buSzPts val="1000"/>
                        <a:buFont typeface="Arial"/>
                        <a:buNone/>
                      </a:pPr>
                      <a:r>
                        <a:rPr lang="en" sz="1000" u="none" cap="none" strike="noStrike"/>
                        <a:t>Can’t detect multiple diseases at a time.</a:t>
                      </a:r>
                      <a:endParaRPr sz="1000" u="none" cap="none" strike="noStrike"/>
                    </a:p>
                  </a:txBody>
                  <a:tcPr marT="91425" marB="91425" marR="91425" marL="91425" anchor="ctr">
                    <a:solidFill>
                      <a:srgbClr val="FFFFFF"/>
                    </a:solidFill>
                  </a:tcPr>
                </a:tc>
              </a:tr>
              <a:tr h="551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nchor="ctr">
                    <a:solidFill>
                      <a:srgbClr val="FFFFFF"/>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Detection of vitiligo skin disease using LVQ neural network</a:t>
                      </a:r>
                      <a:endParaRPr sz="1000" u="none" cap="none" strike="noStrike"/>
                    </a:p>
                  </a:txBody>
                  <a:tcPr marT="91425" marB="91425" marR="91425" marL="91425" anchor="ctr">
                    <a:solidFill>
                      <a:srgbClr val="FFFFFF"/>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Anish Gupta,</a:t>
                      </a:r>
                      <a:endParaRPr sz="1000" u="none" cap="none" strike="noStrike"/>
                    </a:p>
                    <a:p>
                      <a:pPr indent="0" lvl="0" marL="0" marR="0" rtl="0" algn="l">
                        <a:lnSpc>
                          <a:spcPct val="100000"/>
                        </a:lnSpc>
                        <a:spcBef>
                          <a:spcPts val="0"/>
                        </a:spcBef>
                        <a:spcAft>
                          <a:spcPts val="0"/>
                        </a:spcAft>
                        <a:buClr>
                          <a:srgbClr val="000000"/>
                        </a:buClr>
                        <a:buSzPts val="1000"/>
                        <a:buFont typeface="Arial"/>
                        <a:buNone/>
                      </a:pPr>
                      <a:r>
                        <a:rPr lang="en" sz="1000" u="none" cap="none" strike="noStrike"/>
                        <a:t>Anand Upadhyay</a:t>
                      </a:r>
                      <a:endParaRPr sz="1000" u="none" cap="none" strike="noStrike"/>
                    </a:p>
                  </a:txBody>
                  <a:tcPr marT="91425" marB="91425" marR="91425" marL="91425" anchor="ctr">
                    <a:solidFill>
                      <a:srgbClr val="FFFFFF"/>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LVQ NN</a:t>
                      </a:r>
                      <a:endParaRPr sz="1000" u="none" cap="none" strike="noStrike"/>
                    </a:p>
                  </a:txBody>
                  <a:tcPr marT="91425" marB="91425" marR="91425" marL="91425" anchor="ctr">
                    <a:solidFill>
                      <a:srgbClr val="FFFFFF"/>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Only detect affected area,Cannot measure the intensity of the disease.</a:t>
                      </a:r>
                      <a:endParaRPr sz="1000" u="none" cap="none" strike="noStrike"/>
                    </a:p>
                  </a:txBody>
                  <a:tcPr marT="91425" marB="91425" marR="91425" marL="91425" anchor="ctr">
                    <a:solidFill>
                      <a:srgbClr val="FFFFFF"/>
                    </a:solidFill>
                  </a:tcPr>
                </a:tc>
              </a:tr>
              <a:tr h="551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nchor="ctr">
                    <a:solidFill>
                      <a:srgbClr val="FFFFFF"/>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Image analysis model for skin disease detection framework</a:t>
                      </a:r>
                      <a:endParaRPr sz="1000" u="none" cap="none" strike="noStrike"/>
                    </a:p>
                  </a:txBody>
                  <a:tcPr marT="91425" marB="91425" marR="91425" marL="91425" anchor="ctr">
                    <a:solidFill>
                      <a:srgbClr val="FFFFFF"/>
                    </a:solidFill>
                  </a:tcPr>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Shihab A.Hameed,</a:t>
                      </a:r>
                      <a:endParaRPr sz="900" u="none" cap="none" strike="noStrike"/>
                    </a:p>
                    <a:p>
                      <a:pPr indent="0" lvl="0" marL="0" marR="0" rtl="0" algn="l">
                        <a:lnSpc>
                          <a:spcPct val="100000"/>
                        </a:lnSpc>
                        <a:spcBef>
                          <a:spcPts val="0"/>
                        </a:spcBef>
                        <a:spcAft>
                          <a:spcPts val="0"/>
                        </a:spcAft>
                        <a:buClr>
                          <a:srgbClr val="000000"/>
                        </a:buClr>
                        <a:buSzPts val="900"/>
                        <a:buFont typeface="Arial"/>
                        <a:buNone/>
                      </a:pPr>
                      <a:r>
                        <a:rPr lang="en" sz="900" u="none" cap="none" strike="noStrike"/>
                        <a:t>Alaa Haddad</a:t>
                      </a:r>
                      <a:endParaRPr sz="900" u="none" cap="none" strike="noStrike"/>
                    </a:p>
                  </a:txBody>
                  <a:tcPr marT="91425" marB="91425" marR="91425" marL="91425" anchor="ctr">
                    <a:solidFill>
                      <a:srgbClr val="FFFFFF"/>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Image Processing</a:t>
                      </a:r>
                      <a:endParaRPr sz="1000" u="none" cap="none" strike="noStrike"/>
                    </a:p>
                  </a:txBody>
                  <a:tcPr marT="91425" marB="91425" marR="91425" marL="91425" anchor="ctr">
                    <a:solidFill>
                      <a:srgbClr val="FFFFFF"/>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Large no: of data is needed,High configuration systems required.</a:t>
                      </a:r>
                      <a:endParaRPr sz="1000" u="none" cap="none" strike="noStrike"/>
                    </a:p>
                  </a:txBody>
                  <a:tcPr marT="91425" marB="91425" marR="91425" marL="91425" anchor="ctr">
                    <a:solidFill>
                      <a:srgbClr val="FFFFFF"/>
                    </a:solidFill>
                  </a:tcPr>
                </a:tc>
              </a:tr>
              <a:tr h="551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nchor="ctr">
                    <a:solidFill>
                      <a:srgbClr val="FFFFFF"/>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Dermatological disease detection using Image processing and ANN</a:t>
                      </a:r>
                      <a:endParaRPr sz="1000" u="none" cap="none" strike="noStrike"/>
                    </a:p>
                  </a:txBody>
                  <a:tcPr marT="91425" marB="91425" marR="91425" marL="91425" anchor="ctr">
                    <a:solidFill>
                      <a:srgbClr val="FFFFFF"/>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Nova Ahmed,</a:t>
                      </a:r>
                      <a:endParaRPr sz="1000" u="none" cap="none" strike="noStrike"/>
                    </a:p>
                    <a:p>
                      <a:pPr indent="0" lvl="0" marL="0" marR="0" rtl="0" algn="l">
                        <a:lnSpc>
                          <a:spcPct val="100000"/>
                        </a:lnSpc>
                        <a:spcBef>
                          <a:spcPts val="0"/>
                        </a:spcBef>
                        <a:spcAft>
                          <a:spcPts val="0"/>
                        </a:spcAft>
                        <a:buClr>
                          <a:srgbClr val="000000"/>
                        </a:buClr>
                        <a:buSzPts val="1000"/>
                        <a:buFont typeface="Arial"/>
                        <a:buNone/>
                      </a:pPr>
                      <a:r>
                        <a:rPr lang="en" sz="1000" u="none" cap="none" strike="noStrike"/>
                        <a:t>Rahat Yasir</a:t>
                      </a:r>
                      <a:endParaRPr sz="1000" u="none" cap="none" strike="noStrike"/>
                    </a:p>
                  </a:txBody>
                  <a:tcPr marT="91425" marB="91425" marR="91425" marL="91425" anchor="ctr">
                    <a:solidFill>
                      <a:srgbClr val="FFFFFF"/>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rgbClr val="000000"/>
                          </a:solidFill>
                        </a:rPr>
                        <a:t>Image Processing,</a:t>
                      </a:r>
                      <a:endParaRPr sz="1000" u="none" cap="none" strike="noStrike">
                        <a:solidFill>
                          <a:srgbClr val="000000"/>
                        </a:solidFill>
                      </a:endParaRPr>
                    </a:p>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rgbClr val="000000"/>
                          </a:solidFill>
                        </a:rPr>
                        <a:t>ANN,CV</a:t>
                      </a:r>
                      <a:endParaRPr sz="1000" u="none" cap="none" strike="noStrike">
                        <a:solidFill>
                          <a:srgbClr val="000000"/>
                        </a:solidFill>
                      </a:endParaRPr>
                    </a:p>
                  </a:txBody>
                  <a:tcPr marT="91425" marB="91425" marR="91425" marL="91425" anchor="ctr">
                    <a:solidFill>
                      <a:srgbClr val="FFFFFF"/>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Large no: of datasets is needed,</a:t>
                      </a:r>
                      <a:r>
                        <a:rPr lang="en" sz="1000" u="none" cap="none" strike="noStrike">
                          <a:solidFill>
                            <a:srgbClr val="000000"/>
                          </a:solidFill>
                        </a:rPr>
                        <a:t>High configuration systems required.</a:t>
                      </a:r>
                      <a:endParaRPr sz="1000" u="none" cap="none" strike="noStrike"/>
                    </a:p>
                  </a:txBody>
                  <a:tcPr marT="91425" marB="91425" marR="91425" marL="91425" anchor="ctr">
                    <a:solidFill>
                      <a:srgbClr val="FFFFFF"/>
                    </a:solidFill>
                  </a:tcPr>
                </a:tc>
              </a:tr>
              <a:tr h="551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a:t>
                      </a:r>
                      <a:endParaRPr sz="1400" u="none" cap="none" strike="noStrike"/>
                    </a:p>
                  </a:txBody>
                  <a:tcPr marT="91425" marB="91425" marR="91425" marL="91425" anchor="ctr">
                    <a:solidFill>
                      <a:srgbClr val="FFFFFF"/>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Dermatological Disease Detection Using Image Processing and Machine Learning</a:t>
                      </a:r>
                      <a:endParaRPr sz="1000" u="none" cap="none" strike="noStrike"/>
                    </a:p>
                  </a:txBody>
                  <a:tcPr marT="91425" marB="91425" marR="91425" marL="91425" anchor="ctr">
                    <a:solidFill>
                      <a:srgbClr val="FFFFFF"/>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V B Kumar,</a:t>
                      </a:r>
                      <a:endParaRPr sz="1000" u="none" cap="none" strike="noStrike"/>
                    </a:p>
                    <a:p>
                      <a:pPr indent="0" lvl="0" marL="0" marR="0" rtl="0" algn="l">
                        <a:lnSpc>
                          <a:spcPct val="100000"/>
                        </a:lnSpc>
                        <a:spcBef>
                          <a:spcPts val="0"/>
                        </a:spcBef>
                        <a:spcAft>
                          <a:spcPts val="0"/>
                        </a:spcAft>
                        <a:buClr>
                          <a:srgbClr val="000000"/>
                        </a:buClr>
                        <a:buSzPts val="1000"/>
                        <a:buFont typeface="Arial"/>
                        <a:buNone/>
                      </a:pPr>
                      <a:r>
                        <a:rPr lang="en" sz="1000" u="none" cap="none" strike="noStrike"/>
                        <a:t>Varun Saboo</a:t>
                      </a:r>
                      <a:endParaRPr sz="1000" u="none" cap="none" strike="noStrike"/>
                    </a:p>
                  </a:txBody>
                  <a:tcPr marT="91425" marB="91425" marR="91425" marL="91425" anchor="ctr">
                    <a:solidFill>
                      <a:srgbClr val="FFFFFF"/>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CV,ML,ANN</a:t>
                      </a:r>
                      <a:endParaRPr sz="1000" u="none" cap="none" strike="noStrike"/>
                    </a:p>
                  </a:txBody>
                  <a:tcPr marT="91425" marB="91425" marR="91425" marL="91425" anchor="ctr">
                    <a:solidFill>
                      <a:srgbClr val="FFFFFF"/>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Only 6 diseases can be detected,Inaccuracy with varying skin colours.</a:t>
                      </a:r>
                      <a:endParaRPr sz="1000" u="none" cap="none" strike="noStrike"/>
                    </a:p>
                  </a:txBody>
                  <a:tcPr marT="91425" marB="91425" marR="91425" marL="91425" anchor="ctr">
                    <a:solidFill>
                      <a:srgbClr val="FFFFFF"/>
                    </a:solidFill>
                  </a:tcPr>
                </a:tc>
              </a:tr>
              <a:tr h="551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6</a:t>
                      </a:r>
                      <a:endParaRPr sz="1400" u="none" cap="none" strike="noStrike"/>
                    </a:p>
                  </a:txBody>
                  <a:tcPr marT="91425" marB="91425" marR="91425" marL="91425" anchor="ctr">
                    <a:solidFill>
                      <a:srgbClr val="FFFFFF"/>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Skin Disease Recognition Using Texture Analysis</a:t>
                      </a:r>
                      <a:endParaRPr sz="1000" u="none" cap="none" strike="noStrike"/>
                    </a:p>
                  </a:txBody>
                  <a:tcPr marT="91425" marB="91425" marR="91425" marL="91425" anchor="ctr">
                    <a:solidFill>
                      <a:srgbClr val="FFFFFF"/>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Masyitah Abu,</a:t>
                      </a:r>
                      <a:endParaRPr sz="1000" u="none" cap="none" strike="noStrike"/>
                    </a:p>
                    <a:p>
                      <a:pPr indent="0" lvl="0" marL="0" marR="0" rtl="0" algn="l">
                        <a:lnSpc>
                          <a:spcPct val="100000"/>
                        </a:lnSpc>
                        <a:spcBef>
                          <a:spcPts val="0"/>
                        </a:spcBef>
                        <a:spcAft>
                          <a:spcPts val="0"/>
                        </a:spcAft>
                        <a:buClr>
                          <a:srgbClr val="000000"/>
                        </a:buClr>
                        <a:buSzPts val="1000"/>
                        <a:buFont typeface="Arial"/>
                        <a:buNone/>
                      </a:pPr>
                      <a:r>
                        <a:rPr lang="en" sz="1000" u="none" cap="none" strike="noStrike"/>
                        <a:t>Md. Nazrul Islam</a:t>
                      </a:r>
                      <a:endParaRPr sz="1000" u="none" cap="none" strike="noStrike"/>
                    </a:p>
                  </a:txBody>
                  <a:tcPr marT="91425" marB="91425" marR="91425" marL="91425" anchor="ctr">
                    <a:solidFill>
                      <a:srgbClr val="FFFFFF"/>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Classification using ANN</a:t>
                      </a:r>
                      <a:endParaRPr sz="1000" u="none" cap="none" strike="noStrike"/>
                    </a:p>
                  </a:txBody>
                  <a:tcPr marT="91425" marB="91425" marR="91425" marL="91425" anchor="ctr">
                    <a:solidFill>
                      <a:srgbClr val="FFFFFF"/>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Shape accuracy comparatively low,Pattern similarity between diseases lead to less accuracy.</a:t>
                      </a:r>
                      <a:endParaRPr sz="1000" u="none" cap="none" strike="noStrike"/>
                    </a:p>
                  </a:txBody>
                  <a:tcPr marT="91425" marB="91425" marR="91425" marL="91425" anchor="ctr">
                    <a:solidFill>
                      <a:srgbClr val="FFFFFF"/>
                    </a:solidFill>
                  </a:tcPr>
                </a:tc>
              </a:tr>
              <a:tr h="60392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7</a:t>
                      </a:r>
                      <a:endParaRPr sz="1400" u="none" cap="none" strike="noStrike"/>
                    </a:p>
                  </a:txBody>
                  <a:tcPr marT="91425" marB="91425" marR="91425" marL="91425" anchor="ctr">
                    <a:solidFill>
                      <a:srgbClr val="FFFFFF"/>
                    </a:solidFill>
                  </a:tcPr>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An Automated Computer Aided Diagnosis of Skin Lesions Detection and Classification for Dermoscopy Images</a:t>
                      </a:r>
                      <a:endParaRPr sz="900" u="none" cap="none" strike="noStrike"/>
                    </a:p>
                  </a:txBody>
                  <a:tcPr marT="91425" marB="91425" marR="91425" marL="91425" anchor="ctr">
                    <a:solidFill>
                      <a:srgbClr val="FFFFFF"/>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R Suganya</a:t>
                      </a:r>
                      <a:endParaRPr sz="1000" u="none" cap="none" strike="noStrike"/>
                    </a:p>
                  </a:txBody>
                  <a:tcPr marT="91425" marB="91425" marR="91425" marL="91425" anchor="ctr">
                    <a:solidFill>
                      <a:srgbClr val="FFFFFF"/>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SVM</a:t>
                      </a:r>
                      <a:endParaRPr sz="1000" u="none" cap="none" strike="noStrike"/>
                    </a:p>
                  </a:txBody>
                  <a:tcPr marT="91425" marB="91425" marR="91425" marL="91425" anchor="ctr">
                    <a:solidFill>
                      <a:srgbClr val="FFFFFF"/>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Fails when two regions overlap,Segmentation of the skin in Dermis layer of the skin is not possible.</a:t>
                      </a:r>
                      <a:endParaRPr sz="1000" u="none" cap="none" strike="noStrike"/>
                    </a:p>
                  </a:txBody>
                  <a:tcPr marT="91425" marB="91425" marR="91425" marL="91425" anchor="ctr">
                    <a:solidFill>
                      <a:srgbClr val="FFFFFF"/>
                    </a:solidFill>
                  </a:tcPr>
                </a:tc>
              </a:tr>
              <a:tr h="551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8</a:t>
                      </a:r>
                      <a:endParaRPr sz="1400" u="none" cap="none" strike="noStrike"/>
                    </a:p>
                  </a:txBody>
                  <a:tcPr marT="91425" marB="91425" marR="91425" marL="91425" anchor="ctr">
                    <a:solidFill>
                      <a:srgbClr val="FFFFFF"/>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Dermatological Disease Detection using Image Processing and CV</a:t>
                      </a:r>
                      <a:endParaRPr sz="1000" u="none" cap="none" strike="noStrike"/>
                    </a:p>
                  </a:txBody>
                  <a:tcPr marT="91425" marB="91425" marR="91425" marL="91425" anchor="ctr">
                    <a:solidFill>
                      <a:srgbClr val="FFFFFF"/>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 Ashiqur Rahman</a:t>
                      </a:r>
                      <a:endParaRPr sz="1000" u="none" cap="none" strike="noStrike"/>
                    </a:p>
                  </a:txBody>
                  <a:tcPr marT="91425" marB="91425" marR="91425" marL="91425" anchor="ctr">
                    <a:solidFill>
                      <a:srgbClr val="FFFFFF"/>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CV,ML,Image Processing</a:t>
                      </a:r>
                      <a:endParaRPr sz="1000" u="none" cap="none" strike="noStrike"/>
                    </a:p>
                  </a:txBody>
                  <a:tcPr marT="91425" marB="91425" marR="91425" marL="91425" anchor="ctr">
                    <a:solidFill>
                      <a:srgbClr val="FFFFFF"/>
                    </a:solidFill>
                  </a:tcPr>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Applicable only to diseases that has low elevation in the infected area,ineffective for acne and tinea corporis</a:t>
                      </a:r>
                      <a:endParaRPr sz="900" u="none" cap="none" strike="noStrike"/>
                    </a:p>
                  </a:txBody>
                  <a:tcPr marT="91425" marB="91425" marR="91425" marL="91425" anchor="ctr">
                    <a:solidFill>
                      <a:srgbClr val="FFFFFF"/>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System Design</a:t>
            </a:r>
            <a:endParaRPr/>
          </a:p>
        </p:txBody>
      </p:sp>
      <p:sp>
        <p:nvSpPr>
          <p:cNvPr id="91" name="Google Shape;91;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sz="1200">
                <a:solidFill>
                  <a:srgbClr val="666666"/>
                </a:solidFill>
              </a:rPr>
              <a:t>The proposed system uses a convolutional neural network </a:t>
            </a:r>
            <a:r>
              <a:rPr lang="en" sz="1200">
                <a:solidFill>
                  <a:srgbClr val="666666"/>
                </a:solidFill>
              </a:rPr>
              <a:t>architecture called </a:t>
            </a:r>
            <a:r>
              <a:rPr b="1" lang="en" sz="1200">
                <a:solidFill>
                  <a:srgbClr val="666666"/>
                </a:solidFill>
              </a:rPr>
              <a:t>MobileNet</a:t>
            </a:r>
            <a:r>
              <a:rPr lang="en" sz="1200">
                <a:solidFill>
                  <a:srgbClr val="666666"/>
                </a:solidFill>
              </a:rPr>
              <a:t>. This architecture is based on depthwise </a:t>
            </a:r>
            <a:r>
              <a:rPr lang="en" sz="1200">
                <a:solidFill>
                  <a:srgbClr val="666666"/>
                </a:solidFill>
              </a:rPr>
              <a:t>separable</a:t>
            </a:r>
            <a:r>
              <a:rPr lang="en" sz="1200">
                <a:solidFill>
                  <a:srgbClr val="666666"/>
                </a:solidFill>
              </a:rPr>
              <a:t> convolution thus helping us to create a faster and lighter model that can be easily used on embedded and mobile devices. The user gives input of the skin disease which the system processes, does feature extraction and training using Mobile net architecture and use softmax classifier to detect</a:t>
            </a:r>
            <a:r>
              <a:rPr lang="en" sz="1200">
                <a:solidFill>
                  <a:srgbClr val="666666"/>
                </a:solidFill>
              </a:rPr>
              <a:t> </a:t>
            </a:r>
            <a:r>
              <a:rPr lang="en" sz="1200">
                <a:solidFill>
                  <a:srgbClr val="666666"/>
                </a:solidFill>
              </a:rPr>
              <a:t>the disease. </a:t>
            </a:r>
            <a:r>
              <a:rPr lang="en" sz="1200">
                <a:solidFill>
                  <a:srgbClr val="666666"/>
                </a:solidFill>
                <a:highlight>
                  <a:srgbClr val="FFFFFF"/>
                </a:highlight>
              </a:rPr>
              <a:t>For MobileNets the </a:t>
            </a:r>
            <a:r>
              <a:rPr b="1" lang="en" sz="1200">
                <a:solidFill>
                  <a:srgbClr val="666666"/>
                </a:solidFill>
                <a:highlight>
                  <a:srgbClr val="FFFFFF"/>
                </a:highlight>
              </a:rPr>
              <a:t>depthwise convolution</a:t>
            </a:r>
            <a:r>
              <a:rPr lang="en" sz="1200">
                <a:solidFill>
                  <a:srgbClr val="666666"/>
                </a:solidFill>
                <a:highlight>
                  <a:srgbClr val="FFFFFF"/>
                </a:highlight>
              </a:rPr>
              <a:t> applies filters to each input channel. The </a:t>
            </a:r>
            <a:r>
              <a:rPr b="1" lang="en" sz="1200">
                <a:solidFill>
                  <a:srgbClr val="666666"/>
                </a:solidFill>
                <a:highlight>
                  <a:srgbClr val="FFFFFF"/>
                </a:highlight>
              </a:rPr>
              <a:t>pointwise convolution</a:t>
            </a:r>
            <a:r>
              <a:rPr lang="en" sz="1200">
                <a:solidFill>
                  <a:srgbClr val="666666"/>
                </a:solidFill>
                <a:highlight>
                  <a:srgbClr val="FFFFFF"/>
                </a:highlight>
              </a:rPr>
              <a:t> then applies a 1×1 convolution to combine the outputs the depthwise convolution. A standard convolution both filters and combines inputs into a new set of outputs in one step thus increases the number of parameters. The depthwise separable convolution splits this into two layers, a separate layer for filtering and a separate layer for combining. This factorization has the effect of </a:t>
            </a:r>
            <a:r>
              <a:rPr b="1" lang="en" sz="1200">
                <a:solidFill>
                  <a:srgbClr val="666666"/>
                </a:solidFill>
                <a:highlight>
                  <a:srgbClr val="FFFFFF"/>
                </a:highlight>
              </a:rPr>
              <a:t>drastically reducing computation</a:t>
            </a:r>
            <a:r>
              <a:rPr lang="en" sz="1200">
                <a:solidFill>
                  <a:srgbClr val="666666"/>
                </a:solidFill>
                <a:highlight>
                  <a:srgbClr val="FFFFFF"/>
                </a:highlight>
              </a:rPr>
              <a:t> and model size. The main steps performed in each layers are:</a:t>
            </a:r>
            <a:endParaRPr sz="1200">
              <a:solidFill>
                <a:srgbClr val="666666"/>
              </a:solidFill>
              <a:highlight>
                <a:srgbClr val="FFFFFF"/>
              </a:highlight>
            </a:endParaRPr>
          </a:p>
          <a:p>
            <a:pPr indent="-304800" lvl="0" marL="457200" rtl="0" algn="just">
              <a:lnSpc>
                <a:spcPct val="115000"/>
              </a:lnSpc>
              <a:spcBef>
                <a:spcPts val="0"/>
              </a:spcBef>
              <a:spcAft>
                <a:spcPts val="0"/>
              </a:spcAft>
              <a:buClr>
                <a:srgbClr val="666666"/>
              </a:buClr>
              <a:buSzPts val="1200"/>
              <a:buChar char="●"/>
            </a:pPr>
            <a:r>
              <a:rPr lang="en" sz="1200">
                <a:solidFill>
                  <a:srgbClr val="666666"/>
                </a:solidFill>
                <a:highlight>
                  <a:srgbClr val="FFFFFF"/>
                </a:highlight>
              </a:rPr>
              <a:t>Depthwise convolution</a:t>
            </a:r>
            <a:endParaRPr sz="1200">
              <a:solidFill>
                <a:srgbClr val="666666"/>
              </a:solidFill>
              <a:highlight>
                <a:srgbClr val="FFFFFF"/>
              </a:highlight>
            </a:endParaRPr>
          </a:p>
          <a:p>
            <a:pPr indent="-304800" lvl="0" marL="457200" rtl="0" algn="just">
              <a:lnSpc>
                <a:spcPct val="115000"/>
              </a:lnSpc>
              <a:spcBef>
                <a:spcPts val="0"/>
              </a:spcBef>
              <a:spcAft>
                <a:spcPts val="0"/>
              </a:spcAft>
              <a:buClr>
                <a:srgbClr val="666666"/>
              </a:buClr>
              <a:buSzPts val="1200"/>
              <a:buChar char="●"/>
            </a:pPr>
            <a:r>
              <a:rPr lang="en" sz="1200">
                <a:solidFill>
                  <a:srgbClr val="666666"/>
                </a:solidFill>
                <a:highlight>
                  <a:srgbClr val="FFFFFF"/>
                </a:highlight>
              </a:rPr>
              <a:t>Batch norm</a:t>
            </a:r>
            <a:endParaRPr sz="1200">
              <a:solidFill>
                <a:srgbClr val="666666"/>
              </a:solidFill>
              <a:highlight>
                <a:srgbClr val="FFFFFF"/>
              </a:highlight>
            </a:endParaRPr>
          </a:p>
          <a:p>
            <a:pPr indent="-304800" lvl="0" marL="457200" rtl="0" algn="just">
              <a:lnSpc>
                <a:spcPct val="115000"/>
              </a:lnSpc>
              <a:spcBef>
                <a:spcPts val="0"/>
              </a:spcBef>
              <a:spcAft>
                <a:spcPts val="0"/>
              </a:spcAft>
              <a:buClr>
                <a:srgbClr val="666666"/>
              </a:buClr>
              <a:buSzPts val="1200"/>
              <a:buChar char="●"/>
            </a:pPr>
            <a:r>
              <a:rPr lang="en" sz="1200">
                <a:solidFill>
                  <a:srgbClr val="666666"/>
                </a:solidFill>
                <a:highlight>
                  <a:srgbClr val="FFFFFF"/>
                </a:highlight>
              </a:rPr>
              <a:t>ReLU</a:t>
            </a:r>
            <a:endParaRPr sz="1200">
              <a:solidFill>
                <a:srgbClr val="666666"/>
              </a:solidFill>
              <a:highlight>
                <a:srgbClr val="FFFFFF"/>
              </a:highlight>
            </a:endParaRPr>
          </a:p>
          <a:p>
            <a:pPr indent="-304800" lvl="0" marL="457200" rtl="0" algn="just">
              <a:lnSpc>
                <a:spcPct val="115000"/>
              </a:lnSpc>
              <a:spcBef>
                <a:spcPts val="0"/>
              </a:spcBef>
              <a:spcAft>
                <a:spcPts val="0"/>
              </a:spcAft>
              <a:buClr>
                <a:srgbClr val="666666"/>
              </a:buClr>
              <a:buSzPts val="1200"/>
              <a:buChar char="●"/>
            </a:pPr>
            <a:r>
              <a:rPr lang="en" sz="1200">
                <a:solidFill>
                  <a:srgbClr val="666666"/>
                </a:solidFill>
                <a:highlight>
                  <a:srgbClr val="FFFFFF"/>
                </a:highlight>
              </a:rPr>
              <a:t>Pointwise convolution</a:t>
            </a:r>
            <a:endParaRPr sz="1200">
              <a:solidFill>
                <a:srgbClr val="666666"/>
              </a:solidFill>
              <a:highlight>
                <a:srgbClr val="FFFFFF"/>
              </a:highlight>
            </a:endParaRPr>
          </a:p>
          <a:p>
            <a:pPr indent="-304800" lvl="0" marL="457200" rtl="0" algn="just">
              <a:lnSpc>
                <a:spcPct val="115000"/>
              </a:lnSpc>
              <a:spcBef>
                <a:spcPts val="0"/>
              </a:spcBef>
              <a:spcAft>
                <a:spcPts val="0"/>
              </a:spcAft>
              <a:buClr>
                <a:srgbClr val="666666"/>
              </a:buClr>
              <a:buSzPts val="1200"/>
              <a:buChar char="●"/>
            </a:pPr>
            <a:r>
              <a:rPr lang="en" sz="1200">
                <a:solidFill>
                  <a:srgbClr val="666666"/>
                </a:solidFill>
                <a:highlight>
                  <a:srgbClr val="FFFFFF"/>
                </a:highlight>
              </a:rPr>
              <a:t>Batch norm</a:t>
            </a:r>
            <a:endParaRPr sz="1200">
              <a:solidFill>
                <a:srgbClr val="666666"/>
              </a:solidFill>
              <a:highlight>
                <a:srgbClr val="FFFFFF"/>
              </a:highlight>
            </a:endParaRPr>
          </a:p>
          <a:p>
            <a:pPr indent="-304800" lvl="0" marL="457200" rtl="0" algn="just">
              <a:lnSpc>
                <a:spcPct val="115000"/>
              </a:lnSpc>
              <a:spcBef>
                <a:spcPts val="0"/>
              </a:spcBef>
              <a:spcAft>
                <a:spcPts val="0"/>
              </a:spcAft>
              <a:buClr>
                <a:srgbClr val="666666"/>
              </a:buClr>
              <a:buSzPts val="1200"/>
              <a:buChar char="●"/>
            </a:pPr>
            <a:r>
              <a:rPr lang="en" sz="1200">
                <a:solidFill>
                  <a:srgbClr val="666666"/>
                </a:solidFill>
                <a:highlight>
                  <a:srgbClr val="FFFFFF"/>
                </a:highlight>
              </a:rPr>
              <a:t>ReLU</a:t>
            </a:r>
            <a:endParaRPr sz="1200">
              <a:solidFill>
                <a:srgbClr val="666666"/>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SzPts val="1800"/>
              <a:buNone/>
            </a:pPr>
            <a:r>
              <a:rPr lang="en" sz="1200"/>
              <a:t>Convolution is the process of moving a filter mask over the image. There are 4 steps in convolution:</a:t>
            </a:r>
            <a:endParaRPr sz="1200"/>
          </a:p>
          <a:p>
            <a:pPr indent="-304800" lvl="0" marL="457200" rtl="0" algn="just">
              <a:lnSpc>
                <a:spcPct val="115000"/>
              </a:lnSpc>
              <a:spcBef>
                <a:spcPts val="1600"/>
              </a:spcBef>
              <a:spcAft>
                <a:spcPts val="0"/>
              </a:spcAft>
              <a:buSzPts val="1200"/>
              <a:buAutoNum type="arabicPeriod"/>
            </a:pPr>
            <a:r>
              <a:rPr lang="en" sz="1200"/>
              <a:t>Line up the feature and the image.</a:t>
            </a:r>
            <a:endParaRPr sz="1200"/>
          </a:p>
          <a:p>
            <a:pPr indent="-304800" lvl="0" marL="457200" rtl="0" algn="just">
              <a:lnSpc>
                <a:spcPct val="115000"/>
              </a:lnSpc>
              <a:spcBef>
                <a:spcPts val="0"/>
              </a:spcBef>
              <a:spcAft>
                <a:spcPts val="0"/>
              </a:spcAft>
              <a:buSzPts val="1200"/>
              <a:buAutoNum type="arabicPeriod"/>
            </a:pPr>
            <a:r>
              <a:rPr lang="en" sz="1200"/>
              <a:t>Multiply each image pixel by corresponding feature pixel</a:t>
            </a:r>
            <a:endParaRPr sz="1200"/>
          </a:p>
          <a:p>
            <a:pPr indent="-304800" lvl="0" marL="457200" rtl="0" algn="just">
              <a:lnSpc>
                <a:spcPct val="115000"/>
              </a:lnSpc>
              <a:spcBef>
                <a:spcPts val="0"/>
              </a:spcBef>
              <a:spcAft>
                <a:spcPts val="0"/>
              </a:spcAft>
              <a:buSzPts val="1200"/>
              <a:buAutoNum type="arabicPeriod"/>
            </a:pPr>
            <a:r>
              <a:rPr lang="en" sz="1200"/>
              <a:t>Add the values and find the sum</a:t>
            </a:r>
            <a:endParaRPr sz="1200"/>
          </a:p>
          <a:p>
            <a:pPr indent="-304800" lvl="0" marL="457200" rtl="0" algn="just">
              <a:lnSpc>
                <a:spcPct val="115000"/>
              </a:lnSpc>
              <a:spcBef>
                <a:spcPts val="0"/>
              </a:spcBef>
              <a:spcAft>
                <a:spcPts val="0"/>
              </a:spcAft>
              <a:buSzPts val="1200"/>
              <a:buAutoNum type="arabicPeriod"/>
            </a:pPr>
            <a:r>
              <a:rPr lang="en" sz="1200"/>
              <a:t>Divide the sum by the total number of pixels in the feature</a:t>
            </a:r>
            <a:endParaRPr sz="1200"/>
          </a:p>
        </p:txBody>
      </p:sp>
      <p:sp>
        <p:nvSpPr>
          <p:cNvPr id="97" name="Google Shape;97;p20"/>
          <p:cNvSpPr txBox="1"/>
          <p:nvPr>
            <p:ph type="title"/>
          </p:nvPr>
        </p:nvSpPr>
        <p:spPr>
          <a:xfrm>
            <a:off x="265500" y="1912650"/>
            <a:ext cx="4045200" cy="131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a:t>Convolution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Google Shape;102;p21"/>
          <p:cNvPicPr preferRelativeResize="0"/>
          <p:nvPr/>
        </p:nvPicPr>
        <p:blipFill rotWithShape="1">
          <a:blip r:embed="rId3">
            <a:alphaModFix/>
          </a:blip>
          <a:srcRect b="0" l="0" r="0" t="0"/>
          <a:stretch/>
        </p:blipFill>
        <p:spPr>
          <a:xfrm>
            <a:off x="152400" y="696450"/>
            <a:ext cx="8839202" cy="37506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