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Canva Sans Bold" charset="1" panose="020B0803030501040103"/>
      <p:regular r:id="rId24"/>
    </p:embeddedFont>
    <p:embeddedFont>
      <p:font typeface="Futura Bold" charset="1" panose="020B0702020204020203"/>
      <p:regular r:id="rId25"/>
    </p:embeddedFont>
    <p:embeddedFont>
      <p:font typeface="Canva Sans" charset="1" panose="020B05030305010401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 Id="rId3" Target="../media/image4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1B10"/>
        </a:solidFill>
      </p:bgPr>
    </p:bg>
    <p:spTree>
      <p:nvGrpSpPr>
        <p:cNvPr id="1" name=""/>
        <p:cNvGrpSpPr/>
        <p:nvPr/>
      </p:nvGrpSpPr>
      <p:grpSpPr>
        <a:xfrm>
          <a:off x="0" y="0"/>
          <a:ext cx="0" cy="0"/>
          <a:chOff x="0" y="0"/>
          <a:chExt cx="0" cy="0"/>
        </a:xfrm>
      </p:grpSpPr>
      <p:sp>
        <p:nvSpPr>
          <p:cNvPr name="Freeform 2" id="2"/>
          <p:cNvSpPr/>
          <p:nvPr/>
        </p:nvSpPr>
        <p:spPr>
          <a:xfrm flipH="false" flipV="false" rot="0">
            <a:off x="264508" y="227032"/>
            <a:ext cx="17758984" cy="9832936"/>
          </a:xfrm>
          <a:custGeom>
            <a:avLst/>
            <a:gdLst/>
            <a:ahLst/>
            <a:cxnLst/>
            <a:rect r="r" b="b" t="t" l="l"/>
            <a:pathLst>
              <a:path h="9832936" w="17758984">
                <a:moveTo>
                  <a:pt x="0" y="0"/>
                </a:moveTo>
                <a:lnTo>
                  <a:pt x="17758984" y="0"/>
                </a:lnTo>
                <a:lnTo>
                  <a:pt x="17758984" y="9832936"/>
                </a:lnTo>
                <a:lnTo>
                  <a:pt x="0" y="9832936"/>
                </a:lnTo>
                <a:lnTo>
                  <a:pt x="0" y="0"/>
                </a:lnTo>
                <a:close/>
              </a:path>
            </a:pathLst>
          </a:custGeom>
          <a:blipFill>
            <a:blip r:embed="rId2">
              <a:alphaModFix amt="86000"/>
            </a:blip>
            <a:stretch>
              <a:fillRect l="-8876" t="-20175" r="0" b="-20175"/>
            </a:stretch>
          </a:blipFill>
        </p:spPr>
      </p:sp>
      <p:grpSp>
        <p:nvGrpSpPr>
          <p:cNvPr name="Group 3" id="3"/>
          <p:cNvGrpSpPr/>
          <p:nvPr/>
        </p:nvGrpSpPr>
        <p:grpSpPr>
          <a:xfrm rot="0">
            <a:off x="757198" y="2337798"/>
            <a:ext cx="16773604" cy="5741516"/>
            <a:chOff x="0" y="0"/>
            <a:chExt cx="52563188" cy="17992100"/>
          </a:xfrm>
        </p:grpSpPr>
        <p:sp>
          <p:nvSpPr>
            <p:cNvPr name="Freeform 4" id="4"/>
            <p:cNvSpPr/>
            <p:nvPr/>
          </p:nvSpPr>
          <p:spPr>
            <a:xfrm flipH="false" flipV="false" rot="0">
              <a:off x="72390" y="72390"/>
              <a:ext cx="52418409" cy="17847321"/>
            </a:xfrm>
            <a:custGeom>
              <a:avLst/>
              <a:gdLst/>
              <a:ahLst/>
              <a:cxnLst/>
              <a:rect r="r" b="b" t="t" l="l"/>
              <a:pathLst>
                <a:path h="17847321" w="52418409">
                  <a:moveTo>
                    <a:pt x="0" y="0"/>
                  </a:moveTo>
                  <a:lnTo>
                    <a:pt x="52418409" y="0"/>
                  </a:lnTo>
                  <a:lnTo>
                    <a:pt x="52418409" y="17847321"/>
                  </a:lnTo>
                  <a:lnTo>
                    <a:pt x="0" y="17847321"/>
                  </a:lnTo>
                  <a:lnTo>
                    <a:pt x="0" y="0"/>
                  </a:lnTo>
                  <a:close/>
                </a:path>
              </a:pathLst>
            </a:custGeom>
            <a:solidFill>
              <a:srgbClr val="FFFFFF"/>
            </a:solidFill>
          </p:spPr>
        </p:sp>
        <p:sp>
          <p:nvSpPr>
            <p:cNvPr name="Freeform 5" id="5"/>
            <p:cNvSpPr/>
            <p:nvPr/>
          </p:nvSpPr>
          <p:spPr>
            <a:xfrm flipH="false" flipV="false" rot="0">
              <a:off x="0" y="0"/>
              <a:ext cx="52563185" cy="17992100"/>
            </a:xfrm>
            <a:custGeom>
              <a:avLst/>
              <a:gdLst/>
              <a:ahLst/>
              <a:cxnLst/>
              <a:rect r="r" b="b" t="t" l="l"/>
              <a:pathLst>
                <a:path h="17992100" w="52563185">
                  <a:moveTo>
                    <a:pt x="52418407" y="17847320"/>
                  </a:moveTo>
                  <a:lnTo>
                    <a:pt x="52563185" y="17847320"/>
                  </a:lnTo>
                  <a:lnTo>
                    <a:pt x="52563185" y="17992100"/>
                  </a:lnTo>
                  <a:lnTo>
                    <a:pt x="52418407" y="17992100"/>
                  </a:lnTo>
                  <a:lnTo>
                    <a:pt x="52418407" y="17847320"/>
                  </a:lnTo>
                  <a:close/>
                  <a:moveTo>
                    <a:pt x="0" y="144780"/>
                  </a:moveTo>
                  <a:lnTo>
                    <a:pt x="144780" y="144780"/>
                  </a:lnTo>
                  <a:lnTo>
                    <a:pt x="144780" y="17847320"/>
                  </a:lnTo>
                  <a:lnTo>
                    <a:pt x="0" y="17847320"/>
                  </a:lnTo>
                  <a:lnTo>
                    <a:pt x="0" y="144780"/>
                  </a:lnTo>
                  <a:close/>
                  <a:moveTo>
                    <a:pt x="0" y="17847320"/>
                  </a:moveTo>
                  <a:lnTo>
                    <a:pt x="144780" y="17847320"/>
                  </a:lnTo>
                  <a:lnTo>
                    <a:pt x="144780" y="17992100"/>
                  </a:lnTo>
                  <a:lnTo>
                    <a:pt x="0" y="17992100"/>
                  </a:lnTo>
                  <a:lnTo>
                    <a:pt x="0" y="17847320"/>
                  </a:lnTo>
                  <a:close/>
                  <a:moveTo>
                    <a:pt x="52418407" y="144780"/>
                  </a:moveTo>
                  <a:lnTo>
                    <a:pt x="52563185" y="144780"/>
                  </a:lnTo>
                  <a:lnTo>
                    <a:pt x="52563185" y="17847320"/>
                  </a:lnTo>
                  <a:lnTo>
                    <a:pt x="52418407" y="17847320"/>
                  </a:lnTo>
                  <a:lnTo>
                    <a:pt x="52418407" y="144780"/>
                  </a:lnTo>
                  <a:close/>
                  <a:moveTo>
                    <a:pt x="144780" y="17847320"/>
                  </a:moveTo>
                  <a:lnTo>
                    <a:pt x="52418407" y="17847320"/>
                  </a:lnTo>
                  <a:lnTo>
                    <a:pt x="52418407" y="17992100"/>
                  </a:lnTo>
                  <a:lnTo>
                    <a:pt x="144780" y="17992100"/>
                  </a:lnTo>
                  <a:lnTo>
                    <a:pt x="144780" y="17847320"/>
                  </a:lnTo>
                  <a:close/>
                  <a:moveTo>
                    <a:pt x="52418407" y="0"/>
                  </a:moveTo>
                  <a:lnTo>
                    <a:pt x="52563185" y="0"/>
                  </a:lnTo>
                  <a:lnTo>
                    <a:pt x="52563185" y="144780"/>
                  </a:lnTo>
                  <a:lnTo>
                    <a:pt x="52418407" y="144780"/>
                  </a:lnTo>
                  <a:lnTo>
                    <a:pt x="52418407" y="0"/>
                  </a:lnTo>
                  <a:close/>
                  <a:moveTo>
                    <a:pt x="0" y="0"/>
                  </a:moveTo>
                  <a:lnTo>
                    <a:pt x="144780" y="0"/>
                  </a:lnTo>
                  <a:lnTo>
                    <a:pt x="144780" y="144780"/>
                  </a:lnTo>
                  <a:lnTo>
                    <a:pt x="0" y="144780"/>
                  </a:lnTo>
                  <a:lnTo>
                    <a:pt x="0" y="0"/>
                  </a:lnTo>
                  <a:close/>
                  <a:moveTo>
                    <a:pt x="144780" y="0"/>
                  </a:moveTo>
                  <a:lnTo>
                    <a:pt x="52418407" y="0"/>
                  </a:lnTo>
                  <a:lnTo>
                    <a:pt x="52418407" y="144780"/>
                  </a:lnTo>
                  <a:lnTo>
                    <a:pt x="144780" y="144780"/>
                  </a:lnTo>
                  <a:lnTo>
                    <a:pt x="144780" y="0"/>
                  </a:lnTo>
                  <a:close/>
                </a:path>
              </a:pathLst>
            </a:custGeom>
            <a:solidFill>
              <a:srgbClr val="2B1B10"/>
            </a:solidFill>
          </p:spPr>
        </p:sp>
      </p:grpSp>
      <p:sp>
        <p:nvSpPr>
          <p:cNvPr name="TextBox 6" id="6"/>
          <p:cNvSpPr txBox="true"/>
          <p:nvPr/>
        </p:nvSpPr>
        <p:spPr>
          <a:xfrm rot="0">
            <a:off x="1527004" y="2555415"/>
            <a:ext cx="15732296" cy="4883435"/>
          </a:xfrm>
          <a:prstGeom prst="rect">
            <a:avLst/>
          </a:prstGeom>
        </p:spPr>
        <p:txBody>
          <a:bodyPr anchor="t" rtlCol="false" tIns="0" lIns="0" bIns="0" rIns="0">
            <a:spAutoFit/>
          </a:bodyPr>
          <a:lstStyle/>
          <a:p>
            <a:pPr algn="l">
              <a:lnSpc>
                <a:spcPts val="19584"/>
              </a:lnSpc>
            </a:pPr>
            <a:r>
              <a:rPr lang="en-US" sz="13988">
                <a:solidFill>
                  <a:srgbClr val="080706"/>
                </a:solidFill>
                <a:latin typeface="Canva Sans Bold"/>
              </a:rPr>
              <a:t>SQL PROJECT ON PIZZA SALES.</a:t>
            </a:r>
          </a:p>
        </p:txBody>
      </p:sp>
      <p:sp>
        <p:nvSpPr>
          <p:cNvPr name="Freeform 7" id="7"/>
          <p:cNvSpPr/>
          <p:nvPr/>
        </p:nvSpPr>
        <p:spPr>
          <a:xfrm flipH="false" flipV="false" rot="0">
            <a:off x="13045605" y="5208556"/>
            <a:ext cx="4213695" cy="4512659"/>
          </a:xfrm>
          <a:custGeom>
            <a:avLst/>
            <a:gdLst/>
            <a:ahLst/>
            <a:cxnLst/>
            <a:rect r="r" b="b" t="t" l="l"/>
            <a:pathLst>
              <a:path h="4512659" w="4213695">
                <a:moveTo>
                  <a:pt x="0" y="0"/>
                </a:moveTo>
                <a:lnTo>
                  <a:pt x="4213695" y="0"/>
                </a:lnTo>
                <a:lnTo>
                  <a:pt x="4213695" y="4512659"/>
                </a:lnTo>
                <a:lnTo>
                  <a:pt x="0" y="45126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9451C"/>
        </a:solidFill>
      </p:bgPr>
    </p:bg>
    <p:spTree>
      <p:nvGrpSpPr>
        <p:cNvPr id="1" name=""/>
        <p:cNvGrpSpPr/>
        <p:nvPr/>
      </p:nvGrpSpPr>
      <p:grpSpPr>
        <a:xfrm>
          <a:off x="0" y="0"/>
          <a:ext cx="0" cy="0"/>
          <a:chOff x="0" y="0"/>
          <a:chExt cx="0" cy="0"/>
        </a:xfrm>
      </p:grpSpPr>
      <p:grpSp>
        <p:nvGrpSpPr>
          <p:cNvPr name="Group 2" id="2"/>
          <p:cNvGrpSpPr/>
          <p:nvPr/>
        </p:nvGrpSpPr>
        <p:grpSpPr>
          <a:xfrm rot="0">
            <a:off x="137869" y="203088"/>
            <a:ext cx="18012262" cy="9880824"/>
            <a:chOff x="0" y="0"/>
            <a:chExt cx="55580676" cy="30489390"/>
          </a:xfrm>
        </p:grpSpPr>
        <p:sp>
          <p:nvSpPr>
            <p:cNvPr name="Freeform 3" id="3"/>
            <p:cNvSpPr/>
            <p:nvPr/>
          </p:nvSpPr>
          <p:spPr>
            <a:xfrm flipH="false" flipV="false" rot="0">
              <a:off x="72390" y="72390"/>
              <a:ext cx="55435893" cy="30344612"/>
            </a:xfrm>
            <a:custGeom>
              <a:avLst/>
              <a:gdLst/>
              <a:ahLst/>
              <a:cxnLst/>
              <a:rect r="r" b="b" t="t" l="l"/>
              <a:pathLst>
                <a:path h="30344612" w="55435893">
                  <a:moveTo>
                    <a:pt x="0" y="0"/>
                  </a:moveTo>
                  <a:lnTo>
                    <a:pt x="55435893" y="0"/>
                  </a:lnTo>
                  <a:lnTo>
                    <a:pt x="55435893" y="30344612"/>
                  </a:lnTo>
                  <a:lnTo>
                    <a:pt x="0" y="30344612"/>
                  </a:lnTo>
                  <a:lnTo>
                    <a:pt x="0" y="0"/>
                  </a:lnTo>
                  <a:close/>
                </a:path>
              </a:pathLst>
            </a:custGeom>
            <a:solidFill>
              <a:srgbClr val="FFFFFF"/>
            </a:solidFill>
          </p:spPr>
        </p:sp>
        <p:sp>
          <p:nvSpPr>
            <p:cNvPr name="Freeform 4" id="4"/>
            <p:cNvSpPr/>
            <p:nvPr/>
          </p:nvSpPr>
          <p:spPr>
            <a:xfrm flipH="false" flipV="false" rot="0">
              <a:off x="0" y="0"/>
              <a:ext cx="55580676" cy="30489392"/>
            </a:xfrm>
            <a:custGeom>
              <a:avLst/>
              <a:gdLst/>
              <a:ahLst/>
              <a:cxnLst/>
              <a:rect r="r" b="b" t="t" l="l"/>
              <a:pathLst>
                <a:path h="30489392" w="55580676">
                  <a:moveTo>
                    <a:pt x="55435897" y="30344610"/>
                  </a:moveTo>
                  <a:lnTo>
                    <a:pt x="55580676" y="30344610"/>
                  </a:lnTo>
                  <a:lnTo>
                    <a:pt x="55580676" y="30489392"/>
                  </a:lnTo>
                  <a:lnTo>
                    <a:pt x="55435897" y="30489392"/>
                  </a:lnTo>
                  <a:lnTo>
                    <a:pt x="55435897" y="30344610"/>
                  </a:lnTo>
                  <a:close/>
                  <a:moveTo>
                    <a:pt x="0" y="144780"/>
                  </a:moveTo>
                  <a:lnTo>
                    <a:pt x="144780" y="144780"/>
                  </a:lnTo>
                  <a:lnTo>
                    <a:pt x="144780" y="30344610"/>
                  </a:lnTo>
                  <a:lnTo>
                    <a:pt x="0" y="30344610"/>
                  </a:lnTo>
                  <a:lnTo>
                    <a:pt x="0" y="144780"/>
                  </a:lnTo>
                  <a:close/>
                  <a:moveTo>
                    <a:pt x="0" y="30344610"/>
                  </a:moveTo>
                  <a:lnTo>
                    <a:pt x="144780" y="30344610"/>
                  </a:lnTo>
                  <a:lnTo>
                    <a:pt x="144780" y="30489392"/>
                  </a:lnTo>
                  <a:lnTo>
                    <a:pt x="0" y="30489392"/>
                  </a:lnTo>
                  <a:lnTo>
                    <a:pt x="0" y="30344610"/>
                  </a:lnTo>
                  <a:close/>
                  <a:moveTo>
                    <a:pt x="55435897" y="144780"/>
                  </a:moveTo>
                  <a:lnTo>
                    <a:pt x="55580676" y="144780"/>
                  </a:lnTo>
                  <a:lnTo>
                    <a:pt x="55580676" y="30344610"/>
                  </a:lnTo>
                  <a:lnTo>
                    <a:pt x="55435897" y="30344610"/>
                  </a:lnTo>
                  <a:lnTo>
                    <a:pt x="55435897" y="144780"/>
                  </a:lnTo>
                  <a:close/>
                  <a:moveTo>
                    <a:pt x="144780" y="30344610"/>
                  </a:moveTo>
                  <a:lnTo>
                    <a:pt x="55435897" y="30344610"/>
                  </a:lnTo>
                  <a:lnTo>
                    <a:pt x="55435897" y="30489392"/>
                  </a:lnTo>
                  <a:lnTo>
                    <a:pt x="144780" y="30489392"/>
                  </a:lnTo>
                  <a:lnTo>
                    <a:pt x="144780" y="30344610"/>
                  </a:lnTo>
                  <a:close/>
                  <a:moveTo>
                    <a:pt x="55435897" y="0"/>
                  </a:moveTo>
                  <a:lnTo>
                    <a:pt x="55580676" y="0"/>
                  </a:lnTo>
                  <a:lnTo>
                    <a:pt x="55580676" y="144780"/>
                  </a:lnTo>
                  <a:lnTo>
                    <a:pt x="55435897" y="144780"/>
                  </a:lnTo>
                  <a:lnTo>
                    <a:pt x="55435897" y="0"/>
                  </a:lnTo>
                  <a:close/>
                  <a:moveTo>
                    <a:pt x="0" y="0"/>
                  </a:moveTo>
                  <a:lnTo>
                    <a:pt x="144780" y="0"/>
                  </a:lnTo>
                  <a:lnTo>
                    <a:pt x="144780" y="144780"/>
                  </a:lnTo>
                  <a:lnTo>
                    <a:pt x="0" y="144780"/>
                  </a:lnTo>
                  <a:lnTo>
                    <a:pt x="0" y="0"/>
                  </a:lnTo>
                  <a:close/>
                  <a:moveTo>
                    <a:pt x="144780" y="0"/>
                  </a:moveTo>
                  <a:lnTo>
                    <a:pt x="55435897" y="0"/>
                  </a:lnTo>
                  <a:lnTo>
                    <a:pt x="55435897" y="144780"/>
                  </a:lnTo>
                  <a:lnTo>
                    <a:pt x="144780" y="144780"/>
                  </a:lnTo>
                  <a:lnTo>
                    <a:pt x="144780" y="0"/>
                  </a:lnTo>
                  <a:close/>
                </a:path>
              </a:pathLst>
            </a:custGeom>
            <a:solidFill>
              <a:srgbClr val="2B1B10"/>
            </a:solidFill>
          </p:spPr>
        </p:sp>
      </p:grpSp>
      <p:sp>
        <p:nvSpPr>
          <p:cNvPr name="Freeform 5" id="5"/>
          <p:cNvSpPr/>
          <p:nvPr/>
        </p:nvSpPr>
        <p:spPr>
          <a:xfrm flipH="false" flipV="false" rot="0">
            <a:off x="495614" y="1934898"/>
            <a:ext cx="10427950" cy="5225237"/>
          </a:xfrm>
          <a:custGeom>
            <a:avLst/>
            <a:gdLst/>
            <a:ahLst/>
            <a:cxnLst/>
            <a:rect r="r" b="b" t="t" l="l"/>
            <a:pathLst>
              <a:path h="5225237" w="10427950">
                <a:moveTo>
                  <a:pt x="0" y="0"/>
                </a:moveTo>
                <a:lnTo>
                  <a:pt x="10427951" y="0"/>
                </a:lnTo>
                <a:lnTo>
                  <a:pt x="10427951" y="5225236"/>
                </a:lnTo>
                <a:lnTo>
                  <a:pt x="0" y="5225236"/>
                </a:lnTo>
                <a:lnTo>
                  <a:pt x="0" y="0"/>
                </a:lnTo>
                <a:close/>
              </a:path>
            </a:pathLst>
          </a:custGeom>
          <a:blipFill>
            <a:blip r:embed="rId2"/>
            <a:stretch>
              <a:fillRect l="0" t="0" r="0" b="0"/>
            </a:stretch>
          </a:blipFill>
        </p:spPr>
      </p:sp>
      <p:sp>
        <p:nvSpPr>
          <p:cNvPr name="Freeform 6" id="6"/>
          <p:cNvSpPr/>
          <p:nvPr/>
        </p:nvSpPr>
        <p:spPr>
          <a:xfrm flipH="false" flipV="false" rot="0">
            <a:off x="10043454" y="6805674"/>
            <a:ext cx="5899488" cy="2857151"/>
          </a:xfrm>
          <a:custGeom>
            <a:avLst/>
            <a:gdLst/>
            <a:ahLst/>
            <a:cxnLst/>
            <a:rect r="r" b="b" t="t" l="l"/>
            <a:pathLst>
              <a:path h="2857151" w="5899488">
                <a:moveTo>
                  <a:pt x="0" y="0"/>
                </a:moveTo>
                <a:lnTo>
                  <a:pt x="5899487" y="0"/>
                </a:lnTo>
                <a:lnTo>
                  <a:pt x="5899487" y="2857151"/>
                </a:lnTo>
                <a:lnTo>
                  <a:pt x="0" y="2857151"/>
                </a:lnTo>
                <a:lnTo>
                  <a:pt x="0" y="0"/>
                </a:lnTo>
                <a:close/>
              </a:path>
            </a:pathLst>
          </a:custGeom>
          <a:blipFill>
            <a:blip r:embed="rId3"/>
            <a:stretch>
              <a:fillRect l="0" t="0" r="0" b="0"/>
            </a:stretch>
          </a:blipFill>
        </p:spPr>
      </p:sp>
      <p:sp>
        <p:nvSpPr>
          <p:cNvPr name="TextBox 7" id="7"/>
          <p:cNvSpPr txBox="true"/>
          <p:nvPr/>
        </p:nvSpPr>
        <p:spPr>
          <a:xfrm rot="0">
            <a:off x="2190394" y="354917"/>
            <a:ext cx="12876903" cy="1366976"/>
          </a:xfrm>
          <a:prstGeom prst="rect">
            <a:avLst/>
          </a:prstGeom>
        </p:spPr>
        <p:txBody>
          <a:bodyPr anchor="t" rtlCol="false" tIns="0" lIns="0" bIns="0" rIns="0">
            <a:spAutoFit/>
          </a:bodyPr>
          <a:lstStyle/>
          <a:p>
            <a:pPr algn="ctr">
              <a:lnSpc>
                <a:spcPts val="5504"/>
              </a:lnSpc>
            </a:pPr>
            <a:r>
              <a:rPr lang="en-US" sz="3932">
                <a:solidFill>
                  <a:srgbClr val="080706"/>
                </a:solidFill>
                <a:latin typeface="Canva Sans Bold"/>
              </a:rPr>
              <a:t>Q6&gt; Join the necessary tables to find the total quantity of each pizza category ordered.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9451C"/>
        </a:solidFill>
      </p:bgPr>
    </p:bg>
    <p:spTree>
      <p:nvGrpSpPr>
        <p:cNvPr id="1" name=""/>
        <p:cNvGrpSpPr/>
        <p:nvPr/>
      </p:nvGrpSpPr>
      <p:grpSpPr>
        <a:xfrm>
          <a:off x="0" y="0"/>
          <a:ext cx="0" cy="0"/>
          <a:chOff x="0" y="0"/>
          <a:chExt cx="0" cy="0"/>
        </a:xfrm>
      </p:grpSpPr>
      <p:grpSp>
        <p:nvGrpSpPr>
          <p:cNvPr name="Group 2" id="2"/>
          <p:cNvGrpSpPr/>
          <p:nvPr/>
        </p:nvGrpSpPr>
        <p:grpSpPr>
          <a:xfrm rot="0">
            <a:off x="275738" y="278717"/>
            <a:ext cx="17736524" cy="9729565"/>
            <a:chOff x="0" y="0"/>
            <a:chExt cx="55580676" cy="30489390"/>
          </a:xfrm>
        </p:grpSpPr>
        <p:sp>
          <p:nvSpPr>
            <p:cNvPr name="Freeform 3" id="3"/>
            <p:cNvSpPr/>
            <p:nvPr/>
          </p:nvSpPr>
          <p:spPr>
            <a:xfrm flipH="false" flipV="false" rot="0">
              <a:off x="72390" y="72390"/>
              <a:ext cx="55435893" cy="30344612"/>
            </a:xfrm>
            <a:custGeom>
              <a:avLst/>
              <a:gdLst/>
              <a:ahLst/>
              <a:cxnLst/>
              <a:rect r="r" b="b" t="t" l="l"/>
              <a:pathLst>
                <a:path h="30344612" w="55435893">
                  <a:moveTo>
                    <a:pt x="0" y="0"/>
                  </a:moveTo>
                  <a:lnTo>
                    <a:pt x="55435893" y="0"/>
                  </a:lnTo>
                  <a:lnTo>
                    <a:pt x="55435893" y="30344612"/>
                  </a:lnTo>
                  <a:lnTo>
                    <a:pt x="0" y="30344612"/>
                  </a:lnTo>
                  <a:lnTo>
                    <a:pt x="0" y="0"/>
                  </a:lnTo>
                  <a:close/>
                </a:path>
              </a:pathLst>
            </a:custGeom>
            <a:solidFill>
              <a:srgbClr val="FFFFFF"/>
            </a:solidFill>
          </p:spPr>
        </p:sp>
        <p:sp>
          <p:nvSpPr>
            <p:cNvPr name="Freeform 4" id="4"/>
            <p:cNvSpPr/>
            <p:nvPr/>
          </p:nvSpPr>
          <p:spPr>
            <a:xfrm flipH="false" flipV="false" rot="0">
              <a:off x="0" y="0"/>
              <a:ext cx="55580676" cy="30489392"/>
            </a:xfrm>
            <a:custGeom>
              <a:avLst/>
              <a:gdLst/>
              <a:ahLst/>
              <a:cxnLst/>
              <a:rect r="r" b="b" t="t" l="l"/>
              <a:pathLst>
                <a:path h="30489392" w="55580676">
                  <a:moveTo>
                    <a:pt x="55435897" y="30344610"/>
                  </a:moveTo>
                  <a:lnTo>
                    <a:pt x="55580676" y="30344610"/>
                  </a:lnTo>
                  <a:lnTo>
                    <a:pt x="55580676" y="30489392"/>
                  </a:lnTo>
                  <a:lnTo>
                    <a:pt x="55435897" y="30489392"/>
                  </a:lnTo>
                  <a:lnTo>
                    <a:pt x="55435897" y="30344610"/>
                  </a:lnTo>
                  <a:close/>
                  <a:moveTo>
                    <a:pt x="0" y="144780"/>
                  </a:moveTo>
                  <a:lnTo>
                    <a:pt x="144780" y="144780"/>
                  </a:lnTo>
                  <a:lnTo>
                    <a:pt x="144780" y="30344610"/>
                  </a:lnTo>
                  <a:lnTo>
                    <a:pt x="0" y="30344610"/>
                  </a:lnTo>
                  <a:lnTo>
                    <a:pt x="0" y="144780"/>
                  </a:lnTo>
                  <a:close/>
                  <a:moveTo>
                    <a:pt x="0" y="30344610"/>
                  </a:moveTo>
                  <a:lnTo>
                    <a:pt x="144780" y="30344610"/>
                  </a:lnTo>
                  <a:lnTo>
                    <a:pt x="144780" y="30489392"/>
                  </a:lnTo>
                  <a:lnTo>
                    <a:pt x="0" y="30489392"/>
                  </a:lnTo>
                  <a:lnTo>
                    <a:pt x="0" y="30344610"/>
                  </a:lnTo>
                  <a:close/>
                  <a:moveTo>
                    <a:pt x="55435897" y="144780"/>
                  </a:moveTo>
                  <a:lnTo>
                    <a:pt x="55580676" y="144780"/>
                  </a:lnTo>
                  <a:lnTo>
                    <a:pt x="55580676" y="30344610"/>
                  </a:lnTo>
                  <a:lnTo>
                    <a:pt x="55435897" y="30344610"/>
                  </a:lnTo>
                  <a:lnTo>
                    <a:pt x="55435897" y="144780"/>
                  </a:lnTo>
                  <a:close/>
                  <a:moveTo>
                    <a:pt x="144780" y="30344610"/>
                  </a:moveTo>
                  <a:lnTo>
                    <a:pt x="55435897" y="30344610"/>
                  </a:lnTo>
                  <a:lnTo>
                    <a:pt x="55435897" y="30489392"/>
                  </a:lnTo>
                  <a:lnTo>
                    <a:pt x="144780" y="30489392"/>
                  </a:lnTo>
                  <a:lnTo>
                    <a:pt x="144780" y="30344610"/>
                  </a:lnTo>
                  <a:close/>
                  <a:moveTo>
                    <a:pt x="55435897" y="0"/>
                  </a:moveTo>
                  <a:lnTo>
                    <a:pt x="55580676" y="0"/>
                  </a:lnTo>
                  <a:lnTo>
                    <a:pt x="55580676" y="144780"/>
                  </a:lnTo>
                  <a:lnTo>
                    <a:pt x="55435897" y="144780"/>
                  </a:lnTo>
                  <a:lnTo>
                    <a:pt x="55435897" y="0"/>
                  </a:lnTo>
                  <a:close/>
                  <a:moveTo>
                    <a:pt x="0" y="0"/>
                  </a:moveTo>
                  <a:lnTo>
                    <a:pt x="144780" y="0"/>
                  </a:lnTo>
                  <a:lnTo>
                    <a:pt x="144780" y="144780"/>
                  </a:lnTo>
                  <a:lnTo>
                    <a:pt x="0" y="144780"/>
                  </a:lnTo>
                  <a:lnTo>
                    <a:pt x="0" y="0"/>
                  </a:lnTo>
                  <a:close/>
                  <a:moveTo>
                    <a:pt x="144780" y="0"/>
                  </a:moveTo>
                  <a:lnTo>
                    <a:pt x="55435897" y="0"/>
                  </a:lnTo>
                  <a:lnTo>
                    <a:pt x="55435897" y="144780"/>
                  </a:lnTo>
                  <a:lnTo>
                    <a:pt x="144780" y="144780"/>
                  </a:lnTo>
                  <a:lnTo>
                    <a:pt x="144780" y="0"/>
                  </a:lnTo>
                  <a:close/>
                </a:path>
              </a:pathLst>
            </a:custGeom>
            <a:solidFill>
              <a:srgbClr val="2B1B10"/>
            </a:solidFill>
          </p:spPr>
        </p:sp>
      </p:grpSp>
      <p:sp>
        <p:nvSpPr>
          <p:cNvPr name="Freeform 5" id="5"/>
          <p:cNvSpPr/>
          <p:nvPr/>
        </p:nvSpPr>
        <p:spPr>
          <a:xfrm flipH="false" flipV="false" rot="0">
            <a:off x="1028700" y="1693945"/>
            <a:ext cx="9388790" cy="3449555"/>
          </a:xfrm>
          <a:custGeom>
            <a:avLst/>
            <a:gdLst/>
            <a:ahLst/>
            <a:cxnLst/>
            <a:rect r="r" b="b" t="t" l="l"/>
            <a:pathLst>
              <a:path h="3449555" w="9388790">
                <a:moveTo>
                  <a:pt x="0" y="0"/>
                </a:moveTo>
                <a:lnTo>
                  <a:pt x="9388790" y="0"/>
                </a:lnTo>
                <a:lnTo>
                  <a:pt x="9388790" y="3449555"/>
                </a:lnTo>
                <a:lnTo>
                  <a:pt x="0" y="3449555"/>
                </a:lnTo>
                <a:lnTo>
                  <a:pt x="0" y="0"/>
                </a:lnTo>
                <a:close/>
              </a:path>
            </a:pathLst>
          </a:custGeom>
          <a:blipFill>
            <a:blip r:embed="rId2"/>
            <a:stretch>
              <a:fillRect l="0" t="0" r="0" b="0"/>
            </a:stretch>
          </a:blipFill>
        </p:spPr>
      </p:sp>
      <p:sp>
        <p:nvSpPr>
          <p:cNvPr name="Freeform 6" id="6"/>
          <p:cNvSpPr/>
          <p:nvPr/>
        </p:nvSpPr>
        <p:spPr>
          <a:xfrm flipH="false" flipV="false" rot="0">
            <a:off x="11177744" y="1900671"/>
            <a:ext cx="5765253" cy="7051715"/>
          </a:xfrm>
          <a:custGeom>
            <a:avLst/>
            <a:gdLst/>
            <a:ahLst/>
            <a:cxnLst/>
            <a:rect r="r" b="b" t="t" l="l"/>
            <a:pathLst>
              <a:path h="7051715" w="5765253">
                <a:moveTo>
                  <a:pt x="0" y="0"/>
                </a:moveTo>
                <a:lnTo>
                  <a:pt x="5765253" y="0"/>
                </a:lnTo>
                <a:lnTo>
                  <a:pt x="5765253" y="7051715"/>
                </a:lnTo>
                <a:lnTo>
                  <a:pt x="0" y="7051715"/>
                </a:lnTo>
                <a:lnTo>
                  <a:pt x="0" y="0"/>
                </a:lnTo>
                <a:close/>
              </a:path>
            </a:pathLst>
          </a:custGeom>
          <a:blipFill>
            <a:blip r:embed="rId3"/>
            <a:stretch>
              <a:fillRect l="0" t="0" r="0" b="0"/>
            </a:stretch>
          </a:blipFill>
        </p:spPr>
      </p:sp>
      <p:sp>
        <p:nvSpPr>
          <p:cNvPr name="TextBox 7" id="7"/>
          <p:cNvSpPr txBox="true"/>
          <p:nvPr/>
        </p:nvSpPr>
        <p:spPr>
          <a:xfrm rot="0">
            <a:off x="2290040" y="533694"/>
            <a:ext cx="12876903" cy="1366976"/>
          </a:xfrm>
          <a:prstGeom prst="rect">
            <a:avLst/>
          </a:prstGeom>
        </p:spPr>
        <p:txBody>
          <a:bodyPr anchor="t" rtlCol="false" tIns="0" lIns="0" bIns="0" rIns="0">
            <a:spAutoFit/>
          </a:bodyPr>
          <a:lstStyle/>
          <a:p>
            <a:pPr algn="ctr">
              <a:lnSpc>
                <a:spcPts val="5504"/>
              </a:lnSpc>
            </a:pPr>
            <a:r>
              <a:rPr lang="en-US" sz="3932">
                <a:solidFill>
                  <a:srgbClr val="080706"/>
                </a:solidFill>
                <a:latin typeface="Canva Sans Bold"/>
              </a:rPr>
              <a:t>Q7&gt; Determine the distribution of orders by hour of the day.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9451C"/>
        </a:solidFill>
      </p:bgPr>
    </p:bg>
    <p:spTree>
      <p:nvGrpSpPr>
        <p:cNvPr id="1" name=""/>
        <p:cNvGrpSpPr/>
        <p:nvPr/>
      </p:nvGrpSpPr>
      <p:grpSpPr>
        <a:xfrm>
          <a:off x="0" y="0"/>
          <a:ext cx="0" cy="0"/>
          <a:chOff x="0" y="0"/>
          <a:chExt cx="0" cy="0"/>
        </a:xfrm>
      </p:grpSpPr>
      <p:grpSp>
        <p:nvGrpSpPr>
          <p:cNvPr name="Group 2" id="2"/>
          <p:cNvGrpSpPr/>
          <p:nvPr/>
        </p:nvGrpSpPr>
        <p:grpSpPr>
          <a:xfrm rot="0">
            <a:off x="275738" y="278717"/>
            <a:ext cx="17736524" cy="9729565"/>
            <a:chOff x="0" y="0"/>
            <a:chExt cx="55580676" cy="30489390"/>
          </a:xfrm>
        </p:grpSpPr>
        <p:sp>
          <p:nvSpPr>
            <p:cNvPr name="Freeform 3" id="3"/>
            <p:cNvSpPr/>
            <p:nvPr/>
          </p:nvSpPr>
          <p:spPr>
            <a:xfrm flipH="false" flipV="false" rot="0">
              <a:off x="72390" y="72390"/>
              <a:ext cx="55435893" cy="30344612"/>
            </a:xfrm>
            <a:custGeom>
              <a:avLst/>
              <a:gdLst/>
              <a:ahLst/>
              <a:cxnLst/>
              <a:rect r="r" b="b" t="t" l="l"/>
              <a:pathLst>
                <a:path h="30344612" w="55435893">
                  <a:moveTo>
                    <a:pt x="0" y="0"/>
                  </a:moveTo>
                  <a:lnTo>
                    <a:pt x="55435893" y="0"/>
                  </a:lnTo>
                  <a:lnTo>
                    <a:pt x="55435893" y="30344612"/>
                  </a:lnTo>
                  <a:lnTo>
                    <a:pt x="0" y="30344612"/>
                  </a:lnTo>
                  <a:lnTo>
                    <a:pt x="0" y="0"/>
                  </a:lnTo>
                  <a:close/>
                </a:path>
              </a:pathLst>
            </a:custGeom>
            <a:solidFill>
              <a:srgbClr val="FFFFFF"/>
            </a:solidFill>
          </p:spPr>
        </p:sp>
        <p:sp>
          <p:nvSpPr>
            <p:cNvPr name="Freeform 4" id="4"/>
            <p:cNvSpPr/>
            <p:nvPr/>
          </p:nvSpPr>
          <p:spPr>
            <a:xfrm flipH="false" flipV="false" rot="0">
              <a:off x="0" y="0"/>
              <a:ext cx="55580676" cy="30489392"/>
            </a:xfrm>
            <a:custGeom>
              <a:avLst/>
              <a:gdLst/>
              <a:ahLst/>
              <a:cxnLst/>
              <a:rect r="r" b="b" t="t" l="l"/>
              <a:pathLst>
                <a:path h="30489392" w="55580676">
                  <a:moveTo>
                    <a:pt x="55435897" y="30344610"/>
                  </a:moveTo>
                  <a:lnTo>
                    <a:pt x="55580676" y="30344610"/>
                  </a:lnTo>
                  <a:lnTo>
                    <a:pt x="55580676" y="30489392"/>
                  </a:lnTo>
                  <a:lnTo>
                    <a:pt x="55435897" y="30489392"/>
                  </a:lnTo>
                  <a:lnTo>
                    <a:pt x="55435897" y="30344610"/>
                  </a:lnTo>
                  <a:close/>
                  <a:moveTo>
                    <a:pt x="0" y="144780"/>
                  </a:moveTo>
                  <a:lnTo>
                    <a:pt x="144780" y="144780"/>
                  </a:lnTo>
                  <a:lnTo>
                    <a:pt x="144780" y="30344610"/>
                  </a:lnTo>
                  <a:lnTo>
                    <a:pt x="0" y="30344610"/>
                  </a:lnTo>
                  <a:lnTo>
                    <a:pt x="0" y="144780"/>
                  </a:lnTo>
                  <a:close/>
                  <a:moveTo>
                    <a:pt x="0" y="30344610"/>
                  </a:moveTo>
                  <a:lnTo>
                    <a:pt x="144780" y="30344610"/>
                  </a:lnTo>
                  <a:lnTo>
                    <a:pt x="144780" y="30489392"/>
                  </a:lnTo>
                  <a:lnTo>
                    <a:pt x="0" y="30489392"/>
                  </a:lnTo>
                  <a:lnTo>
                    <a:pt x="0" y="30344610"/>
                  </a:lnTo>
                  <a:close/>
                  <a:moveTo>
                    <a:pt x="55435897" y="144780"/>
                  </a:moveTo>
                  <a:lnTo>
                    <a:pt x="55580676" y="144780"/>
                  </a:lnTo>
                  <a:lnTo>
                    <a:pt x="55580676" y="30344610"/>
                  </a:lnTo>
                  <a:lnTo>
                    <a:pt x="55435897" y="30344610"/>
                  </a:lnTo>
                  <a:lnTo>
                    <a:pt x="55435897" y="144780"/>
                  </a:lnTo>
                  <a:close/>
                  <a:moveTo>
                    <a:pt x="144780" y="30344610"/>
                  </a:moveTo>
                  <a:lnTo>
                    <a:pt x="55435897" y="30344610"/>
                  </a:lnTo>
                  <a:lnTo>
                    <a:pt x="55435897" y="30489392"/>
                  </a:lnTo>
                  <a:lnTo>
                    <a:pt x="144780" y="30489392"/>
                  </a:lnTo>
                  <a:lnTo>
                    <a:pt x="144780" y="30344610"/>
                  </a:lnTo>
                  <a:close/>
                  <a:moveTo>
                    <a:pt x="55435897" y="0"/>
                  </a:moveTo>
                  <a:lnTo>
                    <a:pt x="55580676" y="0"/>
                  </a:lnTo>
                  <a:lnTo>
                    <a:pt x="55580676" y="144780"/>
                  </a:lnTo>
                  <a:lnTo>
                    <a:pt x="55435897" y="144780"/>
                  </a:lnTo>
                  <a:lnTo>
                    <a:pt x="55435897" y="0"/>
                  </a:lnTo>
                  <a:close/>
                  <a:moveTo>
                    <a:pt x="0" y="0"/>
                  </a:moveTo>
                  <a:lnTo>
                    <a:pt x="144780" y="0"/>
                  </a:lnTo>
                  <a:lnTo>
                    <a:pt x="144780" y="144780"/>
                  </a:lnTo>
                  <a:lnTo>
                    <a:pt x="0" y="144780"/>
                  </a:lnTo>
                  <a:lnTo>
                    <a:pt x="0" y="0"/>
                  </a:lnTo>
                  <a:close/>
                  <a:moveTo>
                    <a:pt x="144780" y="0"/>
                  </a:moveTo>
                  <a:lnTo>
                    <a:pt x="55435897" y="0"/>
                  </a:lnTo>
                  <a:lnTo>
                    <a:pt x="55435897" y="144780"/>
                  </a:lnTo>
                  <a:lnTo>
                    <a:pt x="144780" y="144780"/>
                  </a:lnTo>
                  <a:lnTo>
                    <a:pt x="144780" y="0"/>
                  </a:lnTo>
                  <a:close/>
                </a:path>
              </a:pathLst>
            </a:custGeom>
            <a:solidFill>
              <a:srgbClr val="2B1B10"/>
            </a:solidFill>
          </p:spPr>
        </p:sp>
      </p:grpSp>
      <p:sp>
        <p:nvSpPr>
          <p:cNvPr name="Freeform 5" id="5"/>
          <p:cNvSpPr/>
          <p:nvPr/>
        </p:nvSpPr>
        <p:spPr>
          <a:xfrm flipH="false" flipV="false" rot="0">
            <a:off x="4878091" y="2052337"/>
            <a:ext cx="7794584" cy="3551962"/>
          </a:xfrm>
          <a:custGeom>
            <a:avLst/>
            <a:gdLst/>
            <a:ahLst/>
            <a:cxnLst/>
            <a:rect r="r" b="b" t="t" l="l"/>
            <a:pathLst>
              <a:path h="3551962" w="7794584">
                <a:moveTo>
                  <a:pt x="0" y="0"/>
                </a:moveTo>
                <a:lnTo>
                  <a:pt x="7794584" y="0"/>
                </a:lnTo>
                <a:lnTo>
                  <a:pt x="7794584" y="3551962"/>
                </a:lnTo>
                <a:lnTo>
                  <a:pt x="0" y="3551962"/>
                </a:lnTo>
                <a:lnTo>
                  <a:pt x="0" y="0"/>
                </a:lnTo>
                <a:close/>
              </a:path>
            </a:pathLst>
          </a:custGeom>
          <a:blipFill>
            <a:blip r:embed="rId2"/>
            <a:stretch>
              <a:fillRect l="0" t="0" r="0" b="0"/>
            </a:stretch>
          </a:blipFill>
        </p:spPr>
      </p:sp>
      <p:sp>
        <p:nvSpPr>
          <p:cNvPr name="Freeform 6" id="6"/>
          <p:cNvSpPr/>
          <p:nvPr/>
        </p:nvSpPr>
        <p:spPr>
          <a:xfrm flipH="false" flipV="false" rot="0">
            <a:off x="5401622" y="6104731"/>
            <a:ext cx="6327015" cy="3682390"/>
          </a:xfrm>
          <a:custGeom>
            <a:avLst/>
            <a:gdLst/>
            <a:ahLst/>
            <a:cxnLst/>
            <a:rect r="r" b="b" t="t" l="l"/>
            <a:pathLst>
              <a:path h="3682390" w="6327015">
                <a:moveTo>
                  <a:pt x="0" y="0"/>
                </a:moveTo>
                <a:lnTo>
                  <a:pt x="6327015" y="0"/>
                </a:lnTo>
                <a:lnTo>
                  <a:pt x="6327015" y="3682390"/>
                </a:lnTo>
                <a:lnTo>
                  <a:pt x="0" y="3682390"/>
                </a:lnTo>
                <a:lnTo>
                  <a:pt x="0" y="0"/>
                </a:lnTo>
                <a:close/>
              </a:path>
            </a:pathLst>
          </a:custGeom>
          <a:blipFill>
            <a:blip r:embed="rId3"/>
            <a:stretch>
              <a:fillRect l="0" t="0" r="0" b="0"/>
            </a:stretch>
          </a:blipFill>
        </p:spPr>
      </p:sp>
      <p:sp>
        <p:nvSpPr>
          <p:cNvPr name="TextBox 7" id="7"/>
          <p:cNvSpPr txBox="true"/>
          <p:nvPr/>
        </p:nvSpPr>
        <p:spPr>
          <a:xfrm rot="0">
            <a:off x="2336932" y="475078"/>
            <a:ext cx="12876903" cy="1366976"/>
          </a:xfrm>
          <a:prstGeom prst="rect">
            <a:avLst/>
          </a:prstGeom>
        </p:spPr>
        <p:txBody>
          <a:bodyPr anchor="t" rtlCol="false" tIns="0" lIns="0" bIns="0" rIns="0">
            <a:spAutoFit/>
          </a:bodyPr>
          <a:lstStyle/>
          <a:p>
            <a:pPr algn="ctr">
              <a:lnSpc>
                <a:spcPts val="5504"/>
              </a:lnSpc>
            </a:pPr>
            <a:r>
              <a:rPr lang="en-US" sz="3932">
                <a:solidFill>
                  <a:srgbClr val="080706"/>
                </a:solidFill>
                <a:latin typeface="Canva Sans Bold"/>
              </a:rPr>
              <a:t>Q8&gt; Join relevant tables to find the category-wise distribution of pizzas.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9451C"/>
        </a:solidFill>
      </p:bgPr>
    </p:bg>
    <p:spTree>
      <p:nvGrpSpPr>
        <p:cNvPr id="1" name=""/>
        <p:cNvGrpSpPr/>
        <p:nvPr/>
      </p:nvGrpSpPr>
      <p:grpSpPr>
        <a:xfrm>
          <a:off x="0" y="0"/>
          <a:ext cx="0" cy="0"/>
          <a:chOff x="0" y="0"/>
          <a:chExt cx="0" cy="0"/>
        </a:xfrm>
      </p:grpSpPr>
      <p:grpSp>
        <p:nvGrpSpPr>
          <p:cNvPr name="Group 2" id="2"/>
          <p:cNvGrpSpPr/>
          <p:nvPr/>
        </p:nvGrpSpPr>
        <p:grpSpPr>
          <a:xfrm rot="0">
            <a:off x="275738" y="278717"/>
            <a:ext cx="17736524" cy="9729565"/>
            <a:chOff x="0" y="0"/>
            <a:chExt cx="55580676" cy="30489390"/>
          </a:xfrm>
        </p:grpSpPr>
        <p:sp>
          <p:nvSpPr>
            <p:cNvPr name="Freeform 3" id="3"/>
            <p:cNvSpPr/>
            <p:nvPr/>
          </p:nvSpPr>
          <p:spPr>
            <a:xfrm flipH="false" flipV="false" rot="0">
              <a:off x="72390" y="72390"/>
              <a:ext cx="55435893" cy="30344612"/>
            </a:xfrm>
            <a:custGeom>
              <a:avLst/>
              <a:gdLst/>
              <a:ahLst/>
              <a:cxnLst/>
              <a:rect r="r" b="b" t="t" l="l"/>
              <a:pathLst>
                <a:path h="30344612" w="55435893">
                  <a:moveTo>
                    <a:pt x="0" y="0"/>
                  </a:moveTo>
                  <a:lnTo>
                    <a:pt x="55435893" y="0"/>
                  </a:lnTo>
                  <a:lnTo>
                    <a:pt x="55435893" y="30344612"/>
                  </a:lnTo>
                  <a:lnTo>
                    <a:pt x="0" y="30344612"/>
                  </a:lnTo>
                  <a:lnTo>
                    <a:pt x="0" y="0"/>
                  </a:lnTo>
                  <a:close/>
                </a:path>
              </a:pathLst>
            </a:custGeom>
            <a:solidFill>
              <a:srgbClr val="FFFFFF"/>
            </a:solidFill>
          </p:spPr>
        </p:sp>
        <p:sp>
          <p:nvSpPr>
            <p:cNvPr name="Freeform 4" id="4"/>
            <p:cNvSpPr/>
            <p:nvPr/>
          </p:nvSpPr>
          <p:spPr>
            <a:xfrm flipH="false" flipV="false" rot="0">
              <a:off x="0" y="0"/>
              <a:ext cx="55580676" cy="30489392"/>
            </a:xfrm>
            <a:custGeom>
              <a:avLst/>
              <a:gdLst/>
              <a:ahLst/>
              <a:cxnLst/>
              <a:rect r="r" b="b" t="t" l="l"/>
              <a:pathLst>
                <a:path h="30489392" w="55580676">
                  <a:moveTo>
                    <a:pt x="55435897" y="30344610"/>
                  </a:moveTo>
                  <a:lnTo>
                    <a:pt x="55580676" y="30344610"/>
                  </a:lnTo>
                  <a:lnTo>
                    <a:pt x="55580676" y="30489392"/>
                  </a:lnTo>
                  <a:lnTo>
                    <a:pt x="55435897" y="30489392"/>
                  </a:lnTo>
                  <a:lnTo>
                    <a:pt x="55435897" y="30344610"/>
                  </a:lnTo>
                  <a:close/>
                  <a:moveTo>
                    <a:pt x="0" y="144780"/>
                  </a:moveTo>
                  <a:lnTo>
                    <a:pt x="144780" y="144780"/>
                  </a:lnTo>
                  <a:lnTo>
                    <a:pt x="144780" y="30344610"/>
                  </a:lnTo>
                  <a:lnTo>
                    <a:pt x="0" y="30344610"/>
                  </a:lnTo>
                  <a:lnTo>
                    <a:pt x="0" y="144780"/>
                  </a:lnTo>
                  <a:close/>
                  <a:moveTo>
                    <a:pt x="0" y="30344610"/>
                  </a:moveTo>
                  <a:lnTo>
                    <a:pt x="144780" y="30344610"/>
                  </a:lnTo>
                  <a:lnTo>
                    <a:pt x="144780" y="30489392"/>
                  </a:lnTo>
                  <a:lnTo>
                    <a:pt x="0" y="30489392"/>
                  </a:lnTo>
                  <a:lnTo>
                    <a:pt x="0" y="30344610"/>
                  </a:lnTo>
                  <a:close/>
                  <a:moveTo>
                    <a:pt x="55435897" y="144780"/>
                  </a:moveTo>
                  <a:lnTo>
                    <a:pt x="55580676" y="144780"/>
                  </a:lnTo>
                  <a:lnTo>
                    <a:pt x="55580676" y="30344610"/>
                  </a:lnTo>
                  <a:lnTo>
                    <a:pt x="55435897" y="30344610"/>
                  </a:lnTo>
                  <a:lnTo>
                    <a:pt x="55435897" y="144780"/>
                  </a:lnTo>
                  <a:close/>
                  <a:moveTo>
                    <a:pt x="144780" y="30344610"/>
                  </a:moveTo>
                  <a:lnTo>
                    <a:pt x="55435897" y="30344610"/>
                  </a:lnTo>
                  <a:lnTo>
                    <a:pt x="55435897" y="30489392"/>
                  </a:lnTo>
                  <a:lnTo>
                    <a:pt x="144780" y="30489392"/>
                  </a:lnTo>
                  <a:lnTo>
                    <a:pt x="144780" y="30344610"/>
                  </a:lnTo>
                  <a:close/>
                  <a:moveTo>
                    <a:pt x="55435897" y="0"/>
                  </a:moveTo>
                  <a:lnTo>
                    <a:pt x="55580676" y="0"/>
                  </a:lnTo>
                  <a:lnTo>
                    <a:pt x="55580676" y="144780"/>
                  </a:lnTo>
                  <a:lnTo>
                    <a:pt x="55435897" y="144780"/>
                  </a:lnTo>
                  <a:lnTo>
                    <a:pt x="55435897" y="0"/>
                  </a:lnTo>
                  <a:close/>
                  <a:moveTo>
                    <a:pt x="0" y="0"/>
                  </a:moveTo>
                  <a:lnTo>
                    <a:pt x="144780" y="0"/>
                  </a:lnTo>
                  <a:lnTo>
                    <a:pt x="144780" y="144780"/>
                  </a:lnTo>
                  <a:lnTo>
                    <a:pt x="0" y="144780"/>
                  </a:lnTo>
                  <a:lnTo>
                    <a:pt x="0" y="0"/>
                  </a:lnTo>
                  <a:close/>
                  <a:moveTo>
                    <a:pt x="144780" y="0"/>
                  </a:moveTo>
                  <a:lnTo>
                    <a:pt x="55435897" y="0"/>
                  </a:lnTo>
                  <a:lnTo>
                    <a:pt x="55435897" y="144780"/>
                  </a:lnTo>
                  <a:lnTo>
                    <a:pt x="144780" y="144780"/>
                  </a:lnTo>
                  <a:lnTo>
                    <a:pt x="144780" y="0"/>
                  </a:lnTo>
                  <a:close/>
                </a:path>
              </a:pathLst>
            </a:custGeom>
            <a:solidFill>
              <a:srgbClr val="2B1B10"/>
            </a:solidFill>
          </p:spPr>
        </p:sp>
      </p:grpSp>
      <p:sp>
        <p:nvSpPr>
          <p:cNvPr name="Freeform 5" id="5"/>
          <p:cNvSpPr/>
          <p:nvPr/>
        </p:nvSpPr>
        <p:spPr>
          <a:xfrm flipH="false" flipV="false" rot="0">
            <a:off x="2225560" y="1980617"/>
            <a:ext cx="12351246" cy="4506865"/>
          </a:xfrm>
          <a:custGeom>
            <a:avLst/>
            <a:gdLst/>
            <a:ahLst/>
            <a:cxnLst/>
            <a:rect r="r" b="b" t="t" l="l"/>
            <a:pathLst>
              <a:path h="4506865" w="12351246">
                <a:moveTo>
                  <a:pt x="0" y="0"/>
                </a:moveTo>
                <a:lnTo>
                  <a:pt x="12351247" y="0"/>
                </a:lnTo>
                <a:lnTo>
                  <a:pt x="12351247" y="4506865"/>
                </a:lnTo>
                <a:lnTo>
                  <a:pt x="0" y="4506865"/>
                </a:lnTo>
                <a:lnTo>
                  <a:pt x="0" y="0"/>
                </a:lnTo>
                <a:close/>
              </a:path>
            </a:pathLst>
          </a:custGeom>
          <a:blipFill>
            <a:blip r:embed="rId2"/>
            <a:stretch>
              <a:fillRect l="0" t="0" r="0" b="0"/>
            </a:stretch>
          </a:blipFill>
        </p:spPr>
      </p:sp>
      <p:sp>
        <p:nvSpPr>
          <p:cNvPr name="Freeform 6" id="6"/>
          <p:cNvSpPr/>
          <p:nvPr/>
        </p:nvSpPr>
        <p:spPr>
          <a:xfrm flipH="false" flipV="false" rot="0">
            <a:off x="2225560" y="7247868"/>
            <a:ext cx="4339591" cy="2010432"/>
          </a:xfrm>
          <a:custGeom>
            <a:avLst/>
            <a:gdLst/>
            <a:ahLst/>
            <a:cxnLst/>
            <a:rect r="r" b="b" t="t" l="l"/>
            <a:pathLst>
              <a:path h="2010432" w="4339591">
                <a:moveTo>
                  <a:pt x="0" y="0"/>
                </a:moveTo>
                <a:lnTo>
                  <a:pt x="4339591" y="0"/>
                </a:lnTo>
                <a:lnTo>
                  <a:pt x="4339591" y="2010432"/>
                </a:lnTo>
                <a:lnTo>
                  <a:pt x="0" y="2010432"/>
                </a:lnTo>
                <a:lnTo>
                  <a:pt x="0" y="0"/>
                </a:lnTo>
                <a:close/>
              </a:path>
            </a:pathLst>
          </a:custGeom>
          <a:blipFill>
            <a:blip r:embed="rId3"/>
            <a:stretch>
              <a:fillRect l="0" t="0" r="0" b="0"/>
            </a:stretch>
          </a:blipFill>
        </p:spPr>
      </p:sp>
      <p:sp>
        <p:nvSpPr>
          <p:cNvPr name="TextBox 7" id="7"/>
          <p:cNvSpPr txBox="true"/>
          <p:nvPr/>
        </p:nvSpPr>
        <p:spPr>
          <a:xfrm rot="0">
            <a:off x="1592510" y="307112"/>
            <a:ext cx="14327645" cy="1366976"/>
          </a:xfrm>
          <a:prstGeom prst="rect">
            <a:avLst/>
          </a:prstGeom>
        </p:spPr>
        <p:txBody>
          <a:bodyPr anchor="t" rtlCol="false" tIns="0" lIns="0" bIns="0" rIns="0">
            <a:spAutoFit/>
          </a:bodyPr>
          <a:lstStyle/>
          <a:p>
            <a:pPr algn="ctr">
              <a:lnSpc>
                <a:spcPts val="5504"/>
              </a:lnSpc>
            </a:pPr>
            <a:r>
              <a:rPr lang="en-US" sz="3932">
                <a:solidFill>
                  <a:srgbClr val="080706"/>
                </a:solidFill>
                <a:latin typeface="Canva Sans Bold"/>
              </a:rPr>
              <a:t>Q9&gt; Group the orders by date and calculate the average number of pizzas ordered per day.</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9451C"/>
        </a:solidFill>
      </p:bgPr>
    </p:bg>
    <p:spTree>
      <p:nvGrpSpPr>
        <p:cNvPr id="1" name=""/>
        <p:cNvGrpSpPr/>
        <p:nvPr/>
      </p:nvGrpSpPr>
      <p:grpSpPr>
        <a:xfrm>
          <a:off x="0" y="0"/>
          <a:ext cx="0" cy="0"/>
          <a:chOff x="0" y="0"/>
          <a:chExt cx="0" cy="0"/>
        </a:xfrm>
      </p:grpSpPr>
      <p:grpSp>
        <p:nvGrpSpPr>
          <p:cNvPr name="Group 2" id="2"/>
          <p:cNvGrpSpPr/>
          <p:nvPr/>
        </p:nvGrpSpPr>
        <p:grpSpPr>
          <a:xfrm rot="0">
            <a:off x="275738" y="278717"/>
            <a:ext cx="17736524" cy="9729565"/>
            <a:chOff x="0" y="0"/>
            <a:chExt cx="55580676" cy="30489390"/>
          </a:xfrm>
        </p:grpSpPr>
        <p:sp>
          <p:nvSpPr>
            <p:cNvPr name="Freeform 3" id="3"/>
            <p:cNvSpPr/>
            <p:nvPr/>
          </p:nvSpPr>
          <p:spPr>
            <a:xfrm flipH="false" flipV="false" rot="0">
              <a:off x="72390" y="72390"/>
              <a:ext cx="55435893" cy="30344612"/>
            </a:xfrm>
            <a:custGeom>
              <a:avLst/>
              <a:gdLst/>
              <a:ahLst/>
              <a:cxnLst/>
              <a:rect r="r" b="b" t="t" l="l"/>
              <a:pathLst>
                <a:path h="30344612" w="55435893">
                  <a:moveTo>
                    <a:pt x="0" y="0"/>
                  </a:moveTo>
                  <a:lnTo>
                    <a:pt x="55435893" y="0"/>
                  </a:lnTo>
                  <a:lnTo>
                    <a:pt x="55435893" y="30344612"/>
                  </a:lnTo>
                  <a:lnTo>
                    <a:pt x="0" y="30344612"/>
                  </a:lnTo>
                  <a:lnTo>
                    <a:pt x="0" y="0"/>
                  </a:lnTo>
                  <a:close/>
                </a:path>
              </a:pathLst>
            </a:custGeom>
            <a:solidFill>
              <a:srgbClr val="FFFFFF"/>
            </a:solidFill>
          </p:spPr>
        </p:sp>
        <p:sp>
          <p:nvSpPr>
            <p:cNvPr name="Freeform 4" id="4"/>
            <p:cNvSpPr/>
            <p:nvPr/>
          </p:nvSpPr>
          <p:spPr>
            <a:xfrm flipH="false" flipV="false" rot="0">
              <a:off x="0" y="0"/>
              <a:ext cx="55580676" cy="30489392"/>
            </a:xfrm>
            <a:custGeom>
              <a:avLst/>
              <a:gdLst/>
              <a:ahLst/>
              <a:cxnLst/>
              <a:rect r="r" b="b" t="t" l="l"/>
              <a:pathLst>
                <a:path h="30489392" w="55580676">
                  <a:moveTo>
                    <a:pt x="55435897" y="30344610"/>
                  </a:moveTo>
                  <a:lnTo>
                    <a:pt x="55580676" y="30344610"/>
                  </a:lnTo>
                  <a:lnTo>
                    <a:pt x="55580676" y="30489392"/>
                  </a:lnTo>
                  <a:lnTo>
                    <a:pt x="55435897" y="30489392"/>
                  </a:lnTo>
                  <a:lnTo>
                    <a:pt x="55435897" y="30344610"/>
                  </a:lnTo>
                  <a:close/>
                  <a:moveTo>
                    <a:pt x="0" y="144780"/>
                  </a:moveTo>
                  <a:lnTo>
                    <a:pt x="144780" y="144780"/>
                  </a:lnTo>
                  <a:lnTo>
                    <a:pt x="144780" y="30344610"/>
                  </a:lnTo>
                  <a:lnTo>
                    <a:pt x="0" y="30344610"/>
                  </a:lnTo>
                  <a:lnTo>
                    <a:pt x="0" y="144780"/>
                  </a:lnTo>
                  <a:close/>
                  <a:moveTo>
                    <a:pt x="0" y="30344610"/>
                  </a:moveTo>
                  <a:lnTo>
                    <a:pt x="144780" y="30344610"/>
                  </a:lnTo>
                  <a:lnTo>
                    <a:pt x="144780" y="30489392"/>
                  </a:lnTo>
                  <a:lnTo>
                    <a:pt x="0" y="30489392"/>
                  </a:lnTo>
                  <a:lnTo>
                    <a:pt x="0" y="30344610"/>
                  </a:lnTo>
                  <a:close/>
                  <a:moveTo>
                    <a:pt x="55435897" y="144780"/>
                  </a:moveTo>
                  <a:lnTo>
                    <a:pt x="55580676" y="144780"/>
                  </a:lnTo>
                  <a:lnTo>
                    <a:pt x="55580676" y="30344610"/>
                  </a:lnTo>
                  <a:lnTo>
                    <a:pt x="55435897" y="30344610"/>
                  </a:lnTo>
                  <a:lnTo>
                    <a:pt x="55435897" y="144780"/>
                  </a:lnTo>
                  <a:close/>
                  <a:moveTo>
                    <a:pt x="144780" y="30344610"/>
                  </a:moveTo>
                  <a:lnTo>
                    <a:pt x="55435897" y="30344610"/>
                  </a:lnTo>
                  <a:lnTo>
                    <a:pt x="55435897" y="30489392"/>
                  </a:lnTo>
                  <a:lnTo>
                    <a:pt x="144780" y="30489392"/>
                  </a:lnTo>
                  <a:lnTo>
                    <a:pt x="144780" y="30344610"/>
                  </a:lnTo>
                  <a:close/>
                  <a:moveTo>
                    <a:pt x="55435897" y="0"/>
                  </a:moveTo>
                  <a:lnTo>
                    <a:pt x="55580676" y="0"/>
                  </a:lnTo>
                  <a:lnTo>
                    <a:pt x="55580676" y="144780"/>
                  </a:lnTo>
                  <a:lnTo>
                    <a:pt x="55435897" y="144780"/>
                  </a:lnTo>
                  <a:lnTo>
                    <a:pt x="55435897" y="0"/>
                  </a:lnTo>
                  <a:close/>
                  <a:moveTo>
                    <a:pt x="0" y="0"/>
                  </a:moveTo>
                  <a:lnTo>
                    <a:pt x="144780" y="0"/>
                  </a:lnTo>
                  <a:lnTo>
                    <a:pt x="144780" y="144780"/>
                  </a:lnTo>
                  <a:lnTo>
                    <a:pt x="0" y="144780"/>
                  </a:lnTo>
                  <a:lnTo>
                    <a:pt x="0" y="0"/>
                  </a:lnTo>
                  <a:close/>
                  <a:moveTo>
                    <a:pt x="144780" y="0"/>
                  </a:moveTo>
                  <a:lnTo>
                    <a:pt x="55435897" y="0"/>
                  </a:lnTo>
                  <a:lnTo>
                    <a:pt x="55435897" y="144780"/>
                  </a:lnTo>
                  <a:lnTo>
                    <a:pt x="144780" y="144780"/>
                  </a:lnTo>
                  <a:lnTo>
                    <a:pt x="144780" y="0"/>
                  </a:lnTo>
                  <a:close/>
                </a:path>
              </a:pathLst>
            </a:custGeom>
            <a:solidFill>
              <a:srgbClr val="2B1B10"/>
            </a:solidFill>
          </p:spPr>
        </p:sp>
      </p:grpSp>
      <p:sp>
        <p:nvSpPr>
          <p:cNvPr name="Freeform 5" id="5"/>
          <p:cNvSpPr/>
          <p:nvPr/>
        </p:nvSpPr>
        <p:spPr>
          <a:xfrm flipH="false" flipV="false" rot="0">
            <a:off x="518989" y="1674088"/>
            <a:ext cx="10022692" cy="5454828"/>
          </a:xfrm>
          <a:custGeom>
            <a:avLst/>
            <a:gdLst/>
            <a:ahLst/>
            <a:cxnLst/>
            <a:rect r="r" b="b" t="t" l="l"/>
            <a:pathLst>
              <a:path h="5454828" w="10022692">
                <a:moveTo>
                  <a:pt x="0" y="0"/>
                </a:moveTo>
                <a:lnTo>
                  <a:pt x="10022691" y="0"/>
                </a:lnTo>
                <a:lnTo>
                  <a:pt x="10022691" y="5454828"/>
                </a:lnTo>
                <a:lnTo>
                  <a:pt x="0" y="5454828"/>
                </a:lnTo>
                <a:lnTo>
                  <a:pt x="0" y="0"/>
                </a:lnTo>
                <a:close/>
              </a:path>
            </a:pathLst>
          </a:custGeom>
          <a:blipFill>
            <a:blip r:embed="rId2"/>
            <a:stretch>
              <a:fillRect l="0" t="0" r="0" b="0"/>
            </a:stretch>
          </a:blipFill>
        </p:spPr>
      </p:sp>
      <p:sp>
        <p:nvSpPr>
          <p:cNvPr name="Freeform 6" id="6"/>
          <p:cNvSpPr/>
          <p:nvPr/>
        </p:nvSpPr>
        <p:spPr>
          <a:xfrm flipH="false" flipV="false" rot="0">
            <a:off x="11127218" y="7128916"/>
            <a:ext cx="6132082" cy="2563411"/>
          </a:xfrm>
          <a:custGeom>
            <a:avLst/>
            <a:gdLst/>
            <a:ahLst/>
            <a:cxnLst/>
            <a:rect r="r" b="b" t="t" l="l"/>
            <a:pathLst>
              <a:path h="2563411" w="6132082">
                <a:moveTo>
                  <a:pt x="0" y="0"/>
                </a:moveTo>
                <a:lnTo>
                  <a:pt x="6132082" y="0"/>
                </a:lnTo>
                <a:lnTo>
                  <a:pt x="6132082" y="2563411"/>
                </a:lnTo>
                <a:lnTo>
                  <a:pt x="0" y="2563411"/>
                </a:lnTo>
                <a:lnTo>
                  <a:pt x="0" y="0"/>
                </a:lnTo>
                <a:close/>
              </a:path>
            </a:pathLst>
          </a:custGeom>
          <a:blipFill>
            <a:blip r:embed="rId3"/>
            <a:stretch>
              <a:fillRect l="0" t="0" r="0" b="0"/>
            </a:stretch>
          </a:blipFill>
        </p:spPr>
      </p:sp>
      <p:sp>
        <p:nvSpPr>
          <p:cNvPr name="TextBox 7" id="7"/>
          <p:cNvSpPr txBox="true"/>
          <p:nvPr/>
        </p:nvSpPr>
        <p:spPr>
          <a:xfrm rot="0">
            <a:off x="2462955" y="307112"/>
            <a:ext cx="12876903" cy="1366976"/>
          </a:xfrm>
          <a:prstGeom prst="rect">
            <a:avLst/>
          </a:prstGeom>
        </p:spPr>
        <p:txBody>
          <a:bodyPr anchor="t" rtlCol="false" tIns="0" lIns="0" bIns="0" rIns="0">
            <a:spAutoFit/>
          </a:bodyPr>
          <a:lstStyle/>
          <a:p>
            <a:pPr algn="ctr">
              <a:lnSpc>
                <a:spcPts val="5504"/>
              </a:lnSpc>
            </a:pPr>
            <a:r>
              <a:rPr lang="en-US" sz="3932">
                <a:solidFill>
                  <a:srgbClr val="080706"/>
                </a:solidFill>
                <a:latin typeface="Canva Sans Bold"/>
              </a:rPr>
              <a:t>Q10&gt; Determine the top 3 most ordered pizza types based on revenue.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9451C"/>
        </a:solidFill>
      </p:bgPr>
    </p:bg>
    <p:spTree>
      <p:nvGrpSpPr>
        <p:cNvPr id="1" name=""/>
        <p:cNvGrpSpPr/>
        <p:nvPr/>
      </p:nvGrpSpPr>
      <p:grpSpPr>
        <a:xfrm>
          <a:off x="0" y="0"/>
          <a:ext cx="0" cy="0"/>
          <a:chOff x="0" y="0"/>
          <a:chExt cx="0" cy="0"/>
        </a:xfrm>
      </p:grpSpPr>
      <p:grpSp>
        <p:nvGrpSpPr>
          <p:cNvPr name="Group 2" id="2"/>
          <p:cNvGrpSpPr/>
          <p:nvPr/>
        </p:nvGrpSpPr>
        <p:grpSpPr>
          <a:xfrm rot="0">
            <a:off x="275738" y="278717"/>
            <a:ext cx="17736524" cy="9729565"/>
            <a:chOff x="0" y="0"/>
            <a:chExt cx="55580676" cy="30489390"/>
          </a:xfrm>
        </p:grpSpPr>
        <p:sp>
          <p:nvSpPr>
            <p:cNvPr name="Freeform 3" id="3"/>
            <p:cNvSpPr/>
            <p:nvPr/>
          </p:nvSpPr>
          <p:spPr>
            <a:xfrm flipH="false" flipV="false" rot="0">
              <a:off x="72390" y="72390"/>
              <a:ext cx="55435893" cy="30344612"/>
            </a:xfrm>
            <a:custGeom>
              <a:avLst/>
              <a:gdLst/>
              <a:ahLst/>
              <a:cxnLst/>
              <a:rect r="r" b="b" t="t" l="l"/>
              <a:pathLst>
                <a:path h="30344612" w="55435893">
                  <a:moveTo>
                    <a:pt x="0" y="0"/>
                  </a:moveTo>
                  <a:lnTo>
                    <a:pt x="55435893" y="0"/>
                  </a:lnTo>
                  <a:lnTo>
                    <a:pt x="55435893" y="30344612"/>
                  </a:lnTo>
                  <a:lnTo>
                    <a:pt x="0" y="30344612"/>
                  </a:lnTo>
                  <a:lnTo>
                    <a:pt x="0" y="0"/>
                  </a:lnTo>
                  <a:close/>
                </a:path>
              </a:pathLst>
            </a:custGeom>
            <a:solidFill>
              <a:srgbClr val="FFFFFF"/>
            </a:solidFill>
          </p:spPr>
        </p:sp>
        <p:sp>
          <p:nvSpPr>
            <p:cNvPr name="Freeform 4" id="4"/>
            <p:cNvSpPr/>
            <p:nvPr/>
          </p:nvSpPr>
          <p:spPr>
            <a:xfrm flipH="false" flipV="false" rot="0">
              <a:off x="0" y="0"/>
              <a:ext cx="55580676" cy="30489392"/>
            </a:xfrm>
            <a:custGeom>
              <a:avLst/>
              <a:gdLst/>
              <a:ahLst/>
              <a:cxnLst/>
              <a:rect r="r" b="b" t="t" l="l"/>
              <a:pathLst>
                <a:path h="30489392" w="55580676">
                  <a:moveTo>
                    <a:pt x="55435897" y="30344610"/>
                  </a:moveTo>
                  <a:lnTo>
                    <a:pt x="55580676" y="30344610"/>
                  </a:lnTo>
                  <a:lnTo>
                    <a:pt x="55580676" y="30489392"/>
                  </a:lnTo>
                  <a:lnTo>
                    <a:pt x="55435897" y="30489392"/>
                  </a:lnTo>
                  <a:lnTo>
                    <a:pt x="55435897" y="30344610"/>
                  </a:lnTo>
                  <a:close/>
                  <a:moveTo>
                    <a:pt x="0" y="144780"/>
                  </a:moveTo>
                  <a:lnTo>
                    <a:pt x="144780" y="144780"/>
                  </a:lnTo>
                  <a:lnTo>
                    <a:pt x="144780" y="30344610"/>
                  </a:lnTo>
                  <a:lnTo>
                    <a:pt x="0" y="30344610"/>
                  </a:lnTo>
                  <a:lnTo>
                    <a:pt x="0" y="144780"/>
                  </a:lnTo>
                  <a:close/>
                  <a:moveTo>
                    <a:pt x="0" y="30344610"/>
                  </a:moveTo>
                  <a:lnTo>
                    <a:pt x="144780" y="30344610"/>
                  </a:lnTo>
                  <a:lnTo>
                    <a:pt x="144780" y="30489392"/>
                  </a:lnTo>
                  <a:lnTo>
                    <a:pt x="0" y="30489392"/>
                  </a:lnTo>
                  <a:lnTo>
                    <a:pt x="0" y="30344610"/>
                  </a:lnTo>
                  <a:close/>
                  <a:moveTo>
                    <a:pt x="55435897" y="144780"/>
                  </a:moveTo>
                  <a:lnTo>
                    <a:pt x="55580676" y="144780"/>
                  </a:lnTo>
                  <a:lnTo>
                    <a:pt x="55580676" y="30344610"/>
                  </a:lnTo>
                  <a:lnTo>
                    <a:pt x="55435897" y="30344610"/>
                  </a:lnTo>
                  <a:lnTo>
                    <a:pt x="55435897" y="144780"/>
                  </a:lnTo>
                  <a:close/>
                  <a:moveTo>
                    <a:pt x="144780" y="30344610"/>
                  </a:moveTo>
                  <a:lnTo>
                    <a:pt x="55435897" y="30344610"/>
                  </a:lnTo>
                  <a:lnTo>
                    <a:pt x="55435897" y="30489392"/>
                  </a:lnTo>
                  <a:lnTo>
                    <a:pt x="144780" y="30489392"/>
                  </a:lnTo>
                  <a:lnTo>
                    <a:pt x="144780" y="30344610"/>
                  </a:lnTo>
                  <a:close/>
                  <a:moveTo>
                    <a:pt x="55435897" y="0"/>
                  </a:moveTo>
                  <a:lnTo>
                    <a:pt x="55580676" y="0"/>
                  </a:lnTo>
                  <a:lnTo>
                    <a:pt x="55580676" y="144780"/>
                  </a:lnTo>
                  <a:lnTo>
                    <a:pt x="55435897" y="144780"/>
                  </a:lnTo>
                  <a:lnTo>
                    <a:pt x="55435897" y="0"/>
                  </a:lnTo>
                  <a:close/>
                  <a:moveTo>
                    <a:pt x="0" y="0"/>
                  </a:moveTo>
                  <a:lnTo>
                    <a:pt x="144780" y="0"/>
                  </a:lnTo>
                  <a:lnTo>
                    <a:pt x="144780" y="144780"/>
                  </a:lnTo>
                  <a:lnTo>
                    <a:pt x="0" y="144780"/>
                  </a:lnTo>
                  <a:lnTo>
                    <a:pt x="0" y="0"/>
                  </a:lnTo>
                  <a:close/>
                  <a:moveTo>
                    <a:pt x="144780" y="0"/>
                  </a:moveTo>
                  <a:lnTo>
                    <a:pt x="55435897" y="0"/>
                  </a:lnTo>
                  <a:lnTo>
                    <a:pt x="55435897" y="144780"/>
                  </a:lnTo>
                  <a:lnTo>
                    <a:pt x="144780" y="144780"/>
                  </a:lnTo>
                  <a:lnTo>
                    <a:pt x="144780" y="0"/>
                  </a:lnTo>
                  <a:close/>
                </a:path>
              </a:pathLst>
            </a:custGeom>
            <a:solidFill>
              <a:srgbClr val="2B1B10"/>
            </a:solidFill>
          </p:spPr>
        </p:sp>
      </p:grpSp>
      <p:sp>
        <p:nvSpPr>
          <p:cNvPr name="Freeform 5" id="5"/>
          <p:cNvSpPr/>
          <p:nvPr/>
        </p:nvSpPr>
        <p:spPr>
          <a:xfrm flipH="false" flipV="false" rot="0">
            <a:off x="438643" y="1674088"/>
            <a:ext cx="10599042" cy="6973054"/>
          </a:xfrm>
          <a:custGeom>
            <a:avLst/>
            <a:gdLst/>
            <a:ahLst/>
            <a:cxnLst/>
            <a:rect r="r" b="b" t="t" l="l"/>
            <a:pathLst>
              <a:path h="6973054" w="10599042">
                <a:moveTo>
                  <a:pt x="0" y="0"/>
                </a:moveTo>
                <a:lnTo>
                  <a:pt x="10599042" y="0"/>
                </a:lnTo>
                <a:lnTo>
                  <a:pt x="10599042" y="6973054"/>
                </a:lnTo>
                <a:lnTo>
                  <a:pt x="0" y="6973054"/>
                </a:lnTo>
                <a:lnTo>
                  <a:pt x="0" y="0"/>
                </a:lnTo>
                <a:close/>
              </a:path>
            </a:pathLst>
          </a:custGeom>
          <a:blipFill>
            <a:blip r:embed="rId2"/>
            <a:stretch>
              <a:fillRect l="0" t="0" r="0" b="0"/>
            </a:stretch>
          </a:blipFill>
        </p:spPr>
      </p:sp>
      <p:sp>
        <p:nvSpPr>
          <p:cNvPr name="Freeform 6" id="6"/>
          <p:cNvSpPr/>
          <p:nvPr/>
        </p:nvSpPr>
        <p:spPr>
          <a:xfrm flipH="false" flipV="false" rot="0">
            <a:off x="12387692" y="5143500"/>
            <a:ext cx="4316509" cy="2542894"/>
          </a:xfrm>
          <a:custGeom>
            <a:avLst/>
            <a:gdLst/>
            <a:ahLst/>
            <a:cxnLst/>
            <a:rect r="r" b="b" t="t" l="l"/>
            <a:pathLst>
              <a:path h="2542894" w="4316509">
                <a:moveTo>
                  <a:pt x="0" y="0"/>
                </a:moveTo>
                <a:lnTo>
                  <a:pt x="4316509" y="0"/>
                </a:lnTo>
                <a:lnTo>
                  <a:pt x="4316509" y="2542894"/>
                </a:lnTo>
                <a:lnTo>
                  <a:pt x="0" y="2542894"/>
                </a:lnTo>
                <a:lnTo>
                  <a:pt x="0" y="0"/>
                </a:lnTo>
                <a:close/>
              </a:path>
            </a:pathLst>
          </a:custGeom>
          <a:blipFill>
            <a:blip r:embed="rId3"/>
            <a:stretch>
              <a:fillRect l="0" t="0" r="0" b="0"/>
            </a:stretch>
          </a:blipFill>
        </p:spPr>
      </p:sp>
      <p:sp>
        <p:nvSpPr>
          <p:cNvPr name="TextBox 7" id="7"/>
          <p:cNvSpPr txBox="true"/>
          <p:nvPr/>
        </p:nvSpPr>
        <p:spPr>
          <a:xfrm rot="0">
            <a:off x="2331069" y="307112"/>
            <a:ext cx="12876903" cy="1366976"/>
          </a:xfrm>
          <a:prstGeom prst="rect">
            <a:avLst/>
          </a:prstGeom>
        </p:spPr>
        <p:txBody>
          <a:bodyPr anchor="t" rtlCol="false" tIns="0" lIns="0" bIns="0" rIns="0">
            <a:spAutoFit/>
          </a:bodyPr>
          <a:lstStyle/>
          <a:p>
            <a:pPr algn="ctr">
              <a:lnSpc>
                <a:spcPts val="5504"/>
              </a:lnSpc>
            </a:pPr>
            <a:r>
              <a:rPr lang="en-US" sz="3932">
                <a:solidFill>
                  <a:srgbClr val="080706"/>
                </a:solidFill>
                <a:latin typeface="Canva Sans Bold"/>
              </a:rPr>
              <a:t>Q11&gt; Calculate the percentage contribution of each pizza type to total revenue.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9451C"/>
        </a:solidFill>
      </p:bgPr>
    </p:bg>
    <p:spTree>
      <p:nvGrpSpPr>
        <p:cNvPr id="1" name=""/>
        <p:cNvGrpSpPr/>
        <p:nvPr/>
      </p:nvGrpSpPr>
      <p:grpSpPr>
        <a:xfrm>
          <a:off x="0" y="0"/>
          <a:ext cx="0" cy="0"/>
          <a:chOff x="0" y="0"/>
          <a:chExt cx="0" cy="0"/>
        </a:xfrm>
      </p:grpSpPr>
      <p:grpSp>
        <p:nvGrpSpPr>
          <p:cNvPr name="Group 2" id="2"/>
          <p:cNvGrpSpPr/>
          <p:nvPr/>
        </p:nvGrpSpPr>
        <p:grpSpPr>
          <a:xfrm rot="0">
            <a:off x="275738" y="278717"/>
            <a:ext cx="17736524" cy="9729565"/>
            <a:chOff x="0" y="0"/>
            <a:chExt cx="55580676" cy="30489390"/>
          </a:xfrm>
        </p:grpSpPr>
        <p:sp>
          <p:nvSpPr>
            <p:cNvPr name="Freeform 3" id="3"/>
            <p:cNvSpPr/>
            <p:nvPr/>
          </p:nvSpPr>
          <p:spPr>
            <a:xfrm flipH="false" flipV="false" rot="0">
              <a:off x="72390" y="72390"/>
              <a:ext cx="55435893" cy="30344612"/>
            </a:xfrm>
            <a:custGeom>
              <a:avLst/>
              <a:gdLst/>
              <a:ahLst/>
              <a:cxnLst/>
              <a:rect r="r" b="b" t="t" l="l"/>
              <a:pathLst>
                <a:path h="30344612" w="55435893">
                  <a:moveTo>
                    <a:pt x="0" y="0"/>
                  </a:moveTo>
                  <a:lnTo>
                    <a:pt x="55435893" y="0"/>
                  </a:lnTo>
                  <a:lnTo>
                    <a:pt x="55435893" y="30344612"/>
                  </a:lnTo>
                  <a:lnTo>
                    <a:pt x="0" y="30344612"/>
                  </a:lnTo>
                  <a:lnTo>
                    <a:pt x="0" y="0"/>
                  </a:lnTo>
                  <a:close/>
                </a:path>
              </a:pathLst>
            </a:custGeom>
            <a:solidFill>
              <a:srgbClr val="FFFFFF"/>
            </a:solidFill>
          </p:spPr>
        </p:sp>
        <p:sp>
          <p:nvSpPr>
            <p:cNvPr name="Freeform 4" id="4"/>
            <p:cNvSpPr/>
            <p:nvPr/>
          </p:nvSpPr>
          <p:spPr>
            <a:xfrm flipH="false" flipV="false" rot="0">
              <a:off x="0" y="0"/>
              <a:ext cx="55580676" cy="30489392"/>
            </a:xfrm>
            <a:custGeom>
              <a:avLst/>
              <a:gdLst/>
              <a:ahLst/>
              <a:cxnLst/>
              <a:rect r="r" b="b" t="t" l="l"/>
              <a:pathLst>
                <a:path h="30489392" w="55580676">
                  <a:moveTo>
                    <a:pt x="55435897" y="30344610"/>
                  </a:moveTo>
                  <a:lnTo>
                    <a:pt x="55580676" y="30344610"/>
                  </a:lnTo>
                  <a:lnTo>
                    <a:pt x="55580676" y="30489392"/>
                  </a:lnTo>
                  <a:lnTo>
                    <a:pt x="55435897" y="30489392"/>
                  </a:lnTo>
                  <a:lnTo>
                    <a:pt x="55435897" y="30344610"/>
                  </a:lnTo>
                  <a:close/>
                  <a:moveTo>
                    <a:pt x="0" y="144780"/>
                  </a:moveTo>
                  <a:lnTo>
                    <a:pt x="144780" y="144780"/>
                  </a:lnTo>
                  <a:lnTo>
                    <a:pt x="144780" y="30344610"/>
                  </a:lnTo>
                  <a:lnTo>
                    <a:pt x="0" y="30344610"/>
                  </a:lnTo>
                  <a:lnTo>
                    <a:pt x="0" y="144780"/>
                  </a:lnTo>
                  <a:close/>
                  <a:moveTo>
                    <a:pt x="0" y="30344610"/>
                  </a:moveTo>
                  <a:lnTo>
                    <a:pt x="144780" y="30344610"/>
                  </a:lnTo>
                  <a:lnTo>
                    <a:pt x="144780" y="30489392"/>
                  </a:lnTo>
                  <a:lnTo>
                    <a:pt x="0" y="30489392"/>
                  </a:lnTo>
                  <a:lnTo>
                    <a:pt x="0" y="30344610"/>
                  </a:lnTo>
                  <a:close/>
                  <a:moveTo>
                    <a:pt x="55435897" y="144780"/>
                  </a:moveTo>
                  <a:lnTo>
                    <a:pt x="55580676" y="144780"/>
                  </a:lnTo>
                  <a:lnTo>
                    <a:pt x="55580676" y="30344610"/>
                  </a:lnTo>
                  <a:lnTo>
                    <a:pt x="55435897" y="30344610"/>
                  </a:lnTo>
                  <a:lnTo>
                    <a:pt x="55435897" y="144780"/>
                  </a:lnTo>
                  <a:close/>
                  <a:moveTo>
                    <a:pt x="144780" y="30344610"/>
                  </a:moveTo>
                  <a:lnTo>
                    <a:pt x="55435897" y="30344610"/>
                  </a:lnTo>
                  <a:lnTo>
                    <a:pt x="55435897" y="30489392"/>
                  </a:lnTo>
                  <a:lnTo>
                    <a:pt x="144780" y="30489392"/>
                  </a:lnTo>
                  <a:lnTo>
                    <a:pt x="144780" y="30344610"/>
                  </a:lnTo>
                  <a:close/>
                  <a:moveTo>
                    <a:pt x="55435897" y="0"/>
                  </a:moveTo>
                  <a:lnTo>
                    <a:pt x="55580676" y="0"/>
                  </a:lnTo>
                  <a:lnTo>
                    <a:pt x="55580676" y="144780"/>
                  </a:lnTo>
                  <a:lnTo>
                    <a:pt x="55435897" y="144780"/>
                  </a:lnTo>
                  <a:lnTo>
                    <a:pt x="55435897" y="0"/>
                  </a:lnTo>
                  <a:close/>
                  <a:moveTo>
                    <a:pt x="0" y="0"/>
                  </a:moveTo>
                  <a:lnTo>
                    <a:pt x="144780" y="0"/>
                  </a:lnTo>
                  <a:lnTo>
                    <a:pt x="144780" y="144780"/>
                  </a:lnTo>
                  <a:lnTo>
                    <a:pt x="0" y="144780"/>
                  </a:lnTo>
                  <a:lnTo>
                    <a:pt x="0" y="0"/>
                  </a:lnTo>
                  <a:close/>
                  <a:moveTo>
                    <a:pt x="144780" y="0"/>
                  </a:moveTo>
                  <a:lnTo>
                    <a:pt x="55435897" y="0"/>
                  </a:lnTo>
                  <a:lnTo>
                    <a:pt x="55435897" y="144780"/>
                  </a:lnTo>
                  <a:lnTo>
                    <a:pt x="144780" y="144780"/>
                  </a:lnTo>
                  <a:lnTo>
                    <a:pt x="144780" y="0"/>
                  </a:lnTo>
                  <a:close/>
                </a:path>
              </a:pathLst>
            </a:custGeom>
            <a:solidFill>
              <a:srgbClr val="2B1B10"/>
            </a:solidFill>
          </p:spPr>
        </p:sp>
      </p:grpSp>
      <p:sp>
        <p:nvSpPr>
          <p:cNvPr name="Freeform 5" id="5"/>
          <p:cNvSpPr/>
          <p:nvPr/>
        </p:nvSpPr>
        <p:spPr>
          <a:xfrm flipH="false" flipV="false" rot="0">
            <a:off x="489280" y="1674088"/>
            <a:ext cx="11532177" cy="5147410"/>
          </a:xfrm>
          <a:custGeom>
            <a:avLst/>
            <a:gdLst/>
            <a:ahLst/>
            <a:cxnLst/>
            <a:rect r="r" b="b" t="t" l="l"/>
            <a:pathLst>
              <a:path h="5147410" w="11532177">
                <a:moveTo>
                  <a:pt x="0" y="0"/>
                </a:moveTo>
                <a:lnTo>
                  <a:pt x="11532177" y="0"/>
                </a:lnTo>
                <a:lnTo>
                  <a:pt x="11532177" y="5147410"/>
                </a:lnTo>
                <a:lnTo>
                  <a:pt x="0" y="5147410"/>
                </a:lnTo>
                <a:lnTo>
                  <a:pt x="0" y="0"/>
                </a:lnTo>
                <a:close/>
              </a:path>
            </a:pathLst>
          </a:custGeom>
          <a:blipFill>
            <a:blip r:embed="rId2"/>
            <a:stretch>
              <a:fillRect l="0" t="0" r="0" b="0"/>
            </a:stretch>
          </a:blipFill>
        </p:spPr>
      </p:sp>
      <p:sp>
        <p:nvSpPr>
          <p:cNvPr name="Freeform 6" id="6"/>
          <p:cNvSpPr/>
          <p:nvPr/>
        </p:nvSpPr>
        <p:spPr>
          <a:xfrm flipH="false" flipV="false" rot="0">
            <a:off x="12021457" y="3137817"/>
            <a:ext cx="5635224" cy="5692726"/>
          </a:xfrm>
          <a:custGeom>
            <a:avLst/>
            <a:gdLst/>
            <a:ahLst/>
            <a:cxnLst/>
            <a:rect r="r" b="b" t="t" l="l"/>
            <a:pathLst>
              <a:path h="5692726" w="5635224">
                <a:moveTo>
                  <a:pt x="0" y="0"/>
                </a:moveTo>
                <a:lnTo>
                  <a:pt x="5635224" y="0"/>
                </a:lnTo>
                <a:lnTo>
                  <a:pt x="5635224" y="5692727"/>
                </a:lnTo>
                <a:lnTo>
                  <a:pt x="0" y="5692727"/>
                </a:lnTo>
                <a:lnTo>
                  <a:pt x="0" y="0"/>
                </a:lnTo>
                <a:close/>
              </a:path>
            </a:pathLst>
          </a:custGeom>
          <a:blipFill>
            <a:blip r:embed="rId3"/>
            <a:stretch>
              <a:fillRect l="0" t="0" r="0" b="0"/>
            </a:stretch>
          </a:blipFill>
        </p:spPr>
      </p:sp>
      <p:sp>
        <p:nvSpPr>
          <p:cNvPr name="TextBox 7" id="7"/>
          <p:cNvSpPr txBox="true"/>
          <p:nvPr/>
        </p:nvSpPr>
        <p:spPr>
          <a:xfrm rot="0">
            <a:off x="2331069" y="307112"/>
            <a:ext cx="12876903" cy="1366976"/>
          </a:xfrm>
          <a:prstGeom prst="rect">
            <a:avLst/>
          </a:prstGeom>
        </p:spPr>
        <p:txBody>
          <a:bodyPr anchor="t" rtlCol="false" tIns="0" lIns="0" bIns="0" rIns="0">
            <a:spAutoFit/>
          </a:bodyPr>
          <a:lstStyle/>
          <a:p>
            <a:pPr algn="ctr">
              <a:lnSpc>
                <a:spcPts val="5504"/>
              </a:lnSpc>
            </a:pPr>
            <a:r>
              <a:rPr lang="en-US" sz="3932">
                <a:solidFill>
                  <a:srgbClr val="080706"/>
                </a:solidFill>
                <a:latin typeface="Canva Sans Bold"/>
              </a:rPr>
              <a:t>Q12&gt; Analyze the cumulative revenue generated over time.</a:t>
            </a:r>
          </a:p>
        </p:txBody>
      </p:sp>
      <p:sp>
        <p:nvSpPr>
          <p:cNvPr name="TextBox 8" id="8"/>
          <p:cNvSpPr txBox="true"/>
          <p:nvPr/>
        </p:nvSpPr>
        <p:spPr>
          <a:xfrm rot="0">
            <a:off x="13375658" y="8934767"/>
            <a:ext cx="2034778" cy="580390"/>
          </a:xfrm>
          <a:prstGeom prst="rect">
            <a:avLst/>
          </a:prstGeom>
        </p:spPr>
        <p:txBody>
          <a:bodyPr anchor="t" rtlCol="false" tIns="0" lIns="0" bIns="0" rIns="0">
            <a:spAutoFit/>
          </a:bodyPr>
          <a:lstStyle/>
          <a:p>
            <a:pPr algn="ctr">
              <a:lnSpc>
                <a:spcPts val="4759"/>
              </a:lnSpc>
            </a:pPr>
            <a:r>
              <a:rPr lang="en-US" sz="3399">
                <a:solidFill>
                  <a:srgbClr val="080706"/>
                </a:solidFill>
                <a:latin typeface="Canva Sans"/>
              </a:rPr>
              <a:t>A long list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9451C"/>
        </a:solidFill>
      </p:bgPr>
    </p:bg>
    <p:spTree>
      <p:nvGrpSpPr>
        <p:cNvPr id="1" name=""/>
        <p:cNvGrpSpPr/>
        <p:nvPr/>
      </p:nvGrpSpPr>
      <p:grpSpPr>
        <a:xfrm>
          <a:off x="0" y="0"/>
          <a:ext cx="0" cy="0"/>
          <a:chOff x="0" y="0"/>
          <a:chExt cx="0" cy="0"/>
        </a:xfrm>
      </p:grpSpPr>
      <p:grpSp>
        <p:nvGrpSpPr>
          <p:cNvPr name="Group 2" id="2"/>
          <p:cNvGrpSpPr/>
          <p:nvPr/>
        </p:nvGrpSpPr>
        <p:grpSpPr>
          <a:xfrm rot="0">
            <a:off x="304313" y="278717"/>
            <a:ext cx="17736524" cy="9729565"/>
            <a:chOff x="0" y="0"/>
            <a:chExt cx="55580676" cy="30489390"/>
          </a:xfrm>
        </p:grpSpPr>
        <p:sp>
          <p:nvSpPr>
            <p:cNvPr name="Freeform 3" id="3"/>
            <p:cNvSpPr/>
            <p:nvPr/>
          </p:nvSpPr>
          <p:spPr>
            <a:xfrm flipH="false" flipV="false" rot="0">
              <a:off x="72390" y="72390"/>
              <a:ext cx="55435893" cy="30344612"/>
            </a:xfrm>
            <a:custGeom>
              <a:avLst/>
              <a:gdLst/>
              <a:ahLst/>
              <a:cxnLst/>
              <a:rect r="r" b="b" t="t" l="l"/>
              <a:pathLst>
                <a:path h="30344612" w="55435893">
                  <a:moveTo>
                    <a:pt x="0" y="0"/>
                  </a:moveTo>
                  <a:lnTo>
                    <a:pt x="55435893" y="0"/>
                  </a:lnTo>
                  <a:lnTo>
                    <a:pt x="55435893" y="30344612"/>
                  </a:lnTo>
                  <a:lnTo>
                    <a:pt x="0" y="30344612"/>
                  </a:lnTo>
                  <a:lnTo>
                    <a:pt x="0" y="0"/>
                  </a:lnTo>
                  <a:close/>
                </a:path>
              </a:pathLst>
            </a:custGeom>
            <a:solidFill>
              <a:srgbClr val="FFFFFF"/>
            </a:solidFill>
          </p:spPr>
        </p:sp>
        <p:sp>
          <p:nvSpPr>
            <p:cNvPr name="Freeform 4" id="4"/>
            <p:cNvSpPr/>
            <p:nvPr/>
          </p:nvSpPr>
          <p:spPr>
            <a:xfrm flipH="false" flipV="false" rot="0">
              <a:off x="0" y="0"/>
              <a:ext cx="55580676" cy="30489392"/>
            </a:xfrm>
            <a:custGeom>
              <a:avLst/>
              <a:gdLst/>
              <a:ahLst/>
              <a:cxnLst/>
              <a:rect r="r" b="b" t="t" l="l"/>
              <a:pathLst>
                <a:path h="30489392" w="55580676">
                  <a:moveTo>
                    <a:pt x="55435897" y="30344610"/>
                  </a:moveTo>
                  <a:lnTo>
                    <a:pt x="55580676" y="30344610"/>
                  </a:lnTo>
                  <a:lnTo>
                    <a:pt x="55580676" y="30489392"/>
                  </a:lnTo>
                  <a:lnTo>
                    <a:pt x="55435897" y="30489392"/>
                  </a:lnTo>
                  <a:lnTo>
                    <a:pt x="55435897" y="30344610"/>
                  </a:lnTo>
                  <a:close/>
                  <a:moveTo>
                    <a:pt x="0" y="144780"/>
                  </a:moveTo>
                  <a:lnTo>
                    <a:pt x="144780" y="144780"/>
                  </a:lnTo>
                  <a:lnTo>
                    <a:pt x="144780" y="30344610"/>
                  </a:lnTo>
                  <a:lnTo>
                    <a:pt x="0" y="30344610"/>
                  </a:lnTo>
                  <a:lnTo>
                    <a:pt x="0" y="144780"/>
                  </a:lnTo>
                  <a:close/>
                  <a:moveTo>
                    <a:pt x="0" y="30344610"/>
                  </a:moveTo>
                  <a:lnTo>
                    <a:pt x="144780" y="30344610"/>
                  </a:lnTo>
                  <a:lnTo>
                    <a:pt x="144780" y="30489392"/>
                  </a:lnTo>
                  <a:lnTo>
                    <a:pt x="0" y="30489392"/>
                  </a:lnTo>
                  <a:lnTo>
                    <a:pt x="0" y="30344610"/>
                  </a:lnTo>
                  <a:close/>
                  <a:moveTo>
                    <a:pt x="55435897" y="144780"/>
                  </a:moveTo>
                  <a:lnTo>
                    <a:pt x="55580676" y="144780"/>
                  </a:lnTo>
                  <a:lnTo>
                    <a:pt x="55580676" y="30344610"/>
                  </a:lnTo>
                  <a:lnTo>
                    <a:pt x="55435897" y="30344610"/>
                  </a:lnTo>
                  <a:lnTo>
                    <a:pt x="55435897" y="144780"/>
                  </a:lnTo>
                  <a:close/>
                  <a:moveTo>
                    <a:pt x="144780" y="30344610"/>
                  </a:moveTo>
                  <a:lnTo>
                    <a:pt x="55435897" y="30344610"/>
                  </a:lnTo>
                  <a:lnTo>
                    <a:pt x="55435897" y="30489392"/>
                  </a:lnTo>
                  <a:lnTo>
                    <a:pt x="144780" y="30489392"/>
                  </a:lnTo>
                  <a:lnTo>
                    <a:pt x="144780" y="30344610"/>
                  </a:lnTo>
                  <a:close/>
                  <a:moveTo>
                    <a:pt x="55435897" y="0"/>
                  </a:moveTo>
                  <a:lnTo>
                    <a:pt x="55580676" y="0"/>
                  </a:lnTo>
                  <a:lnTo>
                    <a:pt x="55580676" y="144780"/>
                  </a:lnTo>
                  <a:lnTo>
                    <a:pt x="55435897" y="144780"/>
                  </a:lnTo>
                  <a:lnTo>
                    <a:pt x="55435897" y="0"/>
                  </a:lnTo>
                  <a:close/>
                  <a:moveTo>
                    <a:pt x="0" y="0"/>
                  </a:moveTo>
                  <a:lnTo>
                    <a:pt x="144780" y="0"/>
                  </a:lnTo>
                  <a:lnTo>
                    <a:pt x="144780" y="144780"/>
                  </a:lnTo>
                  <a:lnTo>
                    <a:pt x="0" y="144780"/>
                  </a:lnTo>
                  <a:lnTo>
                    <a:pt x="0" y="0"/>
                  </a:lnTo>
                  <a:close/>
                  <a:moveTo>
                    <a:pt x="144780" y="0"/>
                  </a:moveTo>
                  <a:lnTo>
                    <a:pt x="55435897" y="0"/>
                  </a:lnTo>
                  <a:lnTo>
                    <a:pt x="55435897" y="144780"/>
                  </a:lnTo>
                  <a:lnTo>
                    <a:pt x="144780" y="144780"/>
                  </a:lnTo>
                  <a:lnTo>
                    <a:pt x="144780" y="0"/>
                  </a:lnTo>
                  <a:close/>
                </a:path>
              </a:pathLst>
            </a:custGeom>
            <a:solidFill>
              <a:srgbClr val="2B1B10"/>
            </a:solidFill>
          </p:spPr>
        </p:sp>
      </p:grpSp>
      <p:sp>
        <p:nvSpPr>
          <p:cNvPr name="Freeform 5" id="5"/>
          <p:cNvSpPr/>
          <p:nvPr/>
        </p:nvSpPr>
        <p:spPr>
          <a:xfrm flipH="false" flipV="false" rot="0">
            <a:off x="309556" y="1845166"/>
            <a:ext cx="11049485" cy="6469143"/>
          </a:xfrm>
          <a:custGeom>
            <a:avLst/>
            <a:gdLst/>
            <a:ahLst/>
            <a:cxnLst/>
            <a:rect r="r" b="b" t="t" l="l"/>
            <a:pathLst>
              <a:path h="6469143" w="11049485">
                <a:moveTo>
                  <a:pt x="0" y="0"/>
                </a:moveTo>
                <a:lnTo>
                  <a:pt x="11049485" y="0"/>
                </a:lnTo>
                <a:lnTo>
                  <a:pt x="11049485" y="6469143"/>
                </a:lnTo>
                <a:lnTo>
                  <a:pt x="0" y="6469143"/>
                </a:lnTo>
                <a:lnTo>
                  <a:pt x="0" y="0"/>
                </a:lnTo>
                <a:close/>
              </a:path>
            </a:pathLst>
          </a:custGeom>
          <a:blipFill>
            <a:blip r:embed="rId2"/>
            <a:stretch>
              <a:fillRect l="0" t="0" r="0" b="0"/>
            </a:stretch>
          </a:blipFill>
        </p:spPr>
      </p:sp>
      <p:sp>
        <p:nvSpPr>
          <p:cNvPr name="Freeform 6" id="6"/>
          <p:cNvSpPr/>
          <p:nvPr/>
        </p:nvSpPr>
        <p:spPr>
          <a:xfrm flipH="false" flipV="false" rot="0">
            <a:off x="11359041" y="3984744"/>
            <a:ext cx="6555713" cy="5780307"/>
          </a:xfrm>
          <a:custGeom>
            <a:avLst/>
            <a:gdLst/>
            <a:ahLst/>
            <a:cxnLst/>
            <a:rect r="r" b="b" t="t" l="l"/>
            <a:pathLst>
              <a:path h="5780307" w="6555713">
                <a:moveTo>
                  <a:pt x="0" y="0"/>
                </a:moveTo>
                <a:lnTo>
                  <a:pt x="6555714" y="0"/>
                </a:lnTo>
                <a:lnTo>
                  <a:pt x="6555714" y="5780307"/>
                </a:lnTo>
                <a:lnTo>
                  <a:pt x="0" y="5780307"/>
                </a:lnTo>
                <a:lnTo>
                  <a:pt x="0" y="0"/>
                </a:lnTo>
                <a:close/>
              </a:path>
            </a:pathLst>
          </a:custGeom>
          <a:blipFill>
            <a:blip r:embed="rId3"/>
            <a:stretch>
              <a:fillRect l="0" t="0" r="0" b="0"/>
            </a:stretch>
          </a:blipFill>
        </p:spPr>
      </p:sp>
      <p:sp>
        <p:nvSpPr>
          <p:cNvPr name="TextBox 7" id="7"/>
          <p:cNvSpPr txBox="true"/>
          <p:nvPr/>
        </p:nvSpPr>
        <p:spPr>
          <a:xfrm rot="0">
            <a:off x="2331069" y="307112"/>
            <a:ext cx="12876903" cy="1366976"/>
          </a:xfrm>
          <a:prstGeom prst="rect">
            <a:avLst/>
          </a:prstGeom>
        </p:spPr>
        <p:txBody>
          <a:bodyPr anchor="t" rtlCol="false" tIns="0" lIns="0" bIns="0" rIns="0">
            <a:spAutoFit/>
          </a:bodyPr>
          <a:lstStyle/>
          <a:p>
            <a:pPr algn="ctr">
              <a:lnSpc>
                <a:spcPts val="5504"/>
              </a:lnSpc>
            </a:pPr>
            <a:r>
              <a:rPr lang="en-US" sz="3932">
                <a:solidFill>
                  <a:srgbClr val="080706"/>
                </a:solidFill>
                <a:latin typeface="Canva Sans Bold"/>
              </a:rPr>
              <a:t>Q13&gt; Determine the top 3 most ordered pizza types based on revenue for each pizza category.</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9451C"/>
        </a:solidFill>
      </p:bgPr>
    </p:bg>
    <p:spTree>
      <p:nvGrpSpPr>
        <p:cNvPr id="1" name=""/>
        <p:cNvGrpSpPr/>
        <p:nvPr/>
      </p:nvGrpSpPr>
      <p:grpSpPr>
        <a:xfrm>
          <a:off x="0" y="0"/>
          <a:ext cx="0" cy="0"/>
          <a:chOff x="0" y="0"/>
          <a:chExt cx="0" cy="0"/>
        </a:xfrm>
      </p:grpSpPr>
      <p:grpSp>
        <p:nvGrpSpPr>
          <p:cNvPr name="Group 2" id="2"/>
          <p:cNvGrpSpPr/>
          <p:nvPr/>
        </p:nvGrpSpPr>
        <p:grpSpPr>
          <a:xfrm rot="0">
            <a:off x="275738" y="278717"/>
            <a:ext cx="17736524" cy="9729565"/>
            <a:chOff x="0" y="0"/>
            <a:chExt cx="55580676" cy="30489390"/>
          </a:xfrm>
        </p:grpSpPr>
        <p:sp>
          <p:nvSpPr>
            <p:cNvPr name="Freeform 3" id="3"/>
            <p:cNvSpPr/>
            <p:nvPr/>
          </p:nvSpPr>
          <p:spPr>
            <a:xfrm flipH="false" flipV="false" rot="0">
              <a:off x="72390" y="72390"/>
              <a:ext cx="55435893" cy="30344612"/>
            </a:xfrm>
            <a:custGeom>
              <a:avLst/>
              <a:gdLst/>
              <a:ahLst/>
              <a:cxnLst/>
              <a:rect r="r" b="b" t="t" l="l"/>
              <a:pathLst>
                <a:path h="30344612" w="55435893">
                  <a:moveTo>
                    <a:pt x="0" y="0"/>
                  </a:moveTo>
                  <a:lnTo>
                    <a:pt x="55435893" y="0"/>
                  </a:lnTo>
                  <a:lnTo>
                    <a:pt x="55435893" y="30344612"/>
                  </a:lnTo>
                  <a:lnTo>
                    <a:pt x="0" y="30344612"/>
                  </a:lnTo>
                  <a:lnTo>
                    <a:pt x="0" y="0"/>
                  </a:lnTo>
                  <a:close/>
                </a:path>
              </a:pathLst>
            </a:custGeom>
            <a:solidFill>
              <a:srgbClr val="FFFFFF"/>
            </a:solidFill>
          </p:spPr>
        </p:sp>
        <p:sp>
          <p:nvSpPr>
            <p:cNvPr name="Freeform 4" id="4"/>
            <p:cNvSpPr/>
            <p:nvPr/>
          </p:nvSpPr>
          <p:spPr>
            <a:xfrm flipH="false" flipV="false" rot="0">
              <a:off x="0" y="0"/>
              <a:ext cx="55580676" cy="30489392"/>
            </a:xfrm>
            <a:custGeom>
              <a:avLst/>
              <a:gdLst/>
              <a:ahLst/>
              <a:cxnLst/>
              <a:rect r="r" b="b" t="t" l="l"/>
              <a:pathLst>
                <a:path h="30489392" w="55580676">
                  <a:moveTo>
                    <a:pt x="55435897" y="30344610"/>
                  </a:moveTo>
                  <a:lnTo>
                    <a:pt x="55580676" y="30344610"/>
                  </a:lnTo>
                  <a:lnTo>
                    <a:pt x="55580676" y="30489392"/>
                  </a:lnTo>
                  <a:lnTo>
                    <a:pt x="55435897" y="30489392"/>
                  </a:lnTo>
                  <a:lnTo>
                    <a:pt x="55435897" y="30344610"/>
                  </a:lnTo>
                  <a:close/>
                  <a:moveTo>
                    <a:pt x="0" y="144780"/>
                  </a:moveTo>
                  <a:lnTo>
                    <a:pt x="144780" y="144780"/>
                  </a:lnTo>
                  <a:lnTo>
                    <a:pt x="144780" y="30344610"/>
                  </a:lnTo>
                  <a:lnTo>
                    <a:pt x="0" y="30344610"/>
                  </a:lnTo>
                  <a:lnTo>
                    <a:pt x="0" y="144780"/>
                  </a:lnTo>
                  <a:close/>
                  <a:moveTo>
                    <a:pt x="0" y="30344610"/>
                  </a:moveTo>
                  <a:lnTo>
                    <a:pt x="144780" y="30344610"/>
                  </a:lnTo>
                  <a:lnTo>
                    <a:pt x="144780" y="30489392"/>
                  </a:lnTo>
                  <a:lnTo>
                    <a:pt x="0" y="30489392"/>
                  </a:lnTo>
                  <a:lnTo>
                    <a:pt x="0" y="30344610"/>
                  </a:lnTo>
                  <a:close/>
                  <a:moveTo>
                    <a:pt x="55435897" y="144780"/>
                  </a:moveTo>
                  <a:lnTo>
                    <a:pt x="55580676" y="144780"/>
                  </a:lnTo>
                  <a:lnTo>
                    <a:pt x="55580676" y="30344610"/>
                  </a:lnTo>
                  <a:lnTo>
                    <a:pt x="55435897" y="30344610"/>
                  </a:lnTo>
                  <a:lnTo>
                    <a:pt x="55435897" y="144780"/>
                  </a:lnTo>
                  <a:close/>
                  <a:moveTo>
                    <a:pt x="144780" y="30344610"/>
                  </a:moveTo>
                  <a:lnTo>
                    <a:pt x="55435897" y="30344610"/>
                  </a:lnTo>
                  <a:lnTo>
                    <a:pt x="55435897" y="30489392"/>
                  </a:lnTo>
                  <a:lnTo>
                    <a:pt x="144780" y="30489392"/>
                  </a:lnTo>
                  <a:lnTo>
                    <a:pt x="144780" y="30344610"/>
                  </a:lnTo>
                  <a:close/>
                  <a:moveTo>
                    <a:pt x="55435897" y="0"/>
                  </a:moveTo>
                  <a:lnTo>
                    <a:pt x="55580676" y="0"/>
                  </a:lnTo>
                  <a:lnTo>
                    <a:pt x="55580676" y="144780"/>
                  </a:lnTo>
                  <a:lnTo>
                    <a:pt x="55435897" y="144780"/>
                  </a:lnTo>
                  <a:lnTo>
                    <a:pt x="55435897" y="0"/>
                  </a:lnTo>
                  <a:close/>
                  <a:moveTo>
                    <a:pt x="0" y="0"/>
                  </a:moveTo>
                  <a:lnTo>
                    <a:pt x="144780" y="0"/>
                  </a:lnTo>
                  <a:lnTo>
                    <a:pt x="144780" y="144780"/>
                  </a:lnTo>
                  <a:lnTo>
                    <a:pt x="0" y="144780"/>
                  </a:lnTo>
                  <a:lnTo>
                    <a:pt x="0" y="0"/>
                  </a:lnTo>
                  <a:close/>
                  <a:moveTo>
                    <a:pt x="144780" y="0"/>
                  </a:moveTo>
                  <a:lnTo>
                    <a:pt x="55435897" y="0"/>
                  </a:lnTo>
                  <a:lnTo>
                    <a:pt x="55435897" y="144780"/>
                  </a:lnTo>
                  <a:lnTo>
                    <a:pt x="144780" y="144780"/>
                  </a:lnTo>
                  <a:lnTo>
                    <a:pt x="144780" y="0"/>
                  </a:lnTo>
                  <a:close/>
                </a:path>
              </a:pathLst>
            </a:custGeom>
            <a:solidFill>
              <a:srgbClr val="2B1B10"/>
            </a:solidFill>
          </p:spPr>
        </p:sp>
      </p:grpSp>
      <p:sp>
        <p:nvSpPr>
          <p:cNvPr name="Freeform 5" id="5"/>
          <p:cNvSpPr/>
          <p:nvPr/>
        </p:nvSpPr>
        <p:spPr>
          <a:xfrm flipH="false" flipV="false" rot="0">
            <a:off x="264508" y="227032"/>
            <a:ext cx="17758984" cy="9832936"/>
          </a:xfrm>
          <a:custGeom>
            <a:avLst/>
            <a:gdLst/>
            <a:ahLst/>
            <a:cxnLst/>
            <a:rect r="r" b="b" t="t" l="l"/>
            <a:pathLst>
              <a:path h="9832936" w="17758984">
                <a:moveTo>
                  <a:pt x="0" y="0"/>
                </a:moveTo>
                <a:lnTo>
                  <a:pt x="17758984" y="0"/>
                </a:lnTo>
                <a:lnTo>
                  <a:pt x="17758984" y="9832936"/>
                </a:lnTo>
                <a:lnTo>
                  <a:pt x="0" y="9832936"/>
                </a:lnTo>
                <a:lnTo>
                  <a:pt x="0" y="0"/>
                </a:lnTo>
                <a:close/>
              </a:path>
            </a:pathLst>
          </a:custGeom>
          <a:blipFill>
            <a:blip r:embed="rId2">
              <a:alphaModFix amt="86000"/>
            </a:blip>
            <a:stretch>
              <a:fillRect l="-8876" t="-20175" r="0" b="-20175"/>
            </a:stretch>
          </a:blipFill>
        </p:spPr>
      </p:sp>
      <p:grpSp>
        <p:nvGrpSpPr>
          <p:cNvPr name="Group 6" id="6"/>
          <p:cNvGrpSpPr/>
          <p:nvPr/>
        </p:nvGrpSpPr>
        <p:grpSpPr>
          <a:xfrm rot="0">
            <a:off x="757198" y="2337798"/>
            <a:ext cx="16773604" cy="5741516"/>
            <a:chOff x="0" y="0"/>
            <a:chExt cx="52563188" cy="17992100"/>
          </a:xfrm>
        </p:grpSpPr>
        <p:sp>
          <p:nvSpPr>
            <p:cNvPr name="Freeform 7" id="7"/>
            <p:cNvSpPr/>
            <p:nvPr/>
          </p:nvSpPr>
          <p:spPr>
            <a:xfrm flipH="false" flipV="false" rot="0">
              <a:off x="72390" y="72390"/>
              <a:ext cx="52418409" cy="17847321"/>
            </a:xfrm>
            <a:custGeom>
              <a:avLst/>
              <a:gdLst/>
              <a:ahLst/>
              <a:cxnLst/>
              <a:rect r="r" b="b" t="t" l="l"/>
              <a:pathLst>
                <a:path h="17847321" w="52418409">
                  <a:moveTo>
                    <a:pt x="0" y="0"/>
                  </a:moveTo>
                  <a:lnTo>
                    <a:pt x="52418409" y="0"/>
                  </a:lnTo>
                  <a:lnTo>
                    <a:pt x="52418409" y="17847321"/>
                  </a:lnTo>
                  <a:lnTo>
                    <a:pt x="0" y="17847321"/>
                  </a:lnTo>
                  <a:lnTo>
                    <a:pt x="0" y="0"/>
                  </a:lnTo>
                  <a:close/>
                </a:path>
              </a:pathLst>
            </a:custGeom>
            <a:solidFill>
              <a:srgbClr val="FFFFFF"/>
            </a:solidFill>
          </p:spPr>
        </p:sp>
        <p:sp>
          <p:nvSpPr>
            <p:cNvPr name="Freeform 8" id="8"/>
            <p:cNvSpPr/>
            <p:nvPr/>
          </p:nvSpPr>
          <p:spPr>
            <a:xfrm flipH="false" flipV="false" rot="0">
              <a:off x="0" y="0"/>
              <a:ext cx="52563185" cy="17992100"/>
            </a:xfrm>
            <a:custGeom>
              <a:avLst/>
              <a:gdLst/>
              <a:ahLst/>
              <a:cxnLst/>
              <a:rect r="r" b="b" t="t" l="l"/>
              <a:pathLst>
                <a:path h="17992100" w="52563185">
                  <a:moveTo>
                    <a:pt x="52418407" y="17847320"/>
                  </a:moveTo>
                  <a:lnTo>
                    <a:pt x="52563185" y="17847320"/>
                  </a:lnTo>
                  <a:lnTo>
                    <a:pt x="52563185" y="17992100"/>
                  </a:lnTo>
                  <a:lnTo>
                    <a:pt x="52418407" y="17992100"/>
                  </a:lnTo>
                  <a:lnTo>
                    <a:pt x="52418407" y="17847320"/>
                  </a:lnTo>
                  <a:close/>
                  <a:moveTo>
                    <a:pt x="0" y="144780"/>
                  </a:moveTo>
                  <a:lnTo>
                    <a:pt x="144780" y="144780"/>
                  </a:lnTo>
                  <a:lnTo>
                    <a:pt x="144780" y="17847320"/>
                  </a:lnTo>
                  <a:lnTo>
                    <a:pt x="0" y="17847320"/>
                  </a:lnTo>
                  <a:lnTo>
                    <a:pt x="0" y="144780"/>
                  </a:lnTo>
                  <a:close/>
                  <a:moveTo>
                    <a:pt x="0" y="17847320"/>
                  </a:moveTo>
                  <a:lnTo>
                    <a:pt x="144780" y="17847320"/>
                  </a:lnTo>
                  <a:lnTo>
                    <a:pt x="144780" y="17992100"/>
                  </a:lnTo>
                  <a:lnTo>
                    <a:pt x="0" y="17992100"/>
                  </a:lnTo>
                  <a:lnTo>
                    <a:pt x="0" y="17847320"/>
                  </a:lnTo>
                  <a:close/>
                  <a:moveTo>
                    <a:pt x="52418407" y="144780"/>
                  </a:moveTo>
                  <a:lnTo>
                    <a:pt x="52563185" y="144780"/>
                  </a:lnTo>
                  <a:lnTo>
                    <a:pt x="52563185" y="17847320"/>
                  </a:lnTo>
                  <a:lnTo>
                    <a:pt x="52418407" y="17847320"/>
                  </a:lnTo>
                  <a:lnTo>
                    <a:pt x="52418407" y="144780"/>
                  </a:lnTo>
                  <a:close/>
                  <a:moveTo>
                    <a:pt x="144780" y="17847320"/>
                  </a:moveTo>
                  <a:lnTo>
                    <a:pt x="52418407" y="17847320"/>
                  </a:lnTo>
                  <a:lnTo>
                    <a:pt x="52418407" y="17992100"/>
                  </a:lnTo>
                  <a:lnTo>
                    <a:pt x="144780" y="17992100"/>
                  </a:lnTo>
                  <a:lnTo>
                    <a:pt x="144780" y="17847320"/>
                  </a:lnTo>
                  <a:close/>
                  <a:moveTo>
                    <a:pt x="52418407" y="0"/>
                  </a:moveTo>
                  <a:lnTo>
                    <a:pt x="52563185" y="0"/>
                  </a:lnTo>
                  <a:lnTo>
                    <a:pt x="52563185" y="144780"/>
                  </a:lnTo>
                  <a:lnTo>
                    <a:pt x="52418407" y="144780"/>
                  </a:lnTo>
                  <a:lnTo>
                    <a:pt x="52418407" y="0"/>
                  </a:lnTo>
                  <a:close/>
                  <a:moveTo>
                    <a:pt x="0" y="0"/>
                  </a:moveTo>
                  <a:lnTo>
                    <a:pt x="144780" y="0"/>
                  </a:lnTo>
                  <a:lnTo>
                    <a:pt x="144780" y="144780"/>
                  </a:lnTo>
                  <a:lnTo>
                    <a:pt x="0" y="144780"/>
                  </a:lnTo>
                  <a:lnTo>
                    <a:pt x="0" y="0"/>
                  </a:lnTo>
                  <a:close/>
                  <a:moveTo>
                    <a:pt x="144780" y="0"/>
                  </a:moveTo>
                  <a:lnTo>
                    <a:pt x="52418407" y="0"/>
                  </a:lnTo>
                  <a:lnTo>
                    <a:pt x="52418407" y="144780"/>
                  </a:lnTo>
                  <a:lnTo>
                    <a:pt x="144780" y="144780"/>
                  </a:lnTo>
                  <a:lnTo>
                    <a:pt x="144780" y="0"/>
                  </a:lnTo>
                  <a:close/>
                </a:path>
              </a:pathLst>
            </a:custGeom>
            <a:solidFill>
              <a:srgbClr val="2B1B10"/>
            </a:solidFill>
          </p:spPr>
        </p:sp>
      </p:grpSp>
      <p:sp>
        <p:nvSpPr>
          <p:cNvPr name="TextBox 9" id="9"/>
          <p:cNvSpPr txBox="true"/>
          <p:nvPr/>
        </p:nvSpPr>
        <p:spPr>
          <a:xfrm rot="0">
            <a:off x="1028700" y="2460738"/>
            <a:ext cx="16230600" cy="2397124"/>
          </a:xfrm>
          <a:prstGeom prst="rect">
            <a:avLst/>
          </a:prstGeom>
        </p:spPr>
        <p:txBody>
          <a:bodyPr anchor="t" rtlCol="false" tIns="0" lIns="0" bIns="0" rIns="0">
            <a:spAutoFit/>
          </a:bodyPr>
          <a:lstStyle/>
          <a:p>
            <a:pPr algn="ctr">
              <a:lnSpc>
                <a:spcPts val="19600"/>
              </a:lnSpc>
            </a:pPr>
            <a:r>
              <a:rPr lang="en-US" sz="14000">
                <a:solidFill>
                  <a:srgbClr val="080706"/>
                </a:solidFill>
                <a:latin typeface="Canva Sans Bold"/>
              </a:rPr>
              <a:t>THANK YOU</a:t>
            </a:r>
          </a:p>
        </p:txBody>
      </p:sp>
      <p:sp>
        <p:nvSpPr>
          <p:cNvPr name="Freeform 10" id="10"/>
          <p:cNvSpPr/>
          <p:nvPr/>
        </p:nvSpPr>
        <p:spPr>
          <a:xfrm flipH="false" flipV="false" rot="0">
            <a:off x="12500290" y="5403022"/>
            <a:ext cx="2498988" cy="2676292"/>
          </a:xfrm>
          <a:custGeom>
            <a:avLst/>
            <a:gdLst/>
            <a:ahLst/>
            <a:cxnLst/>
            <a:rect r="r" b="b" t="t" l="l"/>
            <a:pathLst>
              <a:path h="2676292" w="2498988">
                <a:moveTo>
                  <a:pt x="0" y="0"/>
                </a:moveTo>
                <a:lnTo>
                  <a:pt x="2498987" y="0"/>
                </a:lnTo>
                <a:lnTo>
                  <a:pt x="2498987" y="2676292"/>
                </a:lnTo>
                <a:lnTo>
                  <a:pt x="0" y="26762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2894905" y="5403022"/>
            <a:ext cx="2498988" cy="2676292"/>
          </a:xfrm>
          <a:custGeom>
            <a:avLst/>
            <a:gdLst/>
            <a:ahLst/>
            <a:cxnLst/>
            <a:rect r="r" b="b" t="t" l="l"/>
            <a:pathLst>
              <a:path h="2676292" w="2498988">
                <a:moveTo>
                  <a:pt x="0" y="0"/>
                </a:moveTo>
                <a:lnTo>
                  <a:pt x="2498988" y="0"/>
                </a:lnTo>
                <a:lnTo>
                  <a:pt x="2498988" y="2676292"/>
                </a:lnTo>
                <a:lnTo>
                  <a:pt x="0" y="26762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7698943" y="5403022"/>
            <a:ext cx="2498988" cy="2676292"/>
          </a:xfrm>
          <a:custGeom>
            <a:avLst/>
            <a:gdLst/>
            <a:ahLst/>
            <a:cxnLst/>
            <a:rect r="r" b="b" t="t" l="l"/>
            <a:pathLst>
              <a:path h="2676292" w="2498988">
                <a:moveTo>
                  <a:pt x="0" y="0"/>
                </a:moveTo>
                <a:lnTo>
                  <a:pt x="2498988" y="0"/>
                </a:lnTo>
                <a:lnTo>
                  <a:pt x="2498988" y="2676292"/>
                </a:lnTo>
                <a:lnTo>
                  <a:pt x="0" y="26762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9451C"/>
        </a:solidFill>
      </p:bgPr>
    </p:bg>
    <p:spTree>
      <p:nvGrpSpPr>
        <p:cNvPr id="1" name=""/>
        <p:cNvGrpSpPr/>
        <p:nvPr/>
      </p:nvGrpSpPr>
      <p:grpSpPr>
        <a:xfrm>
          <a:off x="0" y="0"/>
          <a:ext cx="0" cy="0"/>
          <a:chOff x="0" y="0"/>
          <a:chExt cx="0" cy="0"/>
        </a:xfrm>
      </p:grpSpPr>
      <p:grpSp>
        <p:nvGrpSpPr>
          <p:cNvPr name="Group 2" id="2"/>
          <p:cNvGrpSpPr/>
          <p:nvPr/>
        </p:nvGrpSpPr>
        <p:grpSpPr>
          <a:xfrm rot="0">
            <a:off x="275738" y="278717"/>
            <a:ext cx="17736524" cy="9729565"/>
            <a:chOff x="0" y="0"/>
            <a:chExt cx="55580676" cy="30489390"/>
          </a:xfrm>
        </p:grpSpPr>
        <p:sp>
          <p:nvSpPr>
            <p:cNvPr name="Freeform 3" id="3"/>
            <p:cNvSpPr/>
            <p:nvPr/>
          </p:nvSpPr>
          <p:spPr>
            <a:xfrm flipH="false" flipV="false" rot="0">
              <a:off x="72390" y="72390"/>
              <a:ext cx="55435893" cy="30344612"/>
            </a:xfrm>
            <a:custGeom>
              <a:avLst/>
              <a:gdLst/>
              <a:ahLst/>
              <a:cxnLst/>
              <a:rect r="r" b="b" t="t" l="l"/>
              <a:pathLst>
                <a:path h="30344612" w="55435893">
                  <a:moveTo>
                    <a:pt x="0" y="0"/>
                  </a:moveTo>
                  <a:lnTo>
                    <a:pt x="55435893" y="0"/>
                  </a:lnTo>
                  <a:lnTo>
                    <a:pt x="55435893" y="30344612"/>
                  </a:lnTo>
                  <a:lnTo>
                    <a:pt x="0" y="30344612"/>
                  </a:lnTo>
                  <a:lnTo>
                    <a:pt x="0" y="0"/>
                  </a:lnTo>
                  <a:close/>
                </a:path>
              </a:pathLst>
            </a:custGeom>
            <a:solidFill>
              <a:srgbClr val="FFFFFF"/>
            </a:solidFill>
          </p:spPr>
        </p:sp>
        <p:sp>
          <p:nvSpPr>
            <p:cNvPr name="Freeform 4" id="4"/>
            <p:cNvSpPr/>
            <p:nvPr/>
          </p:nvSpPr>
          <p:spPr>
            <a:xfrm flipH="false" flipV="false" rot="0">
              <a:off x="0" y="0"/>
              <a:ext cx="55580676" cy="30489392"/>
            </a:xfrm>
            <a:custGeom>
              <a:avLst/>
              <a:gdLst/>
              <a:ahLst/>
              <a:cxnLst/>
              <a:rect r="r" b="b" t="t" l="l"/>
              <a:pathLst>
                <a:path h="30489392" w="55580676">
                  <a:moveTo>
                    <a:pt x="55435897" y="30344610"/>
                  </a:moveTo>
                  <a:lnTo>
                    <a:pt x="55580676" y="30344610"/>
                  </a:lnTo>
                  <a:lnTo>
                    <a:pt x="55580676" y="30489392"/>
                  </a:lnTo>
                  <a:lnTo>
                    <a:pt x="55435897" y="30489392"/>
                  </a:lnTo>
                  <a:lnTo>
                    <a:pt x="55435897" y="30344610"/>
                  </a:lnTo>
                  <a:close/>
                  <a:moveTo>
                    <a:pt x="0" y="144780"/>
                  </a:moveTo>
                  <a:lnTo>
                    <a:pt x="144780" y="144780"/>
                  </a:lnTo>
                  <a:lnTo>
                    <a:pt x="144780" y="30344610"/>
                  </a:lnTo>
                  <a:lnTo>
                    <a:pt x="0" y="30344610"/>
                  </a:lnTo>
                  <a:lnTo>
                    <a:pt x="0" y="144780"/>
                  </a:lnTo>
                  <a:close/>
                  <a:moveTo>
                    <a:pt x="0" y="30344610"/>
                  </a:moveTo>
                  <a:lnTo>
                    <a:pt x="144780" y="30344610"/>
                  </a:lnTo>
                  <a:lnTo>
                    <a:pt x="144780" y="30489392"/>
                  </a:lnTo>
                  <a:lnTo>
                    <a:pt x="0" y="30489392"/>
                  </a:lnTo>
                  <a:lnTo>
                    <a:pt x="0" y="30344610"/>
                  </a:lnTo>
                  <a:close/>
                  <a:moveTo>
                    <a:pt x="55435897" y="144780"/>
                  </a:moveTo>
                  <a:lnTo>
                    <a:pt x="55580676" y="144780"/>
                  </a:lnTo>
                  <a:lnTo>
                    <a:pt x="55580676" y="30344610"/>
                  </a:lnTo>
                  <a:lnTo>
                    <a:pt x="55435897" y="30344610"/>
                  </a:lnTo>
                  <a:lnTo>
                    <a:pt x="55435897" y="144780"/>
                  </a:lnTo>
                  <a:close/>
                  <a:moveTo>
                    <a:pt x="144780" y="30344610"/>
                  </a:moveTo>
                  <a:lnTo>
                    <a:pt x="55435897" y="30344610"/>
                  </a:lnTo>
                  <a:lnTo>
                    <a:pt x="55435897" y="30489392"/>
                  </a:lnTo>
                  <a:lnTo>
                    <a:pt x="144780" y="30489392"/>
                  </a:lnTo>
                  <a:lnTo>
                    <a:pt x="144780" y="30344610"/>
                  </a:lnTo>
                  <a:close/>
                  <a:moveTo>
                    <a:pt x="55435897" y="0"/>
                  </a:moveTo>
                  <a:lnTo>
                    <a:pt x="55580676" y="0"/>
                  </a:lnTo>
                  <a:lnTo>
                    <a:pt x="55580676" y="144780"/>
                  </a:lnTo>
                  <a:lnTo>
                    <a:pt x="55435897" y="144780"/>
                  </a:lnTo>
                  <a:lnTo>
                    <a:pt x="55435897" y="0"/>
                  </a:lnTo>
                  <a:close/>
                  <a:moveTo>
                    <a:pt x="0" y="0"/>
                  </a:moveTo>
                  <a:lnTo>
                    <a:pt x="144780" y="0"/>
                  </a:lnTo>
                  <a:lnTo>
                    <a:pt x="144780" y="144780"/>
                  </a:lnTo>
                  <a:lnTo>
                    <a:pt x="0" y="144780"/>
                  </a:lnTo>
                  <a:lnTo>
                    <a:pt x="0" y="0"/>
                  </a:lnTo>
                  <a:close/>
                  <a:moveTo>
                    <a:pt x="144780" y="0"/>
                  </a:moveTo>
                  <a:lnTo>
                    <a:pt x="55435897" y="0"/>
                  </a:lnTo>
                  <a:lnTo>
                    <a:pt x="55435897" y="144780"/>
                  </a:lnTo>
                  <a:lnTo>
                    <a:pt x="144780" y="144780"/>
                  </a:lnTo>
                  <a:lnTo>
                    <a:pt x="144780" y="0"/>
                  </a:lnTo>
                  <a:close/>
                </a:path>
              </a:pathLst>
            </a:custGeom>
            <a:solidFill>
              <a:srgbClr val="2B1B10"/>
            </a:solidFill>
          </p:spPr>
        </p:sp>
      </p:grpSp>
      <p:sp>
        <p:nvSpPr>
          <p:cNvPr name="Freeform 5" id="5"/>
          <p:cNvSpPr/>
          <p:nvPr/>
        </p:nvSpPr>
        <p:spPr>
          <a:xfrm flipH="false" flipV="false" rot="-1320666">
            <a:off x="13789459" y="316860"/>
            <a:ext cx="4283407" cy="1981076"/>
          </a:xfrm>
          <a:custGeom>
            <a:avLst/>
            <a:gdLst/>
            <a:ahLst/>
            <a:cxnLst/>
            <a:rect r="r" b="b" t="t" l="l"/>
            <a:pathLst>
              <a:path h="1981076" w="4283407">
                <a:moveTo>
                  <a:pt x="0" y="0"/>
                </a:moveTo>
                <a:lnTo>
                  <a:pt x="4283407" y="0"/>
                </a:lnTo>
                <a:lnTo>
                  <a:pt x="4283407" y="1981076"/>
                </a:lnTo>
                <a:lnTo>
                  <a:pt x="0" y="19810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693588" y="2709109"/>
            <a:ext cx="12900824" cy="7577891"/>
          </a:xfrm>
          <a:prstGeom prst="rect">
            <a:avLst/>
          </a:prstGeom>
        </p:spPr>
        <p:txBody>
          <a:bodyPr anchor="t" rtlCol="false" tIns="0" lIns="0" bIns="0" rIns="0">
            <a:spAutoFit/>
          </a:bodyPr>
          <a:lstStyle/>
          <a:p>
            <a:pPr algn="ctr">
              <a:lnSpc>
                <a:spcPts val="5995"/>
              </a:lnSpc>
            </a:pPr>
            <a:r>
              <a:rPr lang="en-US" sz="4282">
                <a:solidFill>
                  <a:srgbClr val="91B23B"/>
                </a:solidFill>
                <a:latin typeface="Futura Bold"/>
              </a:rPr>
              <a:t>Hello, my name is Shivam Bhardwaj. In this project, I utilized SQL queries to analyze pizza sales data, providing valuable insights into customer preferences and sales trends. By examining order details, pizza types, and pricing information, I identified key patterns and peak sales periods. This analysis helps in optimizing inventory, improving customer satisfaction, and boosting overall sales. Dive in to discover the impactful insights derived from our pizza sales data!</a:t>
            </a:r>
          </a:p>
          <a:p>
            <a:pPr algn="ctr">
              <a:lnSpc>
                <a:spcPts val="5995"/>
              </a:lnSpc>
            </a:pPr>
          </a:p>
        </p:txBody>
      </p:sp>
      <p:sp>
        <p:nvSpPr>
          <p:cNvPr name="TextBox 7" id="7"/>
          <p:cNvSpPr txBox="true"/>
          <p:nvPr/>
        </p:nvSpPr>
        <p:spPr>
          <a:xfrm rot="0">
            <a:off x="275738" y="194933"/>
            <a:ext cx="17736524" cy="2031637"/>
          </a:xfrm>
          <a:prstGeom prst="rect">
            <a:avLst/>
          </a:prstGeom>
        </p:spPr>
        <p:txBody>
          <a:bodyPr anchor="t" rtlCol="false" tIns="0" lIns="0" bIns="0" rIns="0">
            <a:spAutoFit/>
          </a:bodyPr>
          <a:lstStyle/>
          <a:p>
            <a:pPr algn="ctr">
              <a:lnSpc>
                <a:spcPts val="16645"/>
              </a:lnSpc>
            </a:pPr>
            <a:r>
              <a:rPr lang="en-US" sz="11889">
                <a:solidFill>
                  <a:srgbClr val="080706"/>
                </a:solidFill>
                <a:latin typeface="Canva Sans Bold"/>
              </a:rPr>
              <a:t>Introduction</a:t>
            </a:r>
          </a:p>
        </p:txBody>
      </p:sp>
      <p:sp>
        <p:nvSpPr>
          <p:cNvPr name="Freeform 8" id="8"/>
          <p:cNvSpPr/>
          <p:nvPr/>
        </p:nvSpPr>
        <p:spPr>
          <a:xfrm flipH="true" flipV="false" rot="1358480">
            <a:off x="216263" y="334513"/>
            <a:ext cx="4283407" cy="1981076"/>
          </a:xfrm>
          <a:custGeom>
            <a:avLst/>
            <a:gdLst/>
            <a:ahLst/>
            <a:cxnLst/>
            <a:rect r="r" b="b" t="t" l="l"/>
            <a:pathLst>
              <a:path h="1981076" w="4283407">
                <a:moveTo>
                  <a:pt x="4283407" y="0"/>
                </a:moveTo>
                <a:lnTo>
                  <a:pt x="0" y="0"/>
                </a:lnTo>
                <a:lnTo>
                  <a:pt x="0" y="1981076"/>
                </a:lnTo>
                <a:lnTo>
                  <a:pt x="4283407" y="1981076"/>
                </a:lnTo>
                <a:lnTo>
                  <a:pt x="42834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9451C"/>
        </a:solidFill>
      </p:bgPr>
    </p:bg>
    <p:spTree>
      <p:nvGrpSpPr>
        <p:cNvPr id="1" name=""/>
        <p:cNvGrpSpPr/>
        <p:nvPr/>
      </p:nvGrpSpPr>
      <p:grpSpPr>
        <a:xfrm>
          <a:off x="0" y="0"/>
          <a:ext cx="0" cy="0"/>
          <a:chOff x="0" y="0"/>
          <a:chExt cx="0" cy="0"/>
        </a:xfrm>
      </p:grpSpPr>
      <p:grpSp>
        <p:nvGrpSpPr>
          <p:cNvPr name="Group 2" id="2"/>
          <p:cNvGrpSpPr/>
          <p:nvPr/>
        </p:nvGrpSpPr>
        <p:grpSpPr>
          <a:xfrm rot="0">
            <a:off x="275738" y="278717"/>
            <a:ext cx="17736524" cy="9729565"/>
            <a:chOff x="0" y="0"/>
            <a:chExt cx="55580676" cy="30489390"/>
          </a:xfrm>
        </p:grpSpPr>
        <p:sp>
          <p:nvSpPr>
            <p:cNvPr name="Freeform 3" id="3"/>
            <p:cNvSpPr/>
            <p:nvPr/>
          </p:nvSpPr>
          <p:spPr>
            <a:xfrm flipH="false" flipV="false" rot="0">
              <a:off x="72390" y="72390"/>
              <a:ext cx="55435893" cy="30344612"/>
            </a:xfrm>
            <a:custGeom>
              <a:avLst/>
              <a:gdLst/>
              <a:ahLst/>
              <a:cxnLst/>
              <a:rect r="r" b="b" t="t" l="l"/>
              <a:pathLst>
                <a:path h="30344612" w="55435893">
                  <a:moveTo>
                    <a:pt x="0" y="0"/>
                  </a:moveTo>
                  <a:lnTo>
                    <a:pt x="55435893" y="0"/>
                  </a:lnTo>
                  <a:lnTo>
                    <a:pt x="55435893" y="30344612"/>
                  </a:lnTo>
                  <a:lnTo>
                    <a:pt x="0" y="30344612"/>
                  </a:lnTo>
                  <a:lnTo>
                    <a:pt x="0" y="0"/>
                  </a:lnTo>
                  <a:close/>
                </a:path>
              </a:pathLst>
            </a:custGeom>
            <a:solidFill>
              <a:srgbClr val="FFFFFF"/>
            </a:solidFill>
          </p:spPr>
        </p:sp>
        <p:sp>
          <p:nvSpPr>
            <p:cNvPr name="Freeform 4" id="4"/>
            <p:cNvSpPr/>
            <p:nvPr/>
          </p:nvSpPr>
          <p:spPr>
            <a:xfrm flipH="false" flipV="false" rot="0">
              <a:off x="0" y="0"/>
              <a:ext cx="55580676" cy="30489392"/>
            </a:xfrm>
            <a:custGeom>
              <a:avLst/>
              <a:gdLst/>
              <a:ahLst/>
              <a:cxnLst/>
              <a:rect r="r" b="b" t="t" l="l"/>
              <a:pathLst>
                <a:path h="30489392" w="55580676">
                  <a:moveTo>
                    <a:pt x="55435897" y="30344610"/>
                  </a:moveTo>
                  <a:lnTo>
                    <a:pt x="55580676" y="30344610"/>
                  </a:lnTo>
                  <a:lnTo>
                    <a:pt x="55580676" y="30489392"/>
                  </a:lnTo>
                  <a:lnTo>
                    <a:pt x="55435897" y="30489392"/>
                  </a:lnTo>
                  <a:lnTo>
                    <a:pt x="55435897" y="30344610"/>
                  </a:lnTo>
                  <a:close/>
                  <a:moveTo>
                    <a:pt x="0" y="144780"/>
                  </a:moveTo>
                  <a:lnTo>
                    <a:pt x="144780" y="144780"/>
                  </a:lnTo>
                  <a:lnTo>
                    <a:pt x="144780" y="30344610"/>
                  </a:lnTo>
                  <a:lnTo>
                    <a:pt x="0" y="30344610"/>
                  </a:lnTo>
                  <a:lnTo>
                    <a:pt x="0" y="144780"/>
                  </a:lnTo>
                  <a:close/>
                  <a:moveTo>
                    <a:pt x="0" y="30344610"/>
                  </a:moveTo>
                  <a:lnTo>
                    <a:pt x="144780" y="30344610"/>
                  </a:lnTo>
                  <a:lnTo>
                    <a:pt x="144780" y="30489392"/>
                  </a:lnTo>
                  <a:lnTo>
                    <a:pt x="0" y="30489392"/>
                  </a:lnTo>
                  <a:lnTo>
                    <a:pt x="0" y="30344610"/>
                  </a:lnTo>
                  <a:close/>
                  <a:moveTo>
                    <a:pt x="55435897" y="144780"/>
                  </a:moveTo>
                  <a:lnTo>
                    <a:pt x="55580676" y="144780"/>
                  </a:lnTo>
                  <a:lnTo>
                    <a:pt x="55580676" y="30344610"/>
                  </a:lnTo>
                  <a:lnTo>
                    <a:pt x="55435897" y="30344610"/>
                  </a:lnTo>
                  <a:lnTo>
                    <a:pt x="55435897" y="144780"/>
                  </a:lnTo>
                  <a:close/>
                  <a:moveTo>
                    <a:pt x="144780" y="30344610"/>
                  </a:moveTo>
                  <a:lnTo>
                    <a:pt x="55435897" y="30344610"/>
                  </a:lnTo>
                  <a:lnTo>
                    <a:pt x="55435897" y="30489392"/>
                  </a:lnTo>
                  <a:lnTo>
                    <a:pt x="144780" y="30489392"/>
                  </a:lnTo>
                  <a:lnTo>
                    <a:pt x="144780" y="30344610"/>
                  </a:lnTo>
                  <a:close/>
                  <a:moveTo>
                    <a:pt x="55435897" y="0"/>
                  </a:moveTo>
                  <a:lnTo>
                    <a:pt x="55580676" y="0"/>
                  </a:lnTo>
                  <a:lnTo>
                    <a:pt x="55580676" y="144780"/>
                  </a:lnTo>
                  <a:lnTo>
                    <a:pt x="55435897" y="144780"/>
                  </a:lnTo>
                  <a:lnTo>
                    <a:pt x="55435897" y="0"/>
                  </a:lnTo>
                  <a:close/>
                  <a:moveTo>
                    <a:pt x="0" y="0"/>
                  </a:moveTo>
                  <a:lnTo>
                    <a:pt x="144780" y="0"/>
                  </a:lnTo>
                  <a:lnTo>
                    <a:pt x="144780" y="144780"/>
                  </a:lnTo>
                  <a:lnTo>
                    <a:pt x="0" y="144780"/>
                  </a:lnTo>
                  <a:lnTo>
                    <a:pt x="0" y="0"/>
                  </a:lnTo>
                  <a:close/>
                  <a:moveTo>
                    <a:pt x="144780" y="0"/>
                  </a:moveTo>
                  <a:lnTo>
                    <a:pt x="55435897" y="0"/>
                  </a:lnTo>
                  <a:lnTo>
                    <a:pt x="55435897" y="144780"/>
                  </a:lnTo>
                  <a:lnTo>
                    <a:pt x="144780" y="144780"/>
                  </a:lnTo>
                  <a:lnTo>
                    <a:pt x="144780" y="0"/>
                  </a:lnTo>
                  <a:close/>
                </a:path>
              </a:pathLst>
            </a:custGeom>
            <a:solidFill>
              <a:srgbClr val="2B1B10"/>
            </a:solidFill>
          </p:spPr>
        </p:sp>
      </p:grpSp>
      <p:sp>
        <p:nvSpPr>
          <p:cNvPr name="TextBox 5" id="5"/>
          <p:cNvSpPr txBox="true"/>
          <p:nvPr/>
        </p:nvSpPr>
        <p:spPr>
          <a:xfrm rot="0">
            <a:off x="275738" y="50117"/>
            <a:ext cx="17736524" cy="4136662"/>
          </a:xfrm>
          <a:prstGeom prst="rect">
            <a:avLst/>
          </a:prstGeom>
        </p:spPr>
        <p:txBody>
          <a:bodyPr anchor="t" rtlCol="false" tIns="0" lIns="0" bIns="0" rIns="0">
            <a:spAutoFit/>
          </a:bodyPr>
          <a:lstStyle/>
          <a:p>
            <a:pPr algn="ctr">
              <a:lnSpc>
                <a:spcPts val="16645"/>
              </a:lnSpc>
            </a:pPr>
            <a:r>
              <a:rPr lang="en-US" sz="11889">
                <a:solidFill>
                  <a:srgbClr val="080706"/>
                </a:solidFill>
                <a:latin typeface="Canva Sans Bold"/>
              </a:rPr>
              <a:t>ER Diagram: </a:t>
            </a:r>
          </a:p>
          <a:p>
            <a:pPr algn="ctr">
              <a:lnSpc>
                <a:spcPts val="16645"/>
              </a:lnSpc>
            </a:pPr>
          </a:p>
        </p:txBody>
      </p:sp>
      <p:sp>
        <p:nvSpPr>
          <p:cNvPr name="Freeform 6" id="6"/>
          <p:cNvSpPr/>
          <p:nvPr/>
        </p:nvSpPr>
        <p:spPr>
          <a:xfrm flipH="false" flipV="false" rot="0">
            <a:off x="15209694" y="278717"/>
            <a:ext cx="2802568" cy="2343648"/>
          </a:xfrm>
          <a:custGeom>
            <a:avLst/>
            <a:gdLst/>
            <a:ahLst/>
            <a:cxnLst/>
            <a:rect r="r" b="b" t="t" l="l"/>
            <a:pathLst>
              <a:path h="2343648" w="2802568">
                <a:moveTo>
                  <a:pt x="0" y="0"/>
                </a:moveTo>
                <a:lnTo>
                  <a:pt x="2802568" y="0"/>
                </a:lnTo>
                <a:lnTo>
                  <a:pt x="2802568" y="2343648"/>
                </a:lnTo>
                <a:lnTo>
                  <a:pt x="0" y="23436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75738" y="278717"/>
            <a:ext cx="2802568" cy="2343648"/>
          </a:xfrm>
          <a:custGeom>
            <a:avLst/>
            <a:gdLst/>
            <a:ahLst/>
            <a:cxnLst/>
            <a:rect r="r" b="b" t="t" l="l"/>
            <a:pathLst>
              <a:path h="2343648" w="2802568">
                <a:moveTo>
                  <a:pt x="0" y="0"/>
                </a:moveTo>
                <a:lnTo>
                  <a:pt x="2802568" y="0"/>
                </a:lnTo>
                <a:lnTo>
                  <a:pt x="2802568" y="2343648"/>
                </a:lnTo>
                <a:lnTo>
                  <a:pt x="0" y="23436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3238267" y="2228034"/>
            <a:ext cx="11811466" cy="7780249"/>
          </a:xfrm>
          <a:custGeom>
            <a:avLst/>
            <a:gdLst/>
            <a:ahLst/>
            <a:cxnLst/>
            <a:rect r="r" b="b" t="t" l="l"/>
            <a:pathLst>
              <a:path h="7780249" w="11811466">
                <a:moveTo>
                  <a:pt x="0" y="0"/>
                </a:moveTo>
                <a:lnTo>
                  <a:pt x="11811466" y="0"/>
                </a:lnTo>
                <a:lnTo>
                  <a:pt x="11811466" y="7780249"/>
                </a:lnTo>
                <a:lnTo>
                  <a:pt x="0" y="7780249"/>
                </a:lnTo>
                <a:lnTo>
                  <a:pt x="0" y="0"/>
                </a:lnTo>
                <a:close/>
              </a:path>
            </a:pathLst>
          </a:custGeom>
          <a:blipFill>
            <a:blip r:embed="rId4"/>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9451C"/>
        </a:solidFill>
      </p:bgPr>
    </p:bg>
    <p:spTree>
      <p:nvGrpSpPr>
        <p:cNvPr id="1" name=""/>
        <p:cNvGrpSpPr/>
        <p:nvPr/>
      </p:nvGrpSpPr>
      <p:grpSpPr>
        <a:xfrm>
          <a:off x="0" y="0"/>
          <a:ext cx="0" cy="0"/>
          <a:chOff x="0" y="0"/>
          <a:chExt cx="0" cy="0"/>
        </a:xfrm>
      </p:grpSpPr>
      <p:grpSp>
        <p:nvGrpSpPr>
          <p:cNvPr name="Group 2" id="2"/>
          <p:cNvGrpSpPr/>
          <p:nvPr/>
        </p:nvGrpSpPr>
        <p:grpSpPr>
          <a:xfrm rot="0">
            <a:off x="85442" y="202658"/>
            <a:ext cx="18013829" cy="9881684"/>
            <a:chOff x="0" y="0"/>
            <a:chExt cx="55580676" cy="30489390"/>
          </a:xfrm>
        </p:grpSpPr>
        <p:sp>
          <p:nvSpPr>
            <p:cNvPr name="Freeform 3" id="3"/>
            <p:cNvSpPr/>
            <p:nvPr/>
          </p:nvSpPr>
          <p:spPr>
            <a:xfrm flipH="false" flipV="false" rot="0">
              <a:off x="72390" y="72390"/>
              <a:ext cx="55435893" cy="30344612"/>
            </a:xfrm>
            <a:custGeom>
              <a:avLst/>
              <a:gdLst/>
              <a:ahLst/>
              <a:cxnLst/>
              <a:rect r="r" b="b" t="t" l="l"/>
              <a:pathLst>
                <a:path h="30344612" w="55435893">
                  <a:moveTo>
                    <a:pt x="0" y="0"/>
                  </a:moveTo>
                  <a:lnTo>
                    <a:pt x="55435893" y="0"/>
                  </a:lnTo>
                  <a:lnTo>
                    <a:pt x="55435893" y="30344612"/>
                  </a:lnTo>
                  <a:lnTo>
                    <a:pt x="0" y="30344612"/>
                  </a:lnTo>
                  <a:lnTo>
                    <a:pt x="0" y="0"/>
                  </a:lnTo>
                  <a:close/>
                </a:path>
              </a:pathLst>
            </a:custGeom>
            <a:solidFill>
              <a:srgbClr val="FFFFFF"/>
            </a:solidFill>
          </p:spPr>
        </p:sp>
        <p:sp>
          <p:nvSpPr>
            <p:cNvPr name="Freeform 4" id="4"/>
            <p:cNvSpPr/>
            <p:nvPr/>
          </p:nvSpPr>
          <p:spPr>
            <a:xfrm flipH="false" flipV="false" rot="0">
              <a:off x="0" y="0"/>
              <a:ext cx="55580676" cy="30489392"/>
            </a:xfrm>
            <a:custGeom>
              <a:avLst/>
              <a:gdLst/>
              <a:ahLst/>
              <a:cxnLst/>
              <a:rect r="r" b="b" t="t" l="l"/>
              <a:pathLst>
                <a:path h="30489392" w="55580676">
                  <a:moveTo>
                    <a:pt x="55435897" y="30344610"/>
                  </a:moveTo>
                  <a:lnTo>
                    <a:pt x="55580676" y="30344610"/>
                  </a:lnTo>
                  <a:lnTo>
                    <a:pt x="55580676" y="30489392"/>
                  </a:lnTo>
                  <a:lnTo>
                    <a:pt x="55435897" y="30489392"/>
                  </a:lnTo>
                  <a:lnTo>
                    <a:pt x="55435897" y="30344610"/>
                  </a:lnTo>
                  <a:close/>
                  <a:moveTo>
                    <a:pt x="0" y="144780"/>
                  </a:moveTo>
                  <a:lnTo>
                    <a:pt x="144780" y="144780"/>
                  </a:lnTo>
                  <a:lnTo>
                    <a:pt x="144780" y="30344610"/>
                  </a:lnTo>
                  <a:lnTo>
                    <a:pt x="0" y="30344610"/>
                  </a:lnTo>
                  <a:lnTo>
                    <a:pt x="0" y="144780"/>
                  </a:lnTo>
                  <a:close/>
                  <a:moveTo>
                    <a:pt x="0" y="30344610"/>
                  </a:moveTo>
                  <a:lnTo>
                    <a:pt x="144780" y="30344610"/>
                  </a:lnTo>
                  <a:lnTo>
                    <a:pt x="144780" y="30489392"/>
                  </a:lnTo>
                  <a:lnTo>
                    <a:pt x="0" y="30489392"/>
                  </a:lnTo>
                  <a:lnTo>
                    <a:pt x="0" y="30344610"/>
                  </a:lnTo>
                  <a:close/>
                  <a:moveTo>
                    <a:pt x="55435897" y="144780"/>
                  </a:moveTo>
                  <a:lnTo>
                    <a:pt x="55580676" y="144780"/>
                  </a:lnTo>
                  <a:lnTo>
                    <a:pt x="55580676" y="30344610"/>
                  </a:lnTo>
                  <a:lnTo>
                    <a:pt x="55435897" y="30344610"/>
                  </a:lnTo>
                  <a:lnTo>
                    <a:pt x="55435897" y="144780"/>
                  </a:lnTo>
                  <a:close/>
                  <a:moveTo>
                    <a:pt x="144780" y="30344610"/>
                  </a:moveTo>
                  <a:lnTo>
                    <a:pt x="55435897" y="30344610"/>
                  </a:lnTo>
                  <a:lnTo>
                    <a:pt x="55435897" y="30489392"/>
                  </a:lnTo>
                  <a:lnTo>
                    <a:pt x="144780" y="30489392"/>
                  </a:lnTo>
                  <a:lnTo>
                    <a:pt x="144780" y="30344610"/>
                  </a:lnTo>
                  <a:close/>
                  <a:moveTo>
                    <a:pt x="55435897" y="0"/>
                  </a:moveTo>
                  <a:lnTo>
                    <a:pt x="55580676" y="0"/>
                  </a:lnTo>
                  <a:lnTo>
                    <a:pt x="55580676" y="144780"/>
                  </a:lnTo>
                  <a:lnTo>
                    <a:pt x="55435897" y="144780"/>
                  </a:lnTo>
                  <a:lnTo>
                    <a:pt x="55435897" y="0"/>
                  </a:lnTo>
                  <a:close/>
                  <a:moveTo>
                    <a:pt x="0" y="0"/>
                  </a:moveTo>
                  <a:lnTo>
                    <a:pt x="144780" y="0"/>
                  </a:lnTo>
                  <a:lnTo>
                    <a:pt x="144780" y="144780"/>
                  </a:lnTo>
                  <a:lnTo>
                    <a:pt x="0" y="144780"/>
                  </a:lnTo>
                  <a:lnTo>
                    <a:pt x="0" y="0"/>
                  </a:lnTo>
                  <a:close/>
                  <a:moveTo>
                    <a:pt x="144780" y="0"/>
                  </a:moveTo>
                  <a:lnTo>
                    <a:pt x="55435897" y="0"/>
                  </a:lnTo>
                  <a:lnTo>
                    <a:pt x="55435897" y="144780"/>
                  </a:lnTo>
                  <a:lnTo>
                    <a:pt x="144780" y="144780"/>
                  </a:lnTo>
                  <a:lnTo>
                    <a:pt x="144780" y="0"/>
                  </a:lnTo>
                  <a:close/>
                </a:path>
              </a:pathLst>
            </a:custGeom>
            <a:solidFill>
              <a:srgbClr val="2B1B10"/>
            </a:solidFill>
          </p:spPr>
        </p:sp>
      </p:grpSp>
      <p:sp>
        <p:nvSpPr>
          <p:cNvPr name="Freeform 5" id="5"/>
          <p:cNvSpPr/>
          <p:nvPr/>
        </p:nvSpPr>
        <p:spPr>
          <a:xfrm flipH="false" flipV="false" rot="0">
            <a:off x="16666846" y="34961"/>
            <a:ext cx="1432424" cy="1753948"/>
          </a:xfrm>
          <a:custGeom>
            <a:avLst/>
            <a:gdLst/>
            <a:ahLst/>
            <a:cxnLst/>
            <a:rect r="r" b="b" t="t" l="l"/>
            <a:pathLst>
              <a:path h="1753948" w="1432424">
                <a:moveTo>
                  <a:pt x="0" y="0"/>
                </a:moveTo>
                <a:lnTo>
                  <a:pt x="1432425" y="0"/>
                </a:lnTo>
                <a:lnTo>
                  <a:pt x="1432425" y="1753948"/>
                </a:lnTo>
                <a:lnTo>
                  <a:pt x="0" y="1753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510525" y="1649173"/>
            <a:ext cx="17266950" cy="8268685"/>
          </a:xfrm>
          <a:prstGeom prst="rect">
            <a:avLst/>
          </a:prstGeom>
        </p:spPr>
        <p:txBody>
          <a:bodyPr anchor="t" rtlCol="false" tIns="0" lIns="0" bIns="0" rIns="0">
            <a:spAutoFit/>
          </a:bodyPr>
          <a:lstStyle/>
          <a:p>
            <a:pPr algn="l" marL="558361" indent="-279181" lvl="1">
              <a:lnSpc>
                <a:spcPts val="3620"/>
              </a:lnSpc>
              <a:buFont typeface="Arial"/>
              <a:buChar char="•"/>
            </a:pPr>
            <a:r>
              <a:rPr lang="en-US" sz="2586">
                <a:solidFill>
                  <a:srgbClr val="000000"/>
                </a:solidFill>
                <a:latin typeface="Futura Bold"/>
              </a:rPr>
              <a:t>Basic:</a:t>
            </a:r>
          </a:p>
          <a:p>
            <a:pPr algn="l" marL="558361" indent="-279181" lvl="1">
              <a:lnSpc>
                <a:spcPts val="3620"/>
              </a:lnSpc>
              <a:buFont typeface="Arial"/>
              <a:buChar char="•"/>
            </a:pPr>
            <a:r>
              <a:rPr lang="en-US" sz="2586">
                <a:solidFill>
                  <a:srgbClr val="000000"/>
                </a:solidFill>
                <a:latin typeface="Futura Bold"/>
              </a:rPr>
              <a:t>Retrieve the total number of orders placed.</a:t>
            </a:r>
          </a:p>
          <a:p>
            <a:pPr algn="l" marL="558361" indent="-279181" lvl="1">
              <a:lnSpc>
                <a:spcPts val="3620"/>
              </a:lnSpc>
              <a:buFont typeface="Arial"/>
              <a:buChar char="•"/>
            </a:pPr>
            <a:r>
              <a:rPr lang="en-US" sz="2586">
                <a:solidFill>
                  <a:srgbClr val="000000"/>
                </a:solidFill>
                <a:latin typeface="Futura Bold"/>
              </a:rPr>
              <a:t>Calculate the total revenue generated from pizza sales.</a:t>
            </a:r>
          </a:p>
          <a:p>
            <a:pPr algn="l" marL="558361" indent="-279181" lvl="1">
              <a:lnSpc>
                <a:spcPts val="3620"/>
              </a:lnSpc>
              <a:buFont typeface="Arial"/>
              <a:buChar char="•"/>
            </a:pPr>
            <a:r>
              <a:rPr lang="en-US" sz="2586">
                <a:solidFill>
                  <a:srgbClr val="000000"/>
                </a:solidFill>
                <a:latin typeface="Futura Bold"/>
              </a:rPr>
              <a:t>Identify the highest-priced pizza.</a:t>
            </a:r>
          </a:p>
          <a:p>
            <a:pPr algn="l" marL="558361" indent="-279181" lvl="1">
              <a:lnSpc>
                <a:spcPts val="3620"/>
              </a:lnSpc>
              <a:buFont typeface="Arial"/>
              <a:buChar char="•"/>
            </a:pPr>
            <a:r>
              <a:rPr lang="en-US" sz="2586">
                <a:solidFill>
                  <a:srgbClr val="000000"/>
                </a:solidFill>
                <a:latin typeface="Futura Bold"/>
              </a:rPr>
              <a:t>Identify the most common pizza size ordered.</a:t>
            </a:r>
          </a:p>
          <a:p>
            <a:pPr algn="l" marL="558361" indent="-279181" lvl="1">
              <a:lnSpc>
                <a:spcPts val="3620"/>
              </a:lnSpc>
              <a:buFont typeface="Arial"/>
              <a:buChar char="•"/>
            </a:pPr>
            <a:r>
              <a:rPr lang="en-US" sz="2586">
                <a:solidFill>
                  <a:srgbClr val="000000"/>
                </a:solidFill>
                <a:latin typeface="Futura Bold"/>
              </a:rPr>
              <a:t>List the top 5 most ordered pizza types along with their quantities.</a:t>
            </a:r>
          </a:p>
          <a:p>
            <a:pPr algn="l">
              <a:lnSpc>
                <a:spcPts val="3620"/>
              </a:lnSpc>
            </a:pPr>
          </a:p>
          <a:p>
            <a:pPr algn="l" marL="558361" indent="-279181" lvl="1">
              <a:lnSpc>
                <a:spcPts val="3620"/>
              </a:lnSpc>
              <a:buFont typeface="Arial"/>
              <a:buChar char="•"/>
            </a:pPr>
            <a:r>
              <a:rPr lang="en-US" sz="2586">
                <a:solidFill>
                  <a:srgbClr val="000000"/>
                </a:solidFill>
                <a:latin typeface="Futura Bold"/>
              </a:rPr>
              <a:t>Intermediate:</a:t>
            </a:r>
          </a:p>
          <a:p>
            <a:pPr algn="l" marL="558361" indent="-279181" lvl="1">
              <a:lnSpc>
                <a:spcPts val="3620"/>
              </a:lnSpc>
              <a:buFont typeface="Arial"/>
              <a:buChar char="•"/>
            </a:pPr>
            <a:r>
              <a:rPr lang="en-US" sz="2586">
                <a:solidFill>
                  <a:srgbClr val="000000"/>
                </a:solidFill>
                <a:latin typeface="Futura Bold"/>
              </a:rPr>
              <a:t>Join the necessary tables to find the total quantity of each pizza category ordered.</a:t>
            </a:r>
          </a:p>
          <a:p>
            <a:pPr algn="l" marL="558361" indent="-279181" lvl="1">
              <a:lnSpc>
                <a:spcPts val="3620"/>
              </a:lnSpc>
              <a:buFont typeface="Arial"/>
              <a:buChar char="•"/>
            </a:pPr>
            <a:r>
              <a:rPr lang="en-US" sz="2586">
                <a:solidFill>
                  <a:srgbClr val="000000"/>
                </a:solidFill>
                <a:latin typeface="Futura Bold"/>
              </a:rPr>
              <a:t>Determine the distribution of orders by hour of the day.</a:t>
            </a:r>
          </a:p>
          <a:p>
            <a:pPr algn="l" marL="558361" indent="-279181" lvl="1">
              <a:lnSpc>
                <a:spcPts val="3620"/>
              </a:lnSpc>
              <a:buFont typeface="Arial"/>
              <a:buChar char="•"/>
            </a:pPr>
            <a:r>
              <a:rPr lang="en-US" sz="2586">
                <a:solidFill>
                  <a:srgbClr val="000000"/>
                </a:solidFill>
                <a:latin typeface="Futura Bold"/>
              </a:rPr>
              <a:t>Join relevant tables to find the category-wise distribution of pizzas.</a:t>
            </a:r>
          </a:p>
          <a:p>
            <a:pPr algn="l" marL="558361" indent="-279181" lvl="1">
              <a:lnSpc>
                <a:spcPts val="3620"/>
              </a:lnSpc>
              <a:buFont typeface="Arial"/>
              <a:buChar char="•"/>
            </a:pPr>
            <a:r>
              <a:rPr lang="en-US" sz="2586">
                <a:solidFill>
                  <a:srgbClr val="000000"/>
                </a:solidFill>
                <a:latin typeface="Futura Bold"/>
              </a:rPr>
              <a:t>Group the orders by date and calculate the average number of pizzas ordered per day.</a:t>
            </a:r>
          </a:p>
          <a:p>
            <a:pPr algn="l" marL="558361" indent="-279181" lvl="1">
              <a:lnSpc>
                <a:spcPts val="3620"/>
              </a:lnSpc>
              <a:buFont typeface="Arial"/>
              <a:buChar char="•"/>
            </a:pPr>
            <a:r>
              <a:rPr lang="en-US" sz="2586">
                <a:solidFill>
                  <a:srgbClr val="000000"/>
                </a:solidFill>
                <a:latin typeface="Futura Bold"/>
              </a:rPr>
              <a:t>Determine the top 3 most ordered pizza types based on revenue.</a:t>
            </a:r>
          </a:p>
          <a:p>
            <a:pPr algn="l">
              <a:lnSpc>
                <a:spcPts val="3620"/>
              </a:lnSpc>
            </a:pPr>
          </a:p>
          <a:p>
            <a:pPr algn="l" marL="558361" indent="-279181" lvl="1">
              <a:lnSpc>
                <a:spcPts val="3620"/>
              </a:lnSpc>
              <a:buFont typeface="Arial"/>
              <a:buChar char="•"/>
            </a:pPr>
            <a:r>
              <a:rPr lang="en-US" sz="2586">
                <a:solidFill>
                  <a:srgbClr val="000000"/>
                </a:solidFill>
                <a:latin typeface="Futura Bold"/>
              </a:rPr>
              <a:t>Advanced:</a:t>
            </a:r>
          </a:p>
          <a:p>
            <a:pPr algn="l" marL="558361" indent="-279181" lvl="1">
              <a:lnSpc>
                <a:spcPts val="3620"/>
              </a:lnSpc>
              <a:buFont typeface="Arial"/>
              <a:buChar char="•"/>
            </a:pPr>
            <a:r>
              <a:rPr lang="en-US" sz="2586">
                <a:solidFill>
                  <a:srgbClr val="000000"/>
                </a:solidFill>
                <a:latin typeface="Futura Bold"/>
              </a:rPr>
              <a:t>Calculate the percentage contribution of each pizza type to total revenue.</a:t>
            </a:r>
          </a:p>
          <a:p>
            <a:pPr algn="l" marL="558361" indent="-279181" lvl="1">
              <a:lnSpc>
                <a:spcPts val="3620"/>
              </a:lnSpc>
              <a:buFont typeface="Arial"/>
              <a:buChar char="•"/>
            </a:pPr>
            <a:r>
              <a:rPr lang="en-US" sz="2586">
                <a:solidFill>
                  <a:srgbClr val="000000"/>
                </a:solidFill>
                <a:latin typeface="Futura Bold"/>
              </a:rPr>
              <a:t>Analyze the cumulative revenue generated over time.</a:t>
            </a:r>
          </a:p>
          <a:p>
            <a:pPr algn="l" marL="558361" indent="-279181" lvl="1">
              <a:lnSpc>
                <a:spcPts val="3620"/>
              </a:lnSpc>
              <a:buFont typeface="Arial"/>
              <a:buChar char="•"/>
            </a:pPr>
            <a:r>
              <a:rPr lang="en-US" sz="2586">
                <a:solidFill>
                  <a:srgbClr val="000000"/>
                </a:solidFill>
                <a:latin typeface="Futura Bold"/>
              </a:rPr>
              <a:t>Determine the top 3 most ordered pizza types based on revenue for each pizza category.</a:t>
            </a:r>
          </a:p>
        </p:txBody>
      </p:sp>
      <p:sp>
        <p:nvSpPr>
          <p:cNvPr name="TextBox 7" id="7"/>
          <p:cNvSpPr txBox="true"/>
          <p:nvPr/>
        </p:nvSpPr>
        <p:spPr>
          <a:xfrm rot="0">
            <a:off x="2857745" y="116252"/>
            <a:ext cx="11968162" cy="1369044"/>
          </a:xfrm>
          <a:prstGeom prst="rect">
            <a:avLst/>
          </a:prstGeom>
        </p:spPr>
        <p:txBody>
          <a:bodyPr anchor="t" rtlCol="false" tIns="0" lIns="0" bIns="0" rIns="0">
            <a:spAutoFit/>
          </a:bodyPr>
          <a:lstStyle/>
          <a:p>
            <a:pPr algn="ctr">
              <a:lnSpc>
                <a:spcPts val="11231"/>
              </a:lnSpc>
            </a:pPr>
            <a:r>
              <a:rPr lang="en-US" sz="8022">
                <a:solidFill>
                  <a:srgbClr val="080706"/>
                </a:solidFill>
                <a:latin typeface="Canva Sans Bold"/>
              </a:rPr>
              <a:t>Questions</a:t>
            </a:r>
          </a:p>
        </p:txBody>
      </p:sp>
      <p:sp>
        <p:nvSpPr>
          <p:cNvPr name="Freeform 8" id="8"/>
          <p:cNvSpPr/>
          <p:nvPr/>
        </p:nvSpPr>
        <p:spPr>
          <a:xfrm flipH="true" flipV="false" rot="0">
            <a:off x="0" y="34961"/>
            <a:ext cx="1270458" cy="1555626"/>
          </a:xfrm>
          <a:custGeom>
            <a:avLst/>
            <a:gdLst/>
            <a:ahLst/>
            <a:cxnLst/>
            <a:rect r="r" b="b" t="t" l="l"/>
            <a:pathLst>
              <a:path h="1555626" w="1270458">
                <a:moveTo>
                  <a:pt x="1270458" y="0"/>
                </a:moveTo>
                <a:lnTo>
                  <a:pt x="0" y="0"/>
                </a:lnTo>
                <a:lnTo>
                  <a:pt x="0" y="1555626"/>
                </a:lnTo>
                <a:lnTo>
                  <a:pt x="1270458" y="1555626"/>
                </a:lnTo>
                <a:lnTo>
                  <a:pt x="127045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9451C"/>
        </a:solidFill>
      </p:bgPr>
    </p:bg>
    <p:spTree>
      <p:nvGrpSpPr>
        <p:cNvPr id="1" name=""/>
        <p:cNvGrpSpPr/>
        <p:nvPr/>
      </p:nvGrpSpPr>
      <p:grpSpPr>
        <a:xfrm>
          <a:off x="0" y="0"/>
          <a:ext cx="0" cy="0"/>
          <a:chOff x="0" y="0"/>
          <a:chExt cx="0" cy="0"/>
        </a:xfrm>
      </p:grpSpPr>
      <p:grpSp>
        <p:nvGrpSpPr>
          <p:cNvPr name="Group 2" id="2"/>
          <p:cNvGrpSpPr/>
          <p:nvPr/>
        </p:nvGrpSpPr>
        <p:grpSpPr>
          <a:xfrm rot="0">
            <a:off x="89192" y="203088"/>
            <a:ext cx="18012262" cy="9880824"/>
            <a:chOff x="0" y="0"/>
            <a:chExt cx="55580676" cy="30489390"/>
          </a:xfrm>
        </p:grpSpPr>
        <p:sp>
          <p:nvSpPr>
            <p:cNvPr name="Freeform 3" id="3"/>
            <p:cNvSpPr/>
            <p:nvPr/>
          </p:nvSpPr>
          <p:spPr>
            <a:xfrm flipH="false" flipV="false" rot="0">
              <a:off x="72390" y="72390"/>
              <a:ext cx="55435893" cy="30344612"/>
            </a:xfrm>
            <a:custGeom>
              <a:avLst/>
              <a:gdLst/>
              <a:ahLst/>
              <a:cxnLst/>
              <a:rect r="r" b="b" t="t" l="l"/>
              <a:pathLst>
                <a:path h="30344612" w="55435893">
                  <a:moveTo>
                    <a:pt x="0" y="0"/>
                  </a:moveTo>
                  <a:lnTo>
                    <a:pt x="55435893" y="0"/>
                  </a:lnTo>
                  <a:lnTo>
                    <a:pt x="55435893" y="30344612"/>
                  </a:lnTo>
                  <a:lnTo>
                    <a:pt x="0" y="30344612"/>
                  </a:lnTo>
                  <a:lnTo>
                    <a:pt x="0" y="0"/>
                  </a:lnTo>
                  <a:close/>
                </a:path>
              </a:pathLst>
            </a:custGeom>
            <a:solidFill>
              <a:srgbClr val="FFFFFF"/>
            </a:solidFill>
          </p:spPr>
        </p:sp>
        <p:sp>
          <p:nvSpPr>
            <p:cNvPr name="Freeform 4" id="4"/>
            <p:cNvSpPr/>
            <p:nvPr/>
          </p:nvSpPr>
          <p:spPr>
            <a:xfrm flipH="false" flipV="false" rot="0">
              <a:off x="0" y="0"/>
              <a:ext cx="55580676" cy="30489392"/>
            </a:xfrm>
            <a:custGeom>
              <a:avLst/>
              <a:gdLst/>
              <a:ahLst/>
              <a:cxnLst/>
              <a:rect r="r" b="b" t="t" l="l"/>
              <a:pathLst>
                <a:path h="30489392" w="55580676">
                  <a:moveTo>
                    <a:pt x="55435897" y="30344610"/>
                  </a:moveTo>
                  <a:lnTo>
                    <a:pt x="55580676" y="30344610"/>
                  </a:lnTo>
                  <a:lnTo>
                    <a:pt x="55580676" y="30489392"/>
                  </a:lnTo>
                  <a:lnTo>
                    <a:pt x="55435897" y="30489392"/>
                  </a:lnTo>
                  <a:lnTo>
                    <a:pt x="55435897" y="30344610"/>
                  </a:lnTo>
                  <a:close/>
                  <a:moveTo>
                    <a:pt x="0" y="144780"/>
                  </a:moveTo>
                  <a:lnTo>
                    <a:pt x="144780" y="144780"/>
                  </a:lnTo>
                  <a:lnTo>
                    <a:pt x="144780" y="30344610"/>
                  </a:lnTo>
                  <a:lnTo>
                    <a:pt x="0" y="30344610"/>
                  </a:lnTo>
                  <a:lnTo>
                    <a:pt x="0" y="144780"/>
                  </a:lnTo>
                  <a:close/>
                  <a:moveTo>
                    <a:pt x="0" y="30344610"/>
                  </a:moveTo>
                  <a:lnTo>
                    <a:pt x="144780" y="30344610"/>
                  </a:lnTo>
                  <a:lnTo>
                    <a:pt x="144780" y="30489392"/>
                  </a:lnTo>
                  <a:lnTo>
                    <a:pt x="0" y="30489392"/>
                  </a:lnTo>
                  <a:lnTo>
                    <a:pt x="0" y="30344610"/>
                  </a:lnTo>
                  <a:close/>
                  <a:moveTo>
                    <a:pt x="55435897" y="144780"/>
                  </a:moveTo>
                  <a:lnTo>
                    <a:pt x="55580676" y="144780"/>
                  </a:lnTo>
                  <a:lnTo>
                    <a:pt x="55580676" y="30344610"/>
                  </a:lnTo>
                  <a:lnTo>
                    <a:pt x="55435897" y="30344610"/>
                  </a:lnTo>
                  <a:lnTo>
                    <a:pt x="55435897" y="144780"/>
                  </a:lnTo>
                  <a:close/>
                  <a:moveTo>
                    <a:pt x="144780" y="30344610"/>
                  </a:moveTo>
                  <a:lnTo>
                    <a:pt x="55435897" y="30344610"/>
                  </a:lnTo>
                  <a:lnTo>
                    <a:pt x="55435897" y="30489392"/>
                  </a:lnTo>
                  <a:lnTo>
                    <a:pt x="144780" y="30489392"/>
                  </a:lnTo>
                  <a:lnTo>
                    <a:pt x="144780" y="30344610"/>
                  </a:lnTo>
                  <a:close/>
                  <a:moveTo>
                    <a:pt x="55435897" y="0"/>
                  </a:moveTo>
                  <a:lnTo>
                    <a:pt x="55580676" y="0"/>
                  </a:lnTo>
                  <a:lnTo>
                    <a:pt x="55580676" y="144780"/>
                  </a:lnTo>
                  <a:lnTo>
                    <a:pt x="55435897" y="144780"/>
                  </a:lnTo>
                  <a:lnTo>
                    <a:pt x="55435897" y="0"/>
                  </a:lnTo>
                  <a:close/>
                  <a:moveTo>
                    <a:pt x="0" y="0"/>
                  </a:moveTo>
                  <a:lnTo>
                    <a:pt x="144780" y="0"/>
                  </a:lnTo>
                  <a:lnTo>
                    <a:pt x="144780" y="144780"/>
                  </a:lnTo>
                  <a:lnTo>
                    <a:pt x="0" y="144780"/>
                  </a:lnTo>
                  <a:lnTo>
                    <a:pt x="0" y="0"/>
                  </a:lnTo>
                  <a:close/>
                  <a:moveTo>
                    <a:pt x="144780" y="0"/>
                  </a:moveTo>
                  <a:lnTo>
                    <a:pt x="55435897" y="0"/>
                  </a:lnTo>
                  <a:lnTo>
                    <a:pt x="55435897" y="144780"/>
                  </a:lnTo>
                  <a:lnTo>
                    <a:pt x="144780" y="144780"/>
                  </a:lnTo>
                  <a:lnTo>
                    <a:pt x="144780" y="0"/>
                  </a:lnTo>
                  <a:close/>
                </a:path>
              </a:pathLst>
            </a:custGeom>
            <a:solidFill>
              <a:srgbClr val="2B1B10"/>
            </a:solidFill>
          </p:spPr>
        </p:sp>
      </p:grpSp>
      <p:sp>
        <p:nvSpPr>
          <p:cNvPr name="Freeform 5" id="5"/>
          <p:cNvSpPr/>
          <p:nvPr/>
        </p:nvSpPr>
        <p:spPr>
          <a:xfrm flipH="false" flipV="false" rot="0">
            <a:off x="0" y="0"/>
            <a:ext cx="1270396" cy="1906786"/>
          </a:xfrm>
          <a:custGeom>
            <a:avLst/>
            <a:gdLst/>
            <a:ahLst/>
            <a:cxnLst/>
            <a:rect r="r" b="b" t="t" l="l"/>
            <a:pathLst>
              <a:path h="1906786" w="1270396">
                <a:moveTo>
                  <a:pt x="0" y="0"/>
                </a:moveTo>
                <a:lnTo>
                  <a:pt x="1270396" y="0"/>
                </a:lnTo>
                <a:lnTo>
                  <a:pt x="1270396" y="1906786"/>
                </a:lnTo>
                <a:lnTo>
                  <a:pt x="0" y="19067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920250" y="0"/>
            <a:ext cx="1367750" cy="2052908"/>
          </a:xfrm>
          <a:custGeom>
            <a:avLst/>
            <a:gdLst/>
            <a:ahLst/>
            <a:cxnLst/>
            <a:rect r="r" b="b" t="t" l="l"/>
            <a:pathLst>
              <a:path h="2052908" w="1367750">
                <a:moveTo>
                  <a:pt x="0" y="0"/>
                </a:moveTo>
                <a:lnTo>
                  <a:pt x="1367750" y="0"/>
                </a:lnTo>
                <a:lnTo>
                  <a:pt x="1367750" y="2052908"/>
                </a:lnTo>
                <a:lnTo>
                  <a:pt x="0" y="20529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924485" y="2244527"/>
            <a:ext cx="9542209" cy="2738199"/>
          </a:xfrm>
          <a:custGeom>
            <a:avLst/>
            <a:gdLst/>
            <a:ahLst/>
            <a:cxnLst/>
            <a:rect r="r" b="b" t="t" l="l"/>
            <a:pathLst>
              <a:path h="2738199" w="9542209">
                <a:moveTo>
                  <a:pt x="0" y="0"/>
                </a:moveTo>
                <a:lnTo>
                  <a:pt x="9542208" y="0"/>
                </a:lnTo>
                <a:lnTo>
                  <a:pt x="9542208" y="2738199"/>
                </a:lnTo>
                <a:lnTo>
                  <a:pt x="0" y="2738199"/>
                </a:lnTo>
                <a:lnTo>
                  <a:pt x="0" y="0"/>
                </a:lnTo>
                <a:close/>
              </a:path>
            </a:pathLst>
          </a:custGeom>
          <a:blipFill>
            <a:blip r:embed="rId4"/>
            <a:stretch>
              <a:fillRect l="0" t="0" r="0" b="0"/>
            </a:stretch>
          </a:blipFill>
        </p:spPr>
      </p:sp>
      <p:sp>
        <p:nvSpPr>
          <p:cNvPr name="Freeform 8" id="8"/>
          <p:cNvSpPr/>
          <p:nvPr/>
        </p:nvSpPr>
        <p:spPr>
          <a:xfrm flipH="false" flipV="false" rot="0">
            <a:off x="4024185" y="5407849"/>
            <a:ext cx="10239631" cy="2214523"/>
          </a:xfrm>
          <a:custGeom>
            <a:avLst/>
            <a:gdLst/>
            <a:ahLst/>
            <a:cxnLst/>
            <a:rect r="r" b="b" t="t" l="l"/>
            <a:pathLst>
              <a:path h="2214523" w="10239631">
                <a:moveTo>
                  <a:pt x="0" y="0"/>
                </a:moveTo>
                <a:lnTo>
                  <a:pt x="10239630" y="0"/>
                </a:lnTo>
                <a:lnTo>
                  <a:pt x="10239630" y="2214523"/>
                </a:lnTo>
                <a:lnTo>
                  <a:pt x="0" y="2214523"/>
                </a:lnTo>
                <a:lnTo>
                  <a:pt x="0" y="0"/>
                </a:lnTo>
                <a:close/>
              </a:path>
            </a:pathLst>
          </a:custGeom>
          <a:blipFill>
            <a:blip r:embed="rId5"/>
            <a:stretch>
              <a:fillRect l="0" t="0" r="0" b="0"/>
            </a:stretch>
          </a:blipFill>
        </p:spPr>
      </p:sp>
      <p:sp>
        <p:nvSpPr>
          <p:cNvPr name="TextBox 9" id="9"/>
          <p:cNvSpPr txBox="true"/>
          <p:nvPr/>
        </p:nvSpPr>
        <p:spPr>
          <a:xfrm rot="0">
            <a:off x="2656872" y="579467"/>
            <a:ext cx="12876903" cy="671651"/>
          </a:xfrm>
          <a:prstGeom prst="rect">
            <a:avLst/>
          </a:prstGeom>
        </p:spPr>
        <p:txBody>
          <a:bodyPr anchor="t" rtlCol="false" tIns="0" lIns="0" bIns="0" rIns="0">
            <a:spAutoFit/>
          </a:bodyPr>
          <a:lstStyle/>
          <a:p>
            <a:pPr algn="ctr">
              <a:lnSpc>
                <a:spcPts val="5504"/>
              </a:lnSpc>
            </a:pPr>
            <a:r>
              <a:rPr lang="en-US" sz="3932">
                <a:solidFill>
                  <a:srgbClr val="080706"/>
                </a:solidFill>
                <a:latin typeface="Canva Sans Bold"/>
              </a:rPr>
              <a:t>Q1&gt; Retrieve the total number of orders placed.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9451C"/>
        </a:solidFill>
      </p:bgPr>
    </p:bg>
    <p:spTree>
      <p:nvGrpSpPr>
        <p:cNvPr id="1" name=""/>
        <p:cNvGrpSpPr/>
        <p:nvPr/>
      </p:nvGrpSpPr>
      <p:grpSpPr>
        <a:xfrm>
          <a:off x="0" y="0"/>
          <a:ext cx="0" cy="0"/>
          <a:chOff x="0" y="0"/>
          <a:chExt cx="0" cy="0"/>
        </a:xfrm>
      </p:grpSpPr>
      <p:grpSp>
        <p:nvGrpSpPr>
          <p:cNvPr name="Group 2" id="2"/>
          <p:cNvGrpSpPr/>
          <p:nvPr/>
        </p:nvGrpSpPr>
        <p:grpSpPr>
          <a:xfrm rot="0">
            <a:off x="275738" y="278717"/>
            <a:ext cx="17736524" cy="9729565"/>
            <a:chOff x="0" y="0"/>
            <a:chExt cx="55580676" cy="30489390"/>
          </a:xfrm>
        </p:grpSpPr>
        <p:sp>
          <p:nvSpPr>
            <p:cNvPr name="Freeform 3" id="3"/>
            <p:cNvSpPr/>
            <p:nvPr/>
          </p:nvSpPr>
          <p:spPr>
            <a:xfrm flipH="false" flipV="false" rot="0">
              <a:off x="72390" y="72390"/>
              <a:ext cx="55435893" cy="30344612"/>
            </a:xfrm>
            <a:custGeom>
              <a:avLst/>
              <a:gdLst/>
              <a:ahLst/>
              <a:cxnLst/>
              <a:rect r="r" b="b" t="t" l="l"/>
              <a:pathLst>
                <a:path h="30344612" w="55435893">
                  <a:moveTo>
                    <a:pt x="0" y="0"/>
                  </a:moveTo>
                  <a:lnTo>
                    <a:pt x="55435893" y="0"/>
                  </a:lnTo>
                  <a:lnTo>
                    <a:pt x="55435893" y="30344612"/>
                  </a:lnTo>
                  <a:lnTo>
                    <a:pt x="0" y="30344612"/>
                  </a:lnTo>
                  <a:lnTo>
                    <a:pt x="0" y="0"/>
                  </a:lnTo>
                  <a:close/>
                </a:path>
              </a:pathLst>
            </a:custGeom>
            <a:solidFill>
              <a:srgbClr val="FFFFFF"/>
            </a:solidFill>
          </p:spPr>
        </p:sp>
        <p:sp>
          <p:nvSpPr>
            <p:cNvPr name="Freeform 4" id="4"/>
            <p:cNvSpPr/>
            <p:nvPr/>
          </p:nvSpPr>
          <p:spPr>
            <a:xfrm flipH="false" flipV="false" rot="0">
              <a:off x="0" y="0"/>
              <a:ext cx="55580676" cy="30489392"/>
            </a:xfrm>
            <a:custGeom>
              <a:avLst/>
              <a:gdLst/>
              <a:ahLst/>
              <a:cxnLst/>
              <a:rect r="r" b="b" t="t" l="l"/>
              <a:pathLst>
                <a:path h="30489392" w="55580676">
                  <a:moveTo>
                    <a:pt x="55435897" y="30344610"/>
                  </a:moveTo>
                  <a:lnTo>
                    <a:pt x="55580676" y="30344610"/>
                  </a:lnTo>
                  <a:lnTo>
                    <a:pt x="55580676" y="30489392"/>
                  </a:lnTo>
                  <a:lnTo>
                    <a:pt x="55435897" y="30489392"/>
                  </a:lnTo>
                  <a:lnTo>
                    <a:pt x="55435897" y="30344610"/>
                  </a:lnTo>
                  <a:close/>
                  <a:moveTo>
                    <a:pt x="0" y="144780"/>
                  </a:moveTo>
                  <a:lnTo>
                    <a:pt x="144780" y="144780"/>
                  </a:lnTo>
                  <a:lnTo>
                    <a:pt x="144780" y="30344610"/>
                  </a:lnTo>
                  <a:lnTo>
                    <a:pt x="0" y="30344610"/>
                  </a:lnTo>
                  <a:lnTo>
                    <a:pt x="0" y="144780"/>
                  </a:lnTo>
                  <a:close/>
                  <a:moveTo>
                    <a:pt x="0" y="30344610"/>
                  </a:moveTo>
                  <a:lnTo>
                    <a:pt x="144780" y="30344610"/>
                  </a:lnTo>
                  <a:lnTo>
                    <a:pt x="144780" y="30489392"/>
                  </a:lnTo>
                  <a:lnTo>
                    <a:pt x="0" y="30489392"/>
                  </a:lnTo>
                  <a:lnTo>
                    <a:pt x="0" y="30344610"/>
                  </a:lnTo>
                  <a:close/>
                  <a:moveTo>
                    <a:pt x="55435897" y="144780"/>
                  </a:moveTo>
                  <a:lnTo>
                    <a:pt x="55580676" y="144780"/>
                  </a:lnTo>
                  <a:lnTo>
                    <a:pt x="55580676" y="30344610"/>
                  </a:lnTo>
                  <a:lnTo>
                    <a:pt x="55435897" y="30344610"/>
                  </a:lnTo>
                  <a:lnTo>
                    <a:pt x="55435897" y="144780"/>
                  </a:lnTo>
                  <a:close/>
                  <a:moveTo>
                    <a:pt x="144780" y="30344610"/>
                  </a:moveTo>
                  <a:lnTo>
                    <a:pt x="55435897" y="30344610"/>
                  </a:lnTo>
                  <a:lnTo>
                    <a:pt x="55435897" y="30489392"/>
                  </a:lnTo>
                  <a:lnTo>
                    <a:pt x="144780" y="30489392"/>
                  </a:lnTo>
                  <a:lnTo>
                    <a:pt x="144780" y="30344610"/>
                  </a:lnTo>
                  <a:close/>
                  <a:moveTo>
                    <a:pt x="55435897" y="0"/>
                  </a:moveTo>
                  <a:lnTo>
                    <a:pt x="55580676" y="0"/>
                  </a:lnTo>
                  <a:lnTo>
                    <a:pt x="55580676" y="144780"/>
                  </a:lnTo>
                  <a:lnTo>
                    <a:pt x="55435897" y="144780"/>
                  </a:lnTo>
                  <a:lnTo>
                    <a:pt x="55435897" y="0"/>
                  </a:lnTo>
                  <a:close/>
                  <a:moveTo>
                    <a:pt x="0" y="0"/>
                  </a:moveTo>
                  <a:lnTo>
                    <a:pt x="144780" y="0"/>
                  </a:lnTo>
                  <a:lnTo>
                    <a:pt x="144780" y="144780"/>
                  </a:lnTo>
                  <a:lnTo>
                    <a:pt x="0" y="144780"/>
                  </a:lnTo>
                  <a:lnTo>
                    <a:pt x="0" y="0"/>
                  </a:lnTo>
                  <a:close/>
                  <a:moveTo>
                    <a:pt x="144780" y="0"/>
                  </a:moveTo>
                  <a:lnTo>
                    <a:pt x="55435897" y="0"/>
                  </a:lnTo>
                  <a:lnTo>
                    <a:pt x="55435897" y="144780"/>
                  </a:lnTo>
                  <a:lnTo>
                    <a:pt x="144780" y="144780"/>
                  </a:lnTo>
                  <a:lnTo>
                    <a:pt x="144780" y="0"/>
                  </a:lnTo>
                  <a:close/>
                </a:path>
              </a:pathLst>
            </a:custGeom>
            <a:solidFill>
              <a:srgbClr val="2B1B10"/>
            </a:solidFill>
          </p:spPr>
        </p:sp>
      </p:grpSp>
      <p:sp>
        <p:nvSpPr>
          <p:cNvPr name="Freeform 5" id="5"/>
          <p:cNvSpPr/>
          <p:nvPr/>
        </p:nvSpPr>
        <p:spPr>
          <a:xfrm flipH="false" flipV="false" rot="0">
            <a:off x="275738" y="329757"/>
            <a:ext cx="1680685" cy="1552073"/>
          </a:xfrm>
          <a:custGeom>
            <a:avLst/>
            <a:gdLst/>
            <a:ahLst/>
            <a:cxnLst/>
            <a:rect r="r" b="b" t="t" l="l"/>
            <a:pathLst>
              <a:path h="1552073" w="1680685">
                <a:moveTo>
                  <a:pt x="0" y="0"/>
                </a:moveTo>
                <a:lnTo>
                  <a:pt x="1680685" y="0"/>
                </a:lnTo>
                <a:lnTo>
                  <a:pt x="1680685" y="1552072"/>
                </a:lnTo>
                <a:lnTo>
                  <a:pt x="0" y="15520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439137" y="278717"/>
            <a:ext cx="1573125" cy="1452744"/>
          </a:xfrm>
          <a:custGeom>
            <a:avLst/>
            <a:gdLst/>
            <a:ahLst/>
            <a:cxnLst/>
            <a:rect r="r" b="b" t="t" l="l"/>
            <a:pathLst>
              <a:path h="1452744" w="1573125">
                <a:moveTo>
                  <a:pt x="0" y="0"/>
                </a:moveTo>
                <a:lnTo>
                  <a:pt x="1573125" y="0"/>
                </a:lnTo>
                <a:lnTo>
                  <a:pt x="1573125" y="1452745"/>
                </a:lnTo>
                <a:lnTo>
                  <a:pt x="0" y="1452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868040" y="2411695"/>
            <a:ext cx="12621379" cy="3209776"/>
          </a:xfrm>
          <a:custGeom>
            <a:avLst/>
            <a:gdLst/>
            <a:ahLst/>
            <a:cxnLst/>
            <a:rect r="r" b="b" t="t" l="l"/>
            <a:pathLst>
              <a:path h="3209776" w="12621379">
                <a:moveTo>
                  <a:pt x="0" y="0"/>
                </a:moveTo>
                <a:lnTo>
                  <a:pt x="12621379" y="0"/>
                </a:lnTo>
                <a:lnTo>
                  <a:pt x="12621379" y="3209776"/>
                </a:lnTo>
                <a:lnTo>
                  <a:pt x="0" y="3209776"/>
                </a:lnTo>
                <a:lnTo>
                  <a:pt x="0" y="0"/>
                </a:lnTo>
                <a:close/>
              </a:path>
            </a:pathLst>
          </a:custGeom>
          <a:blipFill>
            <a:blip r:embed="rId4"/>
            <a:stretch>
              <a:fillRect l="0" t="-958" r="0" b="-958"/>
            </a:stretch>
          </a:blipFill>
        </p:spPr>
      </p:sp>
      <p:sp>
        <p:nvSpPr>
          <p:cNvPr name="Freeform 8" id="8"/>
          <p:cNvSpPr/>
          <p:nvPr/>
        </p:nvSpPr>
        <p:spPr>
          <a:xfrm flipH="false" flipV="false" rot="0">
            <a:off x="3608271" y="6639750"/>
            <a:ext cx="10227390" cy="2388432"/>
          </a:xfrm>
          <a:custGeom>
            <a:avLst/>
            <a:gdLst/>
            <a:ahLst/>
            <a:cxnLst/>
            <a:rect r="r" b="b" t="t" l="l"/>
            <a:pathLst>
              <a:path h="2388432" w="10227390">
                <a:moveTo>
                  <a:pt x="0" y="0"/>
                </a:moveTo>
                <a:lnTo>
                  <a:pt x="10227390" y="0"/>
                </a:lnTo>
                <a:lnTo>
                  <a:pt x="10227390" y="2388433"/>
                </a:lnTo>
                <a:lnTo>
                  <a:pt x="0" y="2388433"/>
                </a:lnTo>
                <a:lnTo>
                  <a:pt x="0" y="0"/>
                </a:lnTo>
                <a:close/>
              </a:path>
            </a:pathLst>
          </a:custGeom>
          <a:blipFill>
            <a:blip r:embed="rId5"/>
            <a:stretch>
              <a:fillRect l="0" t="0" r="0" b="0"/>
            </a:stretch>
          </a:blipFill>
        </p:spPr>
      </p:sp>
      <p:sp>
        <p:nvSpPr>
          <p:cNvPr name="TextBox 9" id="9"/>
          <p:cNvSpPr txBox="true"/>
          <p:nvPr/>
        </p:nvSpPr>
        <p:spPr>
          <a:xfrm rot="0">
            <a:off x="2740278" y="514853"/>
            <a:ext cx="12876903" cy="1366976"/>
          </a:xfrm>
          <a:prstGeom prst="rect">
            <a:avLst/>
          </a:prstGeom>
        </p:spPr>
        <p:txBody>
          <a:bodyPr anchor="t" rtlCol="false" tIns="0" lIns="0" bIns="0" rIns="0">
            <a:spAutoFit/>
          </a:bodyPr>
          <a:lstStyle/>
          <a:p>
            <a:pPr algn="ctr">
              <a:lnSpc>
                <a:spcPts val="5504"/>
              </a:lnSpc>
            </a:pPr>
            <a:r>
              <a:rPr lang="en-US" sz="3932">
                <a:solidFill>
                  <a:srgbClr val="080706"/>
                </a:solidFill>
                <a:latin typeface="Canva Sans Bold"/>
              </a:rPr>
              <a:t>Q2&gt; Calculate the total revenue generated from pizza sales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9451C"/>
        </a:solidFill>
      </p:bgPr>
    </p:bg>
    <p:spTree>
      <p:nvGrpSpPr>
        <p:cNvPr id="1" name=""/>
        <p:cNvGrpSpPr/>
        <p:nvPr/>
      </p:nvGrpSpPr>
      <p:grpSpPr>
        <a:xfrm>
          <a:off x="0" y="0"/>
          <a:ext cx="0" cy="0"/>
          <a:chOff x="0" y="0"/>
          <a:chExt cx="0" cy="0"/>
        </a:xfrm>
      </p:grpSpPr>
      <p:grpSp>
        <p:nvGrpSpPr>
          <p:cNvPr name="Group 2" id="2"/>
          <p:cNvGrpSpPr/>
          <p:nvPr/>
        </p:nvGrpSpPr>
        <p:grpSpPr>
          <a:xfrm rot="0">
            <a:off x="285263" y="278717"/>
            <a:ext cx="17736524" cy="9729565"/>
            <a:chOff x="0" y="0"/>
            <a:chExt cx="55580676" cy="30489390"/>
          </a:xfrm>
        </p:grpSpPr>
        <p:sp>
          <p:nvSpPr>
            <p:cNvPr name="Freeform 3" id="3"/>
            <p:cNvSpPr/>
            <p:nvPr/>
          </p:nvSpPr>
          <p:spPr>
            <a:xfrm flipH="false" flipV="false" rot="0">
              <a:off x="72390" y="72390"/>
              <a:ext cx="55435893" cy="30344612"/>
            </a:xfrm>
            <a:custGeom>
              <a:avLst/>
              <a:gdLst/>
              <a:ahLst/>
              <a:cxnLst/>
              <a:rect r="r" b="b" t="t" l="l"/>
              <a:pathLst>
                <a:path h="30344612" w="55435893">
                  <a:moveTo>
                    <a:pt x="0" y="0"/>
                  </a:moveTo>
                  <a:lnTo>
                    <a:pt x="55435893" y="0"/>
                  </a:lnTo>
                  <a:lnTo>
                    <a:pt x="55435893" y="30344612"/>
                  </a:lnTo>
                  <a:lnTo>
                    <a:pt x="0" y="30344612"/>
                  </a:lnTo>
                  <a:lnTo>
                    <a:pt x="0" y="0"/>
                  </a:lnTo>
                  <a:close/>
                </a:path>
              </a:pathLst>
            </a:custGeom>
            <a:solidFill>
              <a:srgbClr val="FFFFFF"/>
            </a:solidFill>
          </p:spPr>
        </p:sp>
        <p:sp>
          <p:nvSpPr>
            <p:cNvPr name="Freeform 4" id="4"/>
            <p:cNvSpPr/>
            <p:nvPr/>
          </p:nvSpPr>
          <p:spPr>
            <a:xfrm flipH="false" flipV="false" rot="0">
              <a:off x="0" y="0"/>
              <a:ext cx="55580676" cy="30489392"/>
            </a:xfrm>
            <a:custGeom>
              <a:avLst/>
              <a:gdLst/>
              <a:ahLst/>
              <a:cxnLst/>
              <a:rect r="r" b="b" t="t" l="l"/>
              <a:pathLst>
                <a:path h="30489392" w="55580676">
                  <a:moveTo>
                    <a:pt x="55435897" y="30344610"/>
                  </a:moveTo>
                  <a:lnTo>
                    <a:pt x="55580676" y="30344610"/>
                  </a:lnTo>
                  <a:lnTo>
                    <a:pt x="55580676" y="30489392"/>
                  </a:lnTo>
                  <a:lnTo>
                    <a:pt x="55435897" y="30489392"/>
                  </a:lnTo>
                  <a:lnTo>
                    <a:pt x="55435897" y="30344610"/>
                  </a:lnTo>
                  <a:close/>
                  <a:moveTo>
                    <a:pt x="0" y="144780"/>
                  </a:moveTo>
                  <a:lnTo>
                    <a:pt x="144780" y="144780"/>
                  </a:lnTo>
                  <a:lnTo>
                    <a:pt x="144780" y="30344610"/>
                  </a:lnTo>
                  <a:lnTo>
                    <a:pt x="0" y="30344610"/>
                  </a:lnTo>
                  <a:lnTo>
                    <a:pt x="0" y="144780"/>
                  </a:lnTo>
                  <a:close/>
                  <a:moveTo>
                    <a:pt x="0" y="30344610"/>
                  </a:moveTo>
                  <a:lnTo>
                    <a:pt x="144780" y="30344610"/>
                  </a:lnTo>
                  <a:lnTo>
                    <a:pt x="144780" y="30489392"/>
                  </a:lnTo>
                  <a:lnTo>
                    <a:pt x="0" y="30489392"/>
                  </a:lnTo>
                  <a:lnTo>
                    <a:pt x="0" y="30344610"/>
                  </a:lnTo>
                  <a:close/>
                  <a:moveTo>
                    <a:pt x="55435897" y="144780"/>
                  </a:moveTo>
                  <a:lnTo>
                    <a:pt x="55580676" y="144780"/>
                  </a:lnTo>
                  <a:lnTo>
                    <a:pt x="55580676" y="30344610"/>
                  </a:lnTo>
                  <a:lnTo>
                    <a:pt x="55435897" y="30344610"/>
                  </a:lnTo>
                  <a:lnTo>
                    <a:pt x="55435897" y="144780"/>
                  </a:lnTo>
                  <a:close/>
                  <a:moveTo>
                    <a:pt x="144780" y="30344610"/>
                  </a:moveTo>
                  <a:lnTo>
                    <a:pt x="55435897" y="30344610"/>
                  </a:lnTo>
                  <a:lnTo>
                    <a:pt x="55435897" y="30489392"/>
                  </a:lnTo>
                  <a:lnTo>
                    <a:pt x="144780" y="30489392"/>
                  </a:lnTo>
                  <a:lnTo>
                    <a:pt x="144780" y="30344610"/>
                  </a:lnTo>
                  <a:close/>
                  <a:moveTo>
                    <a:pt x="55435897" y="0"/>
                  </a:moveTo>
                  <a:lnTo>
                    <a:pt x="55580676" y="0"/>
                  </a:lnTo>
                  <a:lnTo>
                    <a:pt x="55580676" y="144780"/>
                  </a:lnTo>
                  <a:lnTo>
                    <a:pt x="55435897" y="144780"/>
                  </a:lnTo>
                  <a:lnTo>
                    <a:pt x="55435897" y="0"/>
                  </a:lnTo>
                  <a:close/>
                  <a:moveTo>
                    <a:pt x="0" y="0"/>
                  </a:moveTo>
                  <a:lnTo>
                    <a:pt x="144780" y="0"/>
                  </a:lnTo>
                  <a:lnTo>
                    <a:pt x="144780" y="144780"/>
                  </a:lnTo>
                  <a:lnTo>
                    <a:pt x="0" y="144780"/>
                  </a:lnTo>
                  <a:lnTo>
                    <a:pt x="0" y="0"/>
                  </a:lnTo>
                  <a:close/>
                  <a:moveTo>
                    <a:pt x="144780" y="0"/>
                  </a:moveTo>
                  <a:lnTo>
                    <a:pt x="55435897" y="0"/>
                  </a:lnTo>
                  <a:lnTo>
                    <a:pt x="55435897" y="144780"/>
                  </a:lnTo>
                  <a:lnTo>
                    <a:pt x="144780" y="144780"/>
                  </a:lnTo>
                  <a:lnTo>
                    <a:pt x="144780" y="0"/>
                  </a:lnTo>
                  <a:close/>
                </a:path>
              </a:pathLst>
            </a:custGeom>
            <a:solidFill>
              <a:srgbClr val="2B1B10"/>
            </a:solidFill>
          </p:spPr>
        </p:sp>
      </p:grpSp>
      <p:sp>
        <p:nvSpPr>
          <p:cNvPr name="Freeform 5" id="5"/>
          <p:cNvSpPr/>
          <p:nvPr/>
        </p:nvSpPr>
        <p:spPr>
          <a:xfrm flipH="true" flipV="false" rot="0">
            <a:off x="275738" y="256655"/>
            <a:ext cx="2064130" cy="1947788"/>
          </a:xfrm>
          <a:custGeom>
            <a:avLst/>
            <a:gdLst/>
            <a:ahLst/>
            <a:cxnLst/>
            <a:rect r="r" b="b" t="t" l="l"/>
            <a:pathLst>
              <a:path h="1947788" w="2064130">
                <a:moveTo>
                  <a:pt x="2064130" y="0"/>
                </a:moveTo>
                <a:lnTo>
                  <a:pt x="0" y="0"/>
                </a:lnTo>
                <a:lnTo>
                  <a:pt x="0" y="1947789"/>
                </a:lnTo>
                <a:lnTo>
                  <a:pt x="2064130" y="1947789"/>
                </a:lnTo>
                <a:lnTo>
                  <a:pt x="20641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860312" y="278717"/>
            <a:ext cx="2151951" cy="2030659"/>
          </a:xfrm>
          <a:custGeom>
            <a:avLst/>
            <a:gdLst/>
            <a:ahLst/>
            <a:cxnLst/>
            <a:rect r="r" b="b" t="t" l="l"/>
            <a:pathLst>
              <a:path h="2030659" w="2151951">
                <a:moveTo>
                  <a:pt x="0" y="0"/>
                </a:moveTo>
                <a:lnTo>
                  <a:pt x="2151950" y="0"/>
                </a:lnTo>
                <a:lnTo>
                  <a:pt x="2151950" y="2030659"/>
                </a:lnTo>
                <a:lnTo>
                  <a:pt x="0" y="20306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781695" y="1992851"/>
            <a:ext cx="9993249" cy="4381016"/>
          </a:xfrm>
          <a:custGeom>
            <a:avLst/>
            <a:gdLst/>
            <a:ahLst/>
            <a:cxnLst/>
            <a:rect r="r" b="b" t="t" l="l"/>
            <a:pathLst>
              <a:path h="4381016" w="9993249">
                <a:moveTo>
                  <a:pt x="0" y="0"/>
                </a:moveTo>
                <a:lnTo>
                  <a:pt x="9993249" y="0"/>
                </a:lnTo>
                <a:lnTo>
                  <a:pt x="9993249" y="4381016"/>
                </a:lnTo>
                <a:lnTo>
                  <a:pt x="0" y="4381016"/>
                </a:lnTo>
                <a:lnTo>
                  <a:pt x="0" y="0"/>
                </a:lnTo>
                <a:close/>
              </a:path>
            </a:pathLst>
          </a:custGeom>
          <a:blipFill>
            <a:blip r:embed="rId4"/>
            <a:stretch>
              <a:fillRect l="0" t="-941" r="0" b="-941"/>
            </a:stretch>
          </a:blipFill>
        </p:spPr>
      </p:sp>
      <p:sp>
        <p:nvSpPr>
          <p:cNvPr name="Freeform 8" id="8"/>
          <p:cNvSpPr/>
          <p:nvPr/>
        </p:nvSpPr>
        <p:spPr>
          <a:xfrm flipH="false" flipV="false" rot="0">
            <a:off x="4011941" y="6741320"/>
            <a:ext cx="9532758" cy="3029360"/>
          </a:xfrm>
          <a:custGeom>
            <a:avLst/>
            <a:gdLst/>
            <a:ahLst/>
            <a:cxnLst/>
            <a:rect r="r" b="b" t="t" l="l"/>
            <a:pathLst>
              <a:path h="3029360" w="9532758">
                <a:moveTo>
                  <a:pt x="0" y="0"/>
                </a:moveTo>
                <a:lnTo>
                  <a:pt x="9532758" y="0"/>
                </a:lnTo>
                <a:lnTo>
                  <a:pt x="9532758" y="3029361"/>
                </a:lnTo>
                <a:lnTo>
                  <a:pt x="0" y="3029361"/>
                </a:lnTo>
                <a:lnTo>
                  <a:pt x="0" y="0"/>
                </a:lnTo>
                <a:close/>
              </a:path>
            </a:pathLst>
          </a:custGeom>
          <a:blipFill>
            <a:blip r:embed="rId5"/>
            <a:stretch>
              <a:fillRect l="0" t="0" r="0" b="0"/>
            </a:stretch>
          </a:blipFill>
        </p:spPr>
      </p:sp>
      <p:sp>
        <p:nvSpPr>
          <p:cNvPr name="TextBox 9" id="9"/>
          <p:cNvSpPr txBox="true"/>
          <p:nvPr/>
        </p:nvSpPr>
        <p:spPr>
          <a:xfrm rot="0">
            <a:off x="2339868" y="667253"/>
            <a:ext cx="12876903" cy="671651"/>
          </a:xfrm>
          <a:prstGeom prst="rect">
            <a:avLst/>
          </a:prstGeom>
        </p:spPr>
        <p:txBody>
          <a:bodyPr anchor="t" rtlCol="false" tIns="0" lIns="0" bIns="0" rIns="0">
            <a:spAutoFit/>
          </a:bodyPr>
          <a:lstStyle/>
          <a:p>
            <a:pPr algn="ctr">
              <a:lnSpc>
                <a:spcPts val="5504"/>
              </a:lnSpc>
            </a:pPr>
            <a:r>
              <a:rPr lang="en-US" sz="3932">
                <a:solidFill>
                  <a:srgbClr val="080706"/>
                </a:solidFill>
                <a:latin typeface="Canva Sans Bold"/>
              </a:rPr>
              <a:t>Q3&gt; Identify the highest-priced pizza.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9451C"/>
        </a:solidFill>
      </p:bgPr>
    </p:bg>
    <p:spTree>
      <p:nvGrpSpPr>
        <p:cNvPr id="1" name=""/>
        <p:cNvGrpSpPr/>
        <p:nvPr/>
      </p:nvGrpSpPr>
      <p:grpSpPr>
        <a:xfrm>
          <a:off x="0" y="0"/>
          <a:ext cx="0" cy="0"/>
          <a:chOff x="0" y="0"/>
          <a:chExt cx="0" cy="0"/>
        </a:xfrm>
      </p:grpSpPr>
      <p:grpSp>
        <p:nvGrpSpPr>
          <p:cNvPr name="Group 2" id="2"/>
          <p:cNvGrpSpPr/>
          <p:nvPr/>
        </p:nvGrpSpPr>
        <p:grpSpPr>
          <a:xfrm rot="0">
            <a:off x="275738" y="278717"/>
            <a:ext cx="17736524" cy="9729565"/>
            <a:chOff x="0" y="0"/>
            <a:chExt cx="55580676" cy="30489390"/>
          </a:xfrm>
        </p:grpSpPr>
        <p:sp>
          <p:nvSpPr>
            <p:cNvPr name="Freeform 3" id="3"/>
            <p:cNvSpPr/>
            <p:nvPr/>
          </p:nvSpPr>
          <p:spPr>
            <a:xfrm flipH="false" flipV="false" rot="0">
              <a:off x="72390" y="72390"/>
              <a:ext cx="55435893" cy="30344612"/>
            </a:xfrm>
            <a:custGeom>
              <a:avLst/>
              <a:gdLst/>
              <a:ahLst/>
              <a:cxnLst/>
              <a:rect r="r" b="b" t="t" l="l"/>
              <a:pathLst>
                <a:path h="30344612" w="55435893">
                  <a:moveTo>
                    <a:pt x="0" y="0"/>
                  </a:moveTo>
                  <a:lnTo>
                    <a:pt x="55435893" y="0"/>
                  </a:lnTo>
                  <a:lnTo>
                    <a:pt x="55435893" y="30344612"/>
                  </a:lnTo>
                  <a:lnTo>
                    <a:pt x="0" y="30344612"/>
                  </a:lnTo>
                  <a:lnTo>
                    <a:pt x="0" y="0"/>
                  </a:lnTo>
                  <a:close/>
                </a:path>
              </a:pathLst>
            </a:custGeom>
            <a:solidFill>
              <a:srgbClr val="FFFFFF"/>
            </a:solidFill>
          </p:spPr>
        </p:sp>
        <p:sp>
          <p:nvSpPr>
            <p:cNvPr name="Freeform 4" id="4"/>
            <p:cNvSpPr/>
            <p:nvPr/>
          </p:nvSpPr>
          <p:spPr>
            <a:xfrm flipH="false" flipV="false" rot="0">
              <a:off x="0" y="0"/>
              <a:ext cx="55580676" cy="30489392"/>
            </a:xfrm>
            <a:custGeom>
              <a:avLst/>
              <a:gdLst/>
              <a:ahLst/>
              <a:cxnLst/>
              <a:rect r="r" b="b" t="t" l="l"/>
              <a:pathLst>
                <a:path h="30489392" w="55580676">
                  <a:moveTo>
                    <a:pt x="55435897" y="30344610"/>
                  </a:moveTo>
                  <a:lnTo>
                    <a:pt x="55580676" y="30344610"/>
                  </a:lnTo>
                  <a:lnTo>
                    <a:pt x="55580676" y="30489392"/>
                  </a:lnTo>
                  <a:lnTo>
                    <a:pt x="55435897" y="30489392"/>
                  </a:lnTo>
                  <a:lnTo>
                    <a:pt x="55435897" y="30344610"/>
                  </a:lnTo>
                  <a:close/>
                  <a:moveTo>
                    <a:pt x="0" y="144780"/>
                  </a:moveTo>
                  <a:lnTo>
                    <a:pt x="144780" y="144780"/>
                  </a:lnTo>
                  <a:lnTo>
                    <a:pt x="144780" y="30344610"/>
                  </a:lnTo>
                  <a:lnTo>
                    <a:pt x="0" y="30344610"/>
                  </a:lnTo>
                  <a:lnTo>
                    <a:pt x="0" y="144780"/>
                  </a:lnTo>
                  <a:close/>
                  <a:moveTo>
                    <a:pt x="0" y="30344610"/>
                  </a:moveTo>
                  <a:lnTo>
                    <a:pt x="144780" y="30344610"/>
                  </a:lnTo>
                  <a:lnTo>
                    <a:pt x="144780" y="30489392"/>
                  </a:lnTo>
                  <a:lnTo>
                    <a:pt x="0" y="30489392"/>
                  </a:lnTo>
                  <a:lnTo>
                    <a:pt x="0" y="30344610"/>
                  </a:lnTo>
                  <a:close/>
                  <a:moveTo>
                    <a:pt x="55435897" y="144780"/>
                  </a:moveTo>
                  <a:lnTo>
                    <a:pt x="55580676" y="144780"/>
                  </a:lnTo>
                  <a:lnTo>
                    <a:pt x="55580676" y="30344610"/>
                  </a:lnTo>
                  <a:lnTo>
                    <a:pt x="55435897" y="30344610"/>
                  </a:lnTo>
                  <a:lnTo>
                    <a:pt x="55435897" y="144780"/>
                  </a:lnTo>
                  <a:close/>
                  <a:moveTo>
                    <a:pt x="144780" y="30344610"/>
                  </a:moveTo>
                  <a:lnTo>
                    <a:pt x="55435897" y="30344610"/>
                  </a:lnTo>
                  <a:lnTo>
                    <a:pt x="55435897" y="30489392"/>
                  </a:lnTo>
                  <a:lnTo>
                    <a:pt x="144780" y="30489392"/>
                  </a:lnTo>
                  <a:lnTo>
                    <a:pt x="144780" y="30344610"/>
                  </a:lnTo>
                  <a:close/>
                  <a:moveTo>
                    <a:pt x="55435897" y="0"/>
                  </a:moveTo>
                  <a:lnTo>
                    <a:pt x="55580676" y="0"/>
                  </a:lnTo>
                  <a:lnTo>
                    <a:pt x="55580676" y="144780"/>
                  </a:lnTo>
                  <a:lnTo>
                    <a:pt x="55435897" y="144780"/>
                  </a:lnTo>
                  <a:lnTo>
                    <a:pt x="55435897" y="0"/>
                  </a:lnTo>
                  <a:close/>
                  <a:moveTo>
                    <a:pt x="0" y="0"/>
                  </a:moveTo>
                  <a:lnTo>
                    <a:pt x="144780" y="0"/>
                  </a:lnTo>
                  <a:lnTo>
                    <a:pt x="144780" y="144780"/>
                  </a:lnTo>
                  <a:lnTo>
                    <a:pt x="0" y="144780"/>
                  </a:lnTo>
                  <a:lnTo>
                    <a:pt x="0" y="0"/>
                  </a:lnTo>
                  <a:close/>
                  <a:moveTo>
                    <a:pt x="144780" y="0"/>
                  </a:moveTo>
                  <a:lnTo>
                    <a:pt x="55435897" y="0"/>
                  </a:lnTo>
                  <a:lnTo>
                    <a:pt x="55435897" y="144780"/>
                  </a:lnTo>
                  <a:lnTo>
                    <a:pt x="144780" y="144780"/>
                  </a:lnTo>
                  <a:lnTo>
                    <a:pt x="144780" y="0"/>
                  </a:lnTo>
                  <a:close/>
                </a:path>
              </a:pathLst>
            </a:custGeom>
            <a:solidFill>
              <a:srgbClr val="2B1B10"/>
            </a:solidFill>
          </p:spPr>
        </p:sp>
      </p:grpSp>
      <p:sp>
        <p:nvSpPr>
          <p:cNvPr name="Freeform 5" id="5"/>
          <p:cNvSpPr/>
          <p:nvPr/>
        </p:nvSpPr>
        <p:spPr>
          <a:xfrm flipH="false" flipV="false" rot="0">
            <a:off x="3663745" y="1757526"/>
            <a:ext cx="8965528" cy="4230255"/>
          </a:xfrm>
          <a:custGeom>
            <a:avLst/>
            <a:gdLst/>
            <a:ahLst/>
            <a:cxnLst/>
            <a:rect r="r" b="b" t="t" l="l"/>
            <a:pathLst>
              <a:path h="4230255" w="8965528">
                <a:moveTo>
                  <a:pt x="0" y="0"/>
                </a:moveTo>
                <a:lnTo>
                  <a:pt x="8965528" y="0"/>
                </a:lnTo>
                <a:lnTo>
                  <a:pt x="8965528" y="4230255"/>
                </a:lnTo>
                <a:lnTo>
                  <a:pt x="0" y="4230255"/>
                </a:lnTo>
                <a:lnTo>
                  <a:pt x="0" y="0"/>
                </a:lnTo>
                <a:close/>
              </a:path>
            </a:pathLst>
          </a:custGeom>
          <a:blipFill>
            <a:blip r:embed="rId2"/>
            <a:stretch>
              <a:fillRect l="0" t="0" r="-6835" b="0"/>
            </a:stretch>
          </a:blipFill>
        </p:spPr>
      </p:sp>
      <p:sp>
        <p:nvSpPr>
          <p:cNvPr name="Freeform 6" id="6"/>
          <p:cNvSpPr/>
          <p:nvPr/>
        </p:nvSpPr>
        <p:spPr>
          <a:xfrm flipH="false" flipV="false" rot="0">
            <a:off x="4395926" y="6594455"/>
            <a:ext cx="6353549" cy="3061150"/>
          </a:xfrm>
          <a:custGeom>
            <a:avLst/>
            <a:gdLst/>
            <a:ahLst/>
            <a:cxnLst/>
            <a:rect r="r" b="b" t="t" l="l"/>
            <a:pathLst>
              <a:path h="3061150" w="6353549">
                <a:moveTo>
                  <a:pt x="0" y="0"/>
                </a:moveTo>
                <a:lnTo>
                  <a:pt x="6353549" y="0"/>
                </a:lnTo>
                <a:lnTo>
                  <a:pt x="6353549" y="3061150"/>
                </a:lnTo>
                <a:lnTo>
                  <a:pt x="0" y="3061150"/>
                </a:lnTo>
                <a:lnTo>
                  <a:pt x="0" y="0"/>
                </a:lnTo>
                <a:close/>
              </a:path>
            </a:pathLst>
          </a:custGeom>
          <a:blipFill>
            <a:blip r:embed="rId3"/>
            <a:stretch>
              <a:fillRect l="0" t="-38521" r="-10121" b="0"/>
            </a:stretch>
          </a:blipFill>
        </p:spPr>
      </p:sp>
      <p:sp>
        <p:nvSpPr>
          <p:cNvPr name="TextBox 7" id="7"/>
          <p:cNvSpPr txBox="true"/>
          <p:nvPr/>
        </p:nvSpPr>
        <p:spPr>
          <a:xfrm rot="0">
            <a:off x="1964726" y="654774"/>
            <a:ext cx="12876903" cy="671651"/>
          </a:xfrm>
          <a:prstGeom prst="rect">
            <a:avLst/>
          </a:prstGeom>
        </p:spPr>
        <p:txBody>
          <a:bodyPr anchor="t" rtlCol="false" tIns="0" lIns="0" bIns="0" rIns="0">
            <a:spAutoFit/>
          </a:bodyPr>
          <a:lstStyle/>
          <a:p>
            <a:pPr algn="ctr">
              <a:lnSpc>
                <a:spcPts val="5504"/>
              </a:lnSpc>
            </a:pPr>
            <a:r>
              <a:rPr lang="en-US" sz="3932">
                <a:solidFill>
                  <a:srgbClr val="080706"/>
                </a:solidFill>
                <a:latin typeface="Canva Sans Bold"/>
              </a:rPr>
              <a:t>Q4&gt; Identify the most common pizza size ordered.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9451C"/>
        </a:solidFill>
      </p:bgPr>
    </p:bg>
    <p:spTree>
      <p:nvGrpSpPr>
        <p:cNvPr id="1" name=""/>
        <p:cNvGrpSpPr/>
        <p:nvPr/>
      </p:nvGrpSpPr>
      <p:grpSpPr>
        <a:xfrm>
          <a:off x="0" y="0"/>
          <a:ext cx="0" cy="0"/>
          <a:chOff x="0" y="0"/>
          <a:chExt cx="0" cy="0"/>
        </a:xfrm>
      </p:grpSpPr>
      <p:grpSp>
        <p:nvGrpSpPr>
          <p:cNvPr name="Group 2" id="2"/>
          <p:cNvGrpSpPr/>
          <p:nvPr/>
        </p:nvGrpSpPr>
        <p:grpSpPr>
          <a:xfrm rot="0">
            <a:off x="137869" y="203088"/>
            <a:ext cx="18012262" cy="9880824"/>
            <a:chOff x="0" y="0"/>
            <a:chExt cx="55580676" cy="30489390"/>
          </a:xfrm>
        </p:grpSpPr>
        <p:sp>
          <p:nvSpPr>
            <p:cNvPr name="Freeform 3" id="3"/>
            <p:cNvSpPr/>
            <p:nvPr/>
          </p:nvSpPr>
          <p:spPr>
            <a:xfrm flipH="false" flipV="false" rot="0">
              <a:off x="72390" y="72390"/>
              <a:ext cx="55435893" cy="30344612"/>
            </a:xfrm>
            <a:custGeom>
              <a:avLst/>
              <a:gdLst/>
              <a:ahLst/>
              <a:cxnLst/>
              <a:rect r="r" b="b" t="t" l="l"/>
              <a:pathLst>
                <a:path h="30344612" w="55435893">
                  <a:moveTo>
                    <a:pt x="0" y="0"/>
                  </a:moveTo>
                  <a:lnTo>
                    <a:pt x="55435893" y="0"/>
                  </a:lnTo>
                  <a:lnTo>
                    <a:pt x="55435893" y="30344612"/>
                  </a:lnTo>
                  <a:lnTo>
                    <a:pt x="0" y="30344612"/>
                  </a:lnTo>
                  <a:lnTo>
                    <a:pt x="0" y="0"/>
                  </a:lnTo>
                  <a:close/>
                </a:path>
              </a:pathLst>
            </a:custGeom>
            <a:solidFill>
              <a:srgbClr val="FFFFFF"/>
            </a:solidFill>
          </p:spPr>
        </p:sp>
        <p:sp>
          <p:nvSpPr>
            <p:cNvPr name="Freeform 4" id="4"/>
            <p:cNvSpPr/>
            <p:nvPr/>
          </p:nvSpPr>
          <p:spPr>
            <a:xfrm flipH="false" flipV="false" rot="0">
              <a:off x="0" y="0"/>
              <a:ext cx="55580676" cy="30489392"/>
            </a:xfrm>
            <a:custGeom>
              <a:avLst/>
              <a:gdLst/>
              <a:ahLst/>
              <a:cxnLst/>
              <a:rect r="r" b="b" t="t" l="l"/>
              <a:pathLst>
                <a:path h="30489392" w="55580676">
                  <a:moveTo>
                    <a:pt x="55435897" y="30344610"/>
                  </a:moveTo>
                  <a:lnTo>
                    <a:pt x="55580676" y="30344610"/>
                  </a:lnTo>
                  <a:lnTo>
                    <a:pt x="55580676" y="30489392"/>
                  </a:lnTo>
                  <a:lnTo>
                    <a:pt x="55435897" y="30489392"/>
                  </a:lnTo>
                  <a:lnTo>
                    <a:pt x="55435897" y="30344610"/>
                  </a:lnTo>
                  <a:close/>
                  <a:moveTo>
                    <a:pt x="0" y="144780"/>
                  </a:moveTo>
                  <a:lnTo>
                    <a:pt x="144780" y="144780"/>
                  </a:lnTo>
                  <a:lnTo>
                    <a:pt x="144780" y="30344610"/>
                  </a:lnTo>
                  <a:lnTo>
                    <a:pt x="0" y="30344610"/>
                  </a:lnTo>
                  <a:lnTo>
                    <a:pt x="0" y="144780"/>
                  </a:lnTo>
                  <a:close/>
                  <a:moveTo>
                    <a:pt x="0" y="30344610"/>
                  </a:moveTo>
                  <a:lnTo>
                    <a:pt x="144780" y="30344610"/>
                  </a:lnTo>
                  <a:lnTo>
                    <a:pt x="144780" y="30489392"/>
                  </a:lnTo>
                  <a:lnTo>
                    <a:pt x="0" y="30489392"/>
                  </a:lnTo>
                  <a:lnTo>
                    <a:pt x="0" y="30344610"/>
                  </a:lnTo>
                  <a:close/>
                  <a:moveTo>
                    <a:pt x="55435897" y="144780"/>
                  </a:moveTo>
                  <a:lnTo>
                    <a:pt x="55580676" y="144780"/>
                  </a:lnTo>
                  <a:lnTo>
                    <a:pt x="55580676" y="30344610"/>
                  </a:lnTo>
                  <a:lnTo>
                    <a:pt x="55435897" y="30344610"/>
                  </a:lnTo>
                  <a:lnTo>
                    <a:pt x="55435897" y="144780"/>
                  </a:lnTo>
                  <a:close/>
                  <a:moveTo>
                    <a:pt x="144780" y="30344610"/>
                  </a:moveTo>
                  <a:lnTo>
                    <a:pt x="55435897" y="30344610"/>
                  </a:lnTo>
                  <a:lnTo>
                    <a:pt x="55435897" y="30489392"/>
                  </a:lnTo>
                  <a:lnTo>
                    <a:pt x="144780" y="30489392"/>
                  </a:lnTo>
                  <a:lnTo>
                    <a:pt x="144780" y="30344610"/>
                  </a:lnTo>
                  <a:close/>
                  <a:moveTo>
                    <a:pt x="55435897" y="0"/>
                  </a:moveTo>
                  <a:lnTo>
                    <a:pt x="55580676" y="0"/>
                  </a:lnTo>
                  <a:lnTo>
                    <a:pt x="55580676" y="144780"/>
                  </a:lnTo>
                  <a:lnTo>
                    <a:pt x="55435897" y="144780"/>
                  </a:lnTo>
                  <a:lnTo>
                    <a:pt x="55435897" y="0"/>
                  </a:lnTo>
                  <a:close/>
                  <a:moveTo>
                    <a:pt x="0" y="0"/>
                  </a:moveTo>
                  <a:lnTo>
                    <a:pt x="144780" y="0"/>
                  </a:lnTo>
                  <a:lnTo>
                    <a:pt x="144780" y="144780"/>
                  </a:lnTo>
                  <a:lnTo>
                    <a:pt x="0" y="144780"/>
                  </a:lnTo>
                  <a:lnTo>
                    <a:pt x="0" y="0"/>
                  </a:lnTo>
                  <a:close/>
                  <a:moveTo>
                    <a:pt x="144780" y="0"/>
                  </a:moveTo>
                  <a:lnTo>
                    <a:pt x="55435897" y="0"/>
                  </a:lnTo>
                  <a:lnTo>
                    <a:pt x="55435897" y="144780"/>
                  </a:lnTo>
                  <a:lnTo>
                    <a:pt x="144780" y="144780"/>
                  </a:lnTo>
                  <a:lnTo>
                    <a:pt x="144780" y="0"/>
                  </a:lnTo>
                  <a:close/>
                </a:path>
              </a:pathLst>
            </a:custGeom>
            <a:solidFill>
              <a:srgbClr val="2B1B10"/>
            </a:solidFill>
          </p:spPr>
        </p:sp>
      </p:grpSp>
      <p:sp>
        <p:nvSpPr>
          <p:cNvPr name="Freeform 5" id="5"/>
          <p:cNvSpPr/>
          <p:nvPr/>
        </p:nvSpPr>
        <p:spPr>
          <a:xfrm flipH="false" flipV="false" rot="0">
            <a:off x="369272" y="1569494"/>
            <a:ext cx="11472995" cy="5568483"/>
          </a:xfrm>
          <a:custGeom>
            <a:avLst/>
            <a:gdLst/>
            <a:ahLst/>
            <a:cxnLst/>
            <a:rect r="r" b="b" t="t" l="l"/>
            <a:pathLst>
              <a:path h="5568483" w="11472995">
                <a:moveTo>
                  <a:pt x="0" y="0"/>
                </a:moveTo>
                <a:lnTo>
                  <a:pt x="11472995" y="0"/>
                </a:lnTo>
                <a:lnTo>
                  <a:pt x="11472995" y="5568482"/>
                </a:lnTo>
                <a:lnTo>
                  <a:pt x="0" y="5568482"/>
                </a:lnTo>
                <a:lnTo>
                  <a:pt x="0" y="0"/>
                </a:lnTo>
                <a:close/>
              </a:path>
            </a:pathLst>
          </a:custGeom>
          <a:blipFill>
            <a:blip r:embed="rId2"/>
            <a:stretch>
              <a:fillRect l="0" t="0" r="0" b="0"/>
            </a:stretch>
          </a:blipFill>
        </p:spPr>
      </p:sp>
      <p:sp>
        <p:nvSpPr>
          <p:cNvPr name="Freeform 6" id="6"/>
          <p:cNvSpPr/>
          <p:nvPr/>
        </p:nvSpPr>
        <p:spPr>
          <a:xfrm flipH="false" flipV="false" rot="0">
            <a:off x="11072550" y="6101906"/>
            <a:ext cx="6721076" cy="3683937"/>
          </a:xfrm>
          <a:custGeom>
            <a:avLst/>
            <a:gdLst/>
            <a:ahLst/>
            <a:cxnLst/>
            <a:rect r="r" b="b" t="t" l="l"/>
            <a:pathLst>
              <a:path h="3683937" w="6721076">
                <a:moveTo>
                  <a:pt x="0" y="0"/>
                </a:moveTo>
                <a:lnTo>
                  <a:pt x="6721076" y="0"/>
                </a:lnTo>
                <a:lnTo>
                  <a:pt x="6721076" y="3683936"/>
                </a:lnTo>
                <a:lnTo>
                  <a:pt x="0" y="3683936"/>
                </a:lnTo>
                <a:lnTo>
                  <a:pt x="0" y="0"/>
                </a:lnTo>
                <a:close/>
              </a:path>
            </a:pathLst>
          </a:custGeom>
          <a:blipFill>
            <a:blip r:embed="rId3"/>
            <a:stretch>
              <a:fillRect l="0" t="0" r="0" b="0"/>
            </a:stretch>
          </a:blipFill>
        </p:spPr>
      </p:sp>
      <p:sp>
        <p:nvSpPr>
          <p:cNvPr name="TextBox 7" id="7"/>
          <p:cNvSpPr txBox="true"/>
          <p:nvPr/>
        </p:nvSpPr>
        <p:spPr>
          <a:xfrm rot="0">
            <a:off x="2037994" y="202517"/>
            <a:ext cx="12876903" cy="1366976"/>
          </a:xfrm>
          <a:prstGeom prst="rect">
            <a:avLst/>
          </a:prstGeom>
        </p:spPr>
        <p:txBody>
          <a:bodyPr anchor="t" rtlCol="false" tIns="0" lIns="0" bIns="0" rIns="0">
            <a:spAutoFit/>
          </a:bodyPr>
          <a:lstStyle/>
          <a:p>
            <a:pPr algn="ctr">
              <a:lnSpc>
                <a:spcPts val="5504"/>
              </a:lnSpc>
            </a:pPr>
            <a:r>
              <a:rPr lang="en-US" sz="3932">
                <a:solidFill>
                  <a:srgbClr val="080706"/>
                </a:solidFill>
                <a:latin typeface="Canva Sans Bold"/>
              </a:rPr>
              <a:t>Q5&gt; List the top 5 most ordered pizza types along with their quantities.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DAGIwvN93wI</dc:identifier>
  <dcterms:modified xsi:type="dcterms:W3CDTF">2011-08-01T06:04:30Z</dcterms:modified>
  <cp:revision>1</cp:revision>
  <dc:title>Punctuation English Educational Presentation Red and Green Pizza Party</dc:title>
</cp:coreProperties>
</file>