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21"/>
  </p:notesMasterIdLst>
  <p:sldIdLst>
    <p:sldId id="335" r:id="rId5"/>
    <p:sldId id="351" r:id="rId6"/>
    <p:sldId id="343" r:id="rId7"/>
    <p:sldId id="358" r:id="rId8"/>
    <p:sldId id="346" r:id="rId9"/>
    <p:sldId id="359" r:id="rId10"/>
    <p:sldId id="347" r:id="rId11"/>
    <p:sldId id="356" r:id="rId12"/>
    <p:sldId id="321" r:id="rId13"/>
    <p:sldId id="364" r:id="rId14"/>
    <p:sldId id="362" r:id="rId15"/>
    <p:sldId id="361" r:id="rId16"/>
    <p:sldId id="360" r:id="rId17"/>
    <p:sldId id="344" r:id="rId18"/>
    <p:sldId id="352" r:id="rId19"/>
    <p:sldId id="35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B5E56-F25C-AC87-C93D-77A16ED804B4}" v="3" dt="2024-11-11T13:05:00.712"/>
    <p1510:client id="{16B861F3-8E2A-ED16-85E2-9A2785891C0F}" v="25" dt="2024-11-11T17:17:10.657"/>
    <p1510:client id="{2FF93112-3ACE-1C54-1CD2-92149070BD15}" v="98" dt="2024-11-11T18:21:32.382"/>
    <p1510:client id="{3E09D028-56BA-3E24-1620-FA186C2EAF7F}" v="907" dt="2024-11-12T08:28:27.578"/>
    <p1510:client id="{64CE518C-0CCF-2D34-127F-C2549685E98C}" v="56" dt="2024-11-11T17:43:38.257"/>
    <p1510:client id="{7FC68994-2DA7-3DED-7C7B-C453101A9195}" v="95" dt="2024-11-11T17:25:05.765"/>
    <p1510:client id="{96A51C95-3F5E-9F16-0F76-218AE246B608}" v="98" dt="2024-11-12T08:27:16.861"/>
    <p1510:client id="{CAFD8E76-7E15-D158-347A-F6A78FA0248B}" v="62" dt="2024-11-12T07:05:29.074"/>
    <p1510:client id="{D235E891-B020-8CE6-7C33-882865AED5F5}" v="65" dt="2024-11-11T17:38:32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672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97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34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2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978781"/>
            <a:ext cx="1589372" cy="1325563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rPr lang="en-US"/>
              <a:t>“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7" name="Picture Placehold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September 3, 20XX 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 userDrawn="1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 userDrawn="1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 userDrawn="1">
          <p15:clr>
            <a:srgbClr val="F26B43"/>
          </p15:clr>
        </p15:guide>
        <p15:guide id="18" orient="horz" pos="3672" userDrawn="1">
          <p15:clr>
            <a:srgbClr val="F26B43"/>
          </p15:clr>
        </p15:guide>
        <p15:guide id="19" pos="398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434" y="1717087"/>
            <a:ext cx="8861520" cy="2113466"/>
          </a:xfrm>
        </p:spPr>
        <p:txBody>
          <a:bodyPr lIns="91440" tIns="45720" rIns="91440" bIns="45720" anchor="b"/>
          <a:lstStyle/>
          <a:p>
            <a:r>
              <a:rPr lang="en-US" sz="3600">
                <a:ea typeface="+mj-lt"/>
                <a:cs typeface="+mj-lt"/>
              </a:rPr>
              <a:t>Semantic Segmentation using CNN's</a:t>
            </a:r>
            <a:endParaRPr lang="en-US" sz="3600" b="0"/>
          </a:p>
          <a:p>
            <a:endParaRPr lang="en-US" sz="6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E00B1A-5F06-2C8D-DDC7-58E6CE83FB41}"/>
              </a:ext>
            </a:extLst>
          </p:cNvPr>
          <p:cNvSpPr txBox="1"/>
          <p:nvPr/>
        </p:nvSpPr>
        <p:spPr>
          <a:xfrm>
            <a:off x="8260582" y="4335943"/>
            <a:ext cx="3450711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en-US" sz="1800">
                <a:solidFill>
                  <a:schemeClr val="bg1"/>
                </a:solidFill>
                <a:latin typeface="Arial Nova"/>
                <a:ea typeface="Segoe UI"/>
                <a:cs typeface="Segoe UI"/>
              </a:rPr>
              <a:t>​</a:t>
            </a:r>
          </a:p>
          <a:p>
            <a:pPr rtl="0"/>
            <a:r>
              <a:rPr lang="en-US" sz="2000" b="1" baseline="0">
                <a:solidFill>
                  <a:schemeClr val="bg1"/>
                </a:solidFill>
                <a:latin typeface="Arial Nova"/>
                <a:ea typeface="Segoe UI"/>
                <a:cs typeface="Segoe UI"/>
              </a:rPr>
              <a:t>Team 20</a:t>
            </a:r>
            <a:r>
              <a:rPr lang="en-US" sz="2000">
                <a:solidFill>
                  <a:schemeClr val="bg1"/>
                </a:solidFill>
                <a:latin typeface="Arial Nova"/>
                <a:ea typeface="Segoe UI"/>
                <a:cs typeface="Segoe UI"/>
              </a:rPr>
              <a:t>​</a:t>
            </a:r>
          </a:p>
          <a:p>
            <a:pPr rtl="0"/>
            <a:r>
              <a:rPr lang="en-US" sz="1600" b="1" baseline="0">
                <a:solidFill>
                  <a:schemeClr val="bg1"/>
                </a:solidFill>
                <a:latin typeface="Arial Nova"/>
                <a:ea typeface="Segoe UI"/>
                <a:cs typeface="Segoe UI"/>
              </a:rPr>
              <a:t>H S Jayanth (231IT034)</a:t>
            </a:r>
            <a:r>
              <a:rPr lang="en-US" sz="1600" b="1">
                <a:solidFill>
                  <a:schemeClr val="bg1"/>
                </a:solidFill>
                <a:latin typeface="Arial Nova"/>
                <a:ea typeface="Segoe UI"/>
                <a:cs typeface="Segoe UI"/>
              </a:rPr>
              <a:t>​</a:t>
            </a:r>
          </a:p>
          <a:p>
            <a:pPr rtl="0"/>
            <a:r>
              <a:rPr lang="en-US" sz="1600" b="1" baseline="0">
                <a:solidFill>
                  <a:schemeClr val="bg1"/>
                </a:solidFill>
                <a:latin typeface="Arial Nova"/>
                <a:ea typeface="Segoe UI"/>
                <a:cs typeface="Segoe UI"/>
              </a:rPr>
              <a:t>Shivam Kumar A (231IT068)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CEC1B-295F-2832-8760-4DCC3560A9C1}"/>
              </a:ext>
            </a:extLst>
          </p:cNvPr>
          <p:cNvSpPr txBox="1"/>
          <p:nvPr/>
        </p:nvSpPr>
        <p:spPr>
          <a:xfrm>
            <a:off x="9164492" y="5589692"/>
            <a:ext cx="30264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 i="1">
                <a:solidFill>
                  <a:schemeClr val="bg1"/>
                </a:solidFill>
              </a:rPr>
              <a:t>Dept of IT, NITK</a:t>
            </a:r>
          </a:p>
        </p:txBody>
      </p:sp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53E442-C966-BF47-A022-DDAA2A6F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097" y="941559"/>
            <a:ext cx="9406386" cy="645284"/>
          </a:xfrm>
        </p:spPr>
        <p:txBody>
          <a:bodyPr/>
          <a:lstStyle/>
          <a:p>
            <a:r>
              <a:rPr lang="en-US">
                <a:cs typeface="Segoe UI"/>
              </a:rPr>
              <a:t>U-NET Architecture</a:t>
            </a:r>
            <a:endParaRPr lang="en-US" b="0">
              <a:cs typeface="Segoe UI"/>
            </a:endParaRPr>
          </a:p>
          <a:p>
            <a:endParaRPr lang="en-US" sz="3600">
              <a:cs typeface="Segoe UI"/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DBE9121-7DFB-006F-6047-0E43733B3914}"/>
              </a:ext>
            </a:extLst>
          </p:cNvPr>
          <p:cNvSpPr txBox="1">
            <a:spLocks/>
          </p:cNvSpPr>
          <p:nvPr/>
        </p:nvSpPr>
        <p:spPr>
          <a:xfrm>
            <a:off x="11635547" y="6400222"/>
            <a:ext cx="1105902" cy="462601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4" name="Picture 3" descr="A diagram of a bridge connection&#10;&#10;Description automatically generated">
            <a:extLst>
              <a:ext uri="{FF2B5EF4-FFF2-40B4-BE49-F238E27FC236}">
                <a16:creationId xmlns:a16="http://schemas.microsoft.com/office/drawing/2014/main" id="{770BC337-3653-18E7-94FE-17B669783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895" y="1265499"/>
            <a:ext cx="7969847" cy="511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6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9BB335-2462-3D47-A2A8-85BA2D85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89423"/>
            <a:ext cx="5503762" cy="654929"/>
          </a:xfrm>
        </p:spPr>
        <p:txBody>
          <a:bodyPr/>
          <a:lstStyle/>
          <a:p>
            <a:r>
              <a:rPr lang="en-US"/>
              <a:t>Model Architecture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0434DC-11D0-B61C-C276-1A0F750CDAD6}"/>
              </a:ext>
            </a:extLst>
          </p:cNvPr>
          <p:cNvSpPr txBox="1">
            <a:spLocks/>
          </p:cNvSpPr>
          <p:nvPr/>
        </p:nvSpPr>
        <p:spPr>
          <a:xfrm>
            <a:off x="11620843" y="6400011"/>
            <a:ext cx="412750" cy="182880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9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F6B752B-644D-911C-9B03-4C4886C66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928651"/>
              </p:ext>
            </p:extLst>
          </p:nvPr>
        </p:nvGraphicFramePr>
        <p:xfrm>
          <a:off x="1029291" y="2018370"/>
          <a:ext cx="9858713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8713">
                  <a:extLst>
                    <a:ext uri="{9D8B030D-6E8A-4147-A177-3AD203B41FA5}">
                      <a16:colId xmlns:a16="http://schemas.microsoft.com/office/drawing/2014/main" val="1829299456"/>
                    </a:ext>
                  </a:extLst>
                </a:gridCol>
              </a:tblGrid>
              <a:tr h="33292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bg1"/>
                          </a:solidFill>
                        </a:rPr>
                        <a:t>Conv2D (16 filters, 3x3), Conv2D (16 filters, 3x3), MaxPooling2D (2x2)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853118"/>
                  </a:ext>
                </a:extLst>
              </a:tr>
              <a:tr h="33292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bg1"/>
                          </a:solidFill>
                        </a:rPr>
                        <a:t>Conv2D (32 filters, 3x3), Conv2D (32 filters, 3x3), MaxPooling2D (2x2)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32866"/>
                  </a:ext>
                </a:extLst>
              </a:tr>
              <a:tr h="3329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bg1"/>
                          </a:solidFill>
                        </a:rPr>
                        <a:t>Conv2D (64 filters, 3x3), Conv2D (64 filters, 3x3), MaxPooling2D (2x2)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383820"/>
                  </a:ext>
                </a:extLst>
              </a:tr>
              <a:tr h="3329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bg1"/>
                          </a:solidFill>
                        </a:rPr>
                        <a:t>Conv2D (128 filters, 3x3), Conv2D (128 filters, 3x3), MaxPooling2D (2x2)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437351"/>
                  </a:ext>
                </a:extLst>
              </a:tr>
              <a:tr h="3329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bg1"/>
                          </a:solidFill>
                        </a:rPr>
                        <a:t>Conv2D (256 filters, 3x3), Conv2D (256 filters, 3x3)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97842"/>
                  </a:ext>
                </a:extLst>
              </a:tr>
              <a:tr h="3329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bg1"/>
                          </a:solidFill>
                        </a:rPr>
                        <a:t>Conv2DTranspose (128 filters, 2x2, strides 2), Concatenate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1541"/>
                  </a:ext>
                </a:extLst>
              </a:tr>
              <a:tr h="3329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bg1"/>
                          </a:solidFill>
                        </a:rPr>
                        <a:t>Conv2D (128 filters, 3x3), Conv2D (128 filters, 3x3)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51602"/>
                  </a:ext>
                </a:extLst>
              </a:tr>
              <a:tr h="3329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bg1"/>
                          </a:solidFill>
                        </a:rPr>
                        <a:t>Conv2DTranspose (64 filters, 2x2, strides 2), Concatenate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752993"/>
                  </a:ext>
                </a:extLst>
              </a:tr>
              <a:tr h="33291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bg1"/>
                          </a:solidFill>
                          <a:latin typeface="Arial Nova"/>
                        </a:rPr>
                        <a:t>Conv2D (64 filters, 3x3), Conv2D (64 filters, 3x3)</a:t>
                      </a:r>
                      <a:endParaRPr lang="en-US">
                        <a:latin typeface="Arial Nov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522720"/>
                  </a:ext>
                </a:extLst>
              </a:tr>
              <a:tr h="33291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bg1"/>
                          </a:solidFill>
                          <a:latin typeface="Arial Nova"/>
                        </a:rPr>
                        <a:t>Conv2DTranspose (32 filters, 2x2, strides 2), Concatenate</a:t>
                      </a:r>
                      <a:endParaRPr lang="en-US">
                        <a:latin typeface="Arial Nov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28211"/>
                  </a:ext>
                </a:extLst>
              </a:tr>
              <a:tr h="3329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bg1"/>
                          </a:solidFill>
                          <a:latin typeface="Arial Nova"/>
                        </a:rPr>
                        <a:t>Conv2D (32 filters, 3x3), Conv2D (32 filters, 3x3)</a:t>
                      </a:r>
                      <a:endParaRPr lang="en-US">
                        <a:latin typeface="Arial Nov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22535"/>
                  </a:ext>
                </a:extLst>
              </a:tr>
              <a:tr h="3329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bg1"/>
                          </a:solidFill>
                          <a:latin typeface="Arial Nova"/>
                        </a:rPr>
                        <a:t>Conv2DTranspose (16 filters, 2x2, strides 2), Concatenate</a:t>
                      </a:r>
                      <a:endParaRPr lang="en-US">
                        <a:latin typeface="Arial Nov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942469"/>
                  </a:ext>
                </a:extLst>
              </a:tr>
              <a:tr h="3329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bg1"/>
                          </a:solidFill>
                          <a:latin typeface="Arial Nova"/>
                        </a:rPr>
                        <a:t>Conv2D (16 filters, 3x3), Conv2D (16 filters, 3x3), Conv2D (</a:t>
                      </a:r>
                      <a:r>
                        <a:rPr lang="en-US" sz="1600" b="0" i="0" u="none" strike="noStrike" noProof="0" err="1">
                          <a:solidFill>
                            <a:schemeClr val="bg1"/>
                          </a:solidFill>
                          <a:latin typeface="Arial Nova"/>
                        </a:rPr>
                        <a:t>nClasses</a:t>
                      </a:r>
                      <a:r>
                        <a:rPr lang="en-US" sz="1600" b="0" i="0" u="none" strike="noStrike" noProof="0">
                          <a:solidFill>
                            <a:schemeClr val="bg1"/>
                          </a:solidFill>
                          <a:latin typeface="Arial Nova"/>
                        </a:rPr>
                        <a:t> filters, 1x1, </a:t>
                      </a:r>
                      <a:r>
                        <a:rPr lang="en-US" sz="1600" b="0" i="0" u="none" strike="noStrike" noProof="0" err="1">
                          <a:solidFill>
                            <a:schemeClr val="bg1"/>
                          </a:solidFill>
                          <a:latin typeface="Arial Nova"/>
                        </a:rPr>
                        <a:t>softmax</a:t>
                      </a:r>
                      <a:r>
                        <a:rPr lang="en-US" sz="1600" b="0" i="0" u="none" strike="noStrike" noProof="0">
                          <a:solidFill>
                            <a:schemeClr val="bg1"/>
                          </a:solidFill>
                          <a:latin typeface="Arial Nova"/>
                        </a:rPr>
                        <a:t> activation)</a:t>
                      </a:r>
                      <a:endParaRPr lang="en-US">
                        <a:latin typeface="Arial Nov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372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48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9BB335-2462-3D47-A2A8-85BA2D85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 and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46E923-2447-7BC8-6C42-6D555B6B9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267" y="3168147"/>
            <a:ext cx="4240071" cy="2219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550EF2-1F1F-F441-202E-800F03A3BC34}"/>
              </a:ext>
            </a:extLst>
          </p:cNvPr>
          <p:cNvSpPr txBox="1"/>
          <p:nvPr/>
        </p:nvSpPr>
        <p:spPr>
          <a:xfrm>
            <a:off x="1033176" y="2242066"/>
            <a:ext cx="975646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baseline="0">
                <a:solidFill>
                  <a:schemeClr val="bg1"/>
                </a:solidFill>
                <a:latin typeface="Arial Nova"/>
              </a:rPr>
              <a:t>The final model achieved an accuracy of 80-85</a:t>
            </a:r>
            <a:r>
              <a:rPr lang="en-US" sz="2400" b="1">
                <a:solidFill>
                  <a:schemeClr val="bg1"/>
                </a:solidFill>
                <a:latin typeface="Arial Nova"/>
              </a:rPr>
              <a:t>%, during multiple trials.</a:t>
            </a:r>
            <a:endParaRPr lang="en-US" sz="2200">
              <a:solidFill>
                <a:schemeClr val="bg1"/>
              </a:solidFill>
            </a:endParaRPr>
          </a:p>
        </p:txBody>
      </p:sp>
      <p:pic>
        <p:nvPicPr>
          <p:cNvPr id="10" name="Picture 9" descr="A comparison of a green and blue image&#10;&#10;Description automatically generated">
            <a:extLst>
              <a:ext uri="{FF2B5EF4-FFF2-40B4-BE49-F238E27FC236}">
                <a16:creationId xmlns:a16="http://schemas.microsoft.com/office/drawing/2014/main" id="{E513F00F-57E2-51BC-214D-643487B1A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856" y="3167183"/>
            <a:ext cx="4252490" cy="22212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A97C06-41DF-A945-F9E1-48D0E6213915}"/>
              </a:ext>
            </a:extLst>
          </p:cNvPr>
          <p:cNvSpPr txBox="1"/>
          <p:nvPr/>
        </p:nvSpPr>
        <p:spPr>
          <a:xfrm>
            <a:off x="11501752" y="6321897"/>
            <a:ext cx="5583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17193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9BB335-2462-3D47-A2A8-85BA2D85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 and Analysis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0434DC-11D0-B61C-C276-1A0F750CDAD6}"/>
              </a:ext>
            </a:extLst>
          </p:cNvPr>
          <p:cNvSpPr txBox="1">
            <a:spLocks/>
          </p:cNvSpPr>
          <p:nvPr/>
        </p:nvSpPr>
        <p:spPr>
          <a:xfrm>
            <a:off x="11495451" y="6351783"/>
            <a:ext cx="557433" cy="288981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D0880-C2A4-76E1-DB5E-FBC961B2050A}"/>
              </a:ext>
            </a:extLst>
          </p:cNvPr>
          <p:cNvSpPr txBox="1"/>
          <p:nvPr/>
        </p:nvSpPr>
        <p:spPr>
          <a:xfrm>
            <a:off x="1024361" y="2145570"/>
            <a:ext cx="10086905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The final model</a:t>
            </a:r>
            <a:r>
              <a:rPr lang="en-US" sz="2400" b="1">
                <a:solidFill>
                  <a:schemeClr val="bg1"/>
                </a:solidFill>
              </a:rPr>
              <a:t> </a:t>
            </a:r>
            <a:r>
              <a:rPr lang="en-US" sz="2200">
                <a:solidFill>
                  <a:schemeClr val="bg1"/>
                </a:solidFill>
              </a:rPr>
              <a:t>demonstrates that optimized configurations can significantly enhance performance in pixel-wise semantic segmentation of aerial imagery using U-Net architectures.</a:t>
            </a:r>
          </a:p>
          <a:p>
            <a:r>
              <a:rPr lang="en-US" sz="2200">
                <a:solidFill>
                  <a:schemeClr val="bg1"/>
                </a:solidFill>
              </a:rPr>
              <a:t> Key improvements included selecting a suitable </a:t>
            </a:r>
            <a:r>
              <a:rPr lang="en-US" sz="2200" b="1">
                <a:solidFill>
                  <a:schemeClr val="bg1"/>
                </a:solidFill>
              </a:rPr>
              <a:t>pooling</a:t>
            </a:r>
            <a:r>
              <a:rPr lang="en-US" sz="2200">
                <a:solidFill>
                  <a:schemeClr val="bg1"/>
                </a:solidFill>
              </a:rPr>
              <a:t> method, fine-tuning the </a:t>
            </a:r>
            <a:r>
              <a:rPr lang="en-US" sz="2200" b="1">
                <a:solidFill>
                  <a:schemeClr val="bg1"/>
                </a:solidFill>
              </a:rPr>
              <a:t>activation function</a:t>
            </a:r>
            <a:r>
              <a:rPr lang="en-US" sz="2200">
                <a:solidFill>
                  <a:schemeClr val="bg1"/>
                </a:solidFill>
              </a:rPr>
              <a:t>, and adjusting </a:t>
            </a:r>
            <a:r>
              <a:rPr lang="en-US" sz="2200" b="1">
                <a:solidFill>
                  <a:schemeClr val="bg1"/>
                </a:solidFill>
              </a:rPr>
              <a:t>hyperparameters</a:t>
            </a:r>
            <a:r>
              <a:rPr lang="en-US" sz="2200">
                <a:solidFill>
                  <a:schemeClr val="bg1"/>
                </a:solidFill>
              </a:rPr>
              <a:t>. </a:t>
            </a:r>
            <a:endParaRPr lang="en-US">
              <a:solidFill>
                <a:schemeClr val="bg1"/>
              </a:solidFill>
            </a:endParaRPr>
          </a:p>
          <a:p>
            <a:endParaRPr lang="en-US" sz="2200">
              <a:solidFill>
                <a:schemeClr val="bg1"/>
              </a:solidFill>
            </a:endParaRPr>
          </a:p>
          <a:p>
            <a:r>
              <a:rPr lang="en-US" sz="2200">
                <a:solidFill>
                  <a:schemeClr val="bg1"/>
                </a:solidFill>
              </a:rPr>
              <a:t>These modifications enable the model to excel in high-precision tasks like urban planning, land cover mapping, and disaster management, showcasing the practical potential of deep learning for critical image segmentation applications.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0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DC4DCC-46DD-4ED5-93DF-7D5D252BF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7" y="1108176"/>
            <a:ext cx="1316203" cy="1023640"/>
          </a:xfrm>
        </p:spPr>
        <p:txBody>
          <a:bodyPr lIns="91440" tIns="45720" rIns="91440" bIns="45720" anchor="t"/>
          <a:lstStyle/>
          <a:p>
            <a:r>
              <a:rPr lang="en-US" sz="5400" b="0">
                <a:solidFill>
                  <a:schemeClr val="tx1"/>
                </a:solidFill>
                <a:ea typeface="+mj-lt"/>
                <a:cs typeface="+mj-lt"/>
              </a:rPr>
              <a:t>📌</a:t>
            </a:r>
            <a:endParaRPr lang="en-US" sz="540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C35020-811A-6347-8ACA-87D6CC930F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04344"/>
            <a:ext cx="9564537" cy="3736885"/>
          </a:xfrm>
        </p:spPr>
        <p:txBody>
          <a:bodyPr lIns="0" tIns="0" rIns="0" bIns="0" anchor="t"/>
          <a:lstStyle/>
          <a:p>
            <a:r>
              <a:rPr lang="en-US" sz="2000">
                <a:ea typeface="+mn-lt"/>
                <a:cs typeface="+mn-lt"/>
              </a:rPr>
              <a:t>This project provided insights into semantic segmentation, including its implementation, architectures (notably U-Net), loss functions, limitations, and recent advancements. Key takeaways include:</a:t>
            </a:r>
            <a:endParaRPr lang="en-US" sz="2000"/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2000" b="1">
                <a:ea typeface="+mn-lt"/>
                <a:cs typeface="+mn-lt"/>
              </a:rPr>
              <a:t>U-Net architecture</a:t>
            </a:r>
            <a:r>
              <a:rPr lang="en-US" sz="2000">
                <a:ea typeface="+mn-lt"/>
                <a:cs typeface="+mn-lt"/>
              </a:rPr>
              <a:t>: Optimal for semantic segmentation</a:t>
            </a:r>
            <a:endParaRPr lang="en-US" sz="2000"/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2000" b="1">
                <a:ea typeface="+mn-lt"/>
                <a:cs typeface="+mn-lt"/>
              </a:rPr>
              <a:t>Leaky </a:t>
            </a:r>
            <a:r>
              <a:rPr lang="en-US" sz="2000" b="1" err="1">
                <a:ea typeface="+mn-lt"/>
                <a:cs typeface="+mn-lt"/>
              </a:rPr>
              <a:t>ReLU</a:t>
            </a:r>
            <a:r>
              <a:rPr lang="en-US" sz="2000" b="1">
                <a:ea typeface="+mn-lt"/>
                <a:cs typeface="+mn-lt"/>
              </a:rPr>
              <a:t> activation</a:t>
            </a:r>
            <a:r>
              <a:rPr lang="en-US" sz="2000">
                <a:ea typeface="+mn-lt"/>
                <a:cs typeface="+mn-lt"/>
              </a:rPr>
              <a:t>: Enhanced model performance</a:t>
            </a:r>
            <a:endParaRPr lang="en-US" sz="2000"/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2000" b="1">
                <a:ea typeface="+mn-lt"/>
                <a:cs typeface="+mn-lt"/>
              </a:rPr>
              <a:t>Preprocessing techniques</a:t>
            </a:r>
            <a:r>
              <a:rPr lang="en-US" sz="2000">
                <a:ea typeface="+mn-lt"/>
                <a:cs typeface="+mn-lt"/>
              </a:rPr>
              <a:t>: Essential for effective model learning</a:t>
            </a:r>
            <a:endParaRPr lang="en-US" sz="2000"/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2000">
                <a:ea typeface="+mn-lt"/>
                <a:cs typeface="+mn-lt"/>
              </a:rPr>
              <a:t>Future goals involve refining and optimizing the model further.</a:t>
            </a: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0CCFA-4B13-B559-A011-E16B081339B1}"/>
              </a:ext>
            </a:extLst>
          </p:cNvPr>
          <p:cNvSpPr txBox="1"/>
          <p:nvPr/>
        </p:nvSpPr>
        <p:spPr>
          <a:xfrm>
            <a:off x="2227664" y="1105858"/>
            <a:ext cx="5618898" cy="8401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3704605-1ADE-33C5-ACDF-CC49E30B99DC}"/>
              </a:ext>
            </a:extLst>
          </p:cNvPr>
          <p:cNvSpPr txBox="1">
            <a:spLocks/>
          </p:cNvSpPr>
          <p:nvPr/>
        </p:nvSpPr>
        <p:spPr>
          <a:xfrm>
            <a:off x="11549227" y="6332492"/>
            <a:ext cx="499560" cy="36614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9888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16E22C-8F13-8DB6-B5FC-D781F13D1061}"/>
              </a:ext>
            </a:extLst>
          </p:cNvPr>
          <p:cNvSpPr txBox="1"/>
          <p:nvPr/>
        </p:nvSpPr>
        <p:spPr>
          <a:xfrm>
            <a:off x="886858" y="2447581"/>
            <a:ext cx="10051054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000" b="1">
                <a:solidFill>
                  <a:schemeClr val="bg1"/>
                </a:solidFill>
              </a:rPr>
              <a:t>B. U. Mahmud and G. Y. Hong</a:t>
            </a:r>
            <a:r>
              <a:rPr lang="en-US" sz="2000">
                <a:solidFill>
                  <a:schemeClr val="bg1"/>
                </a:solidFill>
              </a:rPr>
              <a:t>, "Semantic Image Segmentation using CNN (Convolutional Neural Network) based Technique," 2022 IEEE World Conference on Applied Intelligence and Computing (AIC), </a:t>
            </a:r>
            <a:r>
              <a:rPr lang="en-US" sz="2000" err="1">
                <a:solidFill>
                  <a:schemeClr val="bg1"/>
                </a:solidFill>
              </a:rPr>
              <a:t>Sonbhadra</a:t>
            </a:r>
            <a:r>
              <a:rPr lang="en-US" sz="2000">
                <a:solidFill>
                  <a:schemeClr val="bg1"/>
                </a:solidFill>
              </a:rPr>
              <a:t>, India, 2022, pp. 210-214.</a:t>
            </a:r>
          </a:p>
          <a:p>
            <a:pPr marL="342900" indent="-342900">
              <a:buAutoNum type="arabicPeriod"/>
            </a:pPr>
            <a:endParaRPr lang="en-US" sz="2000" b="1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000" b="1">
                <a:solidFill>
                  <a:schemeClr val="bg1"/>
                </a:solidFill>
              </a:rPr>
              <a:t>O. </a:t>
            </a:r>
            <a:r>
              <a:rPr lang="en-US" sz="2000" b="1" err="1">
                <a:solidFill>
                  <a:schemeClr val="bg1"/>
                </a:solidFill>
              </a:rPr>
              <a:t>Ronneberger</a:t>
            </a:r>
            <a:r>
              <a:rPr lang="en-US" sz="2000" b="1">
                <a:solidFill>
                  <a:schemeClr val="bg1"/>
                </a:solidFill>
              </a:rPr>
              <a:t>, P. Fischer, and T. Brox</a:t>
            </a:r>
            <a:r>
              <a:rPr lang="en-US" sz="2000">
                <a:solidFill>
                  <a:schemeClr val="bg1"/>
                </a:solidFill>
              </a:rPr>
              <a:t>, "U-Net: Convolutional Networks for Biomedical Image Segmentation," in Medical Image Computing and Computer-Assisted Intervention (MICCAI), 2015.</a:t>
            </a:r>
          </a:p>
          <a:p>
            <a:pPr marL="342900" indent="-342900">
              <a:buAutoNum type="arabicPeriod"/>
            </a:pPr>
            <a:endParaRPr lang="en-US" sz="20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000" b="1">
                <a:solidFill>
                  <a:schemeClr val="bg1"/>
                </a:solidFill>
              </a:rPr>
              <a:t>M. Ansari, S. Bhosale, and A. Choudhary</a:t>
            </a:r>
            <a:r>
              <a:rPr lang="en-US" sz="2000">
                <a:solidFill>
                  <a:schemeClr val="bg1"/>
                </a:solidFill>
              </a:rPr>
              <a:t>, "Semantic Segmentation using Convolutional Neural Networks," International Journal of Engineering Research &amp; Technology, 2023.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9881F-5BD9-DE4C-9803-578CDA1349B9}"/>
              </a:ext>
            </a:extLst>
          </p:cNvPr>
          <p:cNvSpPr txBox="1"/>
          <p:nvPr/>
        </p:nvSpPr>
        <p:spPr>
          <a:xfrm>
            <a:off x="11597082" y="6336722"/>
            <a:ext cx="7012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44918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7F85-B014-E54D-AC82-A789515E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335" y="1953979"/>
            <a:ext cx="4876800" cy="645284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pic>
        <p:nvPicPr>
          <p:cNvPr id="7" name="Picture Placeholder 6" descr="White Darts">
            <a:extLst>
              <a:ext uri="{FF2B5EF4-FFF2-40B4-BE49-F238E27FC236}">
                <a16:creationId xmlns:a16="http://schemas.microsoft.com/office/drawing/2014/main" id="{8A7A839A-FCAC-2F45-B138-DD0DC7C61F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6962" y="1135284"/>
            <a:ext cx="4837176" cy="4837176"/>
          </a:xfrm>
        </p:spPr>
      </p:pic>
    </p:spTree>
    <p:extLst>
      <p:ext uri="{BB962C8B-B14F-4D97-AF65-F5344CB8AC3E}">
        <p14:creationId xmlns:p14="http://schemas.microsoft.com/office/powerpoint/2010/main" val="174323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0"/>
          </a:p>
          <a:p>
            <a:r>
              <a:rPr lang="en-US"/>
              <a:t>Table of Content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09607A-1079-0440-B136-F827E8399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0" tIns="0" rIns="0" bIns="0" anchor="t"/>
          <a:lstStyle/>
          <a:p>
            <a:pPr marL="457200" indent="-457200">
              <a:buAutoNum type="arabicPeriod"/>
            </a:pPr>
            <a:r>
              <a:rPr lang="en-US" sz="2000">
                <a:cs typeface="Calibri"/>
              </a:rPr>
              <a:t>Introduction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2000">
                <a:ea typeface="+mn-lt"/>
                <a:cs typeface="+mn-lt"/>
              </a:rPr>
              <a:t>Literature Survey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2000">
                <a:ea typeface="+mn-lt"/>
                <a:cs typeface="+mn-lt"/>
              </a:rPr>
              <a:t>Problem Statement and Objectives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2000">
                <a:ea typeface="+mn-lt"/>
                <a:cs typeface="+mn-lt"/>
              </a:rPr>
              <a:t>Methodology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2000">
                <a:ea typeface="+mn-lt"/>
                <a:cs typeface="+mn-lt"/>
              </a:rPr>
              <a:t>Experimental Setup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2000">
                <a:ea typeface="+mn-lt"/>
                <a:cs typeface="+mn-lt"/>
              </a:rPr>
              <a:t>Results and Analysis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2000">
                <a:ea typeface="+mn-lt"/>
                <a:cs typeface="+mn-lt"/>
              </a:rPr>
              <a:t>Conclusion and Future Work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2000">
                <a:ea typeface="+mn-lt"/>
                <a:cs typeface="+mn-lt"/>
              </a:rPr>
              <a:t>References</a:t>
            </a:r>
            <a:endParaRPr lang="en-US" sz="2000"/>
          </a:p>
          <a:p>
            <a:pPr>
              <a:lnSpc>
                <a:spcPct val="110000"/>
              </a:lnSpc>
            </a:pPr>
            <a:endParaRPr lang="en-US" b="1"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7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0821" y="2331558"/>
            <a:ext cx="11172869" cy="3503568"/>
          </a:xfrm>
        </p:spPr>
        <p:txBody>
          <a:bodyPr lIns="0" tIns="0" rIns="0" bIns="0" anchor="t"/>
          <a:lstStyle/>
          <a:p>
            <a:pPr marL="285750" indent="-28575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Semantic segmentation</a:t>
            </a:r>
            <a:r>
              <a:rPr lang="en-US" sz="2000">
                <a:ea typeface="+mn-lt"/>
                <a:cs typeface="+mn-lt"/>
              </a:rPr>
              <a:t> is a computer vision technique that classifies and labels each pixel in an image using a deep learning algorithm.</a:t>
            </a: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The goal of semantic segmentation is to help computer systems understand the </a:t>
            </a:r>
            <a:r>
              <a:rPr lang="en-US" sz="2000" b="1">
                <a:ea typeface="+mn-lt"/>
                <a:cs typeface="+mn-lt"/>
              </a:rPr>
              <a:t>relationships between objects</a:t>
            </a:r>
            <a:r>
              <a:rPr lang="en-US" sz="2000">
                <a:ea typeface="+mn-lt"/>
                <a:cs typeface="+mn-lt"/>
              </a:rPr>
              <a:t> in an image.</a:t>
            </a:r>
            <a:endParaRPr lang="en-US" sz="2000"/>
          </a:p>
          <a:p>
            <a:pPr marL="285750" indent="-285750">
              <a:buFont typeface="Arial"/>
              <a:buChar char="•"/>
            </a:pPr>
            <a:endParaRPr lang="en-US" sz="2000"/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endParaRPr lang="en-US" sz="2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41728" y="6485246"/>
            <a:ext cx="412750" cy="182880"/>
          </a:xfrm>
        </p:spPr>
        <p:txBody>
          <a:bodyPr/>
          <a:lstStyle/>
          <a:p>
            <a:r>
              <a:rPr lang="en-US" sz="1800"/>
              <a:t>1</a:t>
            </a:r>
          </a:p>
        </p:txBody>
      </p:sp>
      <p:pic>
        <p:nvPicPr>
          <p:cNvPr id="7" name="Picture 6" descr="A group of people playing rugby&#10;&#10;Description automatically generated">
            <a:extLst>
              <a:ext uri="{FF2B5EF4-FFF2-40B4-BE49-F238E27FC236}">
                <a16:creationId xmlns:a16="http://schemas.microsoft.com/office/drawing/2014/main" id="{D047BC75-514B-5393-279B-2DD764A2C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085" y="3952332"/>
            <a:ext cx="3123477" cy="2213539"/>
          </a:xfrm>
          <a:prstGeom prst="rect">
            <a:avLst/>
          </a:prstGeom>
        </p:spPr>
      </p:pic>
      <p:pic>
        <p:nvPicPr>
          <p:cNvPr id="9" name="Picture 8" descr="A group of people dancing&#10;&#10;Description automatically generated">
            <a:extLst>
              <a:ext uri="{FF2B5EF4-FFF2-40B4-BE49-F238E27FC236}">
                <a16:creationId xmlns:a16="http://schemas.microsoft.com/office/drawing/2014/main" id="{05E14CF5-D4E2-C9D6-5A71-E04C4535A4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42" r="248" b="357"/>
          <a:stretch/>
        </p:blipFill>
        <p:spPr>
          <a:xfrm>
            <a:off x="8416241" y="3955899"/>
            <a:ext cx="3133851" cy="22099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ACF4E9-4D1D-CE15-F7E4-CF0EC21015E8}"/>
              </a:ext>
            </a:extLst>
          </p:cNvPr>
          <p:cNvSpPr txBox="1"/>
          <p:nvPr/>
        </p:nvSpPr>
        <p:spPr>
          <a:xfrm>
            <a:off x="779467" y="4085741"/>
            <a:ext cx="442123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lvl="0" indent="-285750" rtl="0">
              <a:buFont typeface="Arial,Sans-Serif"/>
              <a:buChar char="•"/>
            </a:pPr>
            <a:r>
              <a:rPr lang="en-US" sz="2000" baseline="0">
                <a:solidFill>
                  <a:schemeClr val="bg1"/>
                </a:solidFill>
                <a:latin typeface="Arial Nova"/>
                <a:ea typeface="Arial"/>
                <a:cs typeface="Arial"/>
              </a:rPr>
              <a:t>It plays a crucial role in several fields such as:​</a:t>
            </a:r>
            <a:r>
              <a:rPr lang="en-US" sz="2000">
                <a:solidFill>
                  <a:schemeClr val="bg1"/>
                </a:solidFill>
                <a:latin typeface="Arial Nova"/>
                <a:ea typeface="Arial"/>
                <a:cs typeface="Arial"/>
              </a:rPr>
              <a:t>​</a:t>
            </a:r>
          </a:p>
          <a:p>
            <a:pPr marL="285750" lvl="0" indent="-285750" rtl="0">
              <a:buFont typeface="Arial,Sans-Serif"/>
              <a:buChar char="•"/>
            </a:pPr>
            <a:r>
              <a:rPr lang="en-US" sz="2000" b="1" baseline="0">
                <a:solidFill>
                  <a:schemeClr val="bg1"/>
                </a:solidFill>
                <a:latin typeface="Arial Nova"/>
                <a:ea typeface="Arial"/>
                <a:cs typeface="Arial"/>
              </a:rPr>
              <a:t>Object recognition</a:t>
            </a:r>
            <a:r>
              <a:rPr lang="en-US" sz="2000" baseline="0">
                <a:solidFill>
                  <a:schemeClr val="bg1"/>
                </a:solidFill>
                <a:latin typeface="Arial Nova"/>
                <a:ea typeface="Arial"/>
                <a:cs typeface="Arial"/>
              </a:rPr>
              <a:t> using semantic details.​ </a:t>
            </a:r>
            <a:r>
              <a:rPr lang="en-US" sz="2000">
                <a:solidFill>
                  <a:schemeClr val="bg1"/>
                </a:solidFill>
                <a:latin typeface="Arial Nova"/>
                <a:ea typeface="Arial"/>
                <a:cs typeface="Arial"/>
              </a:rPr>
              <a:t>​</a:t>
            </a:r>
          </a:p>
          <a:p>
            <a:pPr marL="285750" lvl="0" indent="-285750" rtl="0">
              <a:buFont typeface="Arial,Sans-Serif"/>
              <a:buChar char="•"/>
            </a:pPr>
            <a:r>
              <a:rPr lang="en-US" sz="2000" b="1" baseline="0">
                <a:solidFill>
                  <a:schemeClr val="bg1"/>
                </a:solidFill>
                <a:latin typeface="Arial Nova"/>
                <a:ea typeface="Arial"/>
                <a:cs typeface="Arial"/>
              </a:rPr>
              <a:t>Pattern classification </a:t>
            </a:r>
            <a:r>
              <a:rPr lang="en-US" sz="2000" baseline="0">
                <a:solidFill>
                  <a:schemeClr val="bg1"/>
                </a:solidFill>
                <a:latin typeface="Arial Nova"/>
                <a:ea typeface="Arial"/>
                <a:cs typeface="Arial"/>
              </a:rPr>
              <a:t>&amp; </a:t>
            </a:r>
            <a:r>
              <a:rPr lang="en-US" sz="2000" b="1" baseline="0">
                <a:solidFill>
                  <a:schemeClr val="bg1"/>
                </a:solidFill>
                <a:latin typeface="Arial Nova"/>
                <a:ea typeface="Arial"/>
                <a:cs typeface="Arial"/>
              </a:rPr>
              <a:t>Facial recognition</a:t>
            </a:r>
            <a:r>
              <a:rPr lang="en-US" sz="2000" baseline="0">
                <a:solidFill>
                  <a:schemeClr val="bg1"/>
                </a:solidFill>
                <a:latin typeface="Arial Nova"/>
                <a:ea typeface="Arial"/>
                <a:cs typeface="Arial"/>
              </a:rPr>
              <a:t>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1341" y="2359894"/>
            <a:ext cx="5793685" cy="1754223"/>
          </a:xfrm>
        </p:spPr>
        <p:txBody>
          <a:bodyPr lIns="0" tIns="0" rIns="0" bIns="0" anchor="t"/>
          <a:lstStyle/>
          <a:p>
            <a:pPr marL="285750" indent="-285750">
              <a:buFont typeface="Arial,Sans-Serif"/>
              <a:buChar char="•"/>
            </a:pP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>
                <a:ea typeface="+mn-lt"/>
                <a:cs typeface="+mn-lt"/>
              </a:rPr>
              <a:t>There is a high demand for </a:t>
            </a:r>
            <a:r>
              <a:rPr lang="en-US" sz="2000" b="1">
                <a:ea typeface="+mn-lt"/>
                <a:cs typeface="+mn-lt"/>
              </a:rPr>
              <a:t>high-precision image processing</a:t>
            </a:r>
            <a:r>
              <a:rPr lang="en-US" sz="2000">
                <a:ea typeface="+mn-lt"/>
                <a:cs typeface="+mn-lt"/>
              </a:rPr>
              <a:t> and segmentation in computer vision.</a:t>
            </a:r>
            <a:endParaRPr lang="en-US" sz="2000">
              <a:solidFill>
                <a:srgbClr val="FFFFFF"/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>
                <a:ea typeface="+mn-lt"/>
                <a:cs typeface="+mn-lt"/>
              </a:rPr>
              <a:t>The evolving field requires more </a:t>
            </a:r>
            <a:r>
              <a:rPr lang="en-US" sz="2000" b="1">
                <a:ea typeface="+mn-lt"/>
                <a:cs typeface="+mn-lt"/>
              </a:rPr>
              <a:t>efficient and robust algorithms</a:t>
            </a:r>
            <a:r>
              <a:rPr lang="en-US" sz="2000">
                <a:ea typeface="+mn-lt"/>
                <a:cs typeface="+mn-lt"/>
              </a:rPr>
              <a:t> for image segmentation.</a:t>
            </a:r>
            <a:endParaRPr lang="en-US" sz="2000">
              <a:solidFill>
                <a:srgbClr val="FFFFFF"/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>
                <a:ea typeface="+mn-lt"/>
                <a:cs typeface="+mn-lt"/>
              </a:rPr>
              <a:t>The need is to develop an algorithm that performs the task well </a:t>
            </a:r>
            <a:r>
              <a:rPr lang="en-US" sz="2000" b="1">
                <a:ea typeface="+mn-lt"/>
                <a:cs typeface="+mn-lt"/>
              </a:rPr>
              <a:t>and does it fast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41728" y="6485246"/>
            <a:ext cx="412750" cy="182880"/>
          </a:xfrm>
        </p:spPr>
        <p:txBody>
          <a:bodyPr/>
          <a:lstStyle/>
          <a:p>
            <a:r>
              <a:rPr lang="en-US" sz="1800"/>
              <a:t>2</a:t>
            </a:r>
          </a:p>
        </p:txBody>
      </p:sp>
      <p:pic>
        <p:nvPicPr>
          <p:cNvPr id="7" name="Picture 6" descr="A comparison of a map of a city&#10;&#10;Description automatically generated">
            <a:extLst>
              <a:ext uri="{FF2B5EF4-FFF2-40B4-BE49-F238E27FC236}">
                <a16:creationId xmlns:a16="http://schemas.microsoft.com/office/drawing/2014/main" id="{95D2DB8A-B520-FAB0-13C7-3B708D92E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335" y="2874354"/>
            <a:ext cx="4539689" cy="225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7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53E442-C966-BF47-A022-DDAA2A6F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077" y="1487898"/>
            <a:ext cx="7810500" cy="645284"/>
          </a:xfrm>
        </p:spPr>
        <p:txBody>
          <a:bodyPr/>
          <a:lstStyle/>
          <a:p>
            <a:r>
              <a:rPr lang="en-US"/>
              <a:t>Literature Survey</a:t>
            </a:r>
          </a:p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DCB7D0-F516-2224-B02B-A34115C9C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340963"/>
              </p:ext>
            </p:extLst>
          </p:nvPr>
        </p:nvGraphicFramePr>
        <p:xfrm>
          <a:off x="873424" y="2127849"/>
          <a:ext cx="10887776" cy="4480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1477">
                  <a:extLst>
                    <a:ext uri="{9D8B030D-6E8A-4147-A177-3AD203B41FA5}">
                      <a16:colId xmlns:a16="http://schemas.microsoft.com/office/drawing/2014/main" val="3409695813"/>
                    </a:ext>
                  </a:extLst>
                </a:gridCol>
                <a:gridCol w="4593283">
                  <a:extLst>
                    <a:ext uri="{9D8B030D-6E8A-4147-A177-3AD203B41FA5}">
                      <a16:colId xmlns:a16="http://schemas.microsoft.com/office/drawing/2014/main" val="2498081977"/>
                    </a:ext>
                  </a:extLst>
                </a:gridCol>
                <a:gridCol w="5483016">
                  <a:extLst>
                    <a:ext uri="{9D8B030D-6E8A-4147-A177-3AD203B41FA5}">
                      <a16:colId xmlns:a16="http://schemas.microsoft.com/office/drawing/2014/main" val="3105293198"/>
                    </a:ext>
                  </a:extLst>
                </a:gridCol>
              </a:tblGrid>
              <a:tr h="350554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2060"/>
                          </a:solidFill>
                        </a:rPr>
                        <a:t>No.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2060"/>
                          </a:solidFill>
                        </a:rPr>
                        <a:t>Title, Author, Year of Publication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2060"/>
                          </a:solidFill>
                        </a:rPr>
                        <a:t>Key Observations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858165"/>
                  </a:ext>
                </a:extLst>
              </a:tr>
              <a:tr h="1142128">
                <a:tc>
                  <a:txBody>
                    <a:bodyPr/>
                    <a:lstStyle/>
                    <a:p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U-Net: Convolutional Networks for Biomedical Image Segmentation</a:t>
                      </a:r>
                      <a:r>
                        <a:rPr lang="en-US"/>
                        <a:t> by Olaf </a:t>
                      </a:r>
                      <a:r>
                        <a:rPr lang="en-US" err="1"/>
                        <a:t>Ronneberger</a:t>
                      </a:r>
                      <a:r>
                        <a:rPr lang="en-US"/>
                        <a:t>, Philipp Fischer, Thomas Brox (2015)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/>
                        <a:t>- Introduced U-Net architecture for pixel-level segmentation.</a:t>
                      </a:r>
                      <a:br>
                        <a:rPr lang="en-US"/>
                      </a:br>
                      <a:r>
                        <a:rPr lang="en-US"/>
                        <a:t>- Effective for biomedical image segmentation.</a:t>
                      </a:r>
                      <a:br>
                        <a:rPr lang="en-US"/>
                      </a:br>
                      <a:r>
                        <a:rPr lang="en-US"/>
                        <a:t>- Achieves high accuracy with limited training data.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285668"/>
                  </a:ext>
                </a:extLst>
              </a:tr>
              <a:tr h="1662301">
                <a:tc>
                  <a:txBody>
                    <a:bodyPr/>
                    <a:lstStyle/>
                    <a:p>
                      <a:r>
                        <a:rPr lang="en-US" b="1"/>
                        <a:t>2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Fully Convolutional Networks for Semantic Segmentation</a:t>
                      </a:r>
                      <a:r>
                        <a:rPr lang="en-US"/>
                        <a:t> by Jonathan Long, Evan Shelhamer, Trevor Darrell (2015)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 Pioneering work in semantic segmentation using deep learning.</a:t>
                      </a:r>
                      <a:br>
                        <a:rPr lang="en-US"/>
                      </a:br>
                      <a:r>
                        <a:rPr lang="en-US"/>
                        <a:t>- Introduced fully convolutional networks (FCNs) for pixel-wise labeling.</a:t>
                      </a:r>
                      <a:br>
                        <a:rPr lang="en-US"/>
                      </a:br>
                      <a:r>
                        <a:rPr lang="en-US"/>
                        <a:t>- Demonstrated FCN's success on a range of datasets.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78030"/>
                  </a:ext>
                </a:extLst>
              </a:tr>
              <a:tr h="1174315">
                <a:tc>
                  <a:txBody>
                    <a:bodyPr/>
                    <a:lstStyle/>
                    <a:p>
                      <a:r>
                        <a:rPr lang="en-US" b="1"/>
                        <a:t>3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Deep Residual Learning for Image Recognition</a:t>
                      </a:r>
                      <a:r>
                        <a:rPr lang="en-US"/>
                        <a:t> by Kaiming He, Xiangyu Zhang, Shaoqing Ren, Jian Sun (2016)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 Introduced deep residual networks (</a:t>
                      </a:r>
                      <a:r>
                        <a:rPr lang="en-US" err="1"/>
                        <a:t>ResNets</a:t>
                      </a:r>
                      <a:r>
                        <a:rPr lang="en-US"/>
                        <a:t>) which improved segmentation performance.</a:t>
                      </a:r>
                      <a:br>
                        <a:rPr lang="en-US"/>
                      </a:br>
                      <a:r>
                        <a:rPr lang="en-US"/>
                        <a:t>- Helped in reducing the vanishing gradient problem in deep networks.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33616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E7AFF4E-6073-0902-B079-8F0A9054D55D}"/>
              </a:ext>
            </a:extLst>
          </p:cNvPr>
          <p:cNvSpPr txBox="1"/>
          <p:nvPr/>
        </p:nvSpPr>
        <p:spPr>
          <a:xfrm>
            <a:off x="11611924" y="6420033"/>
            <a:ext cx="469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7217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53E442-C966-BF47-A022-DDAA2A6F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097" y="941559"/>
            <a:ext cx="9406386" cy="645284"/>
          </a:xfrm>
        </p:spPr>
        <p:txBody>
          <a:bodyPr/>
          <a:lstStyle/>
          <a:p>
            <a:r>
              <a:rPr lang="en-US" sz="3600">
                <a:latin typeface="Arial Nova"/>
                <a:cs typeface="Segoe UI"/>
              </a:rPr>
              <a:t>​</a:t>
            </a:r>
            <a:endParaRPr lang="en-US" sz="3600"/>
          </a:p>
          <a:p>
            <a:r>
              <a:rPr lang="en-US" sz="4800">
                <a:latin typeface="Arial Nova"/>
                <a:cs typeface="Segoe UI"/>
              </a:rPr>
              <a:t>​</a:t>
            </a:r>
            <a:endParaRPr lang="en-US" sz="4800"/>
          </a:p>
          <a:p>
            <a:r>
              <a:rPr lang="en-US">
                <a:latin typeface="Arial Nova"/>
                <a:cs typeface="Segoe UI"/>
              </a:rPr>
              <a:t>Problem Statement and Objectives​</a:t>
            </a:r>
            <a:endParaRPr lang="en-US">
              <a:cs typeface="Segoe UI"/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DBE9121-7DFB-006F-6047-0E43733B3914}"/>
              </a:ext>
            </a:extLst>
          </p:cNvPr>
          <p:cNvSpPr txBox="1">
            <a:spLocks/>
          </p:cNvSpPr>
          <p:nvPr/>
        </p:nvSpPr>
        <p:spPr>
          <a:xfrm>
            <a:off x="11635547" y="6400222"/>
            <a:ext cx="1105902" cy="462601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482B26-A9F9-9E56-127B-097A7745B74D}"/>
              </a:ext>
            </a:extLst>
          </p:cNvPr>
          <p:cNvSpPr txBox="1"/>
          <p:nvPr/>
        </p:nvSpPr>
        <p:spPr>
          <a:xfrm>
            <a:off x="939251" y="2254202"/>
            <a:ext cx="10685721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baseline="0">
                <a:solidFill>
                  <a:schemeClr val="bg1"/>
                </a:solidFill>
                <a:latin typeface="Arial Nova"/>
                <a:ea typeface="Segoe UI"/>
                <a:cs typeface="Segoe UI"/>
              </a:rPr>
              <a:t>PROBLEM STATEMENT:</a:t>
            </a:r>
            <a:r>
              <a:rPr lang="en-US" sz="2400">
                <a:solidFill>
                  <a:schemeClr val="bg1"/>
                </a:solidFill>
                <a:latin typeface="Arial Nova"/>
                <a:ea typeface="Segoe UI"/>
                <a:cs typeface="Segoe UI"/>
              </a:rPr>
              <a:t>​ 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The project focuses on designing and implementing an efficient algorithm using U-Net architecture for semantic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image segmentation, using custom loss functions and metrics.</a:t>
            </a:r>
            <a:endParaRPr lang="en-US">
              <a:solidFill>
                <a:schemeClr val="bg1"/>
              </a:solidFill>
              <a:latin typeface="Arial Nova"/>
              <a:ea typeface="+mn-lt"/>
              <a:cs typeface="Segoe UI"/>
            </a:endParaRPr>
          </a:p>
          <a:p>
            <a:r>
              <a:rPr lang="en-US" sz="2400">
                <a:solidFill>
                  <a:schemeClr val="bg1"/>
                </a:solidFill>
                <a:latin typeface="Arial Nova"/>
                <a:ea typeface="Segoe UI"/>
                <a:cs typeface="Segoe UI"/>
              </a:rPr>
              <a:t>​</a:t>
            </a:r>
            <a:br>
              <a:rPr lang="en-US" sz="2400">
                <a:latin typeface="Arial Nova"/>
                <a:ea typeface="Segoe UI"/>
                <a:cs typeface="Segoe UI"/>
              </a:rPr>
            </a:br>
            <a:r>
              <a:rPr lang="en-US" sz="2400" b="1" baseline="0">
                <a:solidFill>
                  <a:schemeClr val="bg1"/>
                </a:solidFill>
                <a:latin typeface="Arial Nova"/>
                <a:ea typeface="Segoe UI"/>
                <a:cs typeface="Segoe UI"/>
              </a:rPr>
              <a:t>Objective 1:</a:t>
            </a:r>
            <a:r>
              <a:rPr lang="en-US" sz="2400" baseline="0">
                <a:solidFill>
                  <a:schemeClr val="bg1"/>
                </a:solidFill>
                <a:latin typeface="Arial Nova"/>
                <a:ea typeface="Segoe UI"/>
                <a:cs typeface="Segoe UI"/>
              </a:rPr>
              <a:t> Design a preprocessing algorithm for the data, and try out a variety of models on a small dataset and record the outcomes.</a:t>
            </a:r>
            <a:r>
              <a:rPr lang="en-US" sz="2400">
                <a:solidFill>
                  <a:schemeClr val="bg1"/>
                </a:solidFill>
                <a:latin typeface="Arial Nova"/>
                <a:ea typeface="Segoe UI"/>
                <a:cs typeface="Segoe UI"/>
              </a:rPr>
              <a:t>​</a:t>
            </a:r>
            <a:endParaRPr lang="en-US">
              <a:solidFill>
                <a:schemeClr val="bg1"/>
              </a:solidFill>
              <a:latin typeface="Arial Nova"/>
              <a:ea typeface="Segoe UI"/>
              <a:cs typeface="Segoe UI"/>
            </a:endParaRPr>
          </a:p>
          <a:p>
            <a:pPr rtl="0"/>
            <a:r>
              <a:rPr lang="en-US" sz="2400" baseline="0">
                <a:solidFill>
                  <a:schemeClr val="bg1"/>
                </a:solidFill>
                <a:latin typeface="Arial Nova"/>
                <a:ea typeface="Segoe UI"/>
                <a:cs typeface="Segoe UI"/>
              </a:rPr>
              <a:t> </a:t>
            </a:r>
            <a:r>
              <a:rPr lang="en-US" sz="2400" b="1" baseline="0">
                <a:solidFill>
                  <a:schemeClr val="bg1"/>
                </a:solidFill>
                <a:latin typeface="Arial Nova"/>
                <a:ea typeface="Segoe UI"/>
                <a:cs typeface="Segoe UI"/>
              </a:rPr>
              <a:t>Objective 2:</a:t>
            </a:r>
            <a:r>
              <a:rPr lang="en-US" sz="2400" baseline="0">
                <a:solidFill>
                  <a:schemeClr val="bg1"/>
                </a:solidFill>
                <a:latin typeface="Arial Nova"/>
                <a:ea typeface="Segoe UI"/>
                <a:cs typeface="Segoe UI"/>
              </a:rPr>
              <a:t> Design a final model that is trained on the full dataset, and is designed to optimize accuracy while also constraining the model size. </a:t>
            </a:r>
            <a:r>
              <a:rPr lang="en-US" sz="2400">
                <a:solidFill>
                  <a:schemeClr val="bg1"/>
                </a:solidFill>
                <a:latin typeface="Arial Nova"/>
                <a:ea typeface="Segoe UI"/>
                <a:cs typeface="Segoe UI"/>
              </a:rPr>
              <a:t>​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22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4391A8-86CF-7246-9C31-CC667004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2835A-A332-4647-B267-D78B14BFA4A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32447" y="6518004"/>
            <a:ext cx="412750" cy="182880"/>
          </a:xfrm>
        </p:spPr>
        <p:txBody>
          <a:bodyPr/>
          <a:lstStyle/>
          <a:p>
            <a:r>
              <a:rPr lang="en-US" sz="180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CD76E-8703-C271-DD9A-511C03EAA462}"/>
              </a:ext>
            </a:extLst>
          </p:cNvPr>
          <p:cNvSpPr txBox="1"/>
          <p:nvPr/>
        </p:nvSpPr>
        <p:spPr>
          <a:xfrm>
            <a:off x="1024570" y="2032369"/>
            <a:ext cx="9546114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>
                <a:solidFill>
                  <a:schemeClr val="bg1"/>
                </a:solidFill>
              </a:rPr>
              <a:t>Objective 1 Methodology</a:t>
            </a:r>
            <a:endParaRPr lang="en-US" sz="2400" i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  <a:p>
            <a:r>
              <a:rPr lang="en-US" sz="2000" b="1">
                <a:solidFill>
                  <a:schemeClr val="bg1"/>
                </a:solidFill>
              </a:rPr>
              <a:t> Dataset Familiarization &amp; Preprocessing</a:t>
            </a:r>
            <a:endParaRPr lang="en-US" sz="2000">
              <a:solidFill>
                <a:schemeClr val="bg1"/>
              </a:solidFill>
            </a:endParaRPr>
          </a:p>
          <a:p>
            <a:pPr marL="685800" lvl="2" indent="-228600">
              <a:buFont typeface=""/>
              <a:buChar char="•"/>
            </a:pPr>
            <a:r>
              <a:rPr lang="en-US" sz="2000">
                <a:solidFill>
                  <a:schemeClr val="bg1"/>
                </a:solidFill>
              </a:rPr>
              <a:t>Understand dataset characteristics.</a:t>
            </a:r>
          </a:p>
          <a:p>
            <a:pPr marL="685800" lvl="2" indent="-228600">
              <a:buFont typeface=""/>
              <a:buChar char="•"/>
            </a:pPr>
            <a:r>
              <a:rPr lang="en-US" sz="2000">
                <a:solidFill>
                  <a:schemeClr val="bg1"/>
                </a:solidFill>
              </a:rPr>
              <a:t>Apply preprocessing techniques:</a:t>
            </a:r>
          </a:p>
          <a:p>
            <a:pPr marL="1143000" lvl="4" indent="-228600">
              <a:buFont typeface="Courier New"/>
              <a:buChar char="o"/>
            </a:pPr>
            <a:r>
              <a:rPr lang="en-US" sz="2000" err="1">
                <a:solidFill>
                  <a:schemeClr val="bg1"/>
                </a:solidFill>
              </a:rPr>
              <a:t>Patchifying</a:t>
            </a:r>
            <a:endParaRPr lang="en-US" sz="2000">
              <a:solidFill>
                <a:schemeClr val="bg1"/>
              </a:solidFill>
            </a:endParaRPr>
          </a:p>
          <a:p>
            <a:pPr marL="1143000" lvl="4" indent="-228600">
              <a:buFont typeface="Courier New"/>
              <a:buChar char="o"/>
            </a:pPr>
            <a:r>
              <a:rPr lang="en-US" sz="2000">
                <a:solidFill>
                  <a:schemeClr val="bg1"/>
                </a:solidFill>
              </a:rPr>
              <a:t>Color masking</a:t>
            </a:r>
            <a:endParaRPr lang="en-US">
              <a:solidFill>
                <a:schemeClr val="bg1"/>
              </a:solidFill>
            </a:endParaRPr>
          </a:p>
          <a:p>
            <a:pPr marL="457200" lvl="3"/>
            <a:endParaRPr lang="en-US" sz="2000">
              <a:solidFill>
                <a:schemeClr val="bg1"/>
              </a:solidFill>
            </a:endParaRPr>
          </a:p>
          <a:p>
            <a:r>
              <a:rPr lang="en-US" sz="2000" b="1">
                <a:solidFill>
                  <a:schemeClr val="bg1"/>
                </a:solidFill>
              </a:rPr>
              <a:t>Model Research &amp; Experimentation</a:t>
            </a:r>
          </a:p>
          <a:p>
            <a:pPr marL="685800" lvl="2" indent="-228600">
              <a:buFont typeface=""/>
              <a:buChar char="•"/>
            </a:pPr>
            <a:r>
              <a:rPr lang="en-US" sz="2000">
                <a:solidFill>
                  <a:schemeClr val="bg1"/>
                </a:solidFill>
              </a:rPr>
              <a:t>Explore different architectures and hyperparameters.</a:t>
            </a:r>
          </a:p>
          <a:p>
            <a:pPr marL="685800" lvl="2" indent="-228600">
              <a:buFont typeface=""/>
              <a:buChar char="•"/>
            </a:pPr>
            <a:r>
              <a:rPr lang="en-US" sz="2000">
                <a:solidFill>
                  <a:schemeClr val="bg1"/>
                </a:solidFill>
              </a:rPr>
              <a:t>Run initial models on a small toy dataset.</a:t>
            </a:r>
          </a:p>
          <a:p>
            <a:pPr marL="685800" lvl="2" indent="-228600">
              <a:buFont typeface=""/>
              <a:buChar char="•"/>
            </a:pPr>
            <a:r>
              <a:rPr lang="en-US" sz="2000">
                <a:solidFill>
                  <a:schemeClr val="bg1"/>
                </a:solidFill>
              </a:rPr>
              <a:t>Record and analyze outcomes.</a:t>
            </a:r>
          </a:p>
        </p:txBody>
      </p:sp>
    </p:spTree>
    <p:extLst>
      <p:ext uri="{BB962C8B-B14F-4D97-AF65-F5344CB8AC3E}">
        <p14:creationId xmlns:p14="http://schemas.microsoft.com/office/powerpoint/2010/main" val="235143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4391A8-86CF-7246-9C31-CC667004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CD76E-8703-C271-DD9A-511C03EAA462}"/>
              </a:ext>
            </a:extLst>
          </p:cNvPr>
          <p:cNvSpPr txBox="1"/>
          <p:nvPr/>
        </p:nvSpPr>
        <p:spPr>
          <a:xfrm>
            <a:off x="1024570" y="2180874"/>
            <a:ext cx="954611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>
                <a:solidFill>
                  <a:schemeClr val="bg1"/>
                </a:solidFill>
              </a:rPr>
              <a:t>Objective 2 Methodology</a:t>
            </a:r>
            <a:endParaRPr lang="en-US" sz="2400" i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Model Selection &amp; Scaling</a:t>
            </a:r>
            <a:endParaRPr lang="en-US" sz="200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Finalize model based on observed results.</a:t>
            </a:r>
            <a:endParaRPr lang="en-US" sz="200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Prepare for implementation on a larger dataset.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Preprocess and train on the bigger dataset.</a:t>
            </a:r>
            <a:endParaRPr lang="en-US" sz="200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Result Analysis &amp; Documentation</a:t>
            </a:r>
            <a:endParaRPr lang="en-US" sz="200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Record model performance and key results.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Focus on accuracy improvement.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Document the process and analyze final outcomes.</a:t>
            </a:r>
          </a:p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F576BEC-FCF1-ED9F-5517-DF07BAD2711B}"/>
              </a:ext>
            </a:extLst>
          </p:cNvPr>
          <p:cNvSpPr txBox="1">
            <a:spLocks/>
          </p:cNvSpPr>
          <p:nvPr/>
        </p:nvSpPr>
        <p:spPr>
          <a:xfrm>
            <a:off x="11561383" y="6489067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0111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9BB335-2462-3D47-A2A8-85BA2D85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Setup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F9F7BE-8E2A-C345-DFAF-49AB5226AAEA}"/>
              </a:ext>
            </a:extLst>
          </p:cNvPr>
          <p:cNvSpPr txBox="1"/>
          <p:nvPr/>
        </p:nvSpPr>
        <p:spPr>
          <a:xfrm>
            <a:off x="6307218" y="1987473"/>
            <a:ext cx="5043053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>
              <a:solidFill>
                <a:schemeClr val="bg1"/>
              </a:solidFill>
            </a:endParaRPr>
          </a:p>
          <a:p>
            <a:pPr>
              <a:buFont typeface="Courier New"/>
              <a:buChar char="o"/>
            </a:pPr>
            <a:endParaRPr lang="en-US" sz="2000">
              <a:solidFill>
                <a:schemeClr val="bg1"/>
              </a:solidFill>
            </a:endParaRPr>
          </a:p>
          <a:p>
            <a:r>
              <a:rPr lang="en-US" sz="2000" b="1">
                <a:solidFill>
                  <a:schemeClr val="bg1"/>
                </a:solidFill>
              </a:rPr>
              <a:t>Implementation:</a:t>
            </a:r>
          </a:p>
          <a:p>
            <a:pPr marL="342900" indent="-342900">
              <a:buFont typeface="Courier New"/>
              <a:buChar char="o"/>
            </a:pPr>
            <a:r>
              <a:rPr lang="en-US" sz="2000">
                <a:solidFill>
                  <a:schemeClr val="bg1"/>
                </a:solidFill>
              </a:rPr>
              <a:t>Framework: TensorFlow-</a:t>
            </a:r>
            <a:r>
              <a:rPr lang="en-US" sz="2000" err="1">
                <a:solidFill>
                  <a:schemeClr val="bg1"/>
                </a:solidFill>
              </a:rPr>
              <a:t>Keras</a:t>
            </a:r>
            <a:endParaRPr lang="en-US" sz="2000">
              <a:solidFill>
                <a:schemeClr val="bg1"/>
              </a:solidFill>
            </a:endParaRPr>
          </a:p>
          <a:p>
            <a:pPr marL="342900" indent="-342900">
              <a:buFont typeface="Courier New"/>
              <a:buChar char="o"/>
            </a:pPr>
            <a:r>
              <a:rPr lang="en-US" sz="2000">
                <a:solidFill>
                  <a:schemeClr val="bg1"/>
                </a:solidFill>
              </a:rPr>
              <a:t>Training Platform: Kaggle GPUs</a:t>
            </a:r>
          </a:p>
          <a:p>
            <a:pPr marL="342900" indent="-342900">
              <a:buFont typeface="Courier New"/>
              <a:buChar char="o"/>
            </a:pPr>
            <a:r>
              <a:rPr lang="en-US" sz="2000">
                <a:solidFill>
                  <a:schemeClr val="bg1"/>
                </a:solidFill>
              </a:rPr>
              <a:t>Loss Functions: </a:t>
            </a:r>
          </a:p>
          <a:p>
            <a:pPr marL="800100" lvl="2" indent="-342900">
              <a:buFont typeface="Wingdings"/>
              <a:buChar char="§"/>
            </a:pPr>
            <a:r>
              <a:rPr lang="en-US" sz="2000">
                <a:solidFill>
                  <a:schemeClr val="bg1"/>
                </a:solidFill>
              </a:rPr>
              <a:t>Dice Loss</a:t>
            </a:r>
          </a:p>
          <a:p>
            <a:pPr marL="800100" lvl="2" indent="-342900">
              <a:buFont typeface="Wingdings"/>
              <a:buChar char="§"/>
            </a:pPr>
            <a:r>
              <a:rPr lang="en-US" sz="2000">
                <a:solidFill>
                  <a:schemeClr val="bg1"/>
                </a:solidFill>
              </a:rPr>
              <a:t>Focal Loss</a:t>
            </a:r>
          </a:p>
          <a:p>
            <a:pPr marL="342900" indent="-342900">
              <a:buFont typeface="Courier New"/>
              <a:buChar char="o"/>
            </a:pPr>
            <a:r>
              <a:rPr lang="en-US" sz="2000">
                <a:solidFill>
                  <a:schemeClr val="bg1"/>
                </a:solidFill>
              </a:rPr>
              <a:t>Optimizer: ADAM Optimizer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5D4FB-3EE3-A302-F9A6-3CB461972714}"/>
              </a:ext>
            </a:extLst>
          </p:cNvPr>
          <p:cNvSpPr txBox="1"/>
          <p:nvPr/>
        </p:nvSpPr>
        <p:spPr>
          <a:xfrm>
            <a:off x="1163783" y="2673927"/>
            <a:ext cx="4932217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cs typeface="Segoe UI"/>
              </a:rPr>
              <a:t>   Dataset:</a:t>
            </a:r>
            <a:r>
              <a:rPr lang="en-US" sz="2000">
                <a:solidFill>
                  <a:schemeClr val="bg1"/>
                </a:solidFill>
                <a:cs typeface="Segoe UI"/>
              </a:rPr>
              <a:t>​</a:t>
            </a:r>
          </a:p>
          <a:p>
            <a:pPr marL="685800" lvl="1" indent="-228600">
              <a:buFont typeface="Courier New"/>
              <a:buChar char="o"/>
            </a:pPr>
            <a:r>
              <a:rPr lang="en-US" sz="2000">
                <a:solidFill>
                  <a:schemeClr val="bg1"/>
                </a:solidFill>
                <a:cs typeface="Arial"/>
              </a:rPr>
              <a:t>Aerial Imagery Semantic Segmentation Dataset​</a:t>
            </a:r>
          </a:p>
          <a:p>
            <a:pPr marL="685800" lvl="1" indent="-228600">
              <a:buFont typeface="Courier New"/>
              <a:buChar char="o"/>
            </a:pPr>
            <a:r>
              <a:rPr lang="en-US" sz="2000">
                <a:solidFill>
                  <a:schemeClr val="bg1"/>
                </a:solidFill>
                <a:cs typeface="Arial"/>
              </a:rPr>
              <a:t>Source: Kaggle (Humans in the Loop)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0434DC-11D0-B61C-C276-1A0F750CDAD6}"/>
              </a:ext>
            </a:extLst>
          </p:cNvPr>
          <p:cNvSpPr txBox="1">
            <a:spLocks/>
          </p:cNvSpPr>
          <p:nvPr/>
        </p:nvSpPr>
        <p:spPr>
          <a:xfrm>
            <a:off x="11620843" y="6400011"/>
            <a:ext cx="412750" cy="182880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227618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A_Win32_MW_JS_SL_v2" id="{44541DF4-21D6-4F7A-B904-007D7865A971}" vid="{47A233BE-44D9-439C-9A9E-AF9EA0822A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49A8C3-21EC-4C35-871F-CCC7148089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1B53F0-FE0E-4C4C-84FF-93580062270A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9D363B3-DC66-45B9-8B2A-DA220F5DD197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16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Theme1</vt:lpstr>
      <vt:lpstr>Semantic Segmentation using CNN's </vt:lpstr>
      <vt:lpstr> Table of Content</vt:lpstr>
      <vt:lpstr>Introduction</vt:lpstr>
      <vt:lpstr>Introduction</vt:lpstr>
      <vt:lpstr>Literature Survey </vt:lpstr>
      <vt:lpstr>​ ​ Problem Statement and Objectives​</vt:lpstr>
      <vt:lpstr>Methodology</vt:lpstr>
      <vt:lpstr>Methodology</vt:lpstr>
      <vt:lpstr>Experimental Setup</vt:lpstr>
      <vt:lpstr>U-NET Architecture </vt:lpstr>
      <vt:lpstr>Model Architecture</vt:lpstr>
      <vt:lpstr>Result and Analysis</vt:lpstr>
      <vt:lpstr>Result and Analysis</vt:lpstr>
      <vt:lpstr>📌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</cp:revision>
  <dcterms:created xsi:type="dcterms:W3CDTF">2024-11-09T17:18:01Z</dcterms:created>
  <dcterms:modified xsi:type="dcterms:W3CDTF">2024-11-12T08:29:50Z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