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268" r:id="rId10"/>
    <p:sldId id="16140623" r:id="rId11"/>
    <p:sldId id="269" r:id="rId12"/>
    <p:sldId id="16140627" r:id="rId13"/>
    <p:sldId id="16140628" r:id="rId14"/>
    <p:sldId id="1614062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AI DRIVEN PLAGIARISM INTELLIGENCE</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Shivam Sharma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a:t>
            </a:r>
            <a:r>
              <a:rPr lang="en-IN" altLang="en-US" sz="2000" b="1" dirty="0">
                <a:solidFill>
                  <a:schemeClr val="accent1">
                    <a:lumMod val="75000"/>
                  </a:schemeClr>
                </a:solidFill>
                <a:latin typeface="Arial" panose="020B0604020202020204"/>
                <a:cs typeface="Arial" panose="020B0604020202020204"/>
              </a:rPr>
              <a:t>:IILM University,Greater Noida</a:t>
            </a:r>
            <a:endParaRPr lang="en-IN" alt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a:t>
            </a:r>
            <a:r>
              <a:rPr lang="en-IN" altLang="en-US" sz="2000" b="1" dirty="0">
                <a:solidFill>
                  <a:schemeClr val="accent1">
                    <a:lumMod val="75000"/>
                  </a:schemeClr>
                </a:solidFill>
                <a:latin typeface="Arial" panose="020B0604020202020204"/>
                <a:cs typeface="Arial" panose="020B0604020202020204"/>
              </a:rPr>
              <a:t>:B.tech CSE</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80000"/>
          </a:bodyPr>
          <a:lstStyle/>
          <a:p>
            <a:pPr marL="0" indent="0">
              <a:buNone/>
            </a:pPr>
            <a:r>
              <a:rPr lang="en-US" altLang="en-GB" sz="2400" b="1" dirty="0"/>
              <a:t>IBM watsonx.ai Documentation</a:t>
            </a:r>
            <a:endParaRPr lang="en-US" altLang="en-GB" sz="2400" b="1" dirty="0"/>
          </a:p>
          <a:p>
            <a:pPr marL="0" indent="0">
              <a:buNone/>
            </a:pPr>
            <a:r>
              <a:rPr lang="en-US" altLang="en-GB" sz="2400" dirty="0"/>
              <a:t>https://dataplatform.cloud.ibm.com/docs/content/wsj/analyze-data/fm-model-lifecycle.html</a:t>
            </a:r>
            <a:endParaRPr lang="en-US" altLang="en-GB" sz="2400" dirty="0"/>
          </a:p>
          <a:p>
            <a:pPr marL="0" indent="0">
              <a:buNone/>
            </a:pPr>
            <a:r>
              <a:rPr lang="en-US" altLang="en-GB" sz="2400" dirty="0"/>
              <a:t>(For model lifecycle, deployment, and inference setup)</a:t>
            </a:r>
            <a:endParaRPr lang="en-US" altLang="en-GB" sz="2400" dirty="0"/>
          </a:p>
          <a:p>
            <a:pPr marL="0" indent="0">
              <a:buNone/>
            </a:pPr>
            <a:endParaRPr lang="en-US" altLang="en-GB" sz="2400" dirty="0"/>
          </a:p>
          <a:p>
            <a:pPr marL="0" indent="0">
              <a:buNone/>
            </a:pPr>
            <a:r>
              <a:rPr lang="en-US" altLang="en-GB" sz="2400" b="1" dirty="0"/>
              <a:t>IBM Cloud Object Storage</a:t>
            </a:r>
            <a:endParaRPr lang="en-US" altLang="en-GB" sz="2400" b="1" dirty="0"/>
          </a:p>
          <a:p>
            <a:pPr marL="0" indent="0">
              <a:buNone/>
            </a:pPr>
            <a:r>
              <a:rPr lang="en-US" altLang="en-GB" sz="2400" dirty="0"/>
              <a:t>https://cloud.ibm.com/catalog/services/cloud-object-storage</a:t>
            </a:r>
            <a:endParaRPr lang="en-US" altLang="en-GB" sz="2400" dirty="0"/>
          </a:p>
          <a:p>
            <a:pPr marL="0" indent="0">
              <a:buNone/>
            </a:pPr>
            <a:r>
              <a:rPr lang="en-US" altLang="en-GB" sz="2400" dirty="0"/>
              <a:t>(Used for storing and retrieving assignment files)</a:t>
            </a:r>
            <a:endParaRPr lang="en-US" altLang="en-GB" sz="2400" dirty="0"/>
          </a:p>
          <a:p>
            <a:pPr marL="0" indent="0">
              <a:buNone/>
            </a:pPr>
            <a:endParaRPr lang="en-US" altLang="en-GB" sz="2400" dirty="0"/>
          </a:p>
          <a:p>
            <a:pPr marL="0" indent="0">
              <a:buNone/>
            </a:pPr>
            <a:r>
              <a:rPr lang="en-US" altLang="en-GB" sz="2400" b="1" dirty="0"/>
              <a:t>IBM Granite Foundation Models</a:t>
            </a:r>
            <a:endParaRPr lang="en-US" altLang="en-GB" sz="2400" b="1" dirty="0"/>
          </a:p>
          <a:p>
            <a:pPr marL="0" indent="0">
              <a:buNone/>
            </a:pPr>
            <a:r>
              <a:rPr lang="en-US" altLang="en-GB" sz="2400" dirty="0"/>
              <a:t>https://www.ibm.com/blog/announcements/granite</a:t>
            </a:r>
            <a:endParaRPr lang="en-US" alt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300" b="1" dirty="0">
                <a:solidFill>
                  <a:schemeClr val="accent1"/>
                </a:solidFill>
                <a:latin typeface="Arial" panose="020B0604020202020204" pitchFamily="34" charset="0"/>
                <a:cs typeface="Arial" panose="020B0604020202020204" pitchFamily="34" charset="0"/>
              </a:rPr>
              <a:t>IBM CERTIFICATIONS</a:t>
            </a:r>
            <a:endParaRPr lang="en-IN" sz="3300" b="1" dirty="0">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807085" y="1232535"/>
            <a:ext cx="7228840" cy="55860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300" b="1" dirty="0">
                <a:solidFill>
                  <a:schemeClr val="accent1"/>
                </a:solidFill>
                <a:latin typeface="Arial" panose="020B0604020202020204" pitchFamily="34" charset="0"/>
                <a:cs typeface="Arial" panose="020B0604020202020204" pitchFamily="34" charset="0"/>
              </a:rPr>
              <a:t>IBM Certifications</a:t>
            </a:r>
            <a:endParaRPr lang="en-IN" sz="33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IBMDesign20250720-26-tc89bi-1_page-0001"/>
          <p:cNvPicPr>
            <a:picLocks noChangeAspect="1"/>
          </p:cNvPicPr>
          <p:nvPr/>
        </p:nvPicPr>
        <p:blipFill>
          <a:blip r:embed="rId1"/>
          <a:stretch>
            <a:fillRect/>
          </a:stretch>
        </p:blipFill>
        <p:spPr>
          <a:xfrm>
            <a:off x="581025" y="1232535"/>
            <a:ext cx="7081520" cy="5472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IBM Certifications</a:t>
            </a:r>
            <a:endParaRPr lang="en-IN" sz="32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Completion Certificate _ SkillsBuild_page-0001"/>
          <p:cNvPicPr>
            <a:picLocks noChangeAspect="1"/>
          </p:cNvPicPr>
          <p:nvPr/>
        </p:nvPicPr>
        <p:blipFill>
          <a:blip r:embed="rId1"/>
          <a:stretch>
            <a:fillRect/>
          </a:stretch>
        </p:blipFill>
        <p:spPr>
          <a:xfrm>
            <a:off x="381635" y="1548765"/>
            <a:ext cx="7417435" cy="5244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altLang="en-US" b="1" dirty="0"/>
              <a:t>    </a:t>
            </a:r>
            <a:r>
              <a:rPr lang="en-US" altLang="en-GB" sz="3200" b="1" dirty="0"/>
              <a:t>AI-Driven Plagiarism Intelligence for</a:t>
            </a:r>
            <a:r>
              <a:rPr lang="en-IN" altLang="en-US" sz="3200" b="1" dirty="0"/>
              <a:t> </a:t>
            </a:r>
            <a:r>
              <a:rPr lang="en-US" altLang="en-GB" sz="3200" b="1" dirty="0"/>
              <a:t>Assignments</a:t>
            </a:r>
            <a:r>
              <a:rPr lang="en-IN" altLang="en-US" sz="3200" b="1" dirty="0"/>
              <a:t>.</a:t>
            </a:r>
            <a:endParaRPr lang="en-US" altLang="en-GB" sz="3200" b="1" dirty="0"/>
          </a:p>
          <a:p>
            <a:pPr marL="0" indent="0" algn="l">
              <a:buNone/>
            </a:pPr>
            <a:r>
              <a:rPr lang="en-US" altLang="en-GB" sz="2000" dirty="0"/>
              <a:t>The Challenge – Academic institutions face increasing difficulty in detecting nuanced forms of plagiarism, especially when assignments are paraphrased or generated by AI tools. Current plagiarism detectors lack contextual sensitivity to instructor-specific styles and grading patterns. The challenge lies in creating an adaptive AI system that learns from historical assignment submissions and instructor feedback to identify inconsistencies and potential misconduct dynamically. This would enhance academic integrity by flagging suspicious entries with improved accuracy and contextual awareness.</a:t>
            </a:r>
            <a:endParaRPr lang="en-US" altLang="en-GB" sz="2000" dirty="0"/>
          </a:p>
          <a:p>
            <a:pPr marL="0" indent="0">
              <a:buNone/>
            </a:pPr>
            <a:endParaRPr lang="en-US" alt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GB" sz="2000" b="1" dirty="0"/>
          </a:p>
          <a:p>
            <a:pPr marL="0" indent="0">
              <a:buNone/>
            </a:pPr>
            <a:r>
              <a:rPr lang="en-US" altLang="en-GB" sz="2000" b="1" dirty="0"/>
              <a:t>Data Preprocessing:</a:t>
            </a:r>
            <a:endParaRPr lang="en-US" altLang="en-GB" sz="2000" b="1" dirty="0"/>
          </a:p>
          <a:p>
            <a:pPr marL="0" indent="0">
              <a:buNone/>
            </a:pPr>
            <a:r>
              <a:rPr lang="en-US" altLang="en-GB" sz="1800" dirty="0"/>
              <a:t>Clean and normalize text data (remove stop words, punctuation, case folding).Convert documents into machine-understandable embeddings using transformer-based models.Handle special characters, citations, and rephrased content intelligently.</a:t>
            </a:r>
            <a:endParaRPr lang="en-US" altLang="en-GB" sz="1800" dirty="0"/>
          </a:p>
          <a:p>
            <a:pPr marL="0" indent="0">
              <a:buNone/>
            </a:pPr>
            <a:r>
              <a:rPr lang="en-US" altLang="en-GB" sz="2000" b="1" dirty="0"/>
              <a:t>Foundation Model-Based Comparison:</a:t>
            </a:r>
            <a:endParaRPr lang="en-US" altLang="en-GB" sz="2000" b="1" dirty="0"/>
          </a:p>
          <a:p>
            <a:pPr marL="0" indent="0">
              <a:buNone/>
            </a:pPr>
            <a:r>
              <a:rPr lang="en-US" altLang="en-GB" sz="1800" dirty="0"/>
              <a:t>Use IBM Granite Foundation Model (Granite-13B-Instruct-v2) to compare user input against reference texts.Generate a natural language report indicating the presence or absence of plagiarism and similarity level.</a:t>
            </a:r>
            <a:endParaRPr lang="en-US" altLang="en-GB" sz="1800" dirty="0"/>
          </a:p>
          <a:p>
            <a:pPr marL="0" indent="0">
              <a:buNone/>
            </a:pPr>
            <a:r>
              <a:rPr lang="en-US" altLang="en-GB" sz="1800" dirty="0"/>
              <a:t>Go beyond keyword matching — analyze semantic similarity and paraphrased content using large language model capabilities.</a:t>
            </a:r>
            <a:endParaRPr lang="en-US" altLang="en-GB" sz="1800" dirty="0"/>
          </a:p>
          <a:p>
            <a:pPr marL="0" indent="0">
              <a:buNone/>
            </a:pPr>
            <a:r>
              <a:rPr lang="en-US" altLang="en-GB" sz="2000" b="1" dirty="0"/>
              <a:t>Model Reasoning:</a:t>
            </a:r>
            <a:endParaRPr lang="en-US" altLang="en-GB" sz="2000" b="1" dirty="0"/>
          </a:p>
          <a:p>
            <a:pPr marL="0" indent="0">
              <a:buNone/>
            </a:pPr>
            <a:r>
              <a:rPr lang="en-US" altLang="en-GB" sz="1800" dirty="0"/>
              <a:t>Prompt-tuned inference that checks for exact matches, partial matches, paraphrasing, and idea similarity.Consider context-level plagiarism (not just sentence-level).</a:t>
            </a:r>
            <a:endParaRPr lang="en-US" altLang="en-GB" sz="1800" dirty="0"/>
          </a:p>
          <a:p>
            <a:pPr marL="0" indent="0">
              <a:buNone/>
            </a:pPr>
            <a:endParaRPr lang="en-US" altLang="en-GB" sz="1800" dirty="0"/>
          </a:p>
          <a:p>
            <a:pPr marL="0" indent="0">
              <a:buNone/>
            </a:pPr>
            <a:endParaRPr lang="en-US" altLang="en-GB" dirty="0"/>
          </a:p>
          <a:p>
            <a:pPr marL="0" indent="0">
              <a:buNone/>
            </a:pPr>
            <a:endParaRPr lang="en-US" alt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052830"/>
            <a:ext cx="11145520" cy="5322570"/>
          </a:xfrm>
        </p:spPr>
        <p:txBody>
          <a:bodyPr>
            <a:normAutofit fontScale="25000"/>
          </a:bodyPr>
          <a:lstStyle/>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5600" b="1">
              <a:solidFill>
                <a:srgbClr val="0F0F0F"/>
              </a:solidFill>
            </a:endParaRPr>
          </a:p>
          <a:p>
            <a:pPr marL="0" indent="0">
              <a:buNone/>
            </a:pPr>
            <a:endParaRPr lang="en-US" altLang="en-GB" sz="5600" b="1">
              <a:solidFill>
                <a:srgbClr val="0F0F0F"/>
              </a:solidFill>
            </a:endParaRPr>
          </a:p>
          <a:p>
            <a:pPr marL="0" indent="0">
              <a:buNone/>
            </a:pPr>
            <a:endParaRPr lang="en-US" altLang="en-GB" sz="5600" b="1">
              <a:solidFill>
                <a:srgbClr val="0F0F0F"/>
              </a:solidFill>
            </a:endParaRPr>
          </a:p>
          <a:p>
            <a:pPr marL="0" indent="0">
              <a:buNone/>
            </a:pPr>
            <a:endParaRPr lang="en-US" altLang="en-GB" sz="8000" b="1">
              <a:solidFill>
                <a:srgbClr val="0F0F0F"/>
              </a:solidFill>
            </a:endParaRPr>
          </a:p>
          <a:p>
            <a:pPr marL="0" indent="0">
              <a:buNone/>
            </a:pPr>
            <a:r>
              <a:rPr lang="en-US" altLang="en-GB" sz="8000" b="1">
                <a:solidFill>
                  <a:srgbClr val="0F0F0F"/>
                </a:solidFill>
              </a:rPr>
              <a:t>System Requirements</a:t>
            </a:r>
            <a:endParaRPr lang="en-US" altLang="en-GB" sz="8000" b="1">
              <a:solidFill>
                <a:srgbClr val="0F0F0F"/>
              </a:solidFill>
            </a:endParaRPr>
          </a:p>
          <a:p>
            <a:pPr marL="0" indent="0">
              <a:buNone/>
            </a:pPr>
            <a:r>
              <a:rPr lang="en-US" altLang="en-GB" sz="7200">
                <a:solidFill>
                  <a:srgbClr val="0F0F0F"/>
                </a:solidFill>
              </a:rPr>
              <a:t>Platform: IBM Watsonx.ai Studio</a:t>
            </a:r>
            <a:endParaRPr lang="en-US" altLang="en-GB" sz="7200">
              <a:solidFill>
                <a:srgbClr val="0F0F0F"/>
              </a:solidFill>
            </a:endParaRPr>
          </a:p>
          <a:p>
            <a:pPr marL="0" indent="0">
              <a:buNone/>
            </a:pPr>
            <a:r>
              <a:rPr lang="en-US" altLang="en-GB" sz="7200">
                <a:solidFill>
                  <a:srgbClr val="0F0F0F"/>
                </a:solidFill>
              </a:rPr>
              <a:t>Programming Language: Python 3.11</a:t>
            </a:r>
            <a:endParaRPr lang="en-US" altLang="en-GB" sz="7200">
              <a:solidFill>
                <a:srgbClr val="0F0F0F"/>
              </a:solidFill>
            </a:endParaRPr>
          </a:p>
          <a:p>
            <a:pPr marL="0" indent="0">
              <a:buNone/>
            </a:pPr>
            <a:r>
              <a:rPr lang="en-US" altLang="en-GB" sz="7200">
                <a:solidFill>
                  <a:srgbClr val="0F0F0F"/>
                </a:solidFill>
              </a:rPr>
              <a:t>Environment: Jupyter Notebook (Notebook Runtime)</a:t>
            </a:r>
            <a:endParaRPr lang="en-US" altLang="en-GB" sz="7200">
              <a:solidFill>
                <a:srgbClr val="0F0F0F"/>
              </a:solidFill>
            </a:endParaRPr>
          </a:p>
          <a:p>
            <a:pPr marL="0" indent="0">
              <a:buNone/>
            </a:pPr>
            <a:r>
              <a:rPr lang="en-US" altLang="en-GB" sz="7200">
                <a:solidFill>
                  <a:srgbClr val="0F0F0F"/>
                </a:solidFill>
              </a:rPr>
              <a:t>Storage: Text files for assignment and references (user.txt, ref1.txt, ref2.txt)</a:t>
            </a:r>
            <a:endParaRPr lang="en-US" altLang="en-GB" sz="7200">
              <a:solidFill>
                <a:srgbClr val="0F0F0F"/>
              </a:solidFill>
            </a:endParaRPr>
          </a:p>
          <a:p>
            <a:pPr marL="0" indent="0">
              <a:buNone/>
            </a:pPr>
            <a:r>
              <a:rPr lang="en-US" altLang="en-GB" sz="7200">
                <a:solidFill>
                  <a:srgbClr val="0F0F0F"/>
                </a:solidFill>
              </a:rPr>
              <a:t>Output: Natural language plagiarism report (plagiarism_report.txt)</a:t>
            </a:r>
            <a:endParaRPr lang="en-US" altLang="en-GB" sz="7200">
              <a:solidFill>
                <a:srgbClr val="0F0F0F"/>
              </a:solidFill>
            </a:endParaRPr>
          </a:p>
          <a:p>
            <a:pPr marL="0" indent="0">
              <a:buNone/>
            </a:pPr>
            <a:endParaRPr lang="en-US" altLang="en-GB" sz="5600" b="1">
              <a:solidFill>
                <a:srgbClr val="0F0F0F"/>
              </a:solidFill>
            </a:endParaRPr>
          </a:p>
          <a:p>
            <a:pPr marL="0" indent="0">
              <a:buNone/>
            </a:pPr>
            <a:r>
              <a:rPr lang="en-US" altLang="en-GB" sz="8000" b="1">
                <a:solidFill>
                  <a:srgbClr val="0F0F0F"/>
                </a:solidFill>
              </a:rPr>
              <a:t>Libraries &amp; Frameworks Used</a:t>
            </a:r>
            <a:endParaRPr lang="en-US" altLang="en-GB" sz="8000" b="1">
              <a:solidFill>
                <a:srgbClr val="0F0F0F"/>
              </a:solidFill>
            </a:endParaRPr>
          </a:p>
          <a:p>
            <a:pPr marL="0" indent="0">
              <a:buNone/>
            </a:pPr>
            <a:r>
              <a:rPr lang="en-US" altLang="en-GB" sz="7200">
                <a:solidFill>
                  <a:srgbClr val="0F0F0F"/>
                </a:solidFill>
              </a:rPr>
              <a:t>ibm-watsonx-ai: For accessing IBM Foundation Models like granite-13b-instruct-v2</a:t>
            </a:r>
            <a:endParaRPr lang="en-US" altLang="en-GB" sz="7200">
              <a:solidFill>
                <a:srgbClr val="0F0F0F"/>
              </a:solidFill>
            </a:endParaRPr>
          </a:p>
          <a:p>
            <a:pPr marL="0" indent="0">
              <a:buNone/>
            </a:pPr>
            <a:r>
              <a:rPr lang="en-US" altLang="en-GB" sz="7200">
                <a:solidFill>
                  <a:srgbClr val="0F0F0F"/>
                </a:solidFill>
              </a:rPr>
              <a:t>json: To parse and format model responses</a:t>
            </a:r>
            <a:endParaRPr lang="en-US" altLang="en-GB" sz="7200">
              <a:solidFill>
                <a:srgbClr val="0F0F0F"/>
              </a:solidFill>
            </a:endParaRPr>
          </a:p>
          <a:p>
            <a:pPr marL="0" indent="0">
              <a:buNone/>
            </a:pPr>
            <a:r>
              <a:rPr lang="en-US" altLang="en-GB" sz="7200">
                <a:solidFill>
                  <a:srgbClr val="0F0F0F"/>
                </a:solidFill>
              </a:rPr>
              <a:t>os / open(): For handling and reading local text files</a:t>
            </a:r>
            <a:endParaRPr lang="en-US" altLang="en-GB" sz="7200">
              <a:solidFill>
                <a:srgbClr val="0F0F0F"/>
              </a:solidFill>
            </a:endParaRPr>
          </a:p>
          <a:p>
            <a:pPr marL="0" indent="0">
              <a:buNone/>
            </a:pPr>
            <a:r>
              <a:rPr lang="en-US" altLang="en-GB" sz="7200">
                <a:solidFill>
                  <a:srgbClr val="0F0F0F"/>
                </a:solidFill>
              </a:rPr>
              <a:t>string preprocessing (manual or via optional libraries like nltk, re): For cleaning user inputs</a:t>
            </a:r>
            <a:endParaRPr lang="en-US" altLang="en-GB" sz="7200">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a:p>
            <a:pPr marL="0" indent="0">
              <a:buNone/>
            </a:pPr>
            <a:endParaRPr lang="en-US" altLang="en-GB"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endParaRPr lang="en-IN" sz="2400" dirty="0"/>
          </a:p>
        </p:txBody>
      </p:sp>
      <p:pic>
        <p:nvPicPr>
          <p:cNvPr id="3" name="Picture 2" descr="Screenshot 2025-08-02 170701"/>
          <p:cNvPicPr>
            <a:picLocks noChangeAspect="1"/>
          </p:cNvPicPr>
          <p:nvPr/>
        </p:nvPicPr>
        <p:blipFill>
          <a:blip r:embed="rId1"/>
          <a:stretch>
            <a:fillRect/>
          </a:stretch>
        </p:blipFill>
        <p:spPr>
          <a:xfrm>
            <a:off x="693420" y="1301750"/>
            <a:ext cx="9832975" cy="5183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60000"/>
          </a:bodyPr>
          <a:lstStyle/>
          <a:p>
            <a:pPr marL="0" indent="0">
              <a:buNone/>
            </a:pPr>
            <a:r>
              <a:rPr lang="en-IN" altLang="en-US" sz="3000" dirty="0"/>
              <a:t>1. </a:t>
            </a:r>
            <a:r>
              <a:rPr lang="en-US" altLang="en-GB" sz="3000" dirty="0"/>
              <a:t>The integration of IBM Watsonx.ai and Granite language models enabled effective detection of plagiarism in academic submissions through natural language understanding.</a:t>
            </a:r>
            <a:endParaRPr lang="en-US" altLang="en-GB" sz="3000" dirty="0"/>
          </a:p>
          <a:p>
            <a:pPr marL="0" indent="0">
              <a:buNone/>
            </a:pPr>
            <a:endParaRPr lang="en-US" altLang="en-GB" sz="3000" dirty="0"/>
          </a:p>
          <a:p>
            <a:pPr marL="0" indent="0">
              <a:buNone/>
            </a:pPr>
            <a:r>
              <a:rPr lang="en-IN" altLang="en-US" sz="3000" dirty="0"/>
              <a:t>2. </a:t>
            </a:r>
            <a:r>
              <a:rPr lang="en-US" altLang="en-GB" sz="3000" dirty="0"/>
              <a:t>The system successfully automated the comparison of student work against reference materials, reducing manual checking time and increasing evaluation consistency.</a:t>
            </a:r>
            <a:endParaRPr lang="en-US" altLang="en-GB" sz="3000" dirty="0"/>
          </a:p>
          <a:p>
            <a:pPr marL="0" indent="0">
              <a:buNone/>
            </a:pPr>
            <a:endParaRPr lang="en-IN" altLang="en-US" sz="3000" dirty="0"/>
          </a:p>
          <a:p>
            <a:pPr marL="0" indent="0">
              <a:buNone/>
            </a:pPr>
            <a:r>
              <a:rPr lang="en-IN" altLang="en-US" sz="3000" dirty="0"/>
              <a:t>3.</a:t>
            </a:r>
            <a:r>
              <a:rPr lang="en-US" altLang="en-GB" sz="3000" dirty="0"/>
              <a:t>Despite some initial integration and data preprocessing challenges, the project demonstrates how AI can be strategically applied in both education and smart city domains.</a:t>
            </a:r>
            <a:endParaRPr lang="en-US" altLang="en-GB" sz="3000" dirty="0"/>
          </a:p>
          <a:p>
            <a:pPr marL="0" indent="0">
              <a:buNone/>
            </a:pPr>
            <a:endParaRPr lang="en-US" altLang="en-GB" sz="3000" dirty="0"/>
          </a:p>
          <a:p>
            <a:pPr marL="0" indent="0">
              <a:buNone/>
            </a:pPr>
            <a:r>
              <a:rPr lang="en-IN" altLang="en-US" sz="3000" dirty="0"/>
              <a:t>4. </a:t>
            </a:r>
            <a:r>
              <a:rPr lang="en-US" altLang="en-GB" sz="3000" dirty="0"/>
              <a:t>The results affirm that AI-powered solutions not only improve efficiency but also promote transparency, fairness, and sustainability in real-world applications.</a:t>
            </a:r>
            <a:endParaRPr lang="en-US" altLang="en-GB"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301750"/>
            <a:ext cx="11228705" cy="5106035"/>
          </a:xfrm>
        </p:spPr>
        <p:txBody>
          <a:bodyPr>
            <a:normAutofit fontScale="70000"/>
          </a:bodyPr>
          <a:lstStyle/>
          <a:p>
            <a:pPr marL="0" indent="0">
              <a:buNone/>
            </a:pPr>
            <a:r>
              <a:rPr lang="en-US" altLang="en-GB" sz="2500" b="1" dirty="0"/>
              <a:t>Integration with Institutional Databases</a:t>
            </a:r>
            <a:endParaRPr lang="en-US" altLang="en-GB" sz="2500" b="1" dirty="0"/>
          </a:p>
          <a:p>
            <a:pPr marL="0" indent="0">
              <a:buNone/>
            </a:pPr>
            <a:r>
              <a:rPr lang="en-US" altLang="en-GB" sz="2570" dirty="0"/>
              <a:t>Incorporate university archives, LMS platforms (like Moodle or Google Classroom), and research repositories to expand plagiarism matching scope.</a:t>
            </a:r>
            <a:endParaRPr lang="en-US" altLang="en-GB" sz="2570" dirty="0"/>
          </a:p>
          <a:p>
            <a:pPr marL="0" indent="0">
              <a:buNone/>
            </a:pPr>
            <a:r>
              <a:rPr lang="en-US" altLang="en-GB" sz="2500" b="1" dirty="0"/>
              <a:t>Domain-Aware Model Tuning</a:t>
            </a:r>
            <a:endParaRPr lang="en-US" altLang="en-GB" sz="2500" b="1" dirty="0"/>
          </a:p>
          <a:p>
            <a:pPr marL="0" indent="0">
              <a:buNone/>
            </a:pPr>
            <a:r>
              <a:rPr lang="en-US" altLang="en-GB" sz="3000" dirty="0"/>
              <a:t>Fine-tune the AI with historical assignment data to improve detection of paraphrased and conceptually plagiarized content.</a:t>
            </a:r>
            <a:endParaRPr lang="en-US" altLang="en-GB" dirty="0"/>
          </a:p>
          <a:p>
            <a:pPr marL="0" indent="0">
              <a:buNone/>
            </a:pPr>
            <a:r>
              <a:rPr lang="en-US" altLang="en-GB" sz="2570" b="1" dirty="0"/>
              <a:t>Multi-Language Support</a:t>
            </a:r>
            <a:endParaRPr lang="en-US" altLang="en-GB" sz="2570" b="1" dirty="0"/>
          </a:p>
          <a:p>
            <a:pPr marL="0" indent="0">
              <a:buNone/>
            </a:pPr>
            <a:r>
              <a:rPr lang="en-US" altLang="en-GB" sz="3000" dirty="0"/>
              <a:t>Extend capabilities to support regional languages and academic work in Hindi, Bengali, Tamil, etc., ensuring inclusivity in Indian institutions.</a:t>
            </a:r>
            <a:endParaRPr lang="en-US" altLang="en-GB" sz="3000" dirty="0"/>
          </a:p>
          <a:p>
            <a:pPr marL="0" indent="0">
              <a:buNone/>
            </a:pPr>
            <a:r>
              <a:rPr lang="en-US" altLang="en-GB" sz="3335" b="1" dirty="0"/>
              <a:t>Enhanced Semantic Analysis</a:t>
            </a:r>
            <a:endParaRPr lang="en-US" altLang="en-GB" sz="3335" b="1" dirty="0"/>
          </a:p>
          <a:p>
            <a:pPr marL="0" indent="0">
              <a:buNone/>
            </a:pPr>
            <a:r>
              <a:rPr lang="en-US" altLang="en-GB" sz="3000" dirty="0"/>
              <a:t>Leverage Natural Language Understanding (NLU) to detect plagiarism in idea flow, logic, and structure, not just exact text matches.</a:t>
            </a:r>
            <a:endParaRPr lang="en-US" altLang="en-GB" sz="3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5062</Words>
  <Application>WPS Presentation</Application>
  <PresentationFormat>Widescreen</PresentationFormat>
  <Paragraphs>130</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Wingdings 2</vt:lpstr>
      <vt:lpstr>Arial</vt:lpstr>
      <vt:lpstr>Calibri</vt:lpstr>
      <vt:lpstr>Calibri Light</vt:lpstr>
      <vt:lpstr>Microsoft YaHei</vt:lpstr>
      <vt:lpstr>Arial Unicode MS</vt:lpstr>
      <vt:lpstr>Franklin Gothic Demi</vt:lpstr>
      <vt:lpstr>Segoe Print</vt:lpstr>
      <vt:lpstr>Franklin Gothic Book</vt:lpstr>
      <vt:lpstr>华文中宋</vt:lpstr>
      <vt:lpstr>Arial Black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Shivam Sharma</cp:lastModifiedBy>
  <cp:revision>25</cp:revision>
  <dcterms:created xsi:type="dcterms:W3CDTF">2021-05-26T16:50:00Z</dcterms:created>
  <dcterms:modified xsi:type="dcterms:W3CDTF">2025-08-03T22:23:04Z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0A2B1A2A80264331A7C02DFCD53A47A3_12</vt:lpwstr>
  </property>
  <property fmtid="{D5CDD505-2E9C-101B-9397-08002B2CF9AE}" pid="4" name="KSOProductBuildVer">
    <vt:lpwstr>2057-12.2.0.21931</vt:lpwstr>
  </property>
</Properties>
</file>